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3" r:id="rId2"/>
    <p:sldId id="257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72"/>
    <p:restoredTop sz="69977"/>
  </p:normalViewPr>
  <p:slideViewPr>
    <p:cSldViewPr snapToGrid="0" snapToObjects="1">
      <p:cViewPr varScale="1">
        <p:scale>
          <a:sx n="44" d="100"/>
          <a:sy n="44" d="100"/>
        </p:scale>
        <p:origin x="150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08312-704B-1545-B3B5-8AD54D762AB5}" type="datetimeFigureOut">
              <a:rPr lang="es-ES_tradnl" smtClean="0"/>
              <a:t>15/7/20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5DD54-3627-E64D-B637-E5ADEC8D5B4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78538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5DD54-3627-E64D-B637-E5ADEC8D5B49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02522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"</a:t>
            </a:r>
            <a:r>
              <a:rPr lang="es-ES_tradnl" dirty="0" err="1" smtClean="0"/>
              <a:t>Conquistar,superarvencer</a:t>
            </a:r>
            <a:r>
              <a:rPr lang="es-ES_tradnl" dirty="0" smtClean="0"/>
              <a:t>, someter;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5DD54-3627-E64D-B637-E5ADEC8D5B49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47701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Por la sangre de Cristo (Ap. 12: 10-11).</a:t>
            </a:r>
          </a:p>
          <a:p>
            <a:r>
              <a:rPr lang="es-ES_tradnl" dirty="0" smtClean="0"/>
              <a:t>¿Eso significa que no tenemos que luchar contra el mal? (véase Apocalipsis 3: 20-21).</a:t>
            </a:r>
          </a:p>
          <a:p>
            <a:r>
              <a:rPr lang="es-ES_tradnl" dirty="0" smtClean="0"/>
              <a:t>La sangre de Cristo ofrece el camino al perdón: debemos luchar contra el mal.</a:t>
            </a:r>
          </a:p>
          <a:p>
            <a:r>
              <a:rPr lang="es-ES_tradnl" dirty="0" smtClean="0"/>
              <a:t>Resiste el mal (Santiago 4: 7).</a:t>
            </a:r>
          </a:p>
          <a:p>
            <a:r>
              <a:rPr lang="es-ES_tradnl" dirty="0" smtClean="0"/>
              <a:t>Lucha con la espada del Espíritu (Mateo 4: 3-4).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5DD54-3627-E64D-B637-E5ADEC8D5B49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26339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Huir de su presencia (2 Tim. 2:22).Algunos se burlan de la importancia de huir, luchar y luchar contra el </a:t>
            </a:r>
            <a:r>
              <a:rPr lang="es-ES_tradnl" dirty="0" err="1" smtClean="0"/>
              <a:t>pecado.Se</a:t>
            </a:r>
            <a:r>
              <a:rPr lang="es-ES_tradnl" dirty="0" smtClean="0"/>
              <a:t> imaginan que esto no es aceptar la gracia de </a:t>
            </a:r>
            <a:r>
              <a:rPr lang="es-ES_tradnl" dirty="0" err="1" smtClean="0"/>
              <a:t>Dios.¿Qué</a:t>
            </a:r>
            <a:r>
              <a:rPr lang="es-ES_tradnl" dirty="0" smtClean="0"/>
              <a:t> pasaría si José tuviera esa actitud (Génesis 39)?Abstenerse de lo que lucha contra el alma (1 Pedro 2:11).Protege nuestra compañía (1 </a:t>
            </a:r>
            <a:r>
              <a:rPr lang="es-ES_tradnl" dirty="0" err="1" smtClean="0"/>
              <a:t>Cor</a:t>
            </a:r>
            <a:r>
              <a:rPr lang="es-ES_tradnl" dirty="0" smtClean="0"/>
              <a:t>. 15:33). </a:t>
            </a:r>
            <a:r>
              <a:rPr lang="es-ES_tradn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33 No erréis; las malas conversaciones corrompen las buenas costumbres. 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5DD54-3627-E64D-B637-E5ADEC8D5B49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78752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Medita en lo que es correcto (Marcos 7: 20-22; Filipenses 4: 8).Confíe en las promesas de Dios (2 P. 2: 9; 1 Co. 10:13).¿Qué se gana? </a:t>
            </a:r>
            <a:r>
              <a:rPr lang="es-ES_tradnl" smtClean="0"/>
              <a:t>(Santiago 1:12)</a:t>
            </a:r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5DD54-3627-E64D-B637-E5ADEC8D5B49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09221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5813-2B04-7449-907D-323340BE77B8}" type="datetimeFigureOut">
              <a:rPr lang="en-US" smtClean="0"/>
              <a:pPr/>
              <a:t>7/15/20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EB15-6B2F-DA42-9DCA-32E56714BE4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45813-2B04-7449-907D-323340BE77B8}" type="datetimeFigureOut">
              <a:rPr lang="en-US" smtClean="0"/>
              <a:pPr/>
              <a:t>7/15/20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8EB15-6B2F-DA42-9DCA-32E56714BE4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bg1">
              <a:lumMod val="75000"/>
            </a:schemeClr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bg1">
              <a:lumMod val="75000"/>
            </a:schemeClr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bg1">
              <a:lumMod val="75000"/>
            </a:schemeClr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bg1">
              <a:lumMod val="75000"/>
            </a:schemeClr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bg1">
              <a:lumMod val="75000"/>
            </a:schemeClr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Marcador de contenido" descr="Biblia entre nub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20" y="-14989"/>
            <a:ext cx="9123680" cy="6880484"/>
          </a:xfrm>
          <a:prstGeom prst="rect">
            <a:avLst/>
          </a:prstGeom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406400" y="20782"/>
            <a:ext cx="8229600" cy="18101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5400" i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R CENA" pitchFamily="2" charset="0"/>
              </a:rPr>
              <a:t>Bienvenidos Hermanos-as Amigos…</a:t>
            </a:r>
            <a:endParaRPr lang="es-MX" sz="5400" i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AR CENA" pitchFamily="2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67360" y="4800600"/>
            <a:ext cx="8229600" cy="812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R CENA" pitchFamily="2" charset="0"/>
                <a:ea typeface="+mj-ea"/>
                <a:cs typeface="+mj-cs"/>
              </a:rPr>
              <a:t>Al</a:t>
            </a:r>
            <a:r>
              <a:rPr kumimoji="0" lang="es-MX" sz="6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R CENA" pitchFamily="2" charset="0"/>
                <a:ea typeface="+mj-ea"/>
                <a:cs typeface="+mj-cs"/>
              </a:rPr>
              <a:t> Estudio de La Palabra de Dios</a:t>
            </a:r>
            <a:endParaRPr kumimoji="0" lang="es-MX" sz="6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uLnTx/>
              <a:uFillTx/>
              <a:latin typeface="AR CENA" pitchFamily="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9914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6000" dirty="0" smtClean="0"/>
              <a:t>Romanos 12:21</a:t>
            </a:r>
            <a:endParaRPr lang="es-ES_tradnl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31572"/>
            <a:ext cx="8229600" cy="1469570"/>
          </a:xfrm>
        </p:spPr>
        <p:txBody>
          <a:bodyPr lIns="457200" rIns="457200" anchor="ctr">
            <a:normAutofit/>
          </a:bodyPr>
          <a:lstStyle/>
          <a:p>
            <a:pPr marL="0" indent="0">
              <a:buNone/>
            </a:pPr>
            <a:r>
              <a:rPr lang="es-ES_tradnl" sz="4000" dirty="0" smtClean="0"/>
              <a:t>“No seas vencido de lo malo, sino vence el mal con el bien”.</a:t>
            </a:r>
            <a:endParaRPr lang="es-ES_tradnl" sz="4000" dirty="0"/>
          </a:p>
        </p:txBody>
      </p:sp>
      <p:sp>
        <p:nvSpPr>
          <p:cNvPr id="4" name="Rectángulo 3"/>
          <p:cNvSpPr/>
          <p:nvPr/>
        </p:nvSpPr>
        <p:spPr>
          <a:xfrm>
            <a:off x="1088571" y="4055517"/>
            <a:ext cx="7380515" cy="193899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s-ES_tradnl" sz="2400" dirty="0" smtClean="0">
                <a:latin typeface="Book Antiqua" charset="0"/>
                <a:ea typeface="Times New Roman" charset="0"/>
                <a:cs typeface="Times New Roman" charset="0"/>
              </a:rPr>
              <a:t>🔘 Somos </a:t>
            </a:r>
            <a:r>
              <a:rPr lang="es-ES_tradnl" sz="2400" dirty="0">
                <a:latin typeface="Book Antiqua" charset="0"/>
                <a:ea typeface="Times New Roman" charset="0"/>
                <a:cs typeface="Times New Roman" charset="0"/>
              </a:rPr>
              <a:t>vencidos de lo malo cuando dejamos que lo malo nos conduzca a ocuparnos en lo mismo.  Pero cuando vencemos el mal con el bien, nos salvamos a nosotros mismos de hacer mal y a veces se salva también el malhechor.</a:t>
            </a:r>
            <a:r>
              <a:rPr lang="es-ES_tradnl" sz="2400" dirty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“Overcome”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5703"/>
          </a:xfrm>
        </p:spPr>
        <p:txBody>
          <a:bodyPr lIns="457200" rIns="457200"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6000" i="1" dirty="0" err="1" smtClean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rgbClr val="FFC000"/>
                </a:solidFill>
              </a:rPr>
              <a:t>Nikao</a:t>
            </a:r>
            <a:endParaRPr lang="en-US" sz="6000" i="1" dirty="0" smtClean="0"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en-US" sz="6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“</a:t>
            </a:r>
            <a:r>
              <a:rPr lang="en-US" sz="6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Conquistar</a:t>
            </a:r>
            <a:r>
              <a:rPr lang="en-US" sz="6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, </a:t>
            </a:r>
            <a:r>
              <a:rPr lang="en-US" sz="6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superar</a:t>
            </a:r>
            <a:r>
              <a:rPr lang="en-US" sz="6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, </a:t>
            </a:r>
            <a:r>
              <a:rPr lang="en-US" sz="6000" i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vencer</a:t>
            </a:r>
            <a:r>
              <a:rPr lang="en-US" sz="60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 </a:t>
            </a:r>
            <a:r>
              <a:rPr lang="en-US" sz="6000" i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someter</a:t>
            </a:r>
            <a:r>
              <a:rPr lang="en-US" sz="60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; </a:t>
            </a:r>
            <a:r>
              <a:rPr lang="en-US" sz="6000" i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absolutamente</a:t>
            </a:r>
            <a:r>
              <a:rPr lang="en-US" sz="60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para </a:t>
            </a:r>
            <a:r>
              <a:rPr lang="en-US" sz="6000" i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vencer</a:t>
            </a:r>
            <a:r>
              <a:rPr lang="en-US" sz="60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 </a:t>
            </a:r>
            <a:r>
              <a:rPr lang="en-US" sz="6000" i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prevalecer</a:t>
            </a:r>
            <a:r>
              <a:rPr lang="en-US" sz="60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... "(Moulton).</a:t>
            </a: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464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rgbClr val="FFC000"/>
                </a:solidFill>
              </a:rPr>
              <a:t>¿CÓMO PODEMOS VENCER EL MAL?</a:t>
            </a:r>
            <a:endParaRPr lang="en-US" sz="4000" dirty="0"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37640"/>
            <a:ext cx="8904514" cy="4664849"/>
          </a:xfrm>
        </p:spPr>
        <p:txBody>
          <a:bodyPr lIns="457200" rIns="457200" anchor="t">
            <a:noAutofit/>
          </a:bodyPr>
          <a:lstStyle/>
          <a:p>
            <a:pPr marL="514350" indent="-514350">
              <a:buAutoNum type="arabicPeriod"/>
            </a:pPr>
            <a:r>
              <a:rPr lang="es-ES_tradnl" dirty="0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Po la sangre de Cristo (Rev. 12:10-11).</a:t>
            </a:r>
          </a:p>
          <a:p>
            <a:pPr marL="914400" lvl="1" indent="-514350">
              <a:buFont typeface="Arial"/>
              <a:buChar char="•"/>
            </a:pPr>
            <a:r>
              <a:rPr lang="es-ES_tradnl" dirty="0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¿Esto significa que tenemos que LUCHAR contra el mal? (</a:t>
            </a:r>
            <a:r>
              <a:rPr lang="es-ES_tradnl" dirty="0" err="1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comp.</a:t>
            </a:r>
            <a:r>
              <a:rPr lang="es-ES_tradnl" dirty="0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 Rev. 3:20-21).</a:t>
            </a:r>
          </a:p>
          <a:p>
            <a:pPr marL="914400" lvl="1" indent="-514350">
              <a:buFont typeface="Arial"/>
              <a:buChar char="•"/>
            </a:pPr>
            <a:r>
              <a:rPr lang="es-ES_tradnl" dirty="0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La sangre de Cristo ofrece el camino al perdón: Nosotros debemos luchar contra el mal. 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Resistir el  mal (Santiago 4:7).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Luchemos con la Espada y el Poder del SEÑOR (Mateo 4:3-4; Efesios 6:10-18).  </a:t>
            </a:r>
            <a:endParaRPr lang="es-ES_tradnl" dirty="0">
              <a:solidFill>
                <a:schemeClr val="bg1"/>
              </a:solidFill>
              <a:latin typeface="Cambria" charset="0"/>
              <a:ea typeface="Cambria" charset="0"/>
              <a:cs typeface="Cambri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1437640"/>
            <a:ext cx="8599713" cy="5072017"/>
          </a:xfrm>
        </p:spPr>
        <p:txBody>
          <a:bodyPr lIns="457200" rIns="457200" anchor="t">
            <a:no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s-ES_tradnl" b="0" dirty="0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Huir de su presencia (2 Timoteo 2:22).</a:t>
            </a:r>
          </a:p>
          <a:p>
            <a:pPr marL="914400" lvl="1" indent="-514350">
              <a:buFont typeface="Arial"/>
              <a:buChar char="•"/>
            </a:pPr>
            <a:r>
              <a:rPr lang="es-ES_tradnl" b="0" dirty="0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Algunos se burlan de la importancia de huir, luchar y combatir contra el pecado. </a:t>
            </a:r>
          </a:p>
          <a:p>
            <a:pPr marL="914400" lvl="1" indent="-514350">
              <a:buFont typeface="Arial"/>
              <a:buChar char="•"/>
            </a:pPr>
            <a:r>
              <a:rPr lang="es-ES_tradnl" b="0" dirty="0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Se imaginan que esto no es aceptar la gracia de Dios. </a:t>
            </a:r>
          </a:p>
          <a:p>
            <a:pPr marL="914400" lvl="1" indent="-514350">
              <a:buFont typeface="Arial"/>
              <a:buChar char="•"/>
            </a:pPr>
            <a:r>
              <a:rPr lang="es-ES_tradnl" b="0" dirty="0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¿Que si José tuvo esa actitud (Gén. 39)?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s-ES_tradnl" b="0" dirty="0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Abstenerse de lo que lucha contra el alma. (1 Pedro 2:11).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s-ES_tradnl" sz="2800" b="0" dirty="0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Guardar nuestra compañerismo, compañía (1 </a:t>
            </a:r>
            <a:r>
              <a:rPr lang="es-ES_tradnl" sz="2800" b="0" dirty="0" err="1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Cor</a:t>
            </a:r>
            <a:r>
              <a:rPr lang="es-ES_tradnl" sz="2800" b="0" dirty="0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. 15:33).  </a:t>
            </a:r>
            <a:endParaRPr lang="es-ES_tradnl" sz="2800" b="0" dirty="0">
              <a:solidFill>
                <a:schemeClr val="bg1"/>
              </a:solidFill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9464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¿CÓMO PODEMOS VENCER EL MAL?</a:t>
            </a: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6817"/>
            <a:ext cx="8229600" cy="4175387"/>
          </a:xfrm>
        </p:spPr>
        <p:txBody>
          <a:bodyPr lIns="457200" rIns="457200" anchor="t"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s-ES_tradnl" sz="3400" dirty="0" smtClean="0">
                <a:solidFill>
                  <a:schemeClr val="bg1"/>
                </a:solidFill>
              </a:rPr>
              <a:t>Meditad en lo que es correcto (Marcos 7:20-22; Fil. 4:8).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s-ES_tradnl" sz="3400" dirty="0" smtClean="0">
                <a:solidFill>
                  <a:schemeClr val="bg1"/>
                </a:solidFill>
              </a:rPr>
              <a:t>Confiar en las PROMESAS de Dios(2 Pedro 2:9; 1 Corintios 10:13).</a:t>
            </a:r>
          </a:p>
          <a:p>
            <a:pPr marL="0" indent="0" algn="ctr">
              <a:spcBef>
                <a:spcPts val="3216"/>
              </a:spcBef>
              <a:buNone/>
            </a:pPr>
            <a:r>
              <a:rPr lang="es-ES_tradnl" sz="3400" i="1" dirty="0" smtClean="0">
                <a:solidFill>
                  <a:schemeClr val="bg1"/>
                </a:solidFill>
              </a:rPr>
              <a:t>¿Qué es para ser ganado ? </a:t>
            </a:r>
            <a:r>
              <a:rPr lang="es-ES_tradnl" sz="3400" dirty="0">
                <a:solidFill>
                  <a:schemeClr val="bg1"/>
                </a:solidFill>
              </a:rPr>
              <a:t> </a:t>
            </a:r>
            <a:r>
              <a:rPr lang="es-ES_tradnl" sz="3400" dirty="0" smtClean="0">
                <a:solidFill>
                  <a:schemeClr val="bg1"/>
                </a:solidFill>
              </a:rPr>
              <a:t>                  Santiago 1:12</a:t>
            </a:r>
            <a:r>
              <a:rPr lang="es-ES_tradnl" sz="3600" b="0" dirty="0" smtClean="0">
                <a:solidFill>
                  <a:schemeClr val="bg1"/>
                </a:solidFill>
                <a:effectLst/>
              </a:rPr>
              <a:t> </a:t>
            </a:r>
            <a:r>
              <a:rPr lang="es-ES_tradnl" sz="2600" b="0" i="1" dirty="0" smtClean="0">
                <a:solidFill>
                  <a:schemeClr val="bg1"/>
                </a:solidFill>
                <a:effectLst/>
              </a:rPr>
              <a:t>Bienaventurado el varón que soporta la tentación; porque cuando haya resistido la prueba, recibirá la corona de vida, que Dios ha prometido a los que le aman.</a:t>
            </a:r>
            <a:endParaRPr lang="es-ES_tradnl" sz="3400" i="1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9464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¿CÓMO PODEMOS VENCER EL MAL?</a:t>
            </a: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 Título"/>
          <p:cNvSpPr>
            <a:spLocks noGrp="1"/>
          </p:cNvSpPr>
          <p:nvPr>
            <p:ph type="title"/>
          </p:nvPr>
        </p:nvSpPr>
        <p:spPr>
          <a:xfrm>
            <a:off x="276788" y="177666"/>
            <a:ext cx="6096000" cy="125902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L" sz="5400">
                <a:ln w="22225"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</a:ln>
                <a:effectLst/>
                <a:latin typeface="Cambria" charset="0"/>
                <a:ea typeface="Cambria" charset="0"/>
                <a:cs typeface="Cambria" charset="0"/>
              </a:rPr>
              <a:t>Plan </a:t>
            </a:r>
            <a:r>
              <a:rPr lang="es-CL" sz="5400" smtClean="0">
                <a:ln w="22225"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</a:ln>
                <a:effectLst/>
                <a:latin typeface="Cambria" charset="0"/>
                <a:ea typeface="Cambria" charset="0"/>
                <a:cs typeface="Cambria" charset="0"/>
              </a:rPr>
              <a:t>de Salvación</a:t>
            </a:r>
            <a:endParaRPr lang="es-CL" sz="5400" dirty="0">
              <a:ln w="22225">
                <a:solidFill>
                  <a:schemeClr val="accent5">
                    <a:lumMod val="40000"/>
                    <a:lumOff val="60000"/>
                  </a:schemeClr>
                </a:solidFill>
                <a:prstDash val="solid"/>
              </a:ln>
              <a:effectLst/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18" name="4 CuadroTexto"/>
          <p:cNvSpPr txBox="1"/>
          <p:nvPr/>
        </p:nvSpPr>
        <p:spPr>
          <a:xfrm>
            <a:off x="214312" y="1595438"/>
            <a:ext cx="1931988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3200" b="1" kern="0" dirty="0">
                <a:solidFill>
                  <a:srgbClr val="FFFF00"/>
                </a:solidFill>
                <a:latin typeface="Cambria" charset="0"/>
                <a:ea typeface="Cambria" charset="0"/>
                <a:cs typeface="Cambria" charset="0"/>
              </a:rPr>
              <a:t>¿Que debo hacer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3200" b="1" kern="0" dirty="0">
                <a:solidFill>
                  <a:srgbClr val="FFFF00"/>
                </a:solidFill>
                <a:latin typeface="Cambria" charset="0"/>
                <a:ea typeface="Cambria" charset="0"/>
                <a:cs typeface="Cambria" charset="0"/>
              </a:rPr>
              <a:t>para ser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3200" b="1" kern="0" dirty="0">
                <a:solidFill>
                  <a:srgbClr val="FFFF00"/>
                </a:solidFill>
                <a:latin typeface="Cambria" charset="0"/>
                <a:ea typeface="Cambria" charset="0"/>
                <a:cs typeface="Cambria" charset="0"/>
              </a:rPr>
              <a:t>salvo…</a:t>
            </a:r>
          </a:p>
        </p:txBody>
      </p:sp>
      <p:pic>
        <p:nvPicPr>
          <p:cNvPr id="20" name="Picture 2" descr="C:\Users\Emilio\Downloads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7225"/>
            <a:ext cx="191452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Elipse 25"/>
          <p:cNvSpPr/>
          <p:nvPr/>
        </p:nvSpPr>
        <p:spPr>
          <a:xfrm>
            <a:off x="6477000" y="3086100"/>
            <a:ext cx="2135188" cy="141605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b="1" kern="0" dirty="0">
                <a:solidFill>
                  <a:sysClr val="windowText" lastClr="000000"/>
                </a:solidFill>
                <a:latin typeface="Cambria" charset="0"/>
                <a:ea typeface="Cambria" charset="0"/>
                <a:cs typeface="Cambria" charset="0"/>
              </a:rPr>
              <a:t>DIOS</a:t>
            </a:r>
          </a:p>
        </p:txBody>
      </p:sp>
      <p:sp>
        <p:nvSpPr>
          <p:cNvPr id="27" name="CuadroTexto 26"/>
          <p:cNvSpPr txBox="1">
            <a:spLocks noChangeArrowheads="1"/>
          </p:cNvSpPr>
          <p:nvPr/>
        </p:nvSpPr>
        <p:spPr bwMode="auto">
          <a:xfrm>
            <a:off x="5738813" y="4724400"/>
            <a:ext cx="287337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1600" b="1" kern="0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 charset="0"/>
                <a:ea typeface="Cambria" charset="0"/>
                <a:cs typeface="Cambria" charset="0"/>
              </a:rPr>
              <a:t>Cristo es el Salvador de los que le obedecen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sz="1600" b="1" kern="0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 charset="0"/>
                <a:ea typeface="Cambria" charset="0"/>
                <a:cs typeface="Cambria" charset="0"/>
              </a:rPr>
              <a:t>“…</a:t>
            </a:r>
            <a:r>
              <a:rPr lang="es-ES" altLang="es-ES" sz="1600" b="1" i="1" kern="0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 charset="0"/>
                <a:ea typeface="Cambria" charset="0"/>
                <a:cs typeface="Cambria" charset="0"/>
              </a:rPr>
              <a:t>y habiendo sido perfeccionado, vino a ser autor de eterna salvación para todos los que le obedecen</a:t>
            </a:r>
            <a:r>
              <a:rPr lang="es-ES" altLang="es-ES" sz="1600" b="1" kern="0" dirty="0">
                <a:solidFill>
                  <a:schemeClr val="accent6">
                    <a:lumMod val="20000"/>
                    <a:lumOff val="80000"/>
                  </a:schemeClr>
                </a:solidFill>
                <a:latin typeface="Cambria" charset="0"/>
                <a:ea typeface="Cambria" charset="0"/>
                <a:cs typeface="Cambria" charset="0"/>
              </a:rPr>
              <a:t>” (Heb. 5.9) </a:t>
            </a:r>
          </a:p>
        </p:txBody>
      </p:sp>
      <p:sp>
        <p:nvSpPr>
          <p:cNvPr id="28" name="Elipse 27">
            <a:extLst>
              <a:ext uri="{FF2B5EF4-FFF2-40B4-BE49-F238E27FC236}"/>
            </a:extLst>
          </p:cNvPr>
          <p:cNvSpPr/>
          <p:nvPr/>
        </p:nvSpPr>
        <p:spPr>
          <a:xfrm>
            <a:off x="6411913" y="188913"/>
            <a:ext cx="2611437" cy="24257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2000" dirty="0">
                <a:solidFill>
                  <a:srgbClr val="C00000"/>
                </a:solidFill>
                <a:latin typeface="Cambria" charset="0"/>
                <a:ea typeface="Cambria" charset="0"/>
                <a:cs typeface="Cambria" charset="0"/>
              </a:rPr>
              <a:t>“el Señor añadía cada día a la iglesia los que habían de ser salvos”</a:t>
            </a:r>
          </a:p>
          <a:p>
            <a:pPr algn="ctr">
              <a:defRPr/>
            </a:pPr>
            <a:r>
              <a:rPr lang="es-CL" sz="2000" dirty="0">
                <a:solidFill>
                  <a:srgbClr val="C00000"/>
                </a:solidFill>
                <a:latin typeface="Cambria" charset="0"/>
                <a:ea typeface="Cambria" charset="0"/>
                <a:cs typeface="Cambria" charset="0"/>
              </a:rPr>
              <a:t>Hechos 2:47 </a:t>
            </a:r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650" y="3787775"/>
            <a:ext cx="1528763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CuadroTexto 29"/>
          <p:cNvSpPr txBox="1">
            <a:spLocks noChangeArrowheads="1"/>
          </p:cNvSpPr>
          <p:nvPr/>
        </p:nvSpPr>
        <p:spPr bwMode="auto">
          <a:xfrm>
            <a:off x="5427663" y="2995613"/>
            <a:ext cx="387350" cy="2308225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kern="0" dirty="0">
                <a:solidFill>
                  <a:srgbClr val="C00000"/>
                </a:solidFill>
                <a:latin typeface="Britannic Bold" panose="020B0903060703020204" pitchFamily="34" charset="0"/>
              </a:rPr>
              <a:t>P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kern="0" dirty="0">
                <a:solidFill>
                  <a:srgbClr val="C00000"/>
                </a:solidFill>
                <a:latin typeface="Britannic Bold" panose="020B0903060703020204" pitchFamily="34" charset="0"/>
              </a:rPr>
              <a:t>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kern="0" dirty="0">
                <a:solidFill>
                  <a:srgbClr val="C00000"/>
                </a:solidFill>
                <a:latin typeface="Britannic Bold" panose="020B0903060703020204" pitchFamily="34" charset="0"/>
              </a:rPr>
              <a:t>C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kern="0" dirty="0">
                <a:solidFill>
                  <a:srgbClr val="C00000"/>
                </a:solidFill>
                <a:latin typeface="Britannic Bold" panose="020B0903060703020204" pitchFamily="34" charset="0"/>
              </a:rPr>
              <a:t>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kern="0" dirty="0">
                <a:solidFill>
                  <a:srgbClr val="C00000"/>
                </a:solidFill>
                <a:latin typeface="Britannic Bold" panose="020B0903060703020204" pitchFamily="34" charset="0"/>
              </a:rPr>
              <a:t>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kern="0" dirty="0">
                <a:solidFill>
                  <a:srgbClr val="C00000"/>
                </a:solidFill>
                <a:latin typeface="Britannic Bold" panose="020B0903060703020204" pitchFamily="34" charset="0"/>
              </a:rPr>
              <a:t>O</a:t>
            </a:r>
            <a:endParaRPr lang="es-ES" altLang="es-ES" sz="1600" kern="0" dirty="0">
              <a:solidFill>
                <a:srgbClr val="C00000"/>
              </a:solidFill>
              <a:latin typeface="Britannic Bold" panose="020B0903060703020204" pitchFamily="34" charset="0"/>
            </a:endParaRPr>
          </a:p>
        </p:txBody>
      </p:sp>
      <p:pic>
        <p:nvPicPr>
          <p:cNvPr id="31" name="Imagen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675" y="2736850"/>
            <a:ext cx="1519238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CuadroTexto 31">
            <a:extLst>
              <a:ext uri="{FF2B5EF4-FFF2-40B4-BE49-F238E27FC236}"/>
            </a:extLst>
          </p:cNvPr>
          <p:cNvSpPr txBox="1"/>
          <p:nvPr/>
        </p:nvSpPr>
        <p:spPr>
          <a:xfrm>
            <a:off x="1638300" y="6299200"/>
            <a:ext cx="1866900" cy="307975"/>
          </a:xfrm>
          <a:prstGeom prst="rect">
            <a:avLst/>
          </a:prstGeom>
          <a:solidFill>
            <a:srgbClr val="94C600"/>
          </a:solidFill>
          <a:ln>
            <a:solidFill>
              <a:srgbClr val="92D050"/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kern="0" dirty="0">
                <a:solidFill>
                  <a:prstClr val="black"/>
                </a:solidFill>
                <a:latin typeface="Century Gothic"/>
              </a:rPr>
              <a:t>OIR </a:t>
            </a:r>
            <a:r>
              <a:rPr lang="es-ES" sz="1050" b="1" kern="0" dirty="0">
                <a:solidFill>
                  <a:prstClr val="black"/>
                </a:solidFill>
                <a:latin typeface="Century Gothic"/>
              </a:rPr>
              <a:t>(Rom. 10:17).</a:t>
            </a:r>
          </a:p>
        </p:txBody>
      </p:sp>
      <p:sp>
        <p:nvSpPr>
          <p:cNvPr id="33" name="CuadroTexto 32">
            <a:extLst>
              <a:ext uri="{FF2B5EF4-FFF2-40B4-BE49-F238E27FC236}"/>
            </a:extLst>
          </p:cNvPr>
          <p:cNvSpPr txBox="1"/>
          <p:nvPr/>
        </p:nvSpPr>
        <p:spPr>
          <a:xfrm>
            <a:off x="1898650" y="5930900"/>
            <a:ext cx="1908175" cy="307975"/>
          </a:xfrm>
          <a:prstGeom prst="rect">
            <a:avLst/>
          </a:prstGeom>
          <a:solidFill>
            <a:srgbClr val="94C600"/>
          </a:solidFill>
          <a:ln>
            <a:solidFill>
              <a:srgbClr val="92D05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kern="0" dirty="0">
                <a:solidFill>
                  <a:prstClr val="black"/>
                </a:solidFill>
                <a:latin typeface="Century Gothic"/>
              </a:rPr>
              <a:t>CREER </a:t>
            </a:r>
            <a:r>
              <a:rPr lang="es-ES" sz="1050" b="1" kern="0" dirty="0">
                <a:solidFill>
                  <a:prstClr val="black"/>
                </a:solidFill>
                <a:latin typeface="Century Gothic"/>
              </a:rPr>
              <a:t>(Mar. 16:15-16)</a:t>
            </a:r>
          </a:p>
        </p:txBody>
      </p:sp>
      <p:sp>
        <p:nvSpPr>
          <p:cNvPr id="34" name="CuadroTexto 33">
            <a:extLst>
              <a:ext uri="{FF2B5EF4-FFF2-40B4-BE49-F238E27FC236}"/>
            </a:extLst>
          </p:cNvPr>
          <p:cNvSpPr txBox="1"/>
          <p:nvPr/>
        </p:nvSpPr>
        <p:spPr>
          <a:xfrm>
            <a:off x="2146300" y="5561013"/>
            <a:ext cx="2238375" cy="307975"/>
          </a:xfrm>
          <a:prstGeom prst="rect">
            <a:avLst/>
          </a:prstGeom>
          <a:solidFill>
            <a:srgbClr val="94C600"/>
          </a:solidFill>
          <a:ln>
            <a:solidFill>
              <a:srgbClr val="92D05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kern="0" dirty="0">
                <a:solidFill>
                  <a:prstClr val="black"/>
                </a:solidFill>
                <a:latin typeface="Century Gothic"/>
              </a:rPr>
              <a:t>ARREPENTIRSE </a:t>
            </a:r>
            <a:r>
              <a:rPr lang="es-ES" sz="1050" b="1" kern="0" dirty="0">
                <a:solidFill>
                  <a:prstClr val="black"/>
                </a:solidFill>
                <a:latin typeface="Century Gothic"/>
              </a:rPr>
              <a:t>(Hch. 17:30)</a:t>
            </a:r>
          </a:p>
        </p:txBody>
      </p:sp>
      <p:sp>
        <p:nvSpPr>
          <p:cNvPr id="35" name="CuadroTexto 34">
            <a:extLst>
              <a:ext uri="{FF2B5EF4-FFF2-40B4-BE49-F238E27FC236}"/>
            </a:extLst>
          </p:cNvPr>
          <p:cNvSpPr txBox="1"/>
          <p:nvPr/>
        </p:nvSpPr>
        <p:spPr>
          <a:xfrm>
            <a:off x="2451100" y="5167313"/>
            <a:ext cx="2108200" cy="307975"/>
          </a:xfrm>
          <a:prstGeom prst="rect">
            <a:avLst/>
          </a:prstGeom>
          <a:solidFill>
            <a:srgbClr val="94C600"/>
          </a:solidFill>
          <a:ln>
            <a:solidFill>
              <a:srgbClr val="92D05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kern="0" dirty="0">
                <a:solidFill>
                  <a:prstClr val="black"/>
                </a:solidFill>
                <a:latin typeface="Century Gothic"/>
              </a:rPr>
              <a:t>CONFESAR </a:t>
            </a:r>
            <a:r>
              <a:rPr lang="es-ES" sz="1050" b="1" kern="0" dirty="0">
                <a:solidFill>
                  <a:prstClr val="black"/>
                </a:solidFill>
                <a:latin typeface="Century Gothic"/>
              </a:rPr>
              <a:t>(Rom. 10:9,10)</a:t>
            </a:r>
          </a:p>
        </p:txBody>
      </p:sp>
      <p:sp>
        <p:nvSpPr>
          <p:cNvPr id="36" name="CuadroTexto 35">
            <a:extLst>
              <a:ext uri="{FF2B5EF4-FFF2-40B4-BE49-F238E27FC236}"/>
            </a:extLst>
          </p:cNvPr>
          <p:cNvSpPr txBox="1"/>
          <p:nvPr/>
        </p:nvSpPr>
        <p:spPr>
          <a:xfrm>
            <a:off x="2800350" y="4749800"/>
            <a:ext cx="1931988" cy="307975"/>
          </a:xfrm>
          <a:prstGeom prst="rect">
            <a:avLst/>
          </a:prstGeom>
          <a:solidFill>
            <a:srgbClr val="94C600"/>
          </a:solidFill>
          <a:ln>
            <a:solidFill>
              <a:srgbClr val="92D05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kern="0" dirty="0">
                <a:solidFill>
                  <a:prstClr val="black"/>
                </a:solidFill>
                <a:latin typeface="Century Gothic"/>
              </a:rPr>
              <a:t>BAUTIZARSE </a:t>
            </a:r>
            <a:r>
              <a:rPr lang="es-ES" sz="1050" b="1" kern="0" dirty="0">
                <a:solidFill>
                  <a:prstClr val="black"/>
                </a:solidFill>
                <a:latin typeface="Century Gothic"/>
              </a:rPr>
              <a:t>(Hch. 2:38)</a:t>
            </a:r>
          </a:p>
        </p:txBody>
      </p:sp>
    </p:spTree>
    <p:extLst>
      <p:ext uri="{BB962C8B-B14F-4D97-AF65-F5344CB8AC3E}">
        <p14:creationId xmlns:p14="http://schemas.microsoft.com/office/powerpoint/2010/main" val="210504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6" grpId="0" animBg="1"/>
      <p:bldP spid="27" grpId="0"/>
      <p:bldP spid="28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117</TotalTime>
  <Words>629</Words>
  <Application>Microsoft Macintosh PowerPoint</Application>
  <PresentationFormat>Presentación en pantalla (4:3)</PresentationFormat>
  <Paragraphs>58</Paragraphs>
  <Slides>7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6" baseType="lpstr">
      <vt:lpstr>AR CENA</vt:lpstr>
      <vt:lpstr>Book Antiqua</vt:lpstr>
      <vt:lpstr>Times New Roman</vt:lpstr>
      <vt:lpstr>Arial</vt:lpstr>
      <vt:lpstr>Britannic Bold</vt:lpstr>
      <vt:lpstr>Calibri</vt:lpstr>
      <vt:lpstr>Cambria</vt:lpstr>
      <vt:lpstr>Century Gothic</vt:lpstr>
      <vt:lpstr>Office Theme</vt:lpstr>
      <vt:lpstr>Presentación de PowerPoint</vt:lpstr>
      <vt:lpstr>Romanos 12:21</vt:lpstr>
      <vt:lpstr>“Overcome”</vt:lpstr>
      <vt:lpstr>¿CÓMO PODEMOS VENCER EL MAL?</vt:lpstr>
      <vt:lpstr>¿CÓMO PODEMOS VENCER EL MAL?</vt:lpstr>
      <vt:lpstr>¿CÓMO PODEMOS VENCER EL MAL?</vt:lpstr>
      <vt:lpstr>Plan de Salvación</vt:lpstr>
    </vt:vector>
  </TitlesOfParts>
  <Manager/>
  <Company/>
  <LinksUpToDate>false</LinksUpToDate>
  <SharedDoc>false</SharedDoc>
  <HyperlinkBase/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VENCER EL MAL</dc:title>
  <dc:subject/>
  <dc:creator>igldcristojg</dc:creator>
  <cp:keywords/>
  <dc:description/>
  <cp:lastModifiedBy>Microsoft Office User</cp:lastModifiedBy>
  <cp:revision>13</cp:revision>
  <cp:lastPrinted>2017-07-02T04:10:04Z</cp:lastPrinted>
  <dcterms:created xsi:type="dcterms:W3CDTF">2017-07-05T18:29:53Z</dcterms:created>
  <dcterms:modified xsi:type="dcterms:W3CDTF">2020-07-15T16:12:54Z</dcterms:modified>
  <cp:category/>
</cp:coreProperties>
</file>