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3A1D8D-8E54-4D57-A75F-87B88914C3EB}" type="datetimeFigureOut">
              <a:rPr lang="es-NI" smtClean="0"/>
              <a:t>14/8/2018</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46DF960-C5A7-4916-84D2-6C88554394ED}" type="slidenum">
              <a:rPr lang="es-NI" smtClean="0"/>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A1D8D-8E54-4D57-A75F-87B88914C3EB}" type="datetimeFigureOut">
              <a:rPr lang="es-NI" smtClean="0"/>
              <a:t>14/8/2018</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F960-C5A7-4916-84D2-6C88554394ED}" type="slidenum">
              <a:rPr lang="es-NI" smtClean="0"/>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6858000"/>
          </a:xfrm>
        </p:spPr>
        <p:txBody>
          <a:bodyPr/>
          <a:lstStyle/>
          <a:p>
            <a:endParaRPr lang="es-NI" dirty="0"/>
          </a:p>
        </p:txBody>
      </p:sp>
      <p:sp>
        <p:nvSpPr>
          <p:cNvPr id="3" name="2 Subtítulo"/>
          <p:cNvSpPr>
            <a:spLocks noGrp="1"/>
          </p:cNvSpPr>
          <p:nvPr>
            <p:ph type="subTitle" idx="1"/>
          </p:nvPr>
        </p:nvSpPr>
        <p:spPr>
          <a:xfrm>
            <a:off x="0" y="0"/>
            <a:ext cx="9144000" cy="6858000"/>
          </a:xfrm>
        </p:spPr>
        <p:txBody>
          <a:bodyPr/>
          <a:lstStyle/>
          <a:p>
            <a:endParaRPr lang="es-NI" dirty="0"/>
          </a:p>
        </p:txBody>
      </p:sp>
      <p:pic>
        <p:nvPicPr>
          <p:cNvPr id="5" name="Picture 2" descr="http://4.bp.blogspot.com/_6FNKCRQcAg0/SxA1RAnhLaI/AAAAAAAAACs/PONpzLMaQ5I/s1600/puntualidad.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5 Rectángulo"/>
          <p:cNvSpPr/>
          <p:nvPr/>
        </p:nvSpPr>
        <p:spPr>
          <a:xfrm>
            <a:off x="0" y="2708920"/>
            <a:ext cx="9144000" cy="1015663"/>
          </a:xfrm>
          <a:prstGeom prst="rect">
            <a:avLst/>
          </a:prstGeom>
        </p:spPr>
        <p:txBody>
          <a:bodyPr wrap="square">
            <a:spAutoFit/>
          </a:bodyPr>
          <a:lstStyle/>
          <a:p>
            <a:pPr marL="342900" lvl="0" indent="-342900" algn="ctr">
              <a:spcBef>
                <a:spcPct val="20000"/>
              </a:spcBef>
              <a:defRPr/>
            </a:pPr>
            <a:r>
              <a:rPr lang="es-ES_tradnl" sz="6000" b="1" dirty="0">
                <a:ln w="10541" cmpd="sng">
                  <a:solidFill>
                    <a:schemeClr val="accent1">
                      <a:shade val="88000"/>
                      <a:satMod val="110000"/>
                    </a:schemeClr>
                  </a:solidFill>
                  <a:prstDash val="solid"/>
                </a:ln>
                <a:solidFill>
                  <a:srgbClr val="FF0000"/>
                </a:solidFill>
                <a:latin typeface="Baskerville Old Face" pitchFamily="18" charset="0"/>
              </a:rPr>
              <a:t>¿Qué es la </a:t>
            </a:r>
            <a:r>
              <a:rPr lang="es-ES_tradnl" sz="6000" b="1" dirty="0" smtClean="0">
                <a:ln w="10541" cmpd="sng">
                  <a:solidFill>
                    <a:schemeClr val="accent1">
                      <a:shade val="88000"/>
                      <a:satMod val="110000"/>
                    </a:schemeClr>
                  </a:solidFill>
                  <a:prstDash val="solid"/>
                </a:ln>
                <a:solidFill>
                  <a:srgbClr val="FF0000"/>
                </a:solidFill>
                <a:latin typeface="Baskerville Old Face" pitchFamily="18" charset="0"/>
              </a:rPr>
              <a:t>Puntualidad</a:t>
            </a:r>
            <a:r>
              <a:rPr lang="es-ES_tradnl" sz="6000" b="1" dirty="0">
                <a:ln w="10541" cmpd="sng">
                  <a:solidFill>
                    <a:schemeClr val="accent1">
                      <a:shade val="88000"/>
                      <a:satMod val="110000"/>
                    </a:schemeClr>
                  </a:solidFill>
                  <a:prstDash val="solid"/>
                </a:ln>
                <a:solidFill>
                  <a:srgbClr val="FF0000"/>
                </a:solidFill>
                <a:latin typeface="Baskerville Old Face" pitchFamily="18" charset="0"/>
              </a:rPr>
              <a:t>?</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II</a:t>
            </a:r>
            <a:r>
              <a:rPr lang="es-NI" b="1" u="sng" dirty="0"/>
              <a:t>. ES PERJUDICIAL PARA EL DESARROLLO DE LAS REUNIONES.</a:t>
            </a:r>
            <a:r>
              <a:rPr lang="es-NI" dirty="0"/>
              <a:t/>
            </a:r>
            <a:br>
              <a:rPr lang="es-NI" dirty="0"/>
            </a:br>
            <a:endParaRPr lang="es-NI" dirty="0"/>
          </a:p>
        </p:txBody>
      </p:sp>
      <p:sp>
        <p:nvSpPr>
          <p:cNvPr id="3" name="2 Marcador de contenido"/>
          <p:cNvSpPr>
            <a:spLocks noGrp="1"/>
          </p:cNvSpPr>
          <p:nvPr>
            <p:ph idx="1"/>
          </p:nvPr>
        </p:nvSpPr>
        <p:spPr>
          <a:xfrm>
            <a:off x="0" y="1600201"/>
            <a:ext cx="9144000" cy="3701008"/>
          </a:xfrm>
        </p:spPr>
        <p:txBody>
          <a:bodyPr>
            <a:normAutofit fontScale="85000" lnSpcReduction="10000"/>
          </a:bodyPr>
          <a:lstStyle/>
          <a:p>
            <a:pPr algn="just"/>
            <a:r>
              <a:rPr lang="es-NI" b="1" u="sng" dirty="0"/>
              <a:t>"Hágase todo decentemente y con orden"</a:t>
            </a:r>
            <a:r>
              <a:rPr lang="es-NI" dirty="0"/>
              <a:t> I Corintios.14:40. En muchas congregaciones las reuniones comienzan con unos cuantos hermanos presentes y de a poquito llegan los demás como a gotas. </a:t>
            </a:r>
            <a:endParaRPr lang="es-NI" dirty="0" smtClean="0"/>
          </a:p>
          <a:p>
            <a:pPr algn="just"/>
            <a:r>
              <a:rPr lang="es-NI" dirty="0" smtClean="0"/>
              <a:t>Mayormente </a:t>
            </a:r>
            <a:r>
              <a:rPr lang="es-NI" dirty="0"/>
              <a:t>se tiene que comenzar a alabar a Dios muy apenas con unas pocas voces. </a:t>
            </a:r>
            <a:endParaRPr lang="es-NI" dirty="0" smtClean="0"/>
          </a:p>
          <a:p>
            <a:pPr algn="just"/>
            <a:r>
              <a:rPr lang="es-NI" dirty="0" smtClean="0"/>
              <a:t>El </a:t>
            </a:r>
            <a:r>
              <a:rPr lang="es-NI" dirty="0"/>
              <a:t>director tiene que dirigir la alabanza frente a una cantidad de asientos vacíos. A veces los primeros cantos son dúos o tríos hasta que algunos más aparecen.</a:t>
            </a:r>
          </a:p>
          <a:p>
            <a:endParaRPr lang="es-NI" dirty="0"/>
          </a:p>
        </p:txBody>
      </p:sp>
      <p:pic>
        <p:nvPicPr>
          <p:cNvPr id="6146" name="Picture 2" descr="C:\Users\MARIO MORENO\Desktop\adultos-18-mayo.jpg"/>
          <p:cNvPicPr>
            <a:picLocks noChangeAspect="1" noChangeArrowheads="1"/>
          </p:cNvPicPr>
          <p:nvPr/>
        </p:nvPicPr>
        <p:blipFill>
          <a:blip r:embed="rId2" cstate="print"/>
          <a:srcRect/>
          <a:stretch>
            <a:fillRect/>
          </a:stretch>
        </p:blipFill>
        <p:spPr bwMode="auto">
          <a:xfrm>
            <a:off x="4932040" y="5085184"/>
            <a:ext cx="4211960" cy="1772816"/>
          </a:xfrm>
          <a:prstGeom prst="rect">
            <a:avLst/>
          </a:prstGeom>
          <a:noFill/>
        </p:spPr>
      </p:pic>
      <p:sp>
        <p:nvSpPr>
          <p:cNvPr id="5" name="4 Rectángulo"/>
          <p:cNvSpPr/>
          <p:nvPr/>
        </p:nvSpPr>
        <p:spPr>
          <a:xfrm>
            <a:off x="0" y="5085184"/>
            <a:ext cx="3563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DONDE NO HAY PUNTUALIDAD NO HAY ORDEN.</a:t>
            </a:r>
            <a:endParaRPr lang="es-NI" sz="2800" b="1" dirty="0"/>
          </a:p>
        </p:txBody>
      </p:sp>
      <p:sp>
        <p:nvSpPr>
          <p:cNvPr id="6" name="5 Flecha derecha"/>
          <p:cNvSpPr/>
          <p:nvPr/>
        </p:nvSpPr>
        <p:spPr>
          <a:xfrm>
            <a:off x="3707904" y="5733256"/>
            <a:ext cx="10801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diamond(in)">
                                      <p:cBhvr>
                                        <p:cTn id="3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5229199"/>
          </a:xfrm>
        </p:spPr>
        <p:txBody>
          <a:bodyPr>
            <a:normAutofit fontScale="85000" lnSpcReduction="20000"/>
          </a:bodyPr>
          <a:lstStyle/>
          <a:p>
            <a:pPr algn="just"/>
            <a:r>
              <a:rPr lang="es-NI" dirty="0"/>
              <a:t>Si la prédica comenzara a la hora señalada, la mayoría perdería la primera mitad del mensaje. </a:t>
            </a:r>
            <a:endParaRPr lang="es-NI" dirty="0" smtClean="0"/>
          </a:p>
          <a:p>
            <a:pPr algn="just"/>
            <a:r>
              <a:rPr lang="es-NI" dirty="0" smtClean="0"/>
              <a:t>Puesto </a:t>
            </a:r>
            <a:r>
              <a:rPr lang="es-NI" dirty="0"/>
              <a:t>que el predicador ha pasado horas orando, estudiando y preparando, preferimos que él predique a personas que van a escucharle y no a asientos vacíos. Por esta razón, el mensaje se posterga hasta que más gente llegue. Y al final no falta alguno que diga: "Aquí terminan muy tarde las reuniones."</a:t>
            </a:r>
          </a:p>
          <a:p>
            <a:pPr algn="just"/>
            <a:r>
              <a:rPr lang="es-NI" dirty="0"/>
              <a:t>A veces estamos participando en la Cena del Señor, y siguen entrando hermanos para tomar su asiento a media reunión. </a:t>
            </a:r>
            <a:endParaRPr lang="es-NI" dirty="0" smtClean="0"/>
          </a:p>
          <a:p>
            <a:pPr algn="just"/>
            <a:r>
              <a:rPr lang="es-NI" dirty="0" smtClean="0"/>
              <a:t>Interrupciones </a:t>
            </a:r>
            <a:r>
              <a:rPr lang="es-NI" dirty="0"/>
              <a:t>de ese tipo distraen y desconcentran de lo que estamos haciendo. Se han perdido la mitad de la reunión y no están al tanto de lo que pasó en la primera parte del culto. </a:t>
            </a:r>
            <a:endParaRPr lang="es-NI" dirty="0" smtClean="0"/>
          </a:p>
          <a:p>
            <a:pPr algn="just"/>
            <a:r>
              <a:rPr lang="es-NI" dirty="0" smtClean="0"/>
              <a:t>Algunos </a:t>
            </a:r>
            <a:r>
              <a:rPr lang="es-NI" dirty="0"/>
              <a:t>llegan tan atrasados que han perdido la primera parte de la adoración a Dios.</a:t>
            </a:r>
          </a:p>
          <a:p>
            <a:endParaRPr lang="es-NI" dirty="0"/>
          </a:p>
        </p:txBody>
      </p:sp>
      <p:pic>
        <p:nvPicPr>
          <p:cNvPr id="7170" name="Picture 2" descr="C:\Users\MARIO MORENO\Desktop\Señales\Puntualidad.jpg"/>
          <p:cNvPicPr>
            <a:picLocks noChangeAspect="1" noChangeArrowheads="1"/>
          </p:cNvPicPr>
          <p:nvPr/>
        </p:nvPicPr>
        <p:blipFill>
          <a:blip r:embed="rId2" cstate="print"/>
          <a:srcRect/>
          <a:stretch>
            <a:fillRect/>
          </a:stretch>
        </p:blipFill>
        <p:spPr bwMode="auto">
          <a:xfrm>
            <a:off x="0" y="4941168"/>
            <a:ext cx="9144000" cy="1916832"/>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diamond(in)">
                                      <p:cBhvr>
                                        <p:cTn id="3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5517232"/>
          </a:xfrm>
        </p:spPr>
        <p:txBody>
          <a:bodyPr>
            <a:normAutofit fontScale="92500" lnSpcReduction="10000"/>
          </a:bodyPr>
          <a:lstStyle/>
          <a:p>
            <a:pPr algn="just"/>
            <a:r>
              <a:rPr lang="es-NI" dirty="0"/>
              <a:t>¡Qué tremendo sería, en cambio, que todos estuviésemos presentes 5 ó 10 minutos antes del inicio! Podríamos sentarnos y preparar nuestros corazones en la presencia del Señor, meditar en un himno o leer algún pasaje de la Palabra de Dios. </a:t>
            </a:r>
            <a:endParaRPr lang="es-NI" dirty="0" smtClean="0"/>
          </a:p>
          <a:p>
            <a:pPr algn="just"/>
            <a:r>
              <a:rPr lang="es-NI" dirty="0" smtClean="0"/>
              <a:t>En </a:t>
            </a:r>
            <a:r>
              <a:rPr lang="es-NI" dirty="0"/>
              <a:t>el momento de comenzar todos uniríamos nuestras voces en alabanza a Dios. Habría un coro unido desde el primer himno. </a:t>
            </a:r>
            <a:endParaRPr lang="es-NI" dirty="0" smtClean="0"/>
          </a:p>
          <a:p>
            <a:pPr algn="just"/>
            <a:r>
              <a:rPr lang="es-NI" dirty="0" smtClean="0"/>
              <a:t>¡</a:t>
            </a:r>
            <a:r>
              <a:rPr lang="es-NI" dirty="0"/>
              <a:t>Cuánto más ánimo y expectativa habría si todos participásemos juntos desde el inicio de la reunión!</a:t>
            </a:r>
          </a:p>
          <a:p>
            <a:pPr algn="just"/>
            <a:r>
              <a:rPr lang="es-NI" dirty="0"/>
              <a:t>¡Qué diferencia habría en nuestros cultos si nos libráramos de los perjuicios de la impuntualidad!</a:t>
            </a:r>
          </a:p>
          <a:p>
            <a:endParaRPr lang="es-NI" dirty="0"/>
          </a:p>
        </p:txBody>
      </p:sp>
      <p:sp>
        <p:nvSpPr>
          <p:cNvPr id="5" name="4 Rectángulo"/>
          <p:cNvSpPr/>
          <p:nvPr/>
        </p:nvSpPr>
        <p:spPr>
          <a:xfrm>
            <a:off x="0" y="5517232"/>
            <a:ext cx="9144000"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YO ASUMO LA PUNTUALIDAD LLEGO 5 MINUTOS ANTES DE LA REUNION DE LA IGLESIA.</a:t>
            </a:r>
            <a:endParaRPr lang="es-NI" sz="24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III</a:t>
            </a:r>
            <a:r>
              <a:rPr lang="es-NI" b="1" u="sng" dirty="0"/>
              <a:t>. ES UNA COSTUMBRE NEGATIVA QUE CONTIAGA A OTROS.</a:t>
            </a:r>
            <a:r>
              <a:rPr lang="es-NI" dirty="0"/>
              <a:t/>
            </a:r>
            <a:br>
              <a:rPr lang="es-NI" dirty="0"/>
            </a:br>
            <a:endParaRPr lang="es-NI" dirty="0"/>
          </a:p>
        </p:txBody>
      </p:sp>
      <p:sp>
        <p:nvSpPr>
          <p:cNvPr id="3" name="2 Marcador de contenido"/>
          <p:cNvSpPr>
            <a:spLocks noGrp="1"/>
          </p:cNvSpPr>
          <p:nvPr>
            <p:ph idx="1"/>
          </p:nvPr>
        </p:nvSpPr>
        <p:spPr>
          <a:xfrm>
            <a:off x="0" y="1417638"/>
            <a:ext cx="9144000" cy="4243610"/>
          </a:xfrm>
        </p:spPr>
        <p:txBody>
          <a:bodyPr>
            <a:normAutofit fontScale="77500" lnSpcReduction="20000"/>
          </a:bodyPr>
          <a:lstStyle/>
          <a:p>
            <a:pPr algn="just"/>
            <a:r>
              <a:rPr lang="es-NI" b="1" u="sng" dirty="0"/>
              <a:t>"Un poco de levadura leuda toda la masa"</a:t>
            </a:r>
            <a:r>
              <a:rPr lang="es-NI" dirty="0"/>
              <a:t> Gálatas.5:9.</a:t>
            </a:r>
          </a:p>
          <a:p>
            <a:pPr algn="just"/>
            <a:r>
              <a:rPr lang="es-NI" dirty="0"/>
              <a:t>Otro de los problemas de la impuntualidad es que es altamente contagiosa. </a:t>
            </a:r>
            <a:endParaRPr lang="es-NI" dirty="0" smtClean="0"/>
          </a:p>
          <a:p>
            <a:pPr algn="just"/>
            <a:r>
              <a:rPr lang="es-NI" dirty="0" smtClean="0"/>
              <a:t>Mayormente </a:t>
            </a:r>
            <a:r>
              <a:rPr lang="es-NI" dirty="0"/>
              <a:t>los hermanos nuevos suelen llegar a la hora. Ellos dan por sentado que todo creyente ha de tener un ferviente interés en aprovechar cada minuto de la reunión. </a:t>
            </a:r>
            <a:endParaRPr lang="es-NI" dirty="0" smtClean="0"/>
          </a:p>
          <a:p>
            <a:pPr algn="just"/>
            <a:r>
              <a:rPr lang="es-NI" dirty="0" smtClean="0"/>
              <a:t>Con </a:t>
            </a:r>
            <a:r>
              <a:rPr lang="es-NI" dirty="0"/>
              <a:t>el correr del tiempo, ellos observan que este no es el caso con los hermanos más antiguos, y pronto comienzan a seguir su mal ejemplo. Ellos dicen: </a:t>
            </a:r>
            <a:endParaRPr lang="es-NI" dirty="0" smtClean="0"/>
          </a:p>
          <a:p>
            <a:pPr algn="just"/>
            <a:r>
              <a:rPr lang="es-NI" dirty="0" smtClean="0"/>
              <a:t>"</a:t>
            </a:r>
            <a:r>
              <a:rPr lang="es-NI" dirty="0"/>
              <a:t>Aquí estoy fuera de honda, nadie respeta la hora, ¿por qué lo voy a hacer yo?" Se acomodan a la costumbre general y así otros más ingresan a las filas de los tardones.</a:t>
            </a:r>
          </a:p>
          <a:p>
            <a:endParaRPr lang="es-NI" dirty="0"/>
          </a:p>
        </p:txBody>
      </p:sp>
      <p:pic>
        <p:nvPicPr>
          <p:cNvPr id="9218" name="Picture 2" descr="C:\Users\MARIO MORENO\Desktop\levaduracerveza.jpg"/>
          <p:cNvPicPr>
            <a:picLocks noChangeAspect="1" noChangeArrowheads="1"/>
          </p:cNvPicPr>
          <p:nvPr/>
        </p:nvPicPr>
        <p:blipFill>
          <a:blip r:embed="rId2" cstate="print"/>
          <a:srcRect/>
          <a:stretch>
            <a:fillRect/>
          </a:stretch>
        </p:blipFill>
        <p:spPr bwMode="auto">
          <a:xfrm>
            <a:off x="5292080" y="5190654"/>
            <a:ext cx="3851920" cy="1667346"/>
          </a:xfrm>
          <a:prstGeom prst="rect">
            <a:avLst/>
          </a:prstGeom>
          <a:noFill/>
        </p:spPr>
      </p:pic>
      <p:sp>
        <p:nvSpPr>
          <p:cNvPr id="5" name="4 Rectángulo"/>
          <p:cNvSpPr/>
          <p:nvPr/>
        </p:nvSpPr>
        <p:spPr>
          <a:xfrm>
            <a:off x="0" y="5445224"/>
            <a:ext cx="3923928" cy="141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LA LEVADURA ESPIRITUALMENTE HABLANDO ES MALA. I CORINTIOS.5:6-7.</a:t>
            </a:r>
            <a:endParaRPr lang="es-NI" sz="2000" b="1" dirty="0"/>
          </a:p>
        </p:txBody>
      </p:sp>
      <p:sp>
        <p:nvSpPr>
          <p:cNvPr id="6" name="5 Flecha derecha"/>
          <p:cNvSpPr/>
          <p:nvPr/>
        </p:nvSpPr>
        <p:spPr>
          <a:xfrm>
            <a:off x="4113827" y="5899584"/>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diamond(in)">
                                      <p:cBhvr>
                                        <p:cTn id="27" dur="20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amond(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amond(in)">
                                      <p:cBhvr>
                                        <p:cTn id="4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573016"/>
          </a:xfrm>
        </p:spPr>
        <p:txBody>
          <a:bodyPr/>
          <a:lstStyle/>
          <a:p>
            <a:pPr algn="just"/>
            <a:r>
              <a:rPr lang="es-NI" dirty="0"/>
              <a:t>La Palabra de Dios nos exhorta: </a:t>
            </a:r>
            <a:r>
              <a:rPr lang="es-NI" b="1" u="sng" dirty="0"/>
              <a:t>"... decidid no poner tropiezo u ocasión de caer al hermano"</a:t>
            </a:r>
            <a:r>
              <a:rPr lang="es-NI" dirty="0"/>
              <a:t> Romanos.14:13. </a:t>
            </a:r>
            <a:endParaRPr lang="es-NI" dirty="0" smtClean="0"/>
          </a:p>
          <a:p>
            <a:pPr algn="just"/>
            <a:r>
              <a:rPr lang="es-NI" dirty="0" smtClean="0"/>
              <a:t>"</a:t>
            </a:r>
            <a:r>
              <a:rPr lang="es-NI" dirty="0"/>
              <a:t>Sé ejemplo de los creyentes en palabra, conducta, amor, espíritu, fe y pureza" I Timoteo.4:12. </a:t>
            </a:r>
            <a:endParaRPr lang="es-NI" dirty="0" smtClean="0"/>
          </a:p>
          <a:p>
            <a:pPr algn="just"/>
            <a:r>
              <a:rPr lang="es-NI" dirty="0" smtClean="0"/>
              <a:t>¿</a:t>
            </a:r>
            <a:r>
              <a:rPr lang="es-NI" dirty="0"/>
              <a:t>Qué tipo de ejemplo estamos dando a otros?</a:t>
            </a:r>
          </a:p>
          <a:p>
            <a:endParaRPr lang="es-NI" dirty="0"/>
          </a:p>
        </p:txBody>
      </p:sp>
      <p:pic>
        <p:nvPicPr>
          <p:cNvPr id="10242" name="Picture 2" descr="C:\Users\MARIO MORENO\Desktop\albert-2.jpg"/>
          <p:cNvPicPr>
            <a:picLocks noChangeAspect="1" noChangeArrowheads="1"/>
          </p:cNvPicPr>
          <p:nvPr/>
        </p:nvPicPr>
        <p:blipFill>
          <a:blip r:embed="rId2" cstate="print"/>
          <a:srcRect/>
          <a:stretch>
            <a:fillRect/>
          </a:stretch>
        </p:blipFill>
        <p:spPr bwMode="auto">
          <a:xfrm>
            <a:off x="4788024" y="3212976"/>
            <a:ext cx="4355976" cy="3645024"/>
          </a:xfrm>
          <a:prstGeom prst="rect">
            <a:avLst/>
          </a:prstGeom>
          <a:noFill/>
        </p:spPr>
      </p:pic>
      <p:pic>
        <p:nvPicPr>
          <p:cNvPr id="10243" name="Picture 3" descr="C:\Users\MARIO MORENO\Desktop\untitled.png"/>
          <p:cNvPicPr>
            <a:picLocks noChangeAspect="1" noChangeArrowheads="1"/>
          </p:cNvPicPr>
          <p:nvPr/>
        </p:nvPicPr>
        <p:blipFill>
          <a:blip r:embed="rId3" cstate="print"/>
          <a:srcRect/>
          <a:stretch>
            <a:fillRect/>
          </a:stretch>
        </p:blipFill>
        <p:spPr bwMode="auto">
          <a:xfrm>
            <a:off x="0" y="3068960"/>
            <a:ext cx="3059832" cy="3789040"/>
          </a:xfrm>
          <a:prstGeom prst="rect">
            <a:avLst/>
          </a:prstGeom>
          <a:noFill/>
        </p:spPr>
      </p:pic>
      <p:sp>
        <p:nvSpPr>
          <p:cNvPr id="6" name="5 Flecha izquierda"/>
          <p:cNvSpPr/>
          <p:nvPr/>
        </p:nvSpPr>
        <p:spPr>
          <a:xfrm>
            <a:off x="3491880" y="4293096"/>
            <a:ext cx="86409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diamond(in)">
                                      <p:cBhvr>
                                        <p:cTn id="22" dur="2000"/>
                                        <p:tgtEl>
                                          <p:spTgt spid="1024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243"/>
                                        </p:tgtEl>
                                        <p:attrNameLst>
                                          <p:attrName>style.visibility</p:attrName>
                                        </p:attrNameLst>
                                      </p:cBhvr>
                                      <p:to>
                                        <p:strVal val="visible"/>
                                      </p:to>
                                    </p:set>
                                    <p:animEffect transition="in" filter="diamond(in)">
                                      <p:cBhvr>
                                        <p:cTn id="3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IV</a:t>
            </a:r>
            <a:r>
              <a:rPr lang="es-NI" b="1" u="sng" dirty="0"/>
              <a:t>. ES UN TESTIMONIO NEGATIVO PARA LOS DE AFUERA.</a:t>
            </a:r>
            <a:r>
              <a:rPr lang="es-NI" dirty="0"/>
              <a:t/>
            </a:r>
            <a:br>
              <a:rPr lang="es-NI" dirty="0"/>
            </a:br>
            <a:endParaRPr lang="es-NI" dirty="0"/>
          </a:p>
        </p:txBody>
      </p:sp>
      <p:sp>
        <p:nvSpPr>
          <p:cNvPr id="3" name="2 Marcador de contenido"/>
          <p:cNvSpPr>
            <a:spLocks noGrp="1"/>
          </p:cNvSpPr>
          <p:nvPr>
            <p:ph idx="1"/>
          </p:nvPr>
        </p:nvSpPr>
        <p:spPr>
          <a:xfrm>
            <a:off x="0" y="1412777"/>
            <a:ext cx="9144000" cy="4176464"/>
          </a:xfrm>
        </p:spPr>
        <p:txBody>
          <a:bodyPr>
            <a:normAutofit fontScale="85000" lnSpcReduction="20000"/>
          </a:bodyPr>
          <a:lstStyle/>
          <a:p>
            <a:pPr algn="just"/>
            <a:r>
              <a:rPr lang="es-NI" b="1" u="sng" dirty="0"/>
              <a:t>"Nuestras cartas sois vosotros, escritas en nuestros corazones, conocidas y leídas por todos los hombres"</a:t>
            </a:r>
            <a:r>
              <a:rPr lang="es-NI" dirty="0"/>
              <a:t> II Corintios.3:2.</a:t>
            </a:r>
          </a:p>
          <a:p>
            <a:pPr algn="just"/>
            <a:r>
              <a:rPr lang="es-NI" dirty="0"/>
              <a:t>Los demás oyen nuestras palabras, pero sobre todo observan nuestras acciones. Nuestra vida es una carta abierta que ellos leen cuidadosamente.</a:t>
            </a:r>
          </a:p>
          <a:p>
            <a:pPr algn="just"/>
            <a:r>
              <a:rPr lang="es-NI" dirty="0"/>
              <a:t>Cuando ven nuestra falta de preocupación para ser puntuales en llegar a las reuniones, ellos leen un mensaje de apatía e indiferencia respecto a Cristo y el evangelio.</a:t>
            </a:r>
          </a:p>
          <a:p>
            <a:pPr algn="just"/>
            <a:r>
              <a:rPr lang="es-NI" dirty="0"/>
              <a:t>Al ver nuestra impuntualidad es probable que los de afuera saquen conclusiones como las siguientes:</a:t>
            </a:r>
          </a:p>
          <a:p>
            <a:endParaRPr lang="es-NI" dirty="0"/>
          </a:p>
        </p:txBody>
      </p:sp>
      <p:sp>
        <p:nvSpPr>
          <p:cNvPr id="4" name="3 Rectángulo"/>
          <p:cNvSpPr/>
          <p:nvPr/>
        </p:nvSpPr>
        <p:spPr>
          <a:xfrm>
            <a:off x="0" y="5517232"/>
            <a:ext cx="9144000"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¿QUE LEEN LOS DEMAS EN NOSOTROS PUNTUALIDAD O IMPUNTUALIDAD?</a:t>
            </a:r>
            <a:endParaRPr lang="es-NI" sz="28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5373216"/>
          </a:xfrm>
        </p:spPr>
        <p:txBody>
          <a:bodyPr>
            <a:normAutofit fontScale="92500" lnSpcReduction="20000"/>
          </a:bodyPr>
          <a:lstStyle/>
          <a:p>
            <a:pPr algn="just"/>
            <a:r>
              <a:rPr lang="es-NI" dirty="0"/>
              <a:t>"A esta gente no le interesa mucho lo que ocurre aquí</a:t>
            </a:r>
            <a:r>
              <a:rPr lang="es-NI" dirty="0" smtClean="0"/>
              <a:t>.“</a:t>
            </a:r>
          </a:p>
          <a:p>
            <a:pPr algn="just"/>
            <a:r>
              <a:rPr lang="es-NI" dirty="0"/>
              <a:t>"Evidentemente no es algo muy prioritario para ellos</a:t>
            </a:r>
            <a:r>
              <a:rPr lang="es-NI" dirty="0" smtClean="0"/>
              <a:t>.“</a:t>
            </a:r>
          </a:p>
          <a:p>
            <a:r>
              <a:rPr lang="es-NI" dirty="0"/>
              <a:t>"Si los miembros de esta iglesia demuestran tan poquito apego a las cosas de Cristo, creo que el asunto no me va a interesar mucho."</a:t>
            </a:r>
          </a:p>
          <a:p>
            <a:r>
              <a:rPr lang="es-NI" dirty="0"/>
              <a:t>Pero, si llegada la hora, el local está lleno de gente que canta y participa con entusiasmo y fervor, los que entran dirán: "Aquí hay algo. Lo que veo en esta gente me despierta el interés de saber más."</a:t>
            </a:r>
          </a:p>
          <a:p>
            <a:r>
              <a:rPr lang="es-NI" dirty="0"/>
              <a:t>Nuestra actitud respecto a la puntualidad podría decir mucho a los que nos observan. ¡Cuidado que de esa manera estemos poniendo tropiezos a otros!</a:t>
            </a:r>
          </a:p>
          <a:p>
            <a:pPr algn="just"/>
            <a:endParaRPr lang="es-NI" dirty="0"/>
          </a:p>
          <a:p>
            <a:pPr algn="just"/>
            <a:endParaRPr lang="es-NI" dirty="0"/>
          </a:p>
          <a:p>
            <a:endParaRPr lang="es-NI" dirty="0"/>
          </a:p>
        </p:txBody>
      </p:sp>
      <p:pic>
        <p:nvPicPr>
          <p:cNvPr id="11266" name="Picture 2" descr="C:\Users\MARIO MORENO\Desktop\iglesia-vacia.jpg"/>
          <p:cNvPicPr>
            <a:picLocks noChangeAspect="1" noChangeArrowheads="1"/>
          </p:cNvPicPr>
          <p:nvPr/>
        </p:nvPicPr>
        <p:blipFill>
          <a:blip r:embed="rId2" cstate="print"/>
          <a:srcRect/>
          <a:stretch>
            <a:fillRect/>
          </a:stretch>
        </p:blipFill>
        <p:spPr bwMode="auto">
          <a:xfrm>
            <a:off x="4283968" y="4869160"/>
            <a:ext cx="4860032" cy="1988840"/>
          </a:xfrm>
          <a:prstGeom prst="rect">
            <a:avLst/>
          </a:prstGeom>
          <a:noFill/>
        </p:spPr>
      </p:pic>
      <p:sp>
        <p:nvSpPr>
          <p:cNvPr id="5" name="4 Rectángulo"/>
          <p:cNvSpPr/>
          <p:nvPr/>
        </p:nvSpPr>
        <p:spPr>
          <a:xfrm>
            <a:off x="0" y="4869160"/>
            <a:ext cx="4139952" cy="1988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UNA IGLESIA QUE SUS MIEMBROS NO SON PUNTUALES NO ES UNA IGLESIA FUERTE.</a:t>
            </a:r>
            <a:endParaRPr lang="es-NI" sz="24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diamond(in)">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V</a:t>
            </a:r>
            <a:r>
              <a:rPr lang="es-NI" b="1" u="sng" dirty="0"/>
              <a:t>. ES UNA MANERA DE ROBAR TIEMPO A LOS DEMÁS.</a:t>
            </a:r>
            <a:r>
              <a:rPr lang="es-NI" dirty="0"/>
              <a:t/>
            </a:r>
            <a:br>
              <a:rPr lang="es-NI" dirty="0"/>
            </a:br>
            <a:endParaRPr lang="es-NI" dirty="0"/>
          </a:p>
        </p:txBody>
      </p:sp>
      <p:sp>
        <p:nvSpPr>
          <p:cNvPr id="3" name="2 Marcador de contenido"/>
          <p:cNvSpPr>
            <a:spLocks noGrp="1"/>
          </p:cNvSpPr>
          <p:nvPr>
            <p:ph idx="1"/>
          </p:nvPr>
        </p:nvSpPr>
        <p:spPr>
          <a:xfrm>
            <a:off x="0" y="2132857"/>
            <a:ext cx="9144000" cy="3384376"/>
          </a:xfrm>
        </p:spPr>
        <p:txBody>
          <a:bodyPr>
            <a:normAutofit fontScale="92500" lnSpcReduction="20000"/>
          </a:bodyPr>
          <a:lstStyle/>
          <a:p>
            <a:r>
              <a:rPr lang="es-NI" b="1" u="sng" dirty="0"/>
              <a:t>"El que hurtaba, no hurte más"</a:t>
            </a:r>
            <a:r>
              <a:rPr lang="es-NI" dirty="0"/>
              <a:t> Efesios.4:28</a:t>
            </a:r>
            <a:r>
              <a:rPr lang="es-NI" dirty="0" smtClean="0"/>
              <a:t>.</a:t>
            </a:r>
          </a:p>
          <a:p>
            <a:pPr algn="just"/>
            <a:r>
              <a:rPr lang="es-NI" dirty="0"/>
              <a:t>Cuando otros tienen postergar el inicio de la reunión a causa de nuestra impuntualidad les hemos robado tiempo. </a:t>
            </a:r>
            <a:endParaRPr lang="es-NI" dirty="0" smtClean="0"/>
          </a:p>
          <a:p>
            <a:pPr algn="just"/>
            <a:r>
              <a:rPr lang="es-NI" dirty="0" smtClean="0"/>
              <a:t>Otros </a:t>
            </a:r>
            <a:r>
              <a:rPr lang="es-NI" dirty="0"/>
              <a:t>disciplinadamente han llegado a hora para adorar al Señor y nosotros hemos quitado tiempo de la adoración haciéndoles esperar hasta que se nos ocurra aparecer.</a:t>
            </a:r>
          </a:p>
          <a:p>
            <a:endParaRPr lang="es-NI" dirty="0"/>
          </a:p>
          <a:p>
            <a:endParaRPr lang="es-NI" dirty="0"/>
          </a:p>
        </p:txBody>
      </p:sp>
      <p:pic>
        <p:nvPicPr>
          <p:cNvPr id="12290" name="Picture 2" descr="C:\Users\MARIO MORENO\Desktop\depositphotos_47529101-Nine-hours-on-a-clock-face.jpg"/>
          <p:cNvPicPr>
            <a:picLocks noChangeAspect="1" noChangeArrowheads="1"/>
          </p:cNvPicPr>
          <p:nvPr/>
        </p:nvPicPr>
        <p:blipFill>
          <a:blip r:embed="rId2" cstate="print"/>
          <a:srcRect/>
          <a:stretch>
            <a:fillRect/>
          </a:stretch>
        </p:blipFill>
        <p:spPr bwMode="auto">
          <a:xfrm>
            <a:off x="6084168" y="764704"/>
            <a:ext cx="3059833" cy="1368152"/>
          </a:xfrm>
          <a:prstGeom prst="rect">
            <a:avLst/>
          </a:prstGeom>
          <a:noFill/>
        </p:spPr>
      </p:pic>
      <p:pic>
        <p:nvPicPr>
          <p:cNvPr id="12291" name="Picture 3" descr="C:\Users\MARIO MORENO\Desktop\depositphotos_47529101-Nine-hours-on-a-clock-face.jpg"/>
          <p:cNvPicPr>
            <a:picLocks noChangeAspect="1" noChangeArrowheads="1"/>
          </p:cNvPicPr>
          <p:nvPr/>
        </p:nvPicPr>
        <p:blipFill>
          <a:blip r:embed="rId2" cstate="print"/>
          <a:srcRect/>
          <a:stretch>
            <a:fillRect/>
          </a:stretch>
        </p:blipFill>
        <p:spPr bwMode="auto">
          <a:xfrm>
            <a:off x="0" y="692696"/>
            <a:ext cx="2915816" cy="1325563"/>
          </a:xfrm>
          <a:prstGeom prst="rect">
            <a:avLst/>
          </a:prstGeom>
          <a:noFill/>
        </p:spPr>
      </p:pic>
      <p:sp>
        <p:nvSpPr>
          <p:cNvPr id="6" name="5 Rectángulo"/>
          <p:cNvSpPr/>
          <p:nvPr/>
        </p:nvSpPr>
        <p:spPr>
          <a:xfrm>
            <a:off x="0" y="5805264"/>
            <a:ext cx="9144000"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¿ESTAMOS ROBANDO A DIOS EN SU TIEMPO DE ADORACION?</a:t>
            </a:r>
            <a:endParaRPr lang="es-NI" sz="28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amond(in)">
                                      <p:cBhvr>
                                        <p:cTn id="12" dur="20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diamond(in)">
                                      <p:cBhvr>
                                        <p:cTn id="17" dur="2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amond(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amond(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5733256"/>
          </a:xfrm>
        </p:spPr>
        <p:txBody>
          <a:bodyPr>
            <a:normAutofit fontScale="85000" lnSpcReduction="10000"/>
          </a:bodyPr>
          <a:lstStyle/>
          <a:p>
            <a:pPr algn="just"/>
            <a:r>
              <a:rPr lang="es-NI" dirty="0"/>
              <a:t>En este caso hemos jugado el papel de ladrón, robando a otro uno de sus bienes más preciosos su tiempo. Y no sólo hemos robado a los hermanos, también hemos robado a Dios un tiempo de adoración. La Biblia nos exhorta:</a:t>
            </a:r>
          </a:p>
          <a:p>
            <a:pPr algn="just"/>
            <a:r>
              <a:rPr lang="es-NI" dirty="0"/>
              <a:t>"El que hurtaba, no hurte más".</a:t>
            </a:r>
          </a:p>
          <a:p>
            <a:pPr algn="just"/>
            <a:r>
              <a:rPr lang="es-NI" dirty="0"/>
              <a:t>Lucas.6:31. Dice: </a:t>
            </a:r>
            <a:r>
              <a:rPr lang="es-NI" b="1" u="sng" dirty="0"/>
              <a:t>"Y como queréis que hagan los hombres con vosotros, así también haced vosotros con ellos."</a:t>
            </a:r>
            <a:r>
              <a:rPr lang="es-NI" dirty="0"/>
              <a:t> </a:t>
            </a:r>
            <a:endParaRPr lang="es-NI" dirty="0" smtClean="0"/>
          </a:p>
          <a:p>
            <a:pPr algn="just"/>
            <a:r>
              <a:rPr lang="es-NI" dirty="0" smtClean="0"/>
              <a:t>¿</a:t>
            </a:r>
            <a:r>
              <a:rPr lang="es-NI" dirty="0"/>
              <a:t>A cuántos les gusta que otros le hagan esperar? A nadie le agrada eso. </a:t>
            </a:r>
            <a:endParaRPr lang="es-NI" dirty="0" smtClean="0"/>
          </a:p>
          <a:p>
            <a:pPr algn="just"/>
            <a:r>
              <a:rPr lang="es-NI" dirty="0" smtClean="0"/>
              <a:t>Entonces</a:t>
            </a:r>
            <a:r>
              <a:rPr lang="es-NI" dirty="0"/>
              <a:t>, no demos a otros el trato que no quisiéramos recibir de ellos. </a:t>
            </a:r>
            <a:endParaRPr lang="es-NI" dirty="0" smtClean="0"/>
          </a:p>
          <a:p>
            <a:pPr algn="just"/>
            <a:r>
              <a:rPr lang="es-NI" dirty="0" smtClean="0"/>
              <a:t>¿</a:t>
            </a:r>
            <a:r>
              <a:rPr lang="es-NI" dirty="0"/>
              <a:t>Se Agradaría Dios que le hiciéramos esperar? No lo creo. No provoquemos a Dios. I Corintios.10:22.</a:t>
            </a:r>
          </a:p>
        </p:txBody>
      </p:sp>
      <p:sp>
        <p:nvSpPr>
          <p:cNvPr id="4" name="3 Rectángulo"/>
          <p:cNvSpPr/>
          <p:nvPr/>
        </p:nvSpPr>
        <p:spPr>
          <a:xfrm>
            <a:off x="0" y="5805264"/>
            <a:ext cx="9144000"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NO DEJE QUE EL TIEMPO LE GANE, GANELE AL TIEMPO SIENDO PUNTUAL.</a:t>
            </a:r>
            <a:endParaRPr lang="es-NI" sz="24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amond(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VI</a:t>
            </a:r>
            <a:r>
              <a:rPr lang="es-NI" b="1" u="sng" dirty="0"/>
              <a:t>. DEMUESTRA FALTA DE CONSIDERACIÓN POR OTROS.</a:t>
            </a:r>
            <a:r>
              <a:rPr lang="es-NI" dirty="0"/>
              <a:t/>
            </a:r>
            <a:br>
              <a:rPr lang="es-NI" dirty="0"/>
            </a:br>
            <a:endParaRPr lang="es-NI" dirty="0"/>
          </a:p>
        </p:txBody>
      </p:sp>
      <p:sp>
        <p:nvSpPr>
          <p:cNvPr id="3" name="2 Marcador de contenido"/>
          <p:cNvSpPr>
            <a:spLocks noGrp="1"/>
          </p:cNvSpPr>
          <p:nvPr>
            <p:ph idx="1"/>
          </p:nvPr>
        </p:nvSpPr>
        <p:spPr>
          <a:xfrm>
            <a:off x="0" y="1600200"/>
            <a:ext cx="5940152" cy="5257799"/>
          </a:xfrm>
        </p:spPr>
        <p:txBody>
          <a:bodyPr>
            <a:normAutofit fontScale="85000" lnSpcReduction="10000"/>
          </a:bodyPr>
          <a:lstStyle/>
          <a:p>
            <a:pPr algn="just"/>
            <a:r>
              <a:rPr lang="es-NI" dirty="0"/>
              <a:t>La puntualidad es una forma de demostrar alta estima por otras personas y su tiempo. Ser puntual es una parte del amor cristiano. </a:t>
            </a:r>
            <a:endParaRPr lang="es-NI" dirty="0" smtClean="0"/>
          </a:p>
          <a:p>
            <a:pPr algn="just"/>
            <a:r>
              <a:rPr lang="es-NI" dirty="0" smtClean="0"/>
              <a:t>Es </a:t>
            </a:r>
            <a:r>
              <a:rPr lang="es-NI" dirty="0"/>
              <a:t>pensar en el bien de los demás y no sólo en el mío. La impuntualidad es desestimar a otros y a su tiempo. </a:t>
            </a:r>
            <a:endParaRPr lang="es-NI" dirty="0" smtClean="0"/>
          </a:p>
          <a:p>
            <a:pPr algn="just"/>
            <a:r>
              <a:rPr lang="es-NI" dirty="0" smtClean="0"/>
              <a:t>Filipenses.2:3</a:t>
            </a:r>
            <a:r>
              <a:rPr lang="es-NI" dirty="0"/>
              <a:t>. Dice: </a:t>
            </a:r>
            <a:r>
              <a:rPr lang="es-NI" b="1" u="sng" dirty="0"/>
              <a:t>"estimando cada uno a los demás como superiores a él mismo."</a:t>
            </a:r>
            <a:r>
              <a:rPr lang="es-NI" dirty="0"/>
              <a:t> </a:t>
            </a:r>
            <a:endParaRPr lang="es-NI" dirty="0" smtClean="0"/>
          </a:p>
          <a:p>
            <a:pPr algn="just"/>
            <a:r>
              <a:rPr lang="es-NI" dirty="0" smtClean="0"/>
              <a:t>Una </a:t>
            </a:r>
            <a:r>
              <a:rPr lang="es-NI" dirty="0"/>
              <a:t>forma de mostrar esa consideración es por medio de la puntualidad.</a:t>
            </a:r>
          </a:p>
          <a:p>
            <a:endParaRPr lang="es-NI" dirty="0"/>
          </a:p>
        </p:txBody>
      </p:sp>
      <p:pic>
        <p:nvPicPr>
          <p:cNvPr id="13314" name="Picture 2" descr="C:\Users\MARIO MORENO\Desktop\Señales\images (3).jpg"/>
          <p:cNvPicPr>
            <a:picLocks noChangeAspect="1" noChangeArrowheads="1"/>
          </p:cNvPicPr>
          <p:nvPr/>
        </p:nvPicPr>
        <p:blipFill>
          <a:blip r:embed="rId2" cstate="print"/>
          <a:srcRect/>
          <a:stretch>
            <a:fillRect/>
          </a:stretch>
        </p:blipFill>
        <p:spPr bwMode="auto">
          <a:xfrm>
            <a:off x="6084168" y="1556792"/>
            <a:ext cx="3059832" cy="5301208"/>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3314"/>
                                        </p:tgtEl>
                                        <p:attrNameLst>
                                          <p:attrName>style.visibility</p:attrName>
                                        </p:attrNameLst>
                                      </p:cBhvr>
                                      <p:to>
                                        <p:strVal val="visible"/>
                                      </p:to>
                                    </p:set>
                                    <p:animEffect transition="in" filter="diamond(in)">
                                      <p:cBhvr>
                                        <p:cTn id="3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43306" y="3214686"/>
            <a:ext cx="5500694" cy="2677656"/>
          </a:xfrm>
          <a:prstGeom prst="rect">
            <a:avLst/>
          </a:prstGeom>
        </p:spPr>
        <p:txBody>
          <a:bodyPr wrap="square">
            <a:spAutoFit/>
          </a:bodyPr>
          <a:lstStyle/>
          <a:p>
            <a:pPr algn="ctr">
              <a:buFont typeface="Wingdings" pitchFamily="2" charset="2"/>
              <a:buChar char="v"/>
            </a:pPr>
            <a:endParaRPr lang="es-ES_tradnl" sz="2800" b="1" dirty="0" smtClean="0">
              <a:ln w="10541" cmpd="sng">
                <a:solidFill>
                  <a:schemeClr val="tx1">
                    <a:lumMod val="85000"/>
                    <a:lumOff val="15000"/>
                  </a:schemeClr>
                </a:solidFill>
                <a:prstDash val="solid"/>
              </a:ln>
              <a:solidFill>
                <a:srgbClr val="FFFF00"/>
              </a:solidFill>
              <a:effectLst>
                <a:glow rad="63500">
                  <a:schemeClr val="accent3">
                    <a:satMod val="175000"/>
                    <a:alpha val="40000"/>
                  </a:schemeClr>
                </a:glow>
              </a:effectLst>
              <a:latin typeface="American Classic" pitchFamily="18" charset="0"/>
            </a:endParaRPr>
          </a:p>
          <a:p>
            <a:pPr algn="ctr">
              <a:buFont typeface="Wingdings" pitchFamily="2" charset="2"/>
              <a:buChar char="v"/>
            </a:pPr>
            <a:r>
              <a:rPr lang="es-ES_tradnl"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La puntualidad es una actitud que se adquiere desde los primeros años de vida mediante la formación de hábitos en la familia.</a:t>
            </a:r>
            <a:endParaRPr lang="es-ES_tradnl"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pic>
        <p:nvPicPr>
          <p:cNvPr id="4" name="Picture 2" descr="http://holismoplanetario.files.wordpress.com/2010/03/puntualidad_e_impuntualidad1.png"/>
          <p:cNvPicPr>
            <a:picLocks noChangeAspect="1" noChangeArrowheads="1"/>
          </p:cNvPicPr>
          <p:nvPr/>
        </p:nvPicPr>
        <p:blipFill>
          <a:blip r:embed="rId3" cstate="print"/>
          <a:srcRect/>
          <a:stretch>
            <a:fillRect/>
          </a:stretch>
        </p:blipFill>
        <p:spPr bwMode="auto">
          <a:xfrm>
            <a:off x="0" y="2996952"/>
            <a:ext cx="3428992" cy="3861048"/>
          </a:xfrm>
          <a:prstGeom prst="rect">
            <a:avLst/>
          </a:prstGeom>
          <a:ln>
            <a:noFill/>
          </a:ln>
          <a:effectLst>
            <a:softEdge rad="112500"/>
          </a:effectLst>
        </p:spPr>
      </p:pic>
      <p:sp>
        <p:nvSpPr>
          <p:cNvPr id="5" name="4 Rectángulo"/>
          <p:cNvSpPr/>
          <p:nvPr/>
        </p:nvSpPr>
        <p:spPr>
          <a:xfrm>
            <a:off x="0" y="0"/>
            <a:ext cx="9144000" cy="2924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es-ES_tradnl"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La puntualidad es la característica de poder terminar una </a:t>
            </a:r>
          </a:p>
          <a:p>
            <a:pPr algn="ctr"/>
            <a:r>
              <a:rPr lang="es-ES_tradnl"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tarea requerida o satisfacer una obligación antes o</a:t>
            </a:r>
          </a:p>
          <a:p>
            <a:pPr algn="ctr"/>
            <a:r>
              <a:rPr lang="es-ES_tradnl"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 en un plazo anteriormente señalado.</a:t>
            </a:r>
            <a:endParaRPr lang="es-ES_tradn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p:txBody>
      </p:sp>
    </p:spTree>
  </p:cSld>
  <p:clrMapOvr>
    <a:masterClrMapping/>
  </p:clrMapOvr>
  <p:transition spd="med" advClick="0" advTm="13000">
    <p:wheel spokes="1"/>
    <p:sndAc>
      <p:stSnd loop="1">
        <p:snd r:embed="rId2" name="Endless lov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237312"/>
          </a:xfrm>
        </p:spPr>
        <p:txBody>
          <a:bodyPr>
            <a:normAutofit fontScale="70000" lnSpcReduction="20000"/>
          </a:bodyPr>
          <a:lstStyle/>
          <a:p>
            <a:pPr algn="just"/>
            <a:r>
              <a:rPr lang="es-NI" dirty="0"/>
              <a:t>El llegar atrasado demuestra falta de respeto para otros. Estamos diciendo: </a:t>
            </a:r>
            <a:endParaRPr lang="es-NI" dirty="0" smtClean="0"/>
          </a:p>
          <a:p>
            <a:pPr algn="just"/>
            <a:r>
              <a:rPr lang="es-NI" dirty="0" smtClean="0"/>
              <a:t>"</a:t>
            </a:r>
            <a:r>
              <a:rPr lang="es-NI" dirty="0"/>
              <a:t>No me importa si otros tienen que esperarme a mí. Que me esperen." Llegamos y si la reunión no ha comenzado decimos: "Ah, estoy a hora. </a:t>
            </a:r>
            <a:endParaRPr lang="es-NI" dirty="0" smtClean="0"/>
          </a:p>
          <a:p>
            <a:pPr algn="just"/>
            <a:r>
              <a:rPr lang="es-NI" dirty="0" smtClean="0"/>
              <a:t>No </a:t>
            </a:r>
            <a:r>
              <a:rPr lang="es-NI" dirty="0"/>
              <a:t>ha empezado todavía." En lugar de eso debemos decir: "Por mi impuntualidad, soy culpable de atrasar el inicio de la reunión. </a:t>
            </a:r>
            <a:endParaRPr lang="es-NI" dirty="0" smtClean="0"/>
          </a:p>
          <a:p>
            <a:pPr algn="just"/>
            <a:r>
              <a:rPr lang="es-NI" dirty="0" smtClean="0"/>
              <a:t>Hay </a:t>
            </a:r>
            <a:r>
              <a:rPr lang="es-NI" dirty="0"/>
              <a:t>hermanos que llegaron más antes que yo y ellos han tenido que estar aquí esperando hasta que hubiera más gente para iniciar la reunión. </a:t>
            </a:r>
            <a:endParaRPr lang="es-NI" dirty="0" smtClean="0"/>
          </a:p>
          <a:p>
            <a:pPr algn="just"/>
            <a:r>
              <a:rPr lang="es-NI" dirty="0" smtClean="0"/>
              <a:t>A </a:t>
            </a:r>
            <a:r>
              <a:rPr lang="es-NI" dirty="0"/>
              <a:t>causa de personas como yo este culto está comenzando tarde." </a:t>
            </a:r>
            <a:r>
              <a:rPr lang="es-NI" b="1" u="sng" dirty="0"/>
              <a:t>Debemos estimularnos- Afilar, Incitar, al amor y a las buenas obras.</a:t>
            </a:r>
            <a:r>
              <a:rPr lang="es-NI" dirty="0"/>
              <a:t> Hebreos.10:24. </a:t>
            </a:r>
            <a:endParaRPr lang="es-NI" dirty="0" smtClean="0"/>
          </a:p>
          <a:p>
            <a:pPr algn="just"/>
            <a:r>
              <a:rPr lang="es-NI" dirty="0" smtClean="0"/>
              <a:t>Y </a:t>
            </a:r>
            <a:r>
              <a:rPr lang="es-NI" dirty="0"/>
              <a:t>una buena obra es la puntualidad para adorar a Dios, Pero cuando llego tarde a la adoración. </a:t>
            </a:r>
            <a:endParaRPr lang="es-NI" dirty="0" smtClean="0"/>
          </a:p>
          <a:p>
            <a:pPr algn="just"/>
            <a:r>
              <a:rPr lang="es-NI" dirty="0" smtClean="0"/>
              <a:t>¿</a:t>
            </a:r>
            <a:r>
              <a:rPr lang="es-NI" dirty="0"/>
              <a:t>A que estoy estimulando a mis hermanos? </a:t>
            </a:r>
            <a:endParaRPr lang="es-NI" dirty="0" smtClean="0"/>
          </a:p>
          <a:p>
            <a:pPr algn="just"/>
            <a:r>
              <a:rPr lang="es-NI" dirty="0" smtClean="0"/>
              <a:t>Los </a:t>
            </a:r>
            <a:r>
              <a:rPr lang="es-NI" dirty="0"/>
              <a:t>estoy estimulando a que ellos también lleguen tarde a la adoración. </a:t>
            </a:r>
            <a:endParaRPr lang="es-NI" dirty="0" smtClean="0"/>
          </a:p>
          <a:p>
            <a:pPr algn="just"/>
            <a:r>
              <a:rPr lang="es-NI" b="1" u="sng" dirty="0" smtClean="0"/>
              <a:t>Al </a:t>
            </a:r>
            <a:r>
              <a:rPr lang="es-NI" b="1" u="sng" dirty="0"/>
              <a:t>que sabe hacer lo bueno y no lo hace le es pecado.</a:t>
            </a:r>
            <a:r>
              <a:rPr lang="es-NI" dirty="0"/>
              <a:t> Santiago.4:17. </a:t>
            </a:r>
            <a:endParaRPr lang="es-NI" dirty="0" smtClean="0"/>
          </a:p>
          <a:p>
            <a:pPr algn="just"/>
            <a:r>
              <a:rPr lang="es-NI" dirty="0" smtClean="0"/>
              <a:t>Y </a:t>
            </a:r>
            <a:r>
              <a:rPr lang="es-NI" dirty="0"/>
              <a:t>la puntualidad es una buena obra.</a:t>
            </a:r>
          </a:p>
          <a:p>
            <a:endParaRPr lang="es-NI" dirty="0"/>
          </a:p>
        </p:txBody>
      </p:sp>
      <p:sp>
        <p:nvSpPr>
          <p:cNvPr id="4" name="3 Rectángulo"/>
          <p:cNvSpPr/>
          <p:nvPr/>
        </p:nvSpPr>
        <p:spPr>
          <a:xfrm>
            <a:off x="0" y="4725144"/>
            <a:ext cx="9144000" cy="2132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¿ESTIMULA USTED A SU HERMANO A LLEGAR PUNTUAL?</a:t>
            </a:r>
            <a:endParaRPr lang="es-NI" sz="28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653136"/>
          </a:xfrm>
        </p:spPr>
        <p:txBody>
          <a:bodyPr>
            <a:normAutofit fontScale="92500"/>
          </a:bodyPr>
          <a:lstStyle/>
          <a:p>
            <a:pPr algn="just"/>
            <a:r>
              <a:rPr lang="es-NI" dirty="0"/>
              <a:t>¿Se nos ocurre que algunos de nosotros está faltando respeto a sus hermanos todas las semanas? </a:t>
            </a:r>
            <a:endParaRPr lang="es-NI" dirty="0" smtClean="0"/>
          </a:p>
          <a:p>
            <a:pPr algn="just"/>
            <a:r>
              <a:rPr lang="es-NI" dirty="0" smtClean="0"/>
              <a:t>Están </a:t>
            </a:r>
            <a:r>
              <a:rPr lang="es-NI" dirty="0"/>
              <a:t>fallando en cumplir el mandamiento más repetido en la Biblia que nos amemos los unos a los otros. </a:t>
            </a:r>
            <a:endParaRPr lang="es-NI" dirty="0" smtClean="0"/>
          </a:p>
          <a:p>
            <a:pPr algn="just"/>
            <a:r>
              <a:rPr lang="es-NI" dirty="0" smtClean="0"/>
              <a:t>Muchos </a:t>
            </a:r>
            <a:r>
              <a:rPr lang="es-NI" dirty="0"/>
              <a:t>no se dan cuenta de cuanta frustración han causado a otros por sus atrasos a las reuniones, y de cuanto desaliento han sembrado. Es importante tomar conciencia de ese hecho.</a:t>
            </a:r>
          </a:p>
          <a:p>
            <a:endParaRPr lang="es-NI" dirty="0"/>
          </a:p>
        </p:txBody>
      </p:sp>
      <p:pic>
        <p:nvPicPr>
          <p:cNvPr id="14338" name="Picture 2" descr="C:\Users\MARIO MORENO\Desktop\Señales\AF-149.jpg"/>
          <p:cNvPicPr>
            <a:picLocks noChangeAspect="1" noChangeArrowheads="1"/>
          </p:cNvPicPr>
          <p:nvPr/>
        </p:nvPicPr>
        <p:blipFill>
          <a:blip r:embed="rId2" cstate="print"/>
          <a:srcRect/>
          <a:stretch>
            <a:fillRect/>
          </a:stretch>
        </p:blipFill>
        <p:spPr bwMode="auto">
          <a:xfrm>
            <a:off x="0" y="4509120"/>
            <a:ext cx="9144000" cy="2348880"/>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diamond(in)">
                                      <p:cBhvr>
                                        <p:cTn id="22"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VII</a:t>
            </a:r>
            <a:r>
              <a:rPr lang="es-NI" b="1" u="sng" dirty="0"/>
              <a:t>. ES MOTIVO DE PÉRDIDA DE BENDICIONES.</a:t>
            </a:r>
            <a:r>
              <a:rPr lang="es-NI" dirty="0"/>
              <a:t/>
            </a:r>
            <a:br>
              <a:rPr lang="es-NI" dirty="0"/>
            </a:br>
            <a:endParaRPr lang="es-NI" dirty="0"/>
          </a:p>
        </p:txBody>
      </p:sp>
      <p:sp>
        <p:nvSpPr>
          <p:cNvPr id="3" name="2 Marcador de contenido"/>
          <p:cNvSpPr>
            <a:spLocks noGrp="1"/>
          </p:cNvSpPr>
          <p:nvPr>
            <p:ph idx="1"/>
          </p:nvPr>
        </p:nvSpPr>
        <p:spPr>
          <a:xfrm>
            <a:off x="0" y="1600200"/>
            <a:ext cx="9144000" cy="3412975"/>
          </a:xfrm>
        </p:spPr>
        <p:txBody>
          <a:bodyPr>
            <a:normAutofit fontScale="70000" lnSpcReduction="20000"/>
          </a:bodyPr>
          <a:lstStyle/>
          <a:p>
            <a:pPr algn="just"/>
            <a:r>
              <a:rPr lang="es-NI" dirty="0"/>
              <a:t>Mateo.25:1-13. Nos relata la parábola de las Diez Vírgenes. En esa historia aprendemos tres cosas de las vírgenes que llegaron tarde</a:t>
            </a:r>
            <a:r>
              <a:rPr lang="es-NI" dirty="0" smtClean="0"/>
              <a:t>:</a:t>
            </a:r>
          </a:p>
          <a:p>
            <a:pPr algn="just"/>
            <a:r>
              <a:rPr lang="es-NI" dirty="0"/>
              <a:t>1. Llegaron atrasadas por no hacer los preparativos necesarios.</a:t>
            </a:r>
          </a:p>
          <a:p>
            <a:pPr algn="just"/>
            <a:r>
              <a:rPr lang="es-NI" dirty="0"/>
              <a:t>La puntualidad requiere preparar las cosas de antemano para poder evitar los atrasos. Necesito hacerme las siguientes preguntas:</a:t>
            </a:r>
          </a:p>
          <a:p>
            <a:pPr algn="just"/>
            <a:r>
              <a:rPr lang="es-NI" dirty="0"/>
              <a:t>¿Qué cosas debo atender el día anterior?</a:t>
            </a:r>
          </a:p>
          <a:p>
            <a:pPr algn="just"/>
            <a:r>
              <a:rPr lang="es-NI" dirty="0"/>
              <a:t>¿Cuánto tiempo necesito para alistarme?</a:t>
            </a:r>
          </a:p>
          <a:p>
            <a:pPr algn="just"/>
            <a:r>
              <a:rPr lang="es-NI" dirty="0"/>
              <a:t>¿Cuánto tiempo necesito para llegar a la reunión?</a:t>
            </a:r>
          </a:p>
          <a:p>
            <a:pPr algn="just"/>
            <a:r>
              <a:rPr lang="es-NI" dirty="0"/>
              <a:t>¿A qué hora debo partir de mi casa?</a:t>
            </a:r>
          </a:p>
          <a:p>
            <a:endParaRPr lang="es-NI" dirty="0"/>
          </a:p>
          <a:p>
            <a:endParaRPr lang="es-NI" dirty="0"/>
          </a:p>
        </p:txBody>
      </p:sp>
      <p:pic>
        <p:nvPicPr>
          <p:cNvPr id="15362" name="Picture 2" descr="C:\Users\MARIO MORENO\Desktop\070-post-boda-varias-novias.jpg"/>
          <p:cNvPicPr>
            <a:picLocks noChangeAspect="1" noChangeArrowheads="1"/>
          </p:cNvPicPr>
          <p:nvPr/>
        </p:nvPicPr>
        <p:blipFill>
          <a:blip r:embed="rId2" cstate="print"/>
          <a:srcRect/>
          <a:stretch>
            <a:fillRect/>
          </a:stretch>
        </p:blipFill>
        <p:spPr bwMode="auto">
          <a:xfrm>
            <a:off x="0" y="4509121"/>
            <a:ext cx="9144001" cy="2348880"/>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diamond(in)">
                                      <p:cBhvr>
                                        <p:cTn id="17" dur="20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amond(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amond(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diamond(in)">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5949280"/>
          </a:xfrm>
        </p:spPr>
        <p:txBody>
          <a:bodyPr>
            <a:normAutofit fontScale="77500" lnSpcReduction="20000"/>
          </a:bodyPr>
          <a:lstStyle/>
          <a:p>
            <a:pPr algn="just"/>
            <a:r>
              <a:rPr lang="es-NI" dirty="0"/>
              <a:t>2. Las que llegaron tarde son denominadas: "imprudentes".</a:t>
            </a:r>
          </a:p>
          <a:p>
            <a:pPr algn="just"/>
            <a:r>
              <a:rPr lang="es-NI" dirty="0"/>
              <a:t>Tendríamos que deducir de esta historia que la impuntualidad es una imprudencia. ¿No seríamos prudentes en corregir esta área de nuestra vida?</a:t>
            </a:r>
          </a:p>
          <a:p>
            <a:pPr algn="just"/>
            <a:r>
              <a:rPr lang="es-NI" dirty="0"/>
              <a:t>3. Por su atraso perdieron una bendición grande.</a:t>
            </a:r>
          </a:p>
          <a:p>
            <a:pPr algn="just"/>
            <a:r>
              <a:rPr lang="es-NI" dirty="0"/>
              <a:t>Por su impuntualidad las insensatas se perdieron la boda. En esta parábola eso representa perder el reino de Dios. Fue un pequeño descuido, pero resultó en un gran perjuicio. Los pequeños atrasos pueden ocasionar grandes consecuencias. </a:t>
            </a:r>
            <a:endParaRPr lang="es-NI" dirty="0" smtClean="0"/>
          </a:p>
          <a:p>
            <a:pPr algn="just"/>
            <a:r>
              <a:rPr lang="es-NI" dirty="0" smtClean="0"/>
              <a:t>Podemos </a:t>
            </a:r>
            <a:r>
              <a:rPr lang="es-NI" dirty="0"/>
              <a:t>perder entrar al cielo por nuestra impuntualidad.</a:t>
            </a:r>
          </a:p>
          <a:p>
            <a:pPr algn="just"/>
            <a:r>
              <a:rPr lang="es-NI" dirty="0"/>
              <a:t>Cuando llegamos tarde perdemos muchas bendiciones que solo en la Iglesia Dios la podemos recibir. Efesios.1:3. </a:t>
            </a:r>
            <a:endParaRPr lang="es-NI" dirty="0" smtClean="0"/>
          </a:p>
          <a:p>
            <a:pPr algn="just"/>
            <a:r>
              <a:rPr lang="es-NI" dirty="0" smtClean="0"/>
              <a:t>Pensemos </a:t>
            </a:r>
            <a:r>
              <a:rPr lang="es-NI" dirty="0"/>
              <a:t>por un momento ¿Qué hubiera pasado si la mujer encorvada de Lucas hubiera llegado tarde? ¿Hubiera sido impuntual? Creo que no hubiera recibido la bendición de ser sanada por Jesús. Lucas.13:10-13. Su puntualidad le dio una gran bendición ser sanada.</a:t>
            </a:r>
          </a:p>
          <a:p>
            <a:endParaRPr lang="es-NI" dirty="0"/>
          </a:p>
        </p:txBody>
      </p:sp>
      <p:sp>
        <p:nvSpPr>
          <p:cNvPr id="4" name="3 Rectángulo"/>
          <p:cNvSpPr/>
          <p:nvPr/>
        </p:nvSpPr>
        <p:spPr>
          <a:xfrm>
            <a:off x="0" y="5733256"/>
            <a:ext cx="9144000"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3600" b="1" dirty="0" smtClean="0"/>
              <a:t>NO SEA IMPUNTUAL CON DIOS.</a:t>
            </a:r>
            <a:endParaRPr lang="es-NI" sz="36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amond(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5301208"/>
          </a:xfrm>
        </p:spPr>
        <p:txBody>
          <a:bodyPr>
            <a:normAutofit fontScale="85000" lnSpcReduction="20000"/>
          </a:bodyPr>
          <a:lstStyle/>
          <a:p>
            <a:pPr algn="just"/>
            <a:r>
              <a:rPr lang="es-NI" dirty="0"/>
              <a:t>¡Cuánto bien espiritual hemos perdido por habernos perdido la primera mitad de muchas reuniones! ¡Cuántas veces el Señor tenía una palabra para nosotros, pero no estábamos allí para recibirla! ¡Cuánto pan espiritual hemos perdido por nuestros atrasos! ¡Cuántas horas de alabanza a Dios hemos desperdiciado!</a:t>
            </a:r>
          </a:p>
          <a:p>
            <a:pPr algn="just"/>
            <a:r>
              <a:rPr lang="es-NI" dirty="0"/>
              <a:t>¡Cuánto avance hemos perdido nosotros por nuestras demoras en las cosas de Dios!</a:t>
            </a:r>
          </a:p>
          <a:p>
            <a:pPr algn="just"/>
            <a:r>
              <a:rPr lang="es-NI" dirty="0"/>
              <a:t>Probablemente la mayoría raramente falla en su puntualidad a sus trabajos seculares. ¿Hemos de hacer menos para Aquel que su vida dio por nosotros en la cruz? Si nosotros cumplimos puntualmente con nuestros empleadores terrenales, ¿acaso no merece mucho más nuestro Señor Jesús?</a:t>
            </a:r>
          </a:p>
          <a:p>
            <a:endParaRPr lang="es-NI" dirty="0"/>
          </a:p>
        </p:txBody>
      </p:sp>
      <p:pic>
        <p:nvPicPr>
          <p:cNvPr id="16386" name="Picture 2" descr="C:\Users\MARIO MORENO\Desktop\puntualidad.JPG"/>
          <p:cNvPicPr>
            <a:picLocks noChangeAspect="1" noChangeArrowheads="1"/>
          </p:cNvPicPr>
          <p:nvPr/>
        </p:nvPicPr>
        <p:blipFill>
          <a:blip r:embed="rId2" cstate="print"/>
          <a:srcRect/>
          <a:stretch>
            <a:fillRect/>
          </a:stretch>
        </p:blipFill>
        <p:spPr bwMode="auto">
          <a:xfrm>
            <a:off x="0" y="4797152"/>
            <a:ext cx="9144000" cy="2060848"/>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diamond(in)">
                                      <p:cBhvr>
                                        <p:cTn id="22"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948264" cy="6858000"/>
          </a:xfrm>
        </p:spPr>
        <p:txBody>
          <a:bodyPr>
            <a:normAutofit fontScale="70000" lnSpcReduction="20000"/>
          </a:bodyPr>
          <a:lstStyle/>
          <a:p>
            <a:pPr algn="just"/>
            <a:r>
              <a:rPr lang="es-NI" dirty="0"/>
              <a:t>Cuando terminamos de sacar todas nuestras excusas, tenemos que admitir que en el fondo tenemos un corazón que ha perdido su primer amor.</a:t>
            </a:r>
          </a:p>
          <a:p>
            <a:pPr algn="just"/>
            <a:endParaRPr lang="es-NI" dirty="0" smtClean="0"/>
          </a:p>
          <a:p>
            <a:pPr algn="just"/>
            <a:r>
              <a:rPr lang="es-NI" dirty="0" smtClean="0"/>
              <a:t>Hay </a:t>
            </a:r>
            <a:r>
              <a:rPr lang="es-NI" dirty="0"/>
              <a:t>un refrán que dice: "Cuando el corazón está bien, los pies son veloces." Tal vez aquí está la verdadera razón porque nos cuesta llegar a la hora. El problema no está en los pies, sino en el corazón.</a:t>
            </a:r>
          </a:p>
          <a:p>
            <a:pPr algn="just"/>
            <a:endParaRPr lang="es-NI" dirty="0" smtClean="0"/>
          </a:p>
          <a:p>
            <a:pPr algn="just"/>
            <a:r>
              <a:rPr lang="es-NI" dirty="0" smtClean="0"/>
              <a:t>¿</a:t>
            </a:r>
            <a:r>
              <a:rPr lang="es-NI" dirty="0"/>
              <a:t>Hasta qué punto has sido tú afectado por esta plaga? Probablemente todos tenemos que admitir que hemos sido contagiados. Posiblemente nunca nos hemos propuesto seriamente a corregir esta costumbre negativa. Pero, por medio de este estudio, hemos aprendido siete buenas razones para hacerlo.</a:t>
            </a:r>
          </a:p>
          <a:p>
            <a:pPr algn="just"/>
            <a:endParaRPr lang="es-NI" dirty="0" smtClean="0"/>
          </a:p>
          <a:p>
            <a:pPr algn="just"/>
            <a:r>
              <a:rPr lang="es-NI" dirty="0" smtClean="0"/>
              <a:t>¿</a:t>
            </a:r>
            <a:r>
              <a:rPr lang="es-NI" dirty="0"/>
              <a:t>Estás dispuesto a proponerte ante Dios a combatir este problema en tu propia vida? ¿No es tiempo que tú abandones las filas de los tardones?</a:t>
            </a:r>
          </a:p>
          <a:p>
            <a:pPr algn="just"/>
            <a:endParaRPr lang="es-NI" dirty="0" smtClean="0"/>
          </a:p>
          <a:p>
            <a:pPr algn="just"/>
            <a:r>
              <a:rPr lang="es-NI" dirty="0" smtClean="0"/>
              <a:t>Te </a:t>
            </a:r>
            <a:r>
              <a:rPr lang="es-NI" dirty="0"/>
              <a:t>animo a que declares guerra contra la impuntualidad. Aún no es demasiado tarde para hacerlo.</a:t>
            </a:r>
          </a:p>
          <a:p>
            <a:endParaRPr lang="es-NI" dirty="0"/>
          </a:p>
        </p:txBody>
      </p:sp>
      <p:pic>
        <p:nvPicPr>
          <p:cNvPr id="17410" name="Picture 2" descr="C:\Users\MARIO MORENO\Desktop\clip_image001_thumb_0acdbc0e896aa9e2f6fbb98d9a8f2eae.jpg"/>
          <p:cNvPicPr>
            <a:picLocks noChangeAspect="1" noChangeArrowheads="1"/>
          </p:cNvPicPr>
          <p:nvPr/>
        </p:nvPicPr>
        <p:blipFill>
          <a:blip r:embed="rId2" cstate="print"/>
          <a:srcRect/>
          <a:stretch>
            <a:fillRect/>
          </a:stretch>
        </p:blipFill>
        <p:spPr bwMode="auto">
          <a:xfrm>
            <a:off x="6948264" y="0"/>
            <a:ext cx="2195736" cy="6858000"/>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amond(in)">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7410"/>
                                        </p:tgtEl>
                                        <p:attrNameLst>
                                          <p:attrName>style.visibility</p:attrName>
                                        </p:attrNameLst>
                                      </p:cBhvr>
                                      <p:to>
                                        <p:strVal val="visible"/>
                                      </p:to>
                                    </p:set>
                                    <p:animEffect transition="in" filter="diamond(in)">
                                      <p:cBhvr>
                                        <p:cTn id="32"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96752"/>
          </a:xfrm>
        </p:spPr>
        <p:txBody>
          <a:bodyPr>
            <a:normAutofit fontScale="90000"/>
          </a:bodyPr>
          <a:lstStyle/>
          <a:p>
            <a:r>
              <a:rPr lang="es-NI" b="1" u="sng" dirty="0" smtClean="0"/>
              <a:t/>
            </a:r>
            <a:br>
              <a:rPr lang="es-NI" b="1" u="sng" dirty="0" smtClean="0"/>
            </a:br>
            <a:r>
              <a:rPr lang="es-NI" b="1" u="sng" dirty="0" smtClean="0"/>
              <a:t>CONCLUSION</a:t>
            </a:r>
            <a:r>
              <a:rPr lang="es-NI" b="1" u="sng" dirty="0"/>
              <a:t>:</a:t>
            </a:r>
            <a:r>
              <a:rPr lang="es-NI" dirty="0"/>
              <a:t/>
            </a:r>
            <a:br>
              <a:rPr lang="es-NI" dirty="0"/>
            </a:br>
            <a:endParaRPr lang="es-NI" dirty="0"/>
          </a:p>
        </p:txBody>
      </p:sp>
      <p:sp>
        <p:nvSpPr>
          <p:cNvPr id="3" name="2 Marcador de contenido"/>
          <p:cNvSpPr>
            <a:spLocks noGrp="1"/>
          </p:cNvSpPr>
          <p:nvPr>
            <p:ph idx="1"/>
          </p:nvPr>
        </p:nvSpPr>
        <p:spPr>
          <a:xfrm>
            <a:off x="0" y="1412777"/>
            <a:ext cx="9144000" cy="4248472"/>
          </a:xfrm>
        </p:spPr>
        <p:txBody>
          <a:bodyPr>
            <a:normAutofit fontScale="85000" lnSpcReduction="10000"/>
          </a:bodyPr>
          <a:lstStyle/>
          <a:p>
            <a:pPr algn="just"/>
            <a:r>
              <a:rPr lang="es-NI" dirty="0"/>
              <a:t>La puntualidad es algo que debemos practicar en nuestra vida diaria, pero más para las reuniones en la adoración a Dios. La Impuntualidad es un mal, es una plaga, es un cáncer que tenemos que dejar para poder agradar a Dios.</a:t>
            </a:r>
          </a:p>
          <a:p>
            <a:pPr algn="just"/>
            <a:r>
              <a:rPr lang="es-NI" dirty="0"/>
              <a:t>Dejemos la puntualidad y lleguemos temprano a las reuniones de la Iglesia para adorar a Dios y no dar mal ejemplo a los demás.</a:t>
            </a:r>
          </a:p>
          <a:p>
            <a:pPr algn="just"/>
            <a:r>
              <a:rPr lang="es-NI" dirty="0"/>
              <a:t>Seamos ejemplo en todo y más en la puntualidad Dios se agradara de nosotros adorémosle como El se lo merece Dios, Dios merece nuestra puntualidad.</a:t>
            </a:r>
          </a:p>
          <a:p>
            <a:endParaRPr lang="es-NI" dirty="0"/>
          </a:p>
        </p:txBody>
      </p:sp>
      <p:sp>
        <p:nvSpPr>
          <p:cNvPr id="4" name="3 Rectángulo"/>
          <p:cNvSpPr/>
          <p:nvPr/>
        </p:nvSpPr>
        <p:spPr>
          <a:xfrm>
            <a:off x="0" y="5517232"/>
            <a:ext cx="9144000" cy="134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LLEGUEMOS SIEMPRE TEMPRANO A LAS REUNIONES DE LA IGLESIA.</a:t>
            </a:r>
            <a:endParaRPr lang="es-NI" sz="24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229200"/>
            <a:ext cx="9144000"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229200"/>
          </a:xfrm>
          <a:prstGeom prst="rect">
            <a:avLst/>
          </a:prstGeom>
        </p:spPr>
      </p:pic>
    </p:spTree>
    <p:extLst>
      <p:ext uri="{BB962C8B-B14F-4D97-AF65-F5344CB8AC3E}">
        <p14:creationId xmlns:p14="http://schemas.microsoft.com/office/powerpoint/2010/main" val="361748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set>
                                      <p:cBhvr>
                                        <p:cTn id="14" dur="455" fill="hold">
                                          <p:stCondLst>
                                            <p:cond delay="0"/>
                                          </p:stCondLst>
                                        </p:cTn>
                                        <p:tgtEl>
                                          <p:spTgt spid="4"/>
                                        </p:tgtEl>
                                        <p:attrNameLst>
                                          <p:attrName>style.rotation</p:attrName>
                                        </p:attrNameLst>
                                      </p:cBhvr>
                                      <p:to>
                                        <p:strVal val="-45.0"/>
                                      </p:to>
                                    </p:set>
                                    <p:anim calcmode="lin" valueType="num">
                                      <p:cBhvr>
                                        <p:cTn id="15"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os de programa\Microsoft Office\MEDIA\CAGCAT10\j0233018.wmf"/>
          <p:cNvPicPr>
            <a:picLocks noChangeAspect="1" noChangeArrowheads="1"/>
          </p:cNvPicPr>
          <p:nvPr/>
        </p:nvPicPr>
        <p:blipFill>
          <a:blip r:embed="rId3" cstate="print"/>
          <a:srcRect/>
          <a:stretch>
            <a:fillRect/>
          </a:stretch>
        </p:blipFill>
        <p:spPr bwMode="auto">
          <a:xfrm>
            <a:off x="-214346" y="0"/>
            <a:ext cx="9144000" cy="6858000"/>
          </a:xfrm>
          <a:prstGeom prst="rect">
            <a:avLst/>
          </a:prstGeom>
          <a:noFill/>
        </p:spPr>
      </p:pic>
      <p:sp>
        <p:nvSpPr>
          <p:cNvPr id="2" name="1 Rectángulo"/>
          <p:cNvSpPr/>
          <p:nvPr/>
        </p:nvSpPr>
        <p:spPr>
          <a:xfrm>
            <a:off x="428596" y="285728"/>
            <a:ext cx="8715404"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ES_tradn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s-ES_tradn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s-ES_tradn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s-ES_tradnl" sz="2800" b="1" dirty="0" smtClean="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En cualquier ámbito que nos movamos, y en cualquier país, la </a:t>
            </a:r>
            <a:r>
              <a:rPr lang="es-ES_tradnl" sz="2800" b="1" dirty="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puntualidad</a:t>
            </a:r>
            <a:r>
              <a:rPr lang="es-ES_tradnl" sz="2800" b="1" dirty="0" smtClean="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 es una de las normas básicas de la buena educación.</a:t>
            </a:r>
            <a:endParaRPr lang="es-ES_tradnl" sz="2800" b="1" dirty="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endParaRPr>
          </a:p>
        </p:txBody>
      </p:sp>
      <p:sp>
        <p:nvSpPr>
          <p:cNvPr id="3" name="2 Rectángulo"/>
          <p:cNvSpPr/>
          <p:nvPr/>
        </p:nvSpPr>
        <p:spPr>
          <a:xfrm>
            <a:off x="214282" y="2143116"/>
            <a:ext cx="8572560" cy="169277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_tradn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s-ES_tradn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s-ES_tradnl" sz="2800" b="1" dirty="0" smtClean="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Las faltas de impuntualidad no deben ser justificadas por </a:t>
            </a:r>
            <a:r>
              <a:rPr lang="es-ES_tradnl" sz="2800" b="1" dirty="0" err="1" smtClean="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ningun</a:t>
            </a:r>
            <a:r>
              <a:rPr lang="es-ES_tradnl" sz="2800" b="1" dirty="0" smtClean="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 motivo.</a:t>
            </a:r>
            <a:endParaRPr lang="es-ES_tradnl" sz="2800" b="1" dirty="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endParaRPr>
          </a:p>
        </p:txBody>
      </p:sp>
      <p:sp>
        <p:nvSpPr>
          <p:cNvPr id="4" name="3 Rectángulo"/>
          <p:cNvSpPr/>
          <p:nvPr/>
        </p:nvSpPr>
        <p:spPr>
          <a:xfrm>
            <a:off x="500034" y="4583162"/>
            <a:ext cx="8215370" cy="8925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s-ES_tradn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s-ES_tradnl" sz="2800" b="1" dirty="0" smtClean="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rPr>
              <a:t>No es elegante ni educado llegar tarde a ningún sitio.</a:t>
            </a:r>
            <a:endParaRPr lang="es-ES_tradnl" sz="2800" b="1" dirty="0">
              <a:ln w="11430"/>
              <a:solidFill>
                <a:schemeClr val="bg1"/>
              </a:solidFill>
              <a:effectLst>
                <a:glow rad="101600">
                  <a:schemeClr val="accent2">
                    <a:satMod val="175000"/>
                    <a:alpha val="40000"/>
                  </a:schemeClr>
                </a:glow>
                <a:outerShdw blurRad="50800" dist="39000" dir="5460000" algn="tl">
                  <a:srgbClr val="000000">
                    <a:alpha val="38000"/>
                  </a:srgbClr>
                </a:outerShdw>
              </a:effectLst>
              <a:latin typeface="BacktalkSans BTN" pitchFamily="34" charset="0"/>
            </a:endParaRPr>
          </a:p>
        </p:txBody>
      </p:sp>
    </p:spTree>
  </p:cSld>
  <p:clrMapOvr>
    <a:masterClrMapping/>
  </p:clrMapOvr>
  <p:transition spd="med" advClick="0" advTm="14000">
    <p:wheel spokes="1"/>
    <p:sndAc>
      <p:stSnd loop="1">
        <p:snd r:embed="rId2" name="Endless lov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3000"/>
                                        <p:tgtEl>
                                          <p:spTgt spid="2">
                                            <p:txEl>
                                              <p:pRg st="3" end="3"/>
                                            </p:txEl>
                                          </p:spTgt>
                                        </p:tgtEl>
                                      </p:cBhvr>
                                    </p:animEffect>
                                    <p:anim calcmode="lin" valueType="num">
                                      <p:cBhvr>
                                        <p:cTn id="8" dur="3000" fill="hold"/>
                                        <p:tgtEl>
                                          <p:spTgt spid="2">
                                            <p:txEl>
                                              <p:pRg st="3" end="3"/>
                                            </p:txEl>
                                          </p:spTgt>
                                        </p:tgtEl>
                                        <p:attrNameLst>
                                          <p:attrName>style.rotation</p:attrName>
                                        </p:attrNameLst>
                                      </p:cBhvr>
                                      <p:tavLst>
                                        <p:tav tm="0">
                                          <p:val>
                                            <p:fltVal val="720"/>
                                          </p:val>
                                        </p:tav>
                                        <p:tav tm="100000">
                                          <p:val>
                                            <p:fltVal val="0"/>
                                          </p:val>
                                        </p:tav>
                                      </p:tavLst>
                                    </p:anim>
                                    <p:anim calcmode="lin" valueType="num">
                                      <p:cBhvr>
                                        <p:cTn id="9" dur="3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0" dur="3000" fill="hold"/>
                                        <p:tgtEl>
                                          <p:spTgt spid="2">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anim calcmode="lin" valueType="num">
                                      <p:cBhvr>
                                        <p:cTn id="1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0"/>
                                        <p:tgtEl>
                                          <p:spTgt spid="4"/>
                                        </p:tgtEl>
                                      </p:cBhvr>
                                    </p:animEffect>
                                    <p:anim calcmode="lin" valueType="num">
                                      <p:cBhvr>
                                        <p:cTn id="23" dur="3000" fill="hold"/>
                                        <p:tgtEl>
                                          <p:spTgt spid="4"/>
                                        </p:tgtEl>
                                        <p:attrNameLst>
                                          <p:attrName>ppt_x</p:attrName>
                                        </p:attrNameLst>
                                      </p:cBhvr>
                                      <p:tavLst>
                                        <p:tav tm="0">
                                          <p:val>
                                            <p:strVal val="#ppt_x"/>
                                          </p:val>
                                        </p:tav>
                                        <p:tav tm="100000">
                                          <p:val>
                                            <p:strVal val="#ppt_x"/>
                                          </p:val>
                                        </p:tav>
                                      </p:tavLst>
                                    </p:anim>
                                    <p:anim calcmode="lin" valueType="num">
                                      <p:cBhvr>
                                        <p:cTn id="24"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TEMA</a:t>
            </a:r>
            <a:r>
              <a:rPr lang="es-NI" b="1" u="sng" dirty="0"/>
              <a:t>: LA PLAGA DE LA IMPUNTUALIDAD.</a:t>
            </a:r>
            <a:r>
              <a:rPr lang="es-NI" dirty="0"/>
              <a:t/>
            </a:r>
            <a:br>
              <a:rPr lang="es-NI" dirty="0"/>
            </a:br>
            <a:endParaRPr lang="es-NI" dirty="0"/>
          </a:p>
        </p:txBody>
      </p:sp>
      <p:sp>
        <p:nvSpPr>
          <p:cNvPr id="3" name="2 Marcador de contenido"/>
          <p:cNvSpPr>
            <a:spLocks noGrp="1"/>
          </p:cNvSpPr>
          <p:nvPr>
            <p:ph idx="1"/>
          </p:nvPr>
        </p:nvSpPr>
        <p:spPr>
          <a:xfrm>
            <a:off x="0" y="1417638"/>
            <a:ext cx="9144000" cy="5440362"/>
          </a:xfrm>
        </p:spPr>
        <p:txBody>
          <a:bodyPr>
            <a:normAutofit fontScale="85000" lnSpcReduction="10000"/>
          </a:bodyPr>
          <a:lstStyle/>
          <a:p>
            <a:r>
              <a:rPr lang="es-NI" b="1" u="sng" dirty="0"/>
              <a:t>INTRODUCCION:</a:t>
            </a:r>
            <a:endParaRPr lang="es-NI" dirty="0"/>
          </a:p>
          <a:p>
            <a:pPr algn="just"/>
            <a:r>
              <a:rPr lang="es-NI" dirty="0"/>
              <a:t>Periódicamente llegan plagas a diferentes partes del mundo, y lamentablemente la iglesia no está exenta de ellas. </a:t>
            </a:r>
            <a:endParaRPr lang="es-NI" dirty="0" smtClean="0"/>
          </a:p>
          <a:p>
            <a:pPr algn="just"/>
            <a:r>
              <a:rPr lang="es-NI" dirty="0" smtClean="0"/>
              <a:t>Hay </a:t>
            </a:r>
            <a:r>
              <a:rPr lang="es-NI" dirty="0"/>
              <a:t>una plaga contagiosa que ha dañado la salud espiritual de un gran número de congregaciones, creo que es tiempo que nos concienticemos sobre la necesidad de combatir esta mal. </a:t>
            </a:r>
            <a:endParaRPr lang="es-NI" dirty="0" smtClean="0"/>
          </a:p>
          <a:p>
            <a:pPr algn="just"/>
            <a:r>
              <a:rPr lang="es-NI" dirty="0" smtClean="0"/>
              <a:t>El </a:t>
            </a:r>
            <a:r>
              <a:rPr lang="es-NI" dirty="0"/>
              <a:t>problema al que me refiero es - la plaga de la impuntualidad. Es cierto que a cualquiera de nosotros a veces le pasa algo imprevisto que impide llegar a la hora indicada. </a:t>
            </a:r>
            <a:endParaRPr lang="es-NI" dirty="0" smtClean="0"/>
          </a:p>
          <a:p>
            <a:pPr algn="just"/>
            <a:r>
              <a:rPr lang="es-NI" dirty="0" smtClean="0"/>
              <a:t>Pero</a:t>
            </a:r>
            <a:r>
              <a:rPr lang="es-NI" dirty="0"/>
              <a:t>, infelizmente para muchos la impuntualidad se ha vuelto crónica; se ha convertido en un hábito de vida. </a:t>
            </a:r>
            <a:endParaRPr lang="es-NI" dirty="0" smtClean="0"/>
          </a:p>
          <a:p>
            <a:pPr algn="just"/>
            <a:r>
              <a:rPr lang="es-NI" dirty="0" smtClean="0"/>
              <a:t>Y </a:t>
            </a:r>
            <a:r>
              <a:rPr lang="es-NI" dirty="0"/>
              <a:t>quiero identificar siete motivos por los que debemos declarar la guerra contra esta plaga.</a:t>
            </a:r>
          </a:p>
          <a:p>
            <a:endParaRPr lang="es-NI"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I</a:t>
            </a:r>
            <a:r>
              <a:rPr lang="es-NI" b="1" u="sng" dirty="0"/>
              <a:t>. ES SEÑAL DE INDISCIPLINA PERSONAL.</a:t>
            </a:r>
            <a:r>
              <a:rPr lang="es-NI" dirty="0"/>
              <a:t/>
            </a:r>
            <a:br>
              <a:rPr lang="es-NI" dirty="0"/>
            </a:br>
            <a:endParaRPr lang="es-NI" dirty="0"/>
          </a:p>
        </p:txBody>
      </p:sp>
      <p:sp>
        <p:nvSpPr>
          <p:cNvPr id="3" name="2 Marcador de contenido"/>
          <p:cNvSpPr>
            <a:spLocks noGrp="1"/>
          </p:cNvSpPr>
          <p:nvPr>
            <p:ph idx="1"/>
          </p:nvPr>
        </p:nvSpPr>
        <p:spPr>
          <a:xfrm>
            <a:off x="0" y="1268760"/>
            <a:ext cx="5508104" cy="5589240"/>
          </a:xfrm>
        </p:spPr>
        <p:txBody>
          <a:bodyPr>
            <a:normAutofit lnSpcReduction="10000"/>
          </a:bodyPr>
          <a:lstStyle/>
          <a:p>
            <a:r>
              <a:rPr lang="es-NI" b="1" u="sng" dirty="0"/>
              <a:t>"Todo tiene su tiempo, y todo lo que se quiere debajo del cielo tiene su hora."</a:t>
            </a:r>
            <a:endParaRPr lang="es-NI" dirty="0"/>
          </a:p>
          <a:p>
            <a:r>
              <a:rPr lang="es-NI" dirty="0"/>
              <a:t>"El que guarda el mandamiento no experimentará mal; y el corazón del sabio discierne el tiempo y el juicio. </a:t>
            </a:r>
            <a:endParaRPr lang="es-NI" dirty="0" smtClean="0"/>
          </a:p>
          <a:p>
            <a:r>
              <a:rPr lang="es-NI" dirty="0" smtClean="0"/>
              <a:t>Porque </a:t>
            </a:r>
            <a:r>
              <a:rPr lang="es-NI" dirty="0"/>
              <a:t>para todo lo que quisieres hay tiempo y juicio... “Eclesiastés. 3:1; 8:5,6.</a:t>
            </a:r>
          </a:p>
          <a:p>
            <a:endParaRPr lang="es-NI" dirty="0"/>
          </a:p>
        </p:txBody>
      </p:sp>
      <p:pic>
        <p:nvPicPr>
          <p:cNvPr id="1026" name="Picture 2" descr="C:\Users\MARIO MORENO\Desktop\la-impuntualidad-400.jpg"/>
          <p:cNvPicPr>
            <a:picLocks noChangeAspect="1" noChangeArrowheads="1"/>
          </p:cNvPicPr>
          <p:nvPr/>
        </p:nvPicPr>
        <p:blipFill>
          <a:blip r:embed="rId2" cstate="print"/>
          <a:srcRect/>
          <a:stretch>
            <a:fillRect/>
          </a:stretch>
        </p:blipFill>
        <p:spPr bwMode="auto">
          <a:xfrm>
            <a:off x="5580112" y="980728"/>
            <a:ext cx="3563888" cy="5877272"/>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653135"/>
          </a:xfrm>
        </p:spPr>
        <p:txBody>
          <a:bodyPr>
            <a:normAutofit fontScale="92500" lnSpcReduction="10000"/>
          </a:bodyPr>
          <a:lstStyle/>
          <a:p>
            <a:pPr algn="just"/>
            <a:r>
              <a:rPr lang="es-NI" dirty="0"/>
              <a:t>Todos tenemos siete días a la semana. Cada día tiene 24 horas. </a:t>
            </a:r>
            <a:endParaRPr lang="es-NI" dirty="0" smtClean="0"/>
          </a:p>
          <a:p>
            <a:pPr algn="just"/>
            <a:r>
              <a:rPr lang="es-NI" dirty="0" smtClean="0"/>
              <a:t>Hay </a:t>
            </a:r>
            <a:r>
              <a:rPr lang="es-NI" dirty="0"/>
              <a:t>tiempo para cada actividad. Hay tiempo para dormir, para cocinar, para comer y trabajar. Y necesitamos dar tiempo a Dios. Como Marta Y María. Lucas.10:38-42. </a:t>
            </a:r>
            <a:endParaRPr lang="es-NI" dirty="0" smtClean="0"/>
          </a:p>
          <a:p>
            <a:pPr algn="just"/>
            <a:r>
              <a:rPr lang="es-NI" dirty="0" smtClean="0"/>
              <a:t>María </a:t>
            </a:r>
            <a:r>
              <a:rPr lang="es-NI" dirty="0"/>
              <a:t>tuvo tiempo para Cristo, Marta esta afanada, así muchos cristianos están afanados con el tiempo, con los quehaceres de su casa y por eso llegan tarde a la reunión de la Iglesia.</a:t>
            </a:r>
          </a:p>
          <a:p>
            <a:endParaRPr lang="es-NI" dirty="0"/>
          </a:p>
        </p:txBody>
      </p:sp>
      <p:pic>
        <p:nvPicPr>
          <p:cNvPr id="2050" name="Picture 2" descr="C:\Users\MARIO MORENO\Desktop\Señales\untitled.png09.png"/>
          <p:cNvPicPr>
            <a:picLocks noChangeAspect="1" noChangeArrowheads="1"/>
          </p:cNvPicPr>
          <p:nvPr/>
        </p:nvPicPr>
        <p:blipFill>
          <a:blip r:embed="rId2" cstate="print"/>
          <a:srcRect/>
          <a:stretch>
            <a:fillRect/>
          </a:stretch>
        </p:blipFill>
        <p:spPr bwMode="auto">
          <a:xfrm>
            <a:off x="5292080" y="4005064"/>
            <a:ext cx="3851920" cy="2852937"/>
          </a:xfrm>
          <a:prstGeom prst="rect">
            <a:avLst/>
          </a:prstGeom>
          <a:noFill/>
        </p:spPr>
      </p:pic>
      <p:sp>
        <p:nvSpPr>
          <p:cNvPr id="5" name="4 Rectángulo"/>
          <p:cNvSpPr/>
          <p:nvPr/>
        </p:nvSpPr>
        <p:spPr>
          <a:xfrm>
            <a:off x="0" y="4725144"/>
            <a:ext cx="3923928" cy="2132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EL AFAN Y LAS LLEGADAS TARDE SON PECADOS. SANTIAGO.4:17.</a:t>
            </a:r>
            <a:endParaRPr lang="es-NI" sz="2400" b="1" dirty="0"/>
          </a:p>
        </p:txBody>
      </p:sp>
      <p:sp>
        <p:nvSpPr>
          <p:cNvPr id="6" name="5 Flecha derecha"/>
          <p:cNvSpPr/>
          <p:nvPr/>
        </p:nvSpPr>
        <p:spPr>
          <a:xfrm>
            <a:off x="4211960" y="5589240"/>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diamond(in)">
                                      <p:cBhvr>
                                        <p:cTn id="3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5589239"/>
          </a:xfrm>
        </p:spPr>
        <p:txBody>
          <a:bodyPr>
            <a:normAutofit fontScale="92500" lnSpcReduction="10000"/>
          </a:bodyPr>
          <a:lstStyle/>
          <a:p>
            <a:pPr algn="just"/>
            <a:r>
              <a:rPr lang="es-NI" dirty="0"/>
              <a:t>Varias veces por semana, nos reunimos como una iglesia local, dejando los demás quehaceres. Son pocas horas al final de cuentas que nos reunimos como pueblo de Dios. </a:t>
            </a:r>
            <a:endParaRPr lang="es-NI" dirty="0" smtClean="0"/>
          </a:p>
          <a:p>
            <a:pPr algn="just"/>
            <a:r>
              <a:rPr lang="es-NI" dirty="0" smtClean="0"/>
              <a:t>¿</a:t>
            </a:r>
            <a:r>
              <a:rPr lang="es-NI" dirty="0"/>
              <a:t>No seríamos capaces de dar al Señor el tiempo que hemos señalado para ese propósito?</a:t>
            </a:r>
          </a:p>
          <a:p>
            <a:pPr algn="just"/>
            <a:r>
              <a:rPr lang="es-NI" dirty="0"/>
              <a:t>Tal vez algunos tendrán que alistar el almuerzo del domingo por la noche anterior; otros tendrán que levantarse más temprano. </a:t>
            </a:r>
            <a:endParaRPr lang="es-NI" dirty="0" smtClean="0"/>
          </a:p>
          <a:p>
            <a:pPr algn="just"/>
            <a:r>
              <a:rPr lang="es-NI" dirty="0" smtClean="0"/>
              <a:t>Otros </a:t>
            </a:r>
            <a:r>
              <a:rPr lang="es-NI" dirty="0"/>
              <a:t>llegan tarde porque están haciendo en el día del Señor lo que deberían hacer en los otros seis días de la semana.</a:t>
            </a:r>
          </a:p>
          <a:p>
            <a:endParaRPr lang="es-NI" dirty="0"/>
          </a:p>
        </p:txBody>
      </p:sp>
      <p:pic>
        <p:nvPicPr>
          <p:cNvPr id="3074" name="Picture 2" descr="C:\Users\MARIO MORENO\Desktop\Señales\stop_old.jpg"/>
          <p:cNvPicPr>
            <a:picLocks noChangeAspect="1" noChangeArrowheads="1"/>
          </p:cNvPicPr>
          <p:nvPr/>
        </p:nvPicPr>
        <p:blipFill>
          <a:blip r:embed="rId2" cstate="print"/>
          <a:srcRect/>
          <a:stretch>
            <a:fillRect/>
          </a:stretch>
        </p:blipFill>
        <p:spPr bwMode="auto">
          <a:xfrm>
            <a:off x="0" y="5445224"/>
            <a:ext cx="3810000" cy="1412776"/>
          </a:xfrm>
          <a:prstGeom prst="rect">
            <a:avLst/>
          </a:prstGeom>
          <a:noFill/>
        </p:spPr>
      </p:pic>
      <p:sp>
        <p:nvSpPr>
          <p:cNvPr id="5" name="4 Rectángulo"/>
          <p:cNvSpPr/>
          <p:nvPr/>
        </p:nvSpPr>
        <p:spPr>
          <a:xfrm>
            <a:off x="4716016" y="5589240"/>
            <a:ext cx="4427984"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PONGAMOS UN ALTO A LAS LLEGADAS TARDE.</a:t>
            </a:r>
            <a:endParaRPr lang="es-NI" sz="24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diamond(in)">
                                      <p:cBhvr>
                                        <p:cTn id="27" dur="20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941168"/>
          </a:xfrm>
        </p:spPr>
        <p:txBody>
          <a:bodyPr/>
          <a:lstStyle/>
          <a:p>
            <a:pPr algn="just"/>
            <a:r>
              <a:rPr lang="es-NI" dirty="0"/>
              <a:t>La impuntualidad demuestra indisciplina. Una característica de uno que administra bien su tiempo es la puntualidad. </a:t>
            </a:r>
            <a:endParaRPr lang="es-NI" dirty="0" smtClean="0"/>
          </a:p>
          <a:p>
            <a:pPr algn="just"/>
            <a:r>
              <a:rPr lang="es-NI" dirty="0" smtClean="0"/>
              <a:t>Al </a:t>
            </a:r>
            <a:r>
              <a:rPr lang="es-NI" dirty="0"/>
              <a:t>llegar siempre tarde, damos a conocer que no sabemos organizar nuestra vida y nuestro tiempo.</a:t>
            </a:r>
          </a:p>
          <a:p>
            <a:pPr algn="just"/>
            <a:r>
              <a:rPr lang="es-NI" dirty="0"/>
              <a:t>El Sr. Donald Whitney dijo: "Una vida piadosa es el resultado de una vida espiritual disciplinada. </a:t>
            </a:r>
            <a:endParaRPr lang="es-NI" dirty="0" smtClean="0"/>
          </a:p>
          <a:p>
            <a:pPr algn="just"/>
            <a:r>
              <a:rPr lang="es-NI" dirty="0" smtClean="0"/>
              <a:t>Y</a:t>
            </a:r>
            <a:r>
              <a:rPr lang="es-NI" dirty="0"/>
              <a:t>, en el centro de una vida espiritual disciplinada está la disciplina del tiempo."</a:t>
            </a:r>
          </a:p>
          <a:p>
            <a:endParaRPr lang="es-NI" dirty="0"/>
          </a:p>
        </p:txBody>
      </p:sp>
      <p:pic>
        <p:nvPicPr>
          <p:cNvPr id="4098" name="Picture 2" descr="C:\Users\MARIO MORENO\Desktop\Señales\untitled (11).png"/>
          <p:cNvPicPr>
            <a:picLocks noChangeAspect="1" noChangeArrowheads="1"/>
          </p:cNvPicPr>
          <p:nvPr/>
        </p:nvPicPr>
        <p:blipFill>
          <a:blip r:embed="rId2" cstate="print"/>
          <a:srcRect/>
          <a:stretch>
            <a:fillRect/>
          </a:stretch>
        </p:blipFill>
        <p:spPr bwMode="auto">
          <a:xfrm>
            <a:off x="0" y="4725143"/>
            <a:ext cx="9144000" cy="2132857"/>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diamond(in)">
                                      <p:cBhvr>
                                        <p:cTn id="2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5301208"/>
          </a:xfrm>
        </p:spPr>
        <p:txBody>
          <a:bodyPr>
            <a:normAutofit lnSpcReduction="10000"/>
          </a:bodyPr>
          <a:lstStyle/>
          <a:p>
            <a:pPr algn="just"/>
            <a:r>
              <a:rPr lang="es-NI" dirty="0"/>
              <a:t>El Señor Jesús nos da un ejemplo: </a:t>
            </a:r>
            <a:r>
              <a:rPr lang="es-NI" b="1" u="sng" dirty="0"/>
              <a:t>"Y cuando era la hora, se sentó a la mesa"</a:t>
            </a:r>
            <a:r>
              <a:rPr lang="es-NI" dirty="0"/>
              <a:t> Lucas .22:14. Su vida es un modelo de perfecto orden y armonía.</a:t>
            </a:r>
          </a:p>
          <a:p>
            <a:pPr algn="just"/>
            <a:r>
              <a:rPr lang="es-NI" dirty="0"/>
              <a:t>El vino al mundo "en el cumplimiento del tiempo". Y vivía cumpliendo en el momento preciso los propósitos de Dios. </a:t>
            </a:r>
            <a:endParaRPr lang="es-NI" dirty="0" smtClean="0"/>
          </a:p>
          <a:p>
            <a:pPr algn="just"/>
            <a:r>
              <a:rPr lang="es-NI" dirty="0" smtClean="0"/>
              <a:t>Cada </a:t>
            </a:r>
            <a:r>
              <a:rPr lang="es-NI" dirty="0"/>
              <a:t>cristiano debe tener como meta crecer hacia la semejanza de Cristo y parte de esa semejanza es la puntualidad.</a:t>
            </a:r>
          </a:p>
          <a:p>
            <a:pPr algn="just"/>
            <a:r>
              <a:rPr lang="es-NI" dirty="0"/>
              <a:t>El ser puntual es una disciplina básica e importante de la vida. </a:t>
            </a:r>
          </a:p>
          <a:p>
            <a:endParaRPr lang="es-NI" dirty="0"/>
          </a:p>
        </p:txBody>
      </p:sp>
      <p:pic>
        <p:nvPicPr>
          <p:cNvPr id="5122" name="Picture 2" descr="C:\Users\MARIO MORENO\Desktop\Señales\08_Ultima+cena+141x108+cms.jpg"/>
          <p:cNvPicPr>
            <a:picLocks noChangeAspect="1" noChangeArrowheads="1"/>
          </p:cNvPicPr>
          <p:nvPr/>
        </p:nvPicPr>
        <p:blipFill>
          <a:blip r:embed="rId2" cstate="print"/>
          <a:srcRect/>
          <a:stretch>
            <a:fillRect/>
          </a:stretch>
        </p:blipFill>
        <p:spPr bwMode="auto">
          <a:xfrm>
            <a:off x="3707904" y="4725144"/>
            <a:ext cx="5436096" cy="2132856"/>
          </a:xfrm>
          <a:prstGeom prst="rect">
            <a:avLst/>
          </a:prstGeom>
          <a:noFill/>
        </p:spPr>
      </p:pic>
      <p:sp>
        <p:nvSpPr>
          <p:cNvPr id="5" name="4 Rectángulo"/>
          <p:cNvSpPr/>
          <p:nvPr/>
        </p:nvSpPr>
        <p:spPr>
          <a:xfrm>
            <a:off x="0" y="5229200"/>
            <a:ext cx="3635896" cy="16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3200" b="1" dirty="0" smtClean="0"/>
              <a:t>GALATAS.4:4.</a:t>
            </a:r>
            <a:endParaRPr lang="es-NI" sz="32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2668</Words>
  <Application>Microsoft Office PowerPoint</Application>
  <PresentationFormat>Presentación en pantalla (4:3)</PresentationFormat>
  <Paragraphs>147</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American Classic</vt:lpstr>
      <vt:lpstr>Arial</vt:lpstr>
      <vt:lpstr>BacktalkSans BTN</vt:lpstr>
      <vt:lpstr>Baskerville Old Face</vt:lpstr>
      <vt:lpstr>Bookman Old Style</vt:lpstr>
      <vt:lpstr>Calibri</vt:lpstr>
      <vt:lpstr>Wingdings</vt:lpstr>
      <vt:lpstr>Tema de Office</vt:lpstr>
      <vt:lpstr>Presentación de PowerPoint</vt:lpstr>
      <vt:lpstr>Presentación de PowerPoint</vt:lpstr>
      <vt:lpstr>Presentación de PowerPoint</vt:lpstr>
      <vt:lpstr> TEMA: LA PLAGA DE LA IMPUNTUALIDAD. </vt:lpstr>
      <vt:lpstr> I. ES SEÑAL DE INDISCIPLINA PERSONAL. </vt:lpstr>
      <vt:lpstr>Presentación de PowerPoint</vt:lpstr>
      <vt:lpstr>Presentación de PowerPoint</vt:lpstr>
      <vt:lpstr>Presentación de PowerPoint</vt:lpstr>
      <vt:lpstr>Presentación de PowerPoint</vt:lpstr>
      <vt:lpstr> II. ES PERJUDICIAL PARA EL DESARROLLO DE LAS REUNIONES. </vt:lpstr>
      <vt:lpstr>Presentación de PowerPoint</vt:lpstr>
      <vt:lpstr>Presentación de PowerPoint</vt:lpstr>
      <vt:lpstr> III. ES UNA COSTUMBRE NEGATIVA QUE CONTIAGA A OTROS. </vt:lpstr>
      <vt:lpstr>Presentación de PowerPoint</vt:lpstr>
      <vt:lpstr> IV. ES UN TESTIMONIO NEGATIVO PARA LOS DE AFUERA. </vt:lpstr>
      <vt:lpstr>Presentación de PowerPoint</vt:lpstr>
      <vt:lpstr> V. ES UNA MANERA DE ROBAR TIEMPO A LOS DEMÁS. </vt:lpstr>
      <vt:lpstr>Presentación de PowerPoint</vt:lpstr>
      <vt:lpstr> VI. DEMUESTRA FALTA DE CONSIDERACIÓN POR OTROS. </vt:lpstr>
      <vt:lpstr>Presentación de PowerPoint</vt:lpstr>
      <vt:lpstr>Presentación de PowerPoint</vt:lpstr>
      <vt:lpstr> VII. ES MOTIVO DE PÉRDIDA DE BENDICIONES. </vt:lpstr>
      <vt:lpstr>Presentación de PowerPoint</vt:lpstr>
      <vt:lpstr>Presentación de PowerPoint</vt:lpstr>
      <vt:lpstr>Presentación de PowerPoint</vt:lpstr>
      <vt:lpstr> CONCLUSION: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 MORENO</dc:creator>
  <cp:lastModifiedBy>Usuario de Windows</cp:lastModifiedBy>
  <cp:revision>13</cp:revision>
  <dcterms:created xsi:type="dcterms:W3CDTF">2015-11-23T04:23:08Z</dcterms:created>
  <dcterms:modified xsi:type="dcterms:W3CDTF">2018-08-15T04:58:56Z</dcterms:modified>
</cp:coreProperties>
</file>