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6" r:id="rId16"/>
    <p:sldId id="270" r:id="rId1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6F5E-EB75-4C11-B48B-3C09A4E294EF}" type="datetimeFigureOut">
              <a:rPr lang="es-ES" smtClean="0"/>
              <a:t>19/03/2020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A826-7FF3-4ED1-8D5F-0F8698BBD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0681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6F5E-EB75-4C11-B48B-3C09A4E294EF}" type="datetimeFigureOut">
              <a:rPr lang="es-ES" smtClean="0"/>
              <a:t>19/03/2020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A826-7FF3-4ED1-8D5F-0F8698BBD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4405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6F5E-EB75-4C11-B48B-3C09A4E294EF}" type="datetimeFigureOut">
              <a:rPr lang="es-ES" smtClean="0"/>
              <a:t>19/03/2020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A826-7FF3-4ED1-8D5F-0F8698BBD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6884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6F5E-EB75-4C11-B48B-3C09A4E294EF}" type="datetimeFigureOut">
              <a:rPr lang="es-ES" smtClean="0"/>
              <a:t>19/03/2020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A826-7FF3-4ED1-8D5F-0F8698BBD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3262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6F5E-EB75-4C11-B48B-3C09A4E294EF}" type="datetimeFigureOut">
              <a:rPr lang="es-ES" smtClean="0"/>
              <a:t>19/03/2020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A826-7FF3-4ED1-8D5F-0F8698BBD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5457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6F5E-EB75-4C11-B48B-3C09A4E294EF}" type="datetimeFigureOut">
              <a:rPr lang="es-ES" smtClean="0"/>
              <a:t>19/03/2020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A826-7FF3-4ED1-8D5F-0F8698BBD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524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6F5E-EB75-4C11-B48B-3C09A4E294EF}" type="datetimeFigureOut">
              <a:rPr lang="es-ES" smtClean="0"/>
              <a:t>19/03/2020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A826-7FF3-4ED1-8D5F-0F8698BBD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5992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6F5E-EB75-4C11-B48B-3C09A4E294EF}" type="datetimeFigureOut">
              <a:rPr lang="es-ES" smtClean="0"/>
              <a:t>19/03/2020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A826-7FF3-4ED1-8D5F-0F8698BBD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2974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6F5E-EB75-4C11-B48B-3C09A4E294EF}" type="datetimeFigureOut">
              <a:rPr lang="es-ES" smtClean="0"/>
              <a:t>19/03/2020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A826-7FF3-4ED1-8D5F-0F8698BBD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362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6F5E-EB75-4C11-B48B-3C09A4E294EF}" type="datetimeFigureOut">
              <a:rPr lang="es-ES" smtClean="0"/>
              <a:t>19/03/2020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A826-7FF3-4ED1-8D5F-0F8698BBD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5968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6F5E-EB75-4C11-B48B-3C09A4E294EF}" type="datetimeFigureOut">
              <a:rPr lang="es-ES" smtClean="0"/>
              <a:t>19/03/2020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A826-7FF3-4ED1-8D5F-0F8698BBD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2938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F6F5E-EB75-4C11-B48B-3C09A4E294EF}" type="datetimeFigureOut">
              <a:rPr lang="es-ES" smtClean="0"/>
              <a:t>19/03/2020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BA826-7FF3-4ED1-8D5F-0F8698BBD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5514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Llamada de nube 2"/>
          <p:cNvSpPr/>
          <p:nvPr/>
        </p:nvSpPr>
        <p:spPr>
          <a:xfrm>
            <a:off x="1963271" y="0"/>
            <a:ext cx="5123329" cy="1546412"/>
          </a:xfrm>
          <a:prstGeom prst="cloudCallout">
            <a:avLst>
              <a:gd name="adj1" fmla="val -26607"/>
              <a:gd name="adj2" fmla="val 4239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28650" y="121024"/>
            <a:ext cx="7886700" cy="1221935"/>
          </a:xfrm>
        </p:spPr>
        <p:txBody>
          <a:bodyPr/>
          <a:lstStyle/>
          <a:p>
            <a:pPr algn="ctr"/>
            <a:r>
              <a:rPr lang="es-E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LA SINCERIDAD.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0" y="1645320"/>
            <a:ext cx="9144000" cy="5212679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</a:rPr>
              <a:t>INTRODUCCIÓN: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En </a:t>
            </a:r>
            <a:r>
              <a:rPr lang="es-ES" b="1" dirty="0">
                <a:solidFill>
                  <a:schemeClr val="bg1"/>
                </a:solidFill>
              </a:rPr>
              <a:t>este estudio vamos haber la sinceridad, ser sincero con uno mismo, con Dios y con nuestros hermanos.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La </a:t>
            </a:r>
            <a:r>
              <a:rPr lang="es-ES" b="1" dirty="0">
                <a:solidFill>
                  <a:schemeClr val="bg1"/>
                </a:solidFill>
              </a:rPr>
              <a:t>sinceridad al servicio de Dios nos va a ayudar para obtener la vida eterna, ya que si no somos sinceros en el servicio a Dios, no podremos ser fieles a él.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Veremos </a:t>
            </a:r>
            <a:r>
              <a:rPr lang="es-ES" b="1" dirty="0">
                <a:solidFill>
                  <a:schemeClr val="bg1"/>
                </a:solidFill>
              </a:rPr>
              <a:t>la sinceridad de algunos personajes de la Biblia, para poderle imitar y </a:t>
            </a:r>
            <a:r>
              <a:rPr lang="es-ES" b="1" dirty="0" smtClean="0">
                <a:solidFill>
                  <a:schemeClr val="bg1"/>
                </a:solidFill>
              </a:rPr>
              <a:t>así </a:t>
            </a:r>
            <a:r>
              <a:rPr lang="es-ES" b="1" dirty="0">
                <a:solidFill>
                  <a:schemeClr val="bg1"/>
                </a:solidFill>
              </a:rPr>
              <a:t>agradar a Dios en nuestra vida.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Si </a:t>
            </a:r>
            <a:r>
              <a:rPr lang="es-ES" b="1" dirty="0">
                <a:solidFill>
                  <a:schemeClr val="bg1"/>
                </a:solidFill>
              </a:rPr>
              <a:t>no hay sinceridad, hay hipocresía y a Dios no le agrada la hipocresía, debemos ser sinceros.</a:t>
            </a:r>
          </a:p>
          <a:p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695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</a:rPr>
              <a:t>II Timoteo.1:5.</a:t>
            </a:r>
          </a:p>
          <a:p>
            <a:r>
              <a:rPr lang="es-ES" b="1" dirty="0">
                <a:solidFill>
                  <a:schemeClr val="bg1"/>
                </a:solidFill>
              </a:rPr>
              <a:t>Porque tengo presente la fe sincera que hay en ti, la cual habitó primero en tu abuela </a:t>
            </a:r>
            <a:r>
              <a:rPr lang="es-ES" b="1" dirty="0" err="1">
                <a:solidFill>
                  <a:schemeClr val="bg1"/>
                </a:solidFill>
              </a:rPr>
              <a:t>Loida</a:t>
            </a:r>
            <a:r>
              <a:rPr lang="es-ES" b="1" dirty="0">
                <a:solidFill>
                  <a:schemeClr val="bg1"/>
                </a:solidFill>
              </a:rPr>
              <a:t> y en tu madre Eunice, y estoy seguro que en ti también. 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Nuestra </a:t>
            </a:r>
            <a:r>
              <a:rPr lang="es-ES" b="1" dirty="0">
                <a:solidFill>
                  <a:schemeClr val="bg1"/>
                </a:solidFill>
              </a:rPr>
              <a:t>fe debe ser verdadera, sincera, honesta, por que si no, no vale nada ante Dios</a:t>
            </a:r>
            <a:r>
              <a:rPr lang="es-ES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es-ES" b="1" dirty="0">
                <a:solidFill>
                  <a:schemeClr val="bg1"/>
                </a:solidFill>
              </a:rPr>
              <a:t>Sinceros en nuestro hablar con los demás.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Isaías.33:15</a:t>
            </a:r>
            <a:r>
              <a:rPr lang="es-ES" b="1" dirty="0">
                <a:solidFill>
                  <a:schemeClr val="bg1"/>
                </a:solidFill>
              </a:rPr>
              <a:t>. </a:t>
            </a:r>
            <a:endParaRPr lang="es-ES" b="1" dirty="0" smtClean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50" y="-1"/>
            <a:ext cx="423714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099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El que anda en justicia y habla con sinceridad, el que rehúsa la ganancia injusta, y se sacude las manos para que no retengan soborno; el que se tapa los oídos para no oír de derramamiento de sangre, y cierra los ojos para no ver el mal;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La </a:t>
            </a:r>
            <a:r>
              <a:rPr lang="es-ES" b="1" dirty="0">
                <a:solidFill>
                  <a:schemeClr val="bg1"/>
                </a:solidFill>
              </a:rPr>
              <a:t>sinceridad la demostramos en nuestro hablar, También cuando rehusamos la ganancia injusta, algo que no nos a costado con el sudor de nuestra frente, aquel que no acepta soborno, y que cierra sus ojos para no ver el mal.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Es </a:t>
            </a:r>
            <a:r>
              <a:rPr lang="es-ES" b="1" dirty="0">
                <a:solidFill>
                  <a:schemeClr val="bg1"/>
                </a:solidFill>
              </a:rPr>
              <a:t>una persona sincera, verdadera.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52" y="-1"/>
            <a:ext cx="423512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242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>
            <a:normAutofit lnSpcReduction="1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Debemos </a:t>
            </a:r>
            <a:r>
              <a:rPr lang="es-ES" b="1" dirty="0">
                <a:solidFill>
                  <a:schemeClr val="bg1"/>
                </a:solidFill>
              </a:rPr>
              <a:t>ser sinceros en nuestro amor los unos con los otros.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II Corintios.8:8.</a:t>
            </a:r>
          </a:p>
          <a:p>
            <a:r>
              <a:rPr lang="es-ES" b="1" dirty="0">
                <a:solidFill>
                  <a:schemeClr val="bg1"/>
                </a:solidFill>
              </a:rPr>
              <a:t>No digo esto como un mandamiento, sino para probar, por la solicitud de otros, también la sinceridad de vuestro amor. 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</a:rPr>
              <a:t>N</a:t>
            </a:r>
            <a:r>
              <a:rPr lang="es-ES" b="1" dirty="0" smtClean="0">
                <a:solidFill>
                  <a:schemeClr val="bg1"/>
                </a:solidFill>
              </a:rPr>
              <a:t>o </a:t>
            </a:r>
            <a:r>
              <a:rPr lang="es-ES" b="1" dirty="0">
                <a:solidFill>
                  <a:schemeClr val="bg1"/>
                </a:solidFill>
              </a:rPr>
              <a:t>debemos de amar solo de palabras, sino de echo y en verdad.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I </a:t>
            </a:r>
            <a:r>
              <a:rPr lang="es-ES" b="1" dirty="0">
                <a:solidFill>
                  <a:schemeClr val="bg1"/>
                </a:solidFill>
              </a:rPr>
              <a:t>Juan.3:18.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Hijos</a:t>
            </a:r>
            <a:r>
              <a:rPr lang="es-ES" b="1" dirty="0">
                <a:solidFill>
                  <a:schemeClr val="bg1"/>
                </a:solidFill>
              </a:rPr>
              <a:t>, no amemos de palabra ni de lengua, sino de hecho y en verdad. </a:t>
            </a:r>
            <a:endParaRPr lang="es-ES" b="1" dirty="0" smtClean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52" y="-1"/>
            <a:ext cx="423512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972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>
            <a:normAutofit fontScale="925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El amor no debe de ser fingido.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I </a:t>
            </a:r>
            <a:r>
              <a:rPr lang="es-ES" b="1" dirty="0">
                <a:solidFill>
                  <a:schemeClr val="bg1"/>
                </a:solidFill>
              </a:rPr>
              <a:t>Pedro.1:22.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>
                <a:solidFill>
                  <a:schemeClr val="bg1"/>
                </a:solidFill>
              </a:rPr>
              <a:t>Puesto que en obediencia a la verdad habéis purificado vuestras almas para un amor sincero de hermanos, amaos unos a otros entrañablemente, de corazón puro.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Se </a:t>
            </a:r>
            <a:r>
              <a:rPr lang="es-ES" b="1" dirty="0">
                <a:solidFill>
                  <a:schemeClr val="bg1"/>
                </a:solidFill>
              </a:rPr>
              <a:t>debe de ver nuestro amor al practicarlo. </a:t>
            </a:r>
          </a:p>
          <a:p>
            <a:r>
              <a:rPr lang="es-ES" b="1" dirty="0">
                <a:solidFill>
                  <a:schemeClr val="bg1"/>
                </a:solidFill>
              </a:rPr>
              <a:t>I Tesalonicenses.4:9-10</a:t>
            </a:r>
            <a:r>
              <a:rPr lang="es-ES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es-ES" b="1" dirty="0">
                <a:solidFill>
                  <a:schemeClr val="bg1"/>
                </a:solidFill>
              </a:rPr>
              <a:t>Mas en cuanto al amor fraternal, no tenéis necesidad de que nadie os escriba, porque vosotros mismos habéis sido enseñados por Dios a amaros unos a otros; </a:t>
            </a:r>
          </a:p>
          <a:p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51" y="-1"/>
            <a:ext cx="423512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359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>
            <a:normAutofit lnSpcReduction="1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V.10.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Porque </a:t>
            </a:r>
            <a:r>
              <a:rPr lang="es-ES" b="1" dirty="0">
                <a:solidFill>
                  <a:schemeClr val="bg1"/>
                </a:solidFill>
              </a:rPr>
              <a:t>en verdad lo practicáis con todos los hermanos que están en toda Macedonia. Pero os instamos, hermanos, a que abundéis en ello más y más,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Debemos </a:t>
            </a:r>
            <a:r>
              <a:rPr lang="es-ES" b="1" dirty="0">
                <a:solidFill>
                  <a:schemeClr val="bg1"/>
                </a:solidFill>
              </a:rPr>
              <a:t>ser sinceros con todos</a:t>
            </a:r>
            <a:r>
              <a:rPr lang="es-ES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Ser ejemplo de todo.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I Timoteo.4:12.</a:t>
            </a:r>
          </a:p>
          <a:p>
            <a:r>
              <a:rPr lang="es-ES" b="1" dirty="0">
                <a:solidFill>
                  <a:schemeClr val="bg1"/>
                </a:solidFill>
              </a:rPr>
              <a:t>No permitas que nadie menosprecie tu juventud; antes, sé ejemplo de los creyentes en palabra, conducta, amor, fe y pureza.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51" y="-1"/>
            <a:ext cx="423512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279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5" name="Llamada de nube 4"/>
          <p:cNvSpPr/>
          <p:nvPr/>
        </p:nvSpPr>
        <p:spPr>
          <a:xfrm>
            <a:off x="2111188" y="0"/>
            <a:ext cx="5136777" cy="1341065"/>
          </a:xfrm>
          <a:prstGeom prst="cloudCallout">
            <a:avLst>
              <a:gd name="adj1" fmla="val -26854"/>
              <a:gd name="adj2" fmla="val 16375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5502"/>
            <a:ext cx="7886700" cy="1325563"/>
          </a:xfrm>
        </p:spPr>
        <p:txBody>
          <a:bodyPr/>
          <a:lstStyle/>
          <a:p>
            <a:pPr algn="ctr"/>
            <a:r>
              <a:rPr lang="es-E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CONCLUSIÓN: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839072"/>
            <a:ext cx="9144000" cy="5018928"/>
          </a:xfrm>
        </p:spPr>
        <p:txBody>
          <a:bodyPr>
            <a:normAutofit lnSpcReduction="1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Hermanos </a:t>
            </a:r>
            <a:r>
              <a:rPr lang="es-ES" b="1" dirty="0">
                <a:solidFill>
                  <a:schemeClr val="bg1"/>
                </a:solidFill>
              </a:rPr>
              <a:t>imitemos los ejemplos de sinceridad de algunos personajes de la Biblia, para poder agradar a Dios, debemos de ser sinceros, ya que la hipocresía a Dios no le agrada, y daremos cuenta a Dios.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Seamos </a:t>
            </a:r>
            <a:r>
              <a:rPr lang="es-ES" b="1" dirty="0">
                <a:solidFill>
                  <a:schemeClr val="bg1"/>
                </a:solidFill>
              </a:rPr>
              <a:t>sinceros en el amor unos con otros, no que solo sea de palabra o fingidamente.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Sino </a:t>
            </a:r>
            <a:r>
              <a:rPr lang="es-ES" b="1" dirty="0">
                <a:solidFill>
                  <a:schemeClr val="bg1"/>
                </a:solidFill>
              </a:rPr>
              <a:t>que sea en verdad.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Seamos </a:t>
            </a:r>
            <a:r>
              <a:rPr lang="es-ES" b="1" dirty="0">
                <a:solidFill>
                  <a:schemeClr val="bg1"/>
                </a:solidFill>
              </a:rPr>
              <a:t>sinceros en nuestro hablar con los demás, vivimos en un mundo lleno de engaño y de mentira, pero el cristiano tiene que ser la diferencia en este mundo, es por eso que es la luz de este mundo.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Mateo.5:14-16</a:t>
            </a:r>
            <a:r>
              <a:rPr lang="es-ES" b="1" dirty="0">
                <a:solidFill>
                  <a:schemeClr val="bg1"/>
                </a:solidFill>
              </a:rPr>
              <a:t>.</a:t>
            </a:r>
          </a:p>
          <a:p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755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5271247"/>
            <a:ext cx="9144000" cy="158675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 smtClean="0"/>
              <a:t>DIOS NOS BENDIGA A TODOS.</a:t>
            </a:r>
            <a:endParaRPr lang="es-ES" sz="54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238750"/>
          </a:xfrm>
          <a:prstGeom prst="rect">
            <a:avLst/>
          </a:prstGeom>
        </p:spPr>
      </p:pic>
      <p:sp>
        <p:nvSpPr>
          <p:cNvPr id="5" name="Llamada de nube 4"/>
          <p:cNvSpPr/>
          <p:nvPr/>
        </p:nvSpPr>
        <p:spPr>
          <a:xfrm>
            <a:off x="4329953" y="-32497"/>
            <a:ext cx="4814046" cy="2748803"/>
          </a:xfrm>
          <a:prstGeom prst="cloudCallout">
            <a:avLst>
              <a:gd name="adj1" fmla="val -46531"/>
              <a:gd name="adj2" fmla="val 65924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/>
              <a:t>GRACIAS POR SU FINA ATENCION.</a:t>
            </a:r>
            <a:endParaRPr lang="es-ES" sz="4000" b="1" dirty="0"/>
          </a:p>
        </p:txBody>
      </p:sp>
    </p:spTree>
    <p:extLst>
      <p:ext uri="{BB962C8B-B14F-4D97-AF65-F5344CB8AC3E}">
        <p14:creationId xmlns:p14="http://schemas.microsoft.com/office/powerpoint/2010/main" val="147709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0" y="0"/>
            <a:ext cx="5002306" cy="55132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>
            <a:normAutofit fontScale="92500"/>
          </a:bodyPr>
          <a:lstStyle/>
          <a:p>
            <a:pPr algn="ctr"/>
            <a:r>
              <a:rPr lang="es-ES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EJEMPLOS DE SINCERIDAD</a:t>
            </a:r>
            <a:r>
              <a:rPr lang="es-ES" b="1" u="sng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Veremos </a:t>
            </a:r>
            <a:r>
              <a:rPr lang="es-ES" b="1" dirty="0">
                <a:solidFill>
                  <a:schemeClr val="bg1"/>
                </a:solidFill>
              </a:rPr>
              <a:t>algunos ejemplos de personaje que fueron sincero en el servicio a Dios.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1. Uno </a:t>
            </a:r>
            <a:r>
              <a:rPr lang="es-ES" b="1" dirty="0">
                <a:solidFill>
                  <a:schemeClr val="bg1"/>
                </a:solidFill>
              </a:rPr>
              <a:t>de ellos fue David.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I </a:t>
            </a:r>
            <a:r>
              <a:rPr lang="es-ES" b="1" dirty="0">
                <a:solidFill>
                  <a:schemeClr val="bg1"/>
                </a:solidFill>
              </a:rPr>
              <a:t>Reyes.9:4.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>
                <a:solidFill>
                  <a:schemeClr val="bg1"/>
                </a:solidFill>
              </a:rPr>
              <a:t>Y en cuanto a ti, si andas delante de mí como anduvo tu padre David, en integridad de corazón y en rectitud, haciendo conforme a todo lo que te he mandado, y guardas mis estatutos y mis ordenanzas,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Si </a:t>
            </a:r>
            <a:r>
              <a:rPr lang="es-ES" b="1" dirty="0">
                <a:solidFill>
                  <a:schemeClr val="bg1"/>
                </a:solidFill>
              </a:rPr>
              <a:t>somos sinceros de corazón, vamos a andar en los mandamientos de Dios, los vamos a guardar.</a:t>
            </a:r>
          </a:p>
          <a:p>
            <a:endParaRPr lang="es-ES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52" y="-1"/>
            <a:ext cx="423512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458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>
            <a:normAutofit lnSpcReduction="1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2. Ezequías.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II </a:t>
            </a:r>
            <a:r>
              <a:rPr lang="es-ES" b="1" dirty="0">
                <a:solidFill>
                  <a:schemeClr val="bg1"/>
                </a:solidFill>
              </a:rPr>
              <a:t>Reyes.20:3.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>
                <a:solidFill>
                  <a:schemeClr val="bg1"/>
                </a:solidFill>
              </a:rPr>
              <a:t>Te ruego, oh SEÑOR, que te acuerdes ahora de cómo yo he andado delante de ti en verdad y con corazón íntegro, y he hecho lo bueno ante tus ojos. Y Ezequías lloró amargamente.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Es </a:t>
            </a:r>
            <a:r>
              <a:rPr lang="es-ES" b="1" dirty="0">
                <a:solidFill>
                  <a:schemeClr val="bg1"/>
                </a:solidFill>
              </a:rPr>
              <a:t>otro personaje, que sirvió a Dios con verdad, si servimos a Dios con sinceridad, vamos hacer las cosa que agradan a Dios</a:t>
            </a:r>
            <a:r>
              <a:rPr lang="es-ES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es-ES" b="1" dirty="0">
                <a:solidFill>
                  <a:schemeClr val="bg1"/>
                </a:solidFill>
              </a:rPr>
              <a:t>3. Jesús. </a:t>
            </a:r>
          </a:p>
          <a:p>
            <a:r>
              <a:rPr lang="es-ES" b="1" dirty="0">
                <a:solidFill>
                  <a:schemeClr val="bg1"/>
                </a:solidFill>
              </a:rPr>
              <a:t>Mateo.22:16.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52" y="-1"/>
            <a:ext cx="423512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503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0" y="10272"/>
            <a:ext cx="5002306" cy="6847728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Y le enviaron* sus discípulos junto con los herodianos, diciendo: Maestro, sabemos que eres veraz y que enseñas el camino de Dios con verdad, y no buscas el favor de nadie, porque eres imparcial.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Si </a:t>
            </a:r>
            <a:r>
              <a:rPr lang="es-ES" b="1" dirty="0">
                <a:solidFill>
                  <a:schemeClr val="bg1"/>
                </a:solidFill>
              </a:rPr>
              <a:t>somos sinceros, vamos a amar la verdad y enseñar el camino de la verdad, si somos sinceros vamos hacer imparciales al juzgar cualquier caso.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>
                <a:solidFill>
                  <a:schemeClr val="bg1"/>
                </a:solidFill>
              </a:rPr>
              <a:t>No vamos a ser parciales.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I Timoteo.5:21</a:t>
            </a:r>
            <a:r>
              <a:rPr lang="es-ES" b="1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729" y="0"/>
            <a:ext cx="42492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376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</a:rPr>
              <a:t>Te encargo solemnemente en la presencia de Dios y de Cristo Jesús y de sus ángeles escogidos, que conserves estos principios sin prejuicios, no haciendo nada con espíritu de parcialidad.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La </a:t>
            </a:r>
            <a:r>
              <a:rPr lang="es-ES" b="1" dirty="0">
                <a:solidFill>
                  <a:schemeClr val="bg1"/>
                </a:solidFill>
              </a:rPr>
              <a:t>sinceridad se demuestra cuando somos imparciales en los casos que juzguemos</a:t>
            </a:r>
            <a:r>
              <a:rPr lang="es-ES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4. Natanael</a:t>
            </a:r>
            <a:r>
              <a:rPr lang="es-ES" b="1" dirty="0">
                <a:solidFill>
                  <a:schemeClr val="bg1"/>
                </a:solidFill>
              </a:rPr>
              <a:t>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Juan.1:47</a:t>
            </a:r>
            <a:r>
              <a:rPr lang="es-ES" b="1" dirty="0">
                <a:solidFill>
                  <a:schemeClr val="bg1"/>
                </a:solidFill>
              </a:rPr>
              <a:t>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>
                <a:solidFill>
                  <a:schemeClr val="bg1"/>
                </a:solidFill>
              </a:rPr>
              <a:t>Jesús vio venir a Natanael y dijo* de él: He aquí un verdadero israelita en quien no hay engaño.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51" y="13447"/>
            <a:ext cx="4235121" cy="684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944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Natanael era un verdadero </a:t>
            </a:r>
            <a:r>
              <a:rPr lang="es-ES" b="1" dirty="0" smtClean="0">
                <a:solidFill>
                  <a:schemeClr val="bg1"/>
                </a:solidFill>
              </a:rPr>
              <a:t>Israelita </a:t>
            </a:r>
            <a:r>
              <a:rPr lang="es-ES" b="1" dirty="0">
                <a:solidFill>
                  <a:schemeClr val="bg1"/>
                </a:solidFill>
              </a:rPr>
              <a:t>en quien no había engaño, era sincero en su servicio</a:t>
            </a:r>
            <a:r>
              <a:rPr lang="es-ES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5. Pablo</a:t>
            </a:r>
            <a:r>
              <a:rPr lang="es-ES" b="1" dirty="0">
                <a:solidFill>
                  <a:schemeClr val="bg1"/>
                </a:solidFill>
              </a:rPr>
              <a:t>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II Corintios.1:12</a:t>
            </a:r>
            <a:r>
              <a:rPr lang="es-ES" b="1" dirty="0">
                <a:solidFill>
                  <a:schemeClr val="bg1"/>
                </a:solidFill>
              </a:rPr>
              <a:t>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>
                <a:solidFill>
                  <a:schemeClr val="bg1"/>
                </a:solidFill>
              </a:rPr>
              <a:t>Porque nuestra satisfacción es ésta: el testimonio de nuestra conciencia que en la santidad y en la sinceridad que viene de Dios, no en sabiduría carnal sino en la gracia de Dios, nos hemos conducido en el mundo y especialmente hacia vosotros.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>
                <a:solidFill>
                  <a:schemeClr val="bg1"/>
                </a:solidFill>
              </a:rPr>
              <a:t>La sinceridad nos ayuda a conducirnos en este mundo, con verdad y sin engaños</a:t>
            </a:r>
            <a:r>
              <a:rPr lang="es-ES" b="1" dirty="0" smtClean="0">
                <a:solidFill>
                  <a:schemeClr val="bg1"/>
                </a:solidFill>
              </a:rPr>
              <a:t>.</a:t>
            </a:r>
            <a:endParaRPr lang="es-ES" b="1" dirty="0">
              <a:solidFill>
                <a:schemeClr val="bg1"/>
              </a:solidFill>
            </a:endParaRPr>
          </a:p>
          <a:p>
            <a:endParaRPr lang="es-ES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52" y="-1"/>
            <a:ext cx="423714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871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0" y="0"/>
            <a:ext cx="5069541" cy="6858000"/>
          </a:xfrm>
        </p:spPr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</a:rPr>
              <a:t>Vivimos </a:t>
            </a:r>
            <a:r>
              <a:rPr lang="es-ES" b="1" dirty="0">
                <a:solidFill>
                  <a:schemeClr val="bg1"/>
                </a:solidFill>
              </a:rPr>
              <a:t>en un mundo lleno de mentiras y </a:t>
            </a:r>
            <a:r>
              <a:rPr lang="es-ES" b="1" dirty="0" smtClean="0">
                <a:solidFill>
                  <a:schemeClr val="bg1"/>
                </a:solidFill>
              </a:rPr>
              <a:t>engaño. </a:t>
            </a:r>
          </a:p>
          <a:p>
            <a:r>
              <a:rPr lang="es-ES" b="1" dirty="0">
                <a:solidFill>
                  <a:schemeClr val="bg1"/>
                </a:solidFill>
              </a:rPr>
              <a:t>E</a:t>
            </a:r>
            <a:r>
              <a:rPr lang="es-ES" b="1" dirty="0" smtClean="0">
                <a:solidFill>
                  <a:schemeClr val="bg1"/>
                </a:solidFill>
              </a:rPr>
              <a:t>l </a:t>
            </a:r>
            <a:r>
              <a:rPr lang="es-ES" b="1" dirty="0">
                <a:solidFill>
                  <a:schemeClr val="bg1"/>
                </a:solidFill>
              </a:rPr>
              <a:t>cristiano debe ser distinto, pero lamentablemente muchos cristianos se contagian por el </a:t>
            </a:r>
            <a:r>
              <a:rPr lang="es-ES" b="1" dirty="0" smtClean="0">
                <a:solidFill>
                  <a:schemeClr val="bg1"/>
                </a:solidFill>
              </a:rPr>
              <a:t>mundo. </a:t>
            </a:r>
          </a:p>
          <a:p>
            <a:r>
              <a:rPr lang="es-ES" b="1" dirty="0">
                <a:solidFill>
                  <a:schemeClr val="bg1"/>
                </a:solidFill>
              </a:rPr>
              <a:t>Y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>
                <a:solidFill>
                  <a:schemeClr val="bg1"/>
                </a:solidFill>
              </a:rPr>
              <a:t>no son sinceros en su servicio a Dios, y en conducirse como es digno del Señor en este mundo.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Hermanos </a:t>
            </a:r>
            <a:r>
              <a:rPr lang="es-ES" b="1" dirty="0">
                <a:solidFill>
                  <a:schemeClr val="bg1"/>
                </a:solidFill>
              </a:rPr>
              <a:t>debemos de imitar estos ejemplos de sinceridad, seamos verdaderos en nuestra vida como cristianos.</a:t>
            </a:r>
          </a:p>
          <a:p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541" y="-1"/>
            <a:ext cx="4074459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189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0" y="0"/>
            <a:ext cx="5082988" cy="77992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DEBE HABER SINCERIDAD EN EL SERVICIO A DIOS</a:t>
            </a:r>
            <a:r>
              <a:rPr lang="es-ES" b="1" u="sng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Debemos </a:t>
            </a:r>
            <a:r>
              <a:rPr lang="es-ES" b="1" dirty="0">
                <a:solidFill>
                  <a:schemeClr val="bg1"/>
                </a:solidFill>
              </a:rPr>
              <a:t>ser sincero en el servicio a Dios.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Debemos </a:t>
            </a:r>
            <a:r>
              <a:rPr lang="es-ES" b="1" dirty="0">
                <a:solidFill>
                  <a:schemeClr val="bg1"/>
                </a:solidFill>
              </a:rPr>
              <a:t>acercarnos a Dios con plena sinceridad de corazón.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Hebreos.10:22.</a:t>
            </a:r>
          </a:p>
          <a:p>
            <a:r>
              <a:rPr lang="es-ES" b="1" dirty="0">
                <a:solidFill>
                  <a:schemeClr val="bg1"/>
                </a:solidFill>
              </a:rPr>
              <a:t>A</a:t>
            </a:r>
            <a:r>
              <a:rPr lang="es-ES" b="1" dirty="0" smtClean="0">
                <a:solidFill>
                  <a:schemeClr val="bg1"/>
                </a:solidFill>
              </a:rPr>
              <a:t>cerquémonos </a:t>
            </a:r>
            <a:r>
              <a:rPr lang="es-ES" b="1" dirty="0">
                <a:solidFill>
                  <a:schemeClr val="bg1"/>
                </a:solidFill>
              </a:rPr>
              <a:t>con corazón sincero, en plena certidumbre de fe, teniendo nuestro corazón purificado de mala conciencia y nuestro cuerpo lavado con agua pura.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Sinceridad </a:t>
            </a:r>
            <a:r>
              <a:rPr lang="es-ES" b="1" dirty="0">
                <a:solidFill>
                  <a:schemeClr val="bg1"/>
                </a:solidFill>
              </a:rPr>
              <a:t>en carácter y conducta cristiana.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Filipenses.1:10.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988" y="22581"/>
            <a:ext cx="4061012" cy="683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566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A </a:t>
            </a:r>
            <a:r>
              <a:rPr lang="es-ES" b="1" dirty="0">
                <a:solidFill>
                  <a:schemeClr val="bg1"/>
                </a:solidFill>
              </a:rPr>
              <a:t>fin de que escojáis lo mejor, para que seáis puros e irreprensibles para el día de Cristo; </a:t>
            </a:r>
          </a:p>
          <a:p>
            <a:r>
              <a:rPr lang="es-ES" b="1" dirty="0">
                <a:solidFill>
                  <a:schemeClr val="bg1"/>
                </a:solidFill>
              </a:rPr>
              <a:t>P</a:t>
            </a:r>
            <a:r>
              <a:rPr lang="es-ES" b="1" dirty="0" smtClean="0">
                <a:solidFill>
                  <a:schemeClr val="bg1"/>
                </a:solidFill>
              </a:rPr>
              <a:t>or </a:t>
            </a:r>
            <a:r>
              <a:rPr lang="es-ES" b="1" dirty="0">
                <a:solidFill>
                  <a:schemeClr val="bg1"/>
                </a:solidFill>
              </a:rPr>
              <a:t>eso debemos desechar todo engaño y hipocresía.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I  Pedro.2:1.</a:t>
            </a:r>
          </a:p>
          <a:p>
            <a:r>
              <a:rPr lang="es-ES" b="1" dirty="0">
                <a:solidFill>
                  <a:schemeClr val="bg1"/>
                </a:solidFill>
              </a:rPr>
              <a:t>Por tanto, desechando toda malicia y todo engaño, e hipocresías, envidias y toda difamación,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Debemos </a:t>
            </a:r>
            <a:r>
              <a:rPr lang="es-ES" b="1" dirty="0">
                <a:solidFill>
                  <a:schemeClr val="bg1"/>
                </a:solidFill>
              </a:rPr>
              <a:t>ser sinceros en fe.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I Timoteo.1:5.</a:t>
            </a:r>
          </a:p>
          <a:p>
            <a:r>
              <a:rPr lang="es-ES" b="1" dirty="0">
                <a:solidFill>
                  <a:schemeClr val="bg1"/>
                </a:solidFill>
              </a:rPr>
              <a:t>Pero el propósito de nuestra instrucción es el amor nacido de un corazón puro, de una buena conciencia y de una fe sincera.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706" y="-1"/>
            <a:ext cx="437029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141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</TotalTime>
  <Words>1247</Words>
  <Application>Microsoft Office PowerPoint</Application>
  <PresentationFormat>Presentación en pantalla (4:3)</PresentationFormat>
  <Paragraphs>84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Tema de Office</vt:lpstr>
      <vt:lpstr>LA SINCERIDAD.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CONCLUSIÓN: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</dc:creator>
  <cp:lastModifiedBy>MARIO</cp:lastModifiedBy>
  <cp:revision>12</cp:revision>
  <dcterms:created xsi:type="dcterms:W3CDTF">2019-05-13T16:03:36Z</dcterms:created>
  <dcterms:modified xsi:type="dcterms:W3CDTF">2020-03-20T02:29:37Z</dcterms:modified>
</cp:coreProperties>
</file>