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NI"/>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NI"/>
          </a:p>
        </p:txBody>
      </p:sp>
      <p:sp>
        <p:nvSpPr>
          <p:cNvPr id="4" name="3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7" name="6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8" name="7 Marcador de pie de página"/>
          <p:cNvSpPr>
            <a:spLocks noGrp="1"/>
          </p:cNvSpPr>
          <p:nvPr>
            <p:ph type="ftr" sz="quarter" idx="11"/>
          </p:nvPr>
        </p:nvSpPr>
        <p:spPr/>
        <p:txBody>
          <a:bodyPr/>
          <a:lstStyle/>
          <a:p>
            <a:endParaRPr lang="es-NI"/>
          </a:p>
        </p:txBody>
      </p:sp>
      <p:sp>
        <p:nvSpPr>
          <p:cNvPr id="9" name="8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3" name="2 Marcador de pie de página"/>
          <p:cNvSpPr>
            <a:spLocks noGrp="1"/>
          </p:cNvSpPr>
          <p:nvPr>
            <p:ph type="ftr" sz="quarter" idx="11"/>
          </p:nvPr>
        </p:nvSpPr>
        <p:spPr/>
        <p:txBody>
          <a:bodyPr/>
          <a:lstStyle/>
          <a:p>
            <a:endParaRPr lang="es-NI"/>
          </a:p>
        </p:txBody>
      </p:sp>
      <p:sp>
        <p:nvSpPr>
          <p:cNvPr id="4" name="3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NI"/>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NI"/>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56562C-B55E-4599-B3F3-844602829B84}" type="datetimeFigureOut">
              <a:rPr lang="es-NI" smtClean="0"/>
              <a:pPr/>
              <a:t>14/8/2018</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6F733160-6FD2-4410-880F-92CBA9E93407}" type="slidenum">
              <a:rPr lang="es-NI" smtClean="0"/>
              <a:pPr/>
              <a:t>‹Nº›</a:t>
            </a:fld>
            <a:endParaRPr lang="es-N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6562C-B55E-4599-B3F3-844602829B84}" type="datetimeFigureOut">
              <a:rPr lang="es-NI" smtClean="0"/>
              <a:pPr/>
              <a:t>14/8/2018</a:t>
            </a:fld>
            <a:endParaRPr lang="es-NI"/>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NI"/>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33160-6FD2-4410-880F-92CBA9E93407}" type="slidenum">
              <a:rPr lang="es-NI" smtClean="0"/>
              <a:pPr/>
              <a:t>‹Nº›</a:t>
            </a:fld>
            <a:endParaRPr lang="es-N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0"/>
            <a:ext cx="9144000" cy="1268760"/>
          </a:xfrm>
        </p:spPr>
        <p:style>
          <a:lnRef idx="1">
            <a:schemeClr val="accent2"/>
          </a:lnRef>
          <a:fillRef idx="3">
            <a:schemeClr val="accent2"/>
          </a:fillRef>
          <a:effectRef idx="2">
            <a:schemeClr val="accent2"/>
          </a:effectRef>
          <a:fontRef idx="minor">
            <a:schemeClr val="lt1"/>
          </a:fontRef>
        </p:style>
        <p:txBody>
          <a:bodyPr/>
          <a:lstStyle/>
          <a:p>
            <a:r>
              <a:rPr lang="es-ES" dirty="0"/>
              <a:t>MENTIRAS CONTRUCTIVAS.</a:t>
            </a:r>
            <a:endParaRPr lang="es-NI" dirty="0"/>
          </a:p>
        </p:txBody>
      </p:sp>
      <p:sp>
        <p:nvSpPr>
          <p:cNvPr id="5" name="4 Marcador de contenido"/>
          <p:cNvSpPr>
            <a:spLocks noGrp="1"/>
          </p:cNvSpPr>
          <p:nvPr>
            <p:ph sz="half" idx="1"/>
          </p:nvPr>
        </p:nvSpPr>
        <p:spPr>
          <a:xfrm>
            <a:off x="0" y="1600201"/>
            <a:ext cx="9144000" cy="3556992"/>
          </a:xfrm>
        </p:spPr>
        <p:style>
          <a:lnRef idx="1">
            <a:schemeClr val="accent4"/>
          </a:lnRef>
          <a:fillRef idx="3">
            <a:schemeClr val="accent4"/>
          </a:fillRef>
          <a:effectRef idx="2">
            <a:schemeClr val="accent4"/>
          </a:effectRef>
          <a:fontRef idx="minor">
            <a:schemeClr val="lt1"/>
          </a:fontRef>
        </p:style>
        <p:txBody>
          <a:bodyPr/>
          <a:lstStyle/>
          <a:p>
            <a:r>
              <a:rPr lang="es-MX" b="1" u="sng" dirty="0"/>
              <a:t>INTRODUCCIÓN:</a:t>
            </a:r>
            <a:endParaRPr lang="es-NI" dirty="0"/>
          </a:p>
          <a:p>
            <a:pPr lvl="0" algn="just"/>
            <a:r>
              <a:rPr lang="es-MX" dirty="0"/>
              <a:t>Todos los mentirosos tendrán su parte en el lago que arde con fuego y azufre. Apoc.21:8. Seguro, muchos piensan, no puedo creer que por cualquier mentira Dios nos condenará, seguramente él pasara por alto unas cuantas mentiras pequeñas. Pero esto no es cierto todos los mentirosos estarán en ese lago, sino se arrepienten de sus mentiras.</a:t>
            </a:r>
            <a:endParaRPr lang="es-NI" dirty="0"/>
          </a:p>
          <a:p>
            <a:endParaRPr lang="es-NI" dirty="0"/>
          </a:p>
        </p:txBody>
      </p:sp>
      <p:pic>
        <p:nvPicPr>
          <p:cNvPr id="1026" name="Picture 2" descr="C:\Users\MARIO MORENO\Desktop\Señales\Mentirosos\imagesCANQTNSA.jpg"/>
          <p:cNvPicPr>
            <a:picLocks noChangeAspect="1" noChangeArrowheads="1"/>
          </p:cNvPicPr>
          <p:nvPr/>
        </p:nvPicPr>
        <p:blipFill>
          <a:blip r:embed="rId2" cstate="print"/>
          <a:srcRect/>
          <a:stretch>
            <a:fillRect/>
          </a:stretch>
        </p:blipFill>
        <p:spPr bwMode="auto">
          <a:xfrm>
            <a:off x="4139952" y="4725144"/>
            <a:ext cx="5004049" cy="2132856"/>
          </a:xfrm>
          <a:prstGeom prst="rect">
            <a:avLst/>
          </a:prstGeom>
          <a:noFill/>
        </p:spPr>
      </p:pic>
      <p:sp>
        <p:nvSpPr>
          <p:cNvPr id="6" name="5 Rectángulo"/>
          <p:cNvSpPr/>
          <p:nvPr/>
        </p:nvSpPr>
        <p:spPr>
          <a:xfrm>
            <a:off x="0" y="5103674"/>
            <a:ext cx="4139952" cy="1754326"/>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Pero los cobardes e incrédulos, los abominables y homicidas, los fornicarios y hechiceros, los idólatras y todos los mentirosos tendrán su parte en el lago que arde con fuego y azufre, que es la muerte segunda.</a:t>
            </a:r>
            <a:endParaRPr lang="es-NI"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amond(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diamond(in)">
                                      <p:cBhvr>
                                        <p:cTn id="27" dur="20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21600000">
                                      <p:cBhvr>
                                        <p:cTn id="31"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ARIO MORENO\Desktop\Señales\Mentirosos\000_404862_546606445379201_769369372_n.jpg"/>
          <p:cNvPicPr>
            <a:picLocks noChangeAspect="1" noChangeArrowheads="1"/>
          </p:cNvPicPr>
          <p:nvPr/>
        </p:nvPicPr>
        <p:blipFill>
          <a:blip r:embed="rId2" cstate="print"/>
          <a:srcRect/>
          <a:stretch>
            <a:fillRect/>
          </a:stretch>
        </p:blipFill>
        <p:spPr bwMode="auto">
          <a:xfrm>
            <a:off x="0" y="0"/>
            <a:ext cx="4644008" cy="6858000"/>
          </a:xfrm>
          <a:prstGeom prst="rect">
            <a:avLst/>
          </a:prstGeom>
          <a:noFill/>
        </p:spPr>
      </p:pic>
      <p:pic>
        <p:nvPicPr>
          <p:cNvPr id="7171" name="Picture 3" descr="C:\Users\MARIO MORENO\Desktop\Señales\Mentirosos\mentiroso.gif"/>
          <p:cNvPicPr>
            <a:picLocks noChangeAspect="1" noChangeArrowheads="1"/>
          </p:cNvPicPr>
          <p:nvPr/>
        </p:nvPicPr>
        <p:blipFill>
          <a:blip r:embed="rId3" cstate="print"/>
          <a:srcRect/>
          <a:stretch>
            <a:fillRect/>
          </a:stretch>
        </p:blipFill>
        <p:spPr bwMode="auto">
          <a:xfrm>
            <a:off x="4644008" y="0"/>
            <a:ext cx="4499992"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amond(in)">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7170"/>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7171"/>
                                        </p:tgtEl>
                                        <p:attrNameLst>
                                          <p:attrName>style.visibility</p:attrName>
                                        </p:attrNameLst>
                                      </p:cBhvr>
                                      <p:to>
                                        <p:strVal val="visible"/>
                                      </p:to>
                                    </p:set>
                                    <p:animEffect transition="in" filter="diamond(in)">
                                      <p:cBhvr>
                                        <p:cTn id="16" dur="2000"/>
                                        <p:tgtEl>
                                          <p:spTgt spid="7171"/>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717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4941168"/>
            <a:ext cx="9144000" cy="191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5400" b="1" dirty="0" smtClean="0"/>
              <a:t>DIOS NOS BENDIGA A TODOS.</a:t>
            </a:r>
            <a:endParaRPr lang="es-NI" sz="5400" b="1" dirty="0"/>
          </a:p>
        </p:txBody>
      </p:sp>
      <p:pic>
        <p:nvPicPr>
          <p:cNvPr id="1026" name="Picture 2" descr="C:\Users\MARIO MORENO\Desktop\Señales\jdv1220814919z.gif"/>
          <p:cNvPicPr>
            <a:picLocks noGrp="1" noChangeAspect="1" noChangeArrowheads="1" noCrop="1"/>
          </p:cNvPicPr>
          <p:nvPr>
            <p:ph sz="half" idx="1"/>
          </p:nvPr>
        </p:nvPicPr>
        <p:blipFill>
          <a:blip r:embed="rId2" cstate="print"/>
          <a:srcRect/>
          <a:stretch>
            <a:fillRect/>
          </a:stretch>
        </p:blipFill>
        <p:spPr bwMode="auto">
          <a:xfrm>
            <a:off x="0" y="0"/>
            <a:ext cx="9144000" cy="48691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0"/>
            <a:ext cx="4427984" cy="4525963"/>
          </a:xfrm>
        </p:spPr>
        <p:style>
          <a:lnRef idx="1">
            <a:schemeClr val="accent4"/>
          </a:lnRef>
          <a:fillRef idx="3">
            <a:schemeClr val="accent4"/>
          </a:fillRef>
          <a:effectRef idx="2">
            <a:schemeClr val="accent4"/>
          </a:effectRef>
          <a:fontRef idx="minor">
            <a:schemeClr val="lt1"/>
          </a:fontRef>
        </p:style>
        <p:txBody>
          <a:bodyPr>
            <a:normAutofit fontScale="92500"/>
          </a:bodyPr>
          <a:lstStyle/>
          <a:p>
            <a:pPr lvl="0" algn="just"/>
            <a:r>
              <a:rPr lang="es-MX" b="1" dirty="0" smtClean="0"/>
              <a:t>Algunos desde su reducido y poco real punto de vista, no se porque, llegan a creer que hay ocasiones “especiales” en las cuales son “necesaria” una simple mentiritas, una mentira que no causará daño alguno, al contrario será de beneficio; será una mentira constructiva, edificante.</a:t>
            </a:r>
            <a:endParaRPr lang="es-NI" b="1" dirty="0" smtClean="0"/>
          </a:p>
          <a:p>
            <a:endParaRPr lang="es-NI" dirty="0"/>
          </a:p>
        </p:txBody>
      </p:sp>
      <p:sp>
        <p:nvSpPr>
          <p:cNvPr id="4" name="3 Marcador de contenido"/>
          <p:cNvSpPr>
            <a:spLocks noGrp="1"/>
          </p:cNvSpPr>
          <p:nvPr>
            <p:ph sz="half" idx="2"/>
          </p:nvPr>
        </p:nvSpPr>
        <p:spPr>
          <a:xfrm>
            <a:off x="4860032" y="0"/>
            <a:ext cx="4283968" cy="4525963"/>
          </a:xfrm>
        </p:spPr>
        <p:style>
          <a:lnRef idx="1">
            <a:schemeClr val="accent4"/>
          </a:lnRef>
          <a:fillRef idx="3">
            <a:schemeClr val="accent4"/>
          </a:fillRef>
          <a:effectRef idx="2">
            <a:schemeClr val="accent4"/>
          </a:effectRef>
          <a:fontRef idx="minor">
            <a:schemeClr val="lt1"/>
          </a:fontRef>
        </p:style>
        <p:txBody>
          <a:bodyPr>
            <a:normAutofit fontScale="92500"/>
          </a:bodyPr>
          <a:lstStyle/>
          <a:p>
            <a:pPr lvl="0" algn="just"/>
            <a:r>
              <a:rPr lang="es-MX" b="1" dirty="0" smtClean="0"/>
              <a:t>No hay  ninguna tabla de clasificación de mentiras, o escalas de mentiras, como quien dice del uno al diez, ésta mentira es grado uno, es una pequeña, sin ningún resultado negativo, o esta mentira es más grande, grado número ocho.</a:t>
            </a:r>
            <a:endParaRPr lang="es-NI" b="1" dirty="0" smtClean="0"/>
          </a:p>
          <a:p>
            <a:endParaRPr lang="es-NI" dirty="0"/>
          </a:p>
        </p:txBody>
      </p:sp>
      <p:pic>
        <p:nvPicPr>
          <p:cNvPr id="2050" name="Picture 2" descr="C:\Users\MARIO MORENO\Desktop\Señales\Mentirosos\dibujos-ninos.gif"/>
          <p:cNvPicPr>
            <a:picLocks noChangeAspect="1" noChangeArrowheads="1"/>
          </p:cNvPicPr>
          <p:nvPr/>
        </p:nvPicPr>
        <p:blipFill>
          <a:blip r:embed="rId2" cstate="print"/>
          <a:srcRect/>
          <a:stretch>
            <a:fillRect/>
          </a:stretch>
        </p:blipFill>
        <p:spPr bwMode="auto">
          <a:xfrm>
            <a:off x="1" y="4509120"/>
            <a:ext cx="2771800" cy="2348880"/>
          </a:xfrm>
          <a:prstGeom prst="rect">
            <a:avLst/>
          </a:prstGeom>
          <a:noFill/>
        </p:spPr>
      </p:pic>
      <p:pic>
        <p:nvPicPr>
          <p:cNvPr id="2051" name="Picture 3" descr="C:\Users\MARIO MORENO\Desktop\Señales\Mentirosos\670px-Entertain-Kids-when-You-Are-Babysitting-Step-1.jpg"/>
          <p:cNvPicPr>
            <a:picLocks noChangeAspect="1" noChangeArrowheads="1"/>
          </p:cNvPicPr>
          <p:nvPr/>
        </p:nvPicPr>
        <p:blipFill>
          <a:blip r:embed="rId3" cstate="print"/>
          <a:srcRect/>
          <a:stretch>
            <a:fillRect/>
          </a:stretch>
        </p:blipFill>
        <p:spPr bwMode="auto">
          <a:xfrm>
            <a:off x="5580112" y="4293096"/>
            <a:ext cx="2392363" cy="2564904"/>
          </a:xfrm>
          <a:prstGeom prst="rect">
            <a:avLst/>
          </a:prstGeom>
          <a:noFill/>
        </p:spPr>
      </p:pic>
      <p:sp>
        <p:nvSpPr>
          <p:cNvPr id="8" name="7 Rectángulo"/>
          <p:cNvSpPr/>
          <p:nvPr/>
        </p:nvSpPr>
        <p:spPr>
          <a:xfrm>
            <a:off x="2987824" y="5013176"/>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TE AMO.</a:t>
            </a:r>
            <a:endParaRPr lang="es-NI" sz="2000" b="1" dirty="0"/>
          </a:p>
        </p:txBody>
      </p:sp>
      <p:cxnSp>
        <p:nvCxnSpPr>
          <p:cNvPr id="10" name="9 Conector recto de flecha"/>
          <p:cNvCxnSpPr/>
          <p:nvPr/>
        </p:nvCxnSpPr>
        <p:spPr>
          <a:xfrm>
            <a:off x="2267744" y="4581128"/>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Flecha derecha"/>
          <p:cNvSpPr/>
          <p:nvPr/>
        </p:nvSpPr>
        <p:spPr>
          <a:xfrm>
            <a:off x="5076056" y="5157192"/>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12" name="11 Rectángulo"/>
          <p:cNvSpPr/>
          <p:nvPr/>
        </p:nvSpPr>
        <p:spPr>
          <a:xfrm>
            <a:off x="2987824" y="5805264"/>
            <a:ext cx="259228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PERO LO DICE SOLO PARA CONSEGUIR ALGO</a:t>
            </a:r>
            <a:endParaRPr lang="es-NI" sz="2000" b="1" dirty="0"/>
          </a:p>
        </p:txBody>
      </p:sp>
      <p:sp>
        <p:nvSpPr>
          <p:cNvPr id="13" name="12 Rectángulo"/>
          <p:cNvSpPr/>
          <p:nvPr/>
        </p:nvSpPr>
        <p:spPr>
          <a:xfrm>
            <a:off x="7956376" y="4509120"/>
            <a:ext cx="1187624" cy="2348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PARA MUCHOS ESTA ES UNA MENTIRAESCALA UNO</a:t>
            </a:r>
            <a:endParaRPr lang="es-NI"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Effect transition="in" filter="diamond(in)">
                                      <p:cBhvr>
                                        <p:cTn id="17" dur="2000"/>
                                        <p:tgtEl>
                                          <p:spTgt spid="4">
                                            <p:bg/>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diamond(in)">
                                      <p:cBhvr>
                                        <p:cTn id="27" dur="2000"/>
                                        <p:tgtEl>
                                          <p:spTgt spid="2050"/>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amond(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amond(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amond(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2051"/>
                                        </p:tgtEl>
                                        <p:attrNameLst>
                                          <p:attrName>style.visibility</p:attrName>
                                        </p:attrNameLst>
                                      </p:cBhvr>
                                      <p:to>
                                        <p:strVal val="visible"/>
                                      </p:to>
                                    </p:set>
                                    <p:animEffect transition="in" filter="diamond(in)">
                                      <p:cBhvr>
                                        <p:cTn id="47" dur="2000"/>
                                        <p:tgtEl>
                                          <p:spTgt spid="2051"/>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amond(in)">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amond(in)">
                                      <p:cBhvr>
                                        <p:cTn id="5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8"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1"/>
            <a:ext cx="9144000" cy="2276872"/>
          </a:xfrm>
        </p:spPr>
        <p:style>
          <a:lnRef idx="1">
            <a:schemeClr val="accent4"/>
          </a:lnRef>
          <a:fillRef idx="3">
            <a:schemeClr val="accent4"/>
          </a:fillRef>
          <a:effectRef idx="2">
            <a:schemeClr val="accent4"/>
          </a:effectRef>
          <a:fontRef idx="minor">
            <a:schemeClr val="lt1"/>
          </a:fontRef>
        </p:style>
        <p:txBody>
          <a:bodyPr>
            <a:normAutofit/>
          </a:bodyPr>
          <a:lstStyle/>
          <a:p>
            <a:pPr lvl="0" algn="just"/>
            <a:r>
              <a:rPr lang="es-MX" b="1" dirty="0" smtClean="0"/>
              <a:t>No hay  ninguna tabla de clasificación de mentiras, o escalas de mentiras, como quien dice del uno al diez, ésta mentira es grado uno, es una pequeña, sin ningún resultado negativo, o esta mentira es más grande, grado número ocho.</a:t>
            </a:r>
            <a:endParaRPr lang="es-NI" b="1" dirty="0" smtClean="0"/>
          </a:p>
          <a:p>
            <a:endParaRPr lang="es-NI" dirty="0"/>
          </a:p>
        </p:txBody>
      </p:sp>
      <p:pic>
        <p:nvPicPr>
          <p:cNvPr id="3074" name="Picture 2" descr="C:\Users\MARIO MORENO\Desktop\Señales\Mentirosos\ocasional.jpg"/>
          <p:cNvPicPr>
            <a:picLocks noChangeAspect="1" noChangeArrowheads="1"/>
          </p:cNvPicPr>
          <p:nvPr/>
        </p:nvPicPr>
        <p:blipFill>
          <a:blip r:embed="rId2" cstate="print"/>
          <a:srcRect/>
          <a:stretch>
            <a:fillRect/>
          </a:stretch>
        </p:blipFill>
        <p:spPr bwMode="auto">
          <a:xfrm>
            <a:off x="0" y="2317750"/>
            <a:ext cx="3094037" cy="4540250"/>
          </a:xfrm>
          <a:prstGeom prst="rect">
            <a:avLst/>
          </a:prstGeom>
          <a:noFill/>
        </p:spPr>
      </p:pic>
      <p:cxnSp>
        <p:nvCxnSpPr>
          <p:cNvPr id="7" name="6 Conector recto de flecha"/>
          <p:cNvCxnSpPr/>
          <p:nvPr/>
        </p:nvCxnSpPr>
        <p:spPr>
          <a:xfrm>
            <a:off x="2843808" y="2780928"/>
            <a:ext cx="108012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3419872" y="3501008"/>
            <a:ext cx="259228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VI A TU ESPOSA CON OTRO HOMBRE.</a:t>
            </a:r>
            <a:endParaRPr lang="es-NI" sz="2000" b="1" dirty="0"/>
          </a:p>
        </p:txBody>
      </p:sp>
      <p:pic>
        <p:nvPicPr>
          <p:cNvPr id="3075" name="Picture 3" descr="C:\Users\MARIO MORENO\Desktop\Señales\Mentirosos\imagesCA1CRPKU.jpg"/>
          <p:cNvPicPr>
            <a:picLocks noChangeAspect="1" noChangeArrowheads="1"/>
          </p:cNvPicPr>
          <p:nvPr/>
        </p:nvPicPr>
        <p:blipFill>
          <a:blip r:embed="rId3" cstate="print"/>
          <a:srcRect/>
          <a:stretch>
            <a:fillRect/>
          </a:stretch>
        </p:blipFill>
        <p:spPr bwMode="auto">
          <a:xfrm>
            <a:off x="6300192" y="2420888"/>
            <a:ext cx="2843808" cy="4437112"/>
          </a:xfrm>
          <a:prstGeom prst="rect">
            <a:avLst/>
          </a:prstGeom>
          <a:noFill/>
        </p:spPr>
      </p:pic>
      <p:sp>
        <p:nvSpPr>
          <p:cNvPr id="10" name="9 Rectángulo"/>
          <p:cNvSpPr/>
          <p:nvPr/>
        </p:nvSpPr>
        <p:spPr>
          <a:xfrm>
            <a:off x="3275856" y="5229200"/>
            <a:ext cx="280831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PARA MUCHOS COMO ESTA MENTIRA LLEVO A UN ASESINATO ESTA EN LA ESCALA 10</a:t>
            </a:r>
            <a:endParaRPr lang="es-NI" sz="2000" b="1" dirty="0"/>
          </a:p>
        </p:txBody>
      </p:sp>
      <p:sp>
        <p:nvSpPr>
          <p:cNvPr id="11" name="10 Flecha abajo"/>
          <p:cNvSpPr/>
          <p:nvPr/>
        </p:nvSpPr>
        <p:spPr>
          <a:xfrm>
            <a:off x="4499992" y="4581128"/>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amond(in)">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diamond(in)">
                                      <p:cBhvr>
                                        <p:cTn id="27" dur="2000"/>
                                        <p:tgtEl>
                                          <p:spTgt spid="307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amond(in)">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amond(in)">
                                      <p:cBhvr>
                                        <p:cTn id="3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0"/>
            <a:ext cx="4038600" cy="4653136"/>
          </a:xfrm>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lvl="0" algn="just"/>
            <a:r>
              <a:rPr lang="es-MX" b="1" dirty="0" smtClean="0"/>
              <a:t>No importa las mentirillas o mentirotas que usemos, mentira es mentira, sea para “bien”, desde el punto de vista humano, o sea, para el mal. Si alguno está acostumbrado al uso de mentiras “especiales” para ocasiones “especiales” nada más y nada menos es un MENTIROSO. No hay ninguna razón para justificar la mentira, por insignificante que parezca o pensemos, ante Dios nuestro Padre, toda mentira es pecado y le desagrada.</a:t>
            </a:r>
            <a:endParaRPr lang="es-NI" b="1" dirty="0" smtClean="0"/>
          </a:p>
          <a:p>
            <a:endParaRPr lang="es-NI" dirty="0"/>
          </a:p>
        </p:txBody>
      </p:sp>
      <p:sp>
        <p:nvSpPr>
          <p:cNvPr id="4" name="3 Marcador de contenido"/>
          <p:cNvSpPr>
            <a:spLocks noGrp="1"/>
          </p:cNvSpPr>
          <p:nvPr>
            <p:ph sz="half" idx="2"/>
          </p:nvPr>
        </p:nvSpPr>
        <p:spPr>
          <a:xfrm>
            <a:off x="5105400" y="0"/>
            <a:ext cx="4038600" cy="3573015"/>
          </a:xfrm>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lvl="0" algn="just"/>
            <a:r>
              <a:rPr lang="es-MX" b="1" dirty="0" smtClean="0"/>
              <a:t>Resulta inútil el tratar de auto justificarnos diciendo “no creo que afecte en algo” o Dios me perdonara, pero sabe que tengo que decir unas mentiritas. </a:t>
            </a:r>
          </a:p>
          <a:p>
            <a:pPr lvl="0" algn="just"/>
            <a:r>
              <a:rPr lang="es-MX" b="1" dirty="0" smtClean="0"/>
              <a:t>Falso la propaganda es de Satanás!. Satanás es él padre de la mentira y de todos los mentirosos. Juan.8:44. </a:t>
            </a:r>
            <a:endParaRPr lang="es-NI" b="1" dirty="0" smtClean="0"/>
          </a:p>
          <a:p>
            <a:endParaRPr lang="es-NI" dirty="0"/>
          </a:p>
        </p:txBody>
      </p:sp>
      <p:sp>
        <p:nvSpPr>
          <p:cNvPr id="5" name="4 Rectángulo"/>
          <p:cNvSpPr/>
          <p:nvPr/>
        </p:nvSpPr>
        <p:spPr>
          <a:xfrm>
            <a:off x="4572000" y="4077072"/>
            <a:ext cx="4572000" cy="2031325"/>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Vosotros sois de vuestro padre el diablo, y los deseos de vuestro padre queréis hacer. El ha sido homicida desde el principio, y no ha permanecido en la verdad, porque no hay verdad en él. Cuando habla mentira, de suyo habla; porque es mentiroso, y padre de mentira.</a:t>
            </a:r>
            <a:endParaRPr lang="es-NI" b="1" dirty="0"/>
          </a:p>
        </p:txBody>
      </p:sp>
      <p:pic>
        <p:nvPicPr>
          <p:cNvPr id="4099" name="Picture 3" descr="C:\Users\MARIO MORENO\Desktop\Señales\Mentirosos\frase-pero_poco_mentiras_blancas_aqui_y_alla_es_la_naturaleza_hum-lucy_hale.jpg"/>
          <p:cNvPicPr>
            <a:picLocks noChangeAspect="1" noChangeArrowheads="1"/>
          </p:cNvPicPr>
          <p:nvPr/>
        </p:nvPicPr>
        <p:blipFill>
          <a:blip r:embed="rId2" cstate="print"/>
          <a:srcRect/>
          <a:stretch>
            <a:fillRect/>
          </a:stretch>
        </p:blipFill>
        <p:spPr bwMode="auto">
          <a:xfrm>
            <a:off x="0" y="4725144"/>
            <a:ext cx="4572000" cy="21328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diamond(in)">
                                      <p:cBhvr>
                                        <p:cTn id="17" dur="20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nodeType="clickEffect">
                                  <p:stCondLst>
                                    <p:cond delay="0"/>
                                  </p:stCondLst>
                                  <p:childTnLst>
                                    <p:animRot by="21600000">
                                      <p:cBhvr>
                                        <p:cTn id="21" dur="2000" fill="hold"/>
                                        <p:tgtEl>
                                          <p:spTgt spid="4099"/>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diamond(in)">
                                      <p:cBhvr>
                                        <p:cTn id="26" dur="20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diamond(in)">
                                      <p:cBhvr>
                                        <p:cTn id="31" dur="2000"/>
                                        <p:tgtEl>
                                          <p:spTgt spid="4">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diamond(in)">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0"/>
            <a:ext cx="4038600" cy="6858000"/>
          </a:xfrm>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lvl="0" algn="just"/>
            <a:r>
              <a:rPr lang="es-MX" b="1" dirty="0" smtClean="0"/>
              <a:t>Pensemos por un momento en que hay diferentes clases de mentirosos y mentiras. Pensemos que es real que hay mentirosos de mentiras “blancas” y mentirosos de mentiras “negras”. ¿Cuál será el pago para cada uno de ellos?... Si a todos los mentirosos Dios aborrece, Dios aborrece la lengua mentirosa. </a:t>
            </a:r>
          </a:p>
          <a:p>
            <a:pPr lvl="0" algn="just"/>
            <a:r>
              <a:rPr lang="es-MX" b="1" dirty="0" smtClean="0"/>
              <a:t>Prov.6:17; 12:22; 19:5  26:18-19. Todos los mentirosos, tanto los que creen que dicen mentiras “blancas” mentiras que edifican o constructivas, como los que mienten para dañar, para destruir, tendrán un mismo pago, un mismo destino. Ni uno recibirá menor condenación, ni otro peor castigo.</a:t>
            </a:r>
            <a:endParaRPr lang="es-NI" b="1" dirty="0" smtClean="0"/>
          </a:p>
          <a:p>
            <a:endParaRPr lang="es-NI" dirty="0"/>
          </a:p>
        </p:txBody>
      </p:sp>
      <p:sp>
        <p:nvSpPr>
          <p:cNvPr id="7" name="6 Rectángulo"/>
          <p:cNvSpPr/>
          <p:nvPr/>
        </p:nvSpPr>
        <p:spPr>
          <a:xfrm>
            <a:off x="4572000" y="0"/>
            <a:ext cx="4572000" cy="707886"/>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sz="2000" b="1" dirty="0" smtClean="0"/>
              <a:t>Los ojos altivos, la lengua mentirosa, Las manos derramadoras de sangre inocente,</a:t>
            </a:r>
            <a:endParaRPr lang="es-NI" sz="2000" b="1" dirty="0"/>
          </a:p>
        </p:txBody>
      </p:sp>
      <p:sp>
        <p:nvSpPr>
          <p:cNvPr id="8" name="7 Rectángulo"/>
          <p:cNvSpPr/>
          <p:nvPr/>
        </p:nvSpPr>
        <p:spPr>
          <a:xfrm>
            <a:off x="4572000" y="1844824"/>
            <a:ext cx="4572000" cy="92333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Los labios mentirosos son abominación a Jehová; Pero los que hacen verdad son su contentamiento.</a:t>
            </a:r>
            <a:endParaRPr lang="es-NI" b="1" dirty="0"/>
          </a:p>
        </p:txBody>
      </p:sp>
      <p:sp>
        <p:nvSpPr>
          <p:cNvPr id="9" name="8 Rectángulo"/>
          <p:cNvSpPr/>
          <p:nvPr/>
        </p:nvSpPr>
        <p:spPr>
          <a:xfrm>
            <a:off x="4572000" y="3789040"/>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El testigo falso no quedará sin castigo, Y el que habla mentiras no escapará.</a:t>
            </a:r>
            <a:endParaRPr lang="es-NI" b="1" dirty="0"/>
          </a:p>
        </p:txBody>
      </p:sp>
      <p:sp>
        <p:nvSpPr>
          <p:cNvPr id="10" name="9 Rectángulo"/>
          <p:cNvSpPr/>
          <p:nvPr/>
        </p:nvSpPr>
        <p:spPr>
          <a:xfrm>
            <a:off x="4572000" y="5517232"/>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Como el que enloquece, y echa llamas Y saetas y muerte,</a:t>
            </a:r>
            <a:endParaRPr lang="es-NI" b="1" dirty="0"/>
          </a:p>
        </p:txBody>
      </p:sp>
      <p:sp>
        <p:nvSpPr>
          <p:cNvPr id="11" name="10 Rectángulo"/>
          <p:cNvSpPr/>
          <p:nvPr/>
        </p:nvSpPr>
        <p:spPr>
          <a:xfrm>
            <a:off x="4572000" y="6211669"/>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Tal es el hombre que engaña a su amigo, Y dice: Ciertamente lo hice por broma.</a:t>
            </a:r>
            <a:endParaRPr lang="es-NI" b="1" dirty="0"/>
          </a:p>
        </p:txBody>
      </p:sp>
      <p:pic>
        <p:nvPicPr>
          <p:cNvPr id="5122" name="Picture 2" descr="C:\Users\MARIO MORENO\Desktop\Señales\Mentirosos\depositphotos_14911603-Long-tongue-cartoon.jpg"/>
          <p:cNvPicPr>
            <a:picLocks noChangeAspect="1" noChangeArrowheads="1"/>
          </p:cNvPicPr>
          <p:nvPr/>
        </p:nvPicPr>
        <p:blipFill>
          <a:blip r:embed="rId2" cstate="print"/>
          <a:srcRect/>
          <a:stretch>
            <a:fillRect/>
          </a:stretch>
        </p:blipFill>
        <p:spPr bwMode="auto">
          <a:xfrm>
            <a:off x="4067944" y="836712"/>
            <a:ext cx="5076056" cy="936104"/>
          </a:xfrm>
          <a:prstGeom prst="rect">
            <a:avLst/>
          </a:prstGeom>
          <a:noFill/>
        </p:spPr>
      </p:pic>
      <p:pic>
        <p:nvPicPr>
          <p:cNvPr id="5123" name="Picture 3" descr="C:\Users\MARIO MORENO\Desktop\Señales\Mentirosos\animaatjes-monden-24402.gif"/>
          <p:cNvPicPr>
            <a:picLocks noChangeAspect="1" noChangeArrowheads="1" noCrop="1"/>
          </p:cNvPicPr>
          <p:nvPr/>
        </p:nvPicPr>
        <p:blipFill>
          <a:blip r:embed="rId3" cstate="print"/>
          <a:srcRect/>
          <a:stretch>
            <a:fillRect/>
          </a:stretch>
        </p:blipFill>
        <p:spPr bwMode="auto">
          <a:xfrm>
            <a:off x="4572000" y="2708920"/>
            <a:ext cx="4320480" cy="1057275"/>
          </a:xfrm>
          <a:prstGeom prst="rect">
            <a:avLst/>
          </a:prstGeom>
          <a:noFill/>
        </p:spPr>
      </p:pic>
      <p:pic>
        <p:nvPicPr>
          <p:cNvPr id="5124" name="Picture 4" descr="C:\Users\MARIO MORENO\Desktop\Señales\Mentirosos\amp_presunto-testigo-choque-ser-aacute-procesado-por-falso-testimonio_8088.jpg"/>
          <p:cNvPicPr>
            <a:picLocks noChangeAspect="1" noChangeArrowheads="1"/>
          </p:cNvPicPr>
          <p:nvPr/>
        </p:nvPicPr>
        <p:blipFill>
          <a:blip r:embed="rId4" cstate="print"/>
          <a:srcRect/>
          <a:stretch>
            <a:fillRect/>
          </a:stretch>
        </p:blipFill>
        <p:spPr bwMode="auto">
          <a:xfrm>
            <a:off x="4572000" y="4509120"/>
            <a:ext cx="4572000" cy="9747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5122"/>
                                        </p:tgtEl>
                                        <p:attrNameLst>
                                          <p:attrName>style.visibility</p:attrName>
                                        </p:attrNameLst>
                                      </p:cBhvr>
                                      <p:to>
                                        <p:strVal val="visible"/>
                                      </p:to>
                                    </p:set>
                                    <p:animEffect transition="in" filter="diamond(in)">
                                      <p:cBhvr>
                                        <p:cTn id="27" dur="2000"/>
                                        <p:tgtEl>
                                          <p:spTgt spid="5122"/>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21600000">
                                      <p:cBhvr>
                                        <p:cTn id="31" dur="2000" fill="hold"/>
                                        <p:tgtEl>
                                          <p:spTgt spid="5122"/>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amond(in)">
                                      <p:cBhvr>
                                        <p:cTn id="36" dur="2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5123"/>
                                        </p:tgtEl>
                                        <p:attrNameLst>
                                          <p:attrName>style.visibility</p:attrName>
                                        </p:attrNameLst>
                                      </p:cBhvr>
                                      <p:to>
                                        <p:strVal val="visible"/>
                                      </p:to>
                                    </p:set>
                                    <p:animEffect transition="in" filter="diamond(in)">
                                      <p:cBhvr>
                                        <p:cTn id="41" dur="2000"/>
                                        <p:tgtEl>
                                          <p:spTgt spid="5123"/>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mph" presetSubtype="0" fill="hold" nodeType="clickEffect">
                                  <p:stCondLst>
                                    <p:cond delay="0"/>
                                  </p:stCondLst>
                                  <p:childTnLst>
                                    <p:animRot by="21600000">
                                      <p:cBhvr>
                                        <p:cTn id="45" dur="2000" fill="hold"/>
                                        <p:tgtEl>
                                          <p:spTgt spid="5123"/>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diamond(in)">
                                      <p:cBhvr>
                                        <p:cTn id="50" dur="2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nodeType="clickEffect">
                                  <p:stCondLst>
                                    <p:cond delay="0"/>
                                  </p:stCondLst>
                                  <p:childTnLst>
                                    <p:set>
                                      <p:cBhvr>
                                        <p:cTn id="54" dur="1" fill="hold">
                                          <p:stCondLst>
                                            <p:cond delay="0"/>
                                          </p:stCondLst>
                                        </p:cTn>
                                        <p:tgtEl>
                                          <p:spTgt spid="5124"/>
                                        </p:tgtEl>
                                        <p:attrNameLst>
                                          <p:attrName>style.visibility</p:attrName>
                                        </p:attrNameLst>
                                      </p:cBhvr>
                                      <p:to>
                                        <p:strVal val="visible"/>
                                      </p:to>
                                    </p:set>
                                    <p:animEffect transition="in" filter="diamond(in)">
                                      <p:cBhvr>
                                        <p:cTn id="55" dur="2000"/>
                                        <p:tgtEl>
                                          <p:spTgt spid="5124"/>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mph" presetSubtype="0" fill="hold" nodeType="clickEffect">
                                  <p:stCondLst>
                                    <p:cond delay="0"/>
                                  </p:stCondLst>
                                  <p:childTnLst>
                                    <p:animRot by="21600000">
                                      <p:cBhvr>
                                        <p:cTn id="59" dur="2000" fill="hold"/>
                                        <p:tgtEl>
                                          <p:spTgt spid="5124"/>
                                        </p:tgtEl>
                                        <p:attrNameLst>
                                          <p:attrName>r</p:attrName>
                                        </p:attrNameLst>
                                      </p:cBhvr>
                                    </p:animRot>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diamond(in)">
                                      <p:cBhvr>
                                        <p:cTn id="64" dur="20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8" presetClass="entr" presetSubtype="16"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diamond(in)">
                                      <p:cBhvr>
                                        <p:cTn id="6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1"/>
            <a:ext cx="4038600" cy="3501008"/>
          </a:xfrm>
        </p:spPr>
        <p:style>
          <a:lnRef idx="1">
            <a:schemeClr val="accent4"/>
          </a:lnRef>
          <a:fillRef idx="3">
            <a:schemeClr val="accent4"/>
          </a:fillRef>
          <a:effectRef idx="2">
            <a:schemeClr val="accent4"/>
          </a:effectRef>
          <a:fontRef idx="minor">
            <a:schemeClr val="lt1"/>
          </a:fontRef>
        </p:style>
        <p:txBody>
          <a:bodyPr>
            <a:normAutofit fontScale="55000" lnSpcReduction="20000"/>
          </a:bodyPr>
          <a:lstStyle/>
          <a:p>
            <a:pPr lvl="0" algn="just"/>
            <a:r>
              <a:rPr lang="es-MX" sz="5100" b="1" dirty="0" smtClean="0"/>
              <a:t>Todos los mentirosos irán a la condenación eterna, al lago que arde con fuego y azufre. Serán separados de la presencia del Señor. Apocalipsis.21:8.</a:t>
            </a:r>
            <a:endParaRPr lang="es-NI" sz="5100" b="1" dirty="0" smtClean="0"/>
          </a:p>
          <a:p>
            <a:endParaRPr lang="es-NI" dirty="0"/>
          </a:p>
        </p:txBody>
      </p:sp>
      <p:pic>
        <p:nvPicPr>
          <p:cNvPr id="6146" name="Picture 2" descr="C:\Users\MARIO MORENO\Desktop\Señales\Mentirosos\Fondo-Lava-69054.gif"/>
          <p:cNvPicPr>
            <a:picLocks noChangeAspect="1" noChangeArrowheads="1" noCrop="1"/>
          </p:cNvPicPr>
          <p:nvPr/>
        </p:nvPicPr>
        <p:blipFill>
          <a:blip r:embed="rId2" cstate="print"/>
          <a:srcRect/>
          <a:stretch>
            <a:fillRect/>
          </a:stretch>
        </p:blipFill>
        <p:spPr bwMode="auto">
          <a:xfrm>
            <a:off x="0" y="3429001"/>
            <a:ext cx="9144000" cy="3429000"/>
          </a:xfrm>
          <a:prstGeom prst="rect">
            <a:avLst/>
          </a:prstGeom>
          <a:noFill/>
        </p:spPr>
      </p:pic>
      <p:sp>
        <p:nvSpPr>
          <p:cNvPr id="7" name="6 Rectángulo"/>
          <p:cNvSpPr/>
          <p:nvPr/>
        </p:nvSpPr>
        <p:spPr>
          <a:xfrm>
            <a:off x="4283968" y="548680"/>
            <a:ext cx="4572000" cy="1754326"/>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Pero los cobardes e incrédulos, los abominables y homicidas, los fornicarios y hechiceros, los idólatras y todos los mentirosos tendrán su parte en el lago que arde con fuego y azufre, que es la muerte segunda.</a:t>
            </a:r>
            <a:endParaRPr lang="es-NI" b="1" dirty="0"/>
          </a:p>
        </p:txBody>
      </p:sp>
      <p:sp>
        <p:nvSpPr>
          <p:cNvPr id="9" name="8 Flecha abajo"/>
          <p:cNvSpPr/>
          <p:nvPr/>
        </p:nvSpPr>
        <p:spPr>
          <a:xfrm>
            <a:off x="6084168" y="2780928"/>
            <a:ext cx="72008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146"/>
                                        </p:tgtEl>
                                        <p:attrNameLst>
                                          <p:attrName>style.visibility</p:attrName>
                                        </p:attrNameLst>
                                      </p:cBhvr>
                                      <p:to>
                                        <p:strVal val="visible"/>
                                      </p:to>
                                    </p:set>
                                    <p:animEffect transition="in" filter="diamond(in)">
                                      <p:cBhvr>
                                        <p:cTn id="27" dur="2000"/>
                                        <p:tgtEl>
                                          <p:spTgt spid="614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21600000">
                                      <p:cBhvr>
                                        <p:cTn id="31" dur="2000" fill="hold"/>
                                        <p:tgtEl>
                                          <p:spTgt spid="614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0"/>
            <a:ext cx="4495800" cy="6858000"/>
          </a:xfrm>
        </p:spPr>
        <p:style>
          <a:lnRef idx="1">
            <a:schemeClr val="accent4"/>
          </a:lnRef>
          <a:fillRef idx="3">
            <a:schemeClr val="accent4"/>
          </a:fillRef>
          <a:effectRef idx="2">
            <a:schemeClr val="accent4"/>
          </a:effectRef>
          <a:fontRef idx="minor">
            <a:schemeClr val="lt1"/>
          </a:fontRef>
        </p:style>
        <p:txBody>
          <a:bodyPr>
            <a:normAutofit fontScale="85000" lnSpcReduction="20000"/>
          </a:bodyPr>
          <a:lstStyle/>
          <a:p>
            <a:pPr lvl="0" algn="just"/>
            <a:r>
              <a:rPr lang="es-MX" b="1" dirty="0" smtClean="0"/>
              <a:t>Si por algo hay que sentir odio debe ser por la mentira, </a:t>
            </a:r>
            <a:r>
              <a:rPr lang="es-MX" b="1" u="sng" dirty="0" smtClean="0"/>
              <a:t>“pues el hombre justo odia la mentira”.</a:t>
            </a:r>
            <a:r>
              <a:rPr lang="es-MX" b="1" dirty="0" smtClean="0"/>
              <a:t> Prov.13:5. </a:t>
            </a:r>
          </a:p>
          <a:p>
            <a:pPr lvl="0" algn="just"/>
            <a:r>
              <a:rPr lang="es-MX" b="1" dirty="0" smtClean="0"/>
              <a:t>Dios desea que seamos sinceros hablemos solo la verdad no importando la circunstancia, ni las consecuencias, por decir la verdad murió Cristo. Y si somos discípulos de él también estaremos dispuesto a morir por decir la verdad. </a:t>
            </a:r>
          </a:p>
          <a:p>
            <a:pPr lvl="0" algn="just"/>
            <a:r>
              <a:rPr lang="es-MX" b="1" dirty="0" smtClean="0"/>
              <a:t>Isaias.63:8; El verdadero hijo de Dios ama la verdad. </a:t>
            </a:r>
          </a:p>
          <a:p>
            <a:pPr lvl="0" algn="just"/>
            <a:r>
              <a:rPr lang="es-MX" b="1" dirty="0" smtClean="0"/>
              <a:t>Col.3:9. </a:t>
            </a:r>
          </a:p>
          <a:p>
            <a:pPr lvl="0" algn="just"/>
            <a:r>
              <a:rPr lang="es-MX" b="1" dirty="0" smtClean="0"/>
              <a:t>Seamos como Job, Job.6:28; 27:4; 33:3. Clamemos para que Dios nos ayude a decir siempre la verdad. </a:t>
            </a:r>
          </a:p>
          <a:p>
            <a:pPr lvl="0" algn="just"/>
            <a:r>
              <a:rPr lang="es-MX" b="1" dirty="0" smtClean="0"/>
              <a:t>Como el Salmista. Sal.119:29.</a:t>
            </a:r>
            <a:endParaRPr lang="es-NI" b="1" dirty="0" smtClean="0"/>
          </a:p>
          <a:p>
            <a:endParaRPr lang="es-NI" dirty="0"/>
          </a:p>
        </p:txBody>
      </p:sp>
      <p:sp>
        <p:nvSpPr>
          <p:cNvPr id="5" name="4 Rectángulo"/>
          <p:cNvSpPr/>
          <p:nvPr/>
        </p:nvSpPr>
        <p:spPr>
          <a:xfrm>
            <a:off x="4572000" y="0"/>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El justo aborrece la palabra de mentira; Mas el impío se hace odioso e infame.</a:t>
            </a:r>
            <a:endParaRPr lang="es-NI" b="1" dirty="0"/>
          </a:p>
        </p:txBody>
      </p:sp>
      <p:sp>
        <p:nvSpPr>
          <p:cNvPr id="6" name="5 Rectángulo"/>
          <p:cNvSpPr/>
          <p:nvPr/>
        </p:nvSpPr>
        <p:spPr>
          <a:xfrm>
            <a:off x="4572000" y="836712"/>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Porque dijo: Ciertamente mi pueblo son, hijos que no mienten; y fue su Salvador.</a:t>
            </a:r>
            <a:endParaRPr lang="es-NI" b="1" dirty="0"/>
          </a:p>
        </p:txBody>
      </p:sp>
      <p:sp>
        <p:nvSpPr>
          <p:cNvPr id="7" name="6 Rectángulo"/>
          <p:cNvSpPr/>
          <p:nvPr/>
        </p:nvSpPr>
        <p:spPr>
          <a:xfrm>
            <a:off x="4572000" y="1628800"/>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No mintáis los unos a los otros, habiéndoos despojado del viejo hombre con sus hechos,</a:t>
            </a:r>
            <a:endParaRPr lang="es-NI" b="1" dirty="0"/>
          </a:p>
        </p:txBody>
      </p:sp>
      <p:sp>
        <p:nvSpPr>
          <p:cNvPr id="8" name="7 Rectángulo"/>
          <p:cNvSpPr/>
          <p:nvPr/>
        </p:nvSpPr>
        <p:spPr>
          <a:xfrm>
            <a:off x="4572000" y="2492896"/>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Ahora, pues, si queréis, miradme, Y ved si digo mentira delante de vosotros.</a:t>
            </a:r>
            <a:endParaRPr lang="es-NI" b="1" dirty="0"/>
          </a:p>
        </p:txBody>
      </p:sp>
      <p:sp>
        <p:nvSpPr>
          <p:cNvPr id="9" name="8 Rectángulo"/>
          <p:cNvSpPr/>
          <p:nvPr/>
        </p:nvSpPr>
        <p:spPr>
          <a:xfrm>
            <a:off x="4572000" y="3284984"/>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Mis labios no hablarán iniquidad, Ni mi lengua pronunciará engaño.</a:t>
            </a:r>
            <a:endParaRPr lang="es-NI" b="1" dirty="0"/>
          </a:p>
        </p:txBody>
      </p:sp>
      <p:sp>
        <p:nvSpPr>
          <p:cNvPr id="10" name="9 Rectángulo"/>
          <p:cNvSpPr/>
          <p:nvPr/>
        </p:nvSpPr>
        <p:spPr>
          <a:xfrm>
            <a:off x="4572000" y="4077072"/>
            <a:ext cx="4572000" cy="92333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Mis razones declararán la rectitud de mi corazón, Y lo que saben mis labios, lo hablarán con sinceridad.</a:t>
            </a:r>
            <a:endParaRPr lang="es-NI" b="1" dirty="0"/>
          </a:p>
        </p:txBody>
      </p:sp>
      <p:sp>
        <p:nvSpPr>
          <p:cNvPr id="11" name="10 Rectángulo"/>
          <p:cNvSpPr/>
          <p:nvPr/>
        </p:nvSpPr>
        <p:spPr>
          <a:xfrm>
            <a:off x="4572000" y="5373216"/>
            <a:ext cx="4572000" cy="646331"/>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NI" b="1" dirty="0" smtClean="0"/>
              <a:t>Aparta de mí el camino de la mentira, Y en tu misericordia concédeme tu ley.</a:t>
            </a:r>
            <a:endParaRPr lang="es-NI" b="1" dirty="0"/>
          </a:p>
        </p:txBody>
      </p:sp>
      <p:sp>
        <p:nvSpPr>
          <p:cNvPr id="12" name="11 Rectángulo"/>
          <p:cNvSpPr/>
          <p:nvPr/>
        </p:nvSpPr>
        <p:spPr>
          <a:xfrm>
            <a:off x="4644008" y="6165304"/>
            <a:ext cx="4499992"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QUE DIOS ALEJE TODA MENTIRA DE NUESTRA BOCA.</a:t>
            </a:r>
            <a:endParaRPr lang="es-NI"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amond(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diamond(in)">
                                      <p:cBhvr>
                                        <p:cTn id="42" dur="2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amond(in)">
                                      <p:cBhvr>
                                        <p:cTn id="47" dur="2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diamond(in)">
                                      <p:cBhvr>
                                        <p:cTn id="52" dur="20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diamond(in)">
                                      <p:cBhvr>
                                        <p:cTn id="57" dur="20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diamond(in)">
                                      <p:cBhvr>
                                        <p:cTn id="62" dur="2000"/>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diamond(in)">
                                      <p:cBhvr>
                                        <p:cTn id="67" dur="20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diamond(in)">
                                      <p:cBhvr>
                                        <p:cTn id="7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0"/>
            <a:ext cx="4038600" cy="6858000"/>
          </a:xfrm>
        </p:spPr>
        <p:style>
          <a:lnRef idx="1">
            <a:schemeClr val="accent4"/>
          </a:lnRef>
          <a:fillRef idx="3">
            <a:schemeClr val="accent4"/>
          </a:fillRef>
          <a:effectRef idx="2">
            <a:schemeClr val="accent4"/>
          </a:effectRef>
          <a:fontRef idx="minor">
            <a:schemeClr val="lt1"/>
          </a:fontRef>
        </p:style>
        <p:txBody>
          <a:bodyPr>
            <a:normAutofit fontScale="85000" lnSpcReduction="10000"/>
          </a:bodyPr>
          <a:lstStyle/>
          <a:p>
            <a:pPr lvl="0" algn="just"/>
            <a:r>
              <a:rPr lang="es-MX" b="1" dirty="0" smtClean="0"/>
              <a:t>Dios no es el creador o practicante de la mentira. </a:t>
            </a:r>
          </a:p>
          <a:p>
            <a:pPr lvl="0" algn="just"/>
            <a:r>
              <a:rPr lang="es-MX" b="1" dirty="0" smtClean="0"/>
              <a:t>Tito.1:2. </a:t>
            </a:r>
          </a:p>
          <a:p>
            <a:pPr lvl="0" algn="just"/>
            <a:r>
              <a:rPr lang="es-MX" b="1" dirty="0" smtClean="0"/>
              <a:t>Heb.6:18. </a:t>
            </a:r>
          </a:p>
          <a:p>
            <a:pPr lvl="0" algn="just"/>
            <a:r>
              <a:rPr lang="es-MX" b="1" dirty="0" smtClean="0"/>
              <a:t>Num.23:19. Por eso sea Dios veraz, aunque todo hombre sea hallado mentiroso.</a:t>
            </a:r>
          </a:p>
          <a:p>
            <a:pPr lvl="0" algn="just"/>
            <a:r>
              <a:rPr lang="es-MX" b="1" dirty="0" smtClean="0"/>
              <a:t>Rom.3:4. </a:t>
            </a:r>
          </a:p>
          <a:p>
            <a:pPr lvl="0" algn="just"/>
            <a:r>
              <a:rPr lang="es-MX" b="1" dirty="0" smtClean="0"/>
              <a:t>Satanás es el padre de la mentira, pues es mentiroso desde el principio. Juan.8:44. Hay un padre amante de la verdad y un padre amante de la mentira, a cual de ellos nos parecemos ¿al padre de la verdad o de la mentira?.</a:t>
            </a:r>
            <a:endParaRPr lang="es-NI" b="1" dirty="0" smtClean="0"/>
          </a:p>
          <a:p>
            <a:endParaRPr lang="es-NI" dirty="0"/>
          </a:p>
        </p:txBody>
      </p:sp>
      <p:sp>
        <p:nvSpPr>
          <p:cNvPr id="5" name="4 Rectángulo"/>
          <p:cNvSpPr/>
          <p:nvPr/>
        </p:nvSpPr>
        <p:spPr>
          <a:xfrm>
            <a:off x="4139952" y="0"/>
            <a:ext cx="5004048" cy="92333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en la esperanza de la vida eterna, la cual Dios, que no miente, prometió desde antes del principio de los siglos,</a:t>
            </a:r>
            <a:endParaRPr lang="es-NI" b="1" dirty="0"/>
          </a:p>
        </p:txBody>
      </p:sp>
      <p:sp>
        <p:nvSpPr>
          <p:cNvPr id="6" name="5 Rectángulo"/>
          <p:cNvSpPr/>
          <p:nvPr/>
        </p:nvSpPr>
        <p:spPr>
          <a:xfrm>
            <a:off x="4139952" y="1052736"/>
            <a:ext cx="5004048" cy="147732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para que por dos cosas inmutables, en las cuales es imposible que Dios mienta, tengamos un fortísimo consuelo los que hemos acudido para asirnos de la esperanza puesta delante de nosotros.</a:t>
            </a:r>
            <a:endParaRPr lang="es-NI" b="1" dirty="0"/>
          </a:p>
        </p:txBody>
      </p:sp>
      <p:sp>
        <p:nvSpPr>
          <p:cNvPr id="7" name="6 Rectángulo"/>
          <p:cNvSpPr/>
          <p:nvPr/>
        </p:nvSpPr>
        <p:spPr>
          <a:xfrm>
            <a:off x="4139952" y="2708920"/>
            <a:ext cx="5004048" cy="92333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Dios no es hombre, para que mienta, Ni hijo de hombre para que se arrepienta. El dijo, ¿y no hará? Habló, ¿y no lo ejecutará?</a:t>
            </a:r>
            <a:endParaRPr lang="es-NI" b="1" dirty="0"/>
          </a:p>
        </p:txBody>
      </p:sp>
      <p:sp>
        <p:nvSpPr>
          <p:cNvPr id="8" name="7 Rectángulo"/>
          <p:cNvSpPr/>
          <p:nvPr/>
        </p:nvSpPr>
        <p:spPr>
          <a:xfrm>
            <a:off x="4139952" y="3789040"/>
            <a:ext cx="5004048"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De ninguna manera; antes bien sea Dios veraz, y todo hombre mentiroso; como está escrito: Para que seas justificado en tus palabras, Y venzas cuando fueres juzgado.</a:t>
            </a:r>
            <a:endParaRPr lang="es-NI" b="1" dirty="0"/>
          </a:p>
        </p:txBody>
      </p:sp>
      <p:sp>
        <p:nvSpPr>
          <p:cNvPr id="9" name="8 Rectángulo"/>
          <p:cNvSpPr/>
          <p:nvPr/>
        </p:nvSpPr>
        <p:spPr>
          <a:xfrm>
            <a:off x="4139952" y="5103674"/>
            <a:ext cx="5004048" cy="1754326"/>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Vosotros sois de vuestro padre el diablo, y los deseos de vuestro padre queréis hacer. El ha sido homicida desde el principio, y no ha permanecido en la verdad, porque no hay verdad en él. Cuando habla mentira, de suyo habla; porque es mentiroso, y padre de mentira.</a:t>
            </a:r>
            <a:endParaRPr lang="es-NI"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amond(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diamond(in)">
                                      <p:cBhvr>
                                        <p:cTn id="42" dur="2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amond(in)">
                                      <p:cBhvr>
                                        <p:cTn id="47" dur="2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diamond(in)">
                                      <p:cBhvr>
                                        <p:cTn id="52" dur="20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diamond(in)">
                                      <p:cBhvr>
                                        <p:cTn id="5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80728"/>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es-MX" b="1" u="sng" dirty="0" smtClean="0"/>
              <a:t/>
            </a:r>
            <a:br>
              <a:rPr lang="es-MX" b="1" u="sng" dirty="0" smtClean="0"/>
            </a:br>
            <a:r>
              <a:rPr lang="es-MX" b="1" u="sng" dirty="0" smtClean="0"/>
              <a:t>CONCLUSIÓN:</a:t>
            </a:r>
            <a:r>
              <a:rPr lang="es-NI" dirty="0" smtClean="0"/>
              <a:t/>
            </a:r>
            <a:br>
              <a:rPr lang="es-NI" dirty="0" smtClean="0"/>
            </a:br>
            <a:endParaRPr lang="es-NI" dirty="0"/>
          </a:p>
        </p:txBody>
      </p:sp>
      <p:sp>
        <p:nvSpPr>
          <p:cNvPr id="3" name="2 Marcador de contenido"/>
          <p:cNvSpPr>
            <a:spLocks noGrp="1"/>
          </p:cNvSpPr>
          <p:nvPr>
            <p:ph sz="half" idx="1"/>
          </p:nvPr>
        </p:nvSpPr>
        <p:spPr>
          <a:xfrm>
            <a:off x="0" y="980728"/>
            <a:ext cx="9144000" cy="5145435"/>
          </a:xfrm>
        </p:spPr>
        <p:style>
          <a:lnRef idx="1">
            <a:schemeClr val="accent4"/>
          </a:lnRef>
          <a:fillRef idx="3">
            <a:schemeClr val="accent4"/>
          </a:fillRef>
          <a:effectRef idx="2">
            <a:schemeClr val="accent4"/>
          </a:effectRef>
          <a:fontRef idx="minor">
            <a:schemeClr val="lt1"/>
          </a:fontRef>
        </p:style>
        <p:txBody>
          <a:bodyPr/>
          <a:lstStyle/>
          <a:p>
            <a:pPr lvl="0" algn="just"/>
            <a:r>
              <a:rPr lang="es-MX" b="1" dirty="0" smtClean="0"/>
              <a:t>¡Que reto! Ser veraces, sin importar la situación. Nuestros labios deben siempre hablar la verdad y solamente la verdad. Ef.4:25,</a:t>
            </a:r>
            <a:endParaRPr lang="es-NI" b="1" dirty="0" smtClean="0"/>
          </a:p>
          <a:p>
            <a:pPr lvl="0" algn="just"/>
            <a:r>
              <a:rPr lang="es-MX" b="1" dirty="0" smtClean="0"/>
              <a:t>Cuando mentimos una vez nuestra reputación se cae, ya va ser difícil que nos crean cuando mentimos y después queremos decir la verdad.</a:t>
            </a:r>
            <a:endParaRPr lang="es-NI" b="1" dirty="0" smtClean="0"/>
          </a:p>
          <a:p>
            <a:pPr lvl="0" algn="just"/>
            <a:r>
              <a:rPr lang="es-MX" b="1" dirty="0" smtClean="0"/>
              <a:t>Preguntémonos ¿a quién estamos imitando a Dios hablando solamente la verdad? O ¿a Satanás al hablar solo mentiras?.</a:t>
            </a:r>
            <a:endParaRPr lang="es-NI" b="1" dirty="0" smtClean="0"/>
          </a:p>
          <a:p>
            <a:pPr lvl="0" algn="just"/>
            <a:r>
              <a:rPr lang="es-MX" b="1" dirty="0" smtClean="0"/>
              <a:t>Seamos fieles a Dios hablando la verdad siempre.</a:t>
            </a:r>
            <a:endParaRPr lang="es-NI" b="1" dirty="0" smtClean="0"/>
          </a:p>
          <a:p>
            <a:endParaRPr lang="es-NI" dirty="0"/>
          </a:p>
        </p:txBody>
      </p:sp>
      <p:sp>
        <p:nvSpPr>
          <p:cNvPr id="5" name="4 Rectángulo"/>
          <p:cNvSpPr/>
          <p:nvPr/>
        </p:nvSpPr>
        <p:spPr>
          <a:xfrm>
            <a:off x="0" y="6165304"/>
            <a:ext cx="9144000" cy="646331"/>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NI" b="1" dirty="0" smtClean="0"/>
              <a:t>Por lo cual, desechando la mentira, hablad verdad cada uno con su prójimo; porque somos miembros los unos de los otros.</a:t>
            </a:r>
            <a:endParaRPr lang="es-NI"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1372</Words>
  <Application>Microsoft Office PowerPoint</Application>
  <PresentationFormat>Presentación en pantalla (4:3)</PresentationFormat>
  <Paragraphs>57</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MENTIRAS CONTRUCTIVAS.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CONCLUSIÓN: </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MENTIRAS CONTRUCTIVAS.</dc:title>
  <dc:creator>MARIO MORENO</dc:creator>
  <cp:lastModifiedBy>Usuario de Windows</cp:lastModifiedBy>
  <cp:revision>16</cp:revision>
  <dcterms:created xsi:type="dcterms:W3CDTF">2015-12-08T03:38:40Z</dcterms:created>
  <dcterms:modified xsi:type="dcterms:W3CDTF">2018-08-15T05:04:27Z</dcterms:modified>
</cp:coreProperties>
</file>