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1" r:id="rId19"/>
    <p:sldId id="272" r:id="rId20"/>
    <p:sldId id="274" r:id="rId21"/>
    <p:sldId id="275" r:id="rId22"/>
    <p:sldId id="278" r:id="rId23"/>
    <p:sldId id="279" r:id="rId24"/>
    <p:sldId id="280" r:id="rId25"/>
    <p:sldId id="281" r:id="rId26"/>
    <p:sldId id="276" r:id="rId27"/>
    <p:sldId id="282" r:id="rId2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68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4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88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4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99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9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9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6F5E-EB75-4C11-B48B-3C09A4E294EF}" type="datetimeFigureOut">
              <a:rPr lang="es-ES" smtClean="0"/>
              <a:t>20/05/2019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5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7396"/>
            <a:ext cx="9144000" cy="684060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8650" y="17396"/>
            <a:ext cx="7886700" cy="1325563"/>
          </a:xfrm>
        </p:spPr>
        <p:txBody>
          <a:bodyPr/>
          <a:lstStyle/>
          <a:p>
            <a:pPr algn="ctr"/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MUJERES QUE PASARON POR ALTO LA AUTORIDAD DEL HOMBRE.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645320"/>
            <a:ext cx="9144000" cy="521267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INTRODUCCIÒN: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Este </a:t>
            </a:r>
            <a:r>
              <a:rPr lang="es-ES" b="1" dirty="0">
                <a:solidFill>
                  <a:schemeClr val="bg1"/>
                </a:solidFill>
              </a:rPr>
              <a:t>es un tema muy importante y más en estos días que oímos hablar mucho de la liberación </a:t>
            </a:r>
            <a:r>
              <a:rPr lang="es-ES" b="1" dirty="0" smtClean="0">
                <a:solidFill>
                  <a:schemeClr val="bg1"/>
                </a:solidFill>
              </a:rPr>
              <a:t>femenina. </a:t>
            </a:r>
          </a:p>
          <a:p>
            <a:r>
              <a:rPr lang="es-ES" b="1" dirty="0">
                <a:solidFill>
                  <a:schemeClr val="bg1"/>
                </a:solidFill>
              </a:rPr>
              <a:t>Q</a:t>
            </a:r>
            <a:r>
              <a:rPr lang="es-ES" b="1" dirty="0" smtClean="0">
                <a:solidFill>
                  <a:schemeClr val="bg1"/>
                </a:solidFill>
              </a:rPr>
              <a:t>ue </a:t>
            </a:r>
            <a:r>
              <a:rPr lang="es-ES" b="1" dirty="0">
                <a:solidFill>
                  <a:schemeClr val="bg1"/>
                </a:solidFill>
              </a:rPr>
              <a:t>no es otra cosa que revelarse contra la voluntad de Dios.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Como </a:t>
            </a:r>
            <a:r>
              <a:rPr lang="es-ES" b="1" dirty="0">
                <a:solidFill>
                  <a:schemeClr val="bg1"/>
                </a:solidFill>
              </a:rPr>
              <a:t>cristianos que somos tantos hombres y mujeres nuestro mayor interés y valor es hacer la voluntad de </a:t>
            </a:r>
            <a:r>
              <a:rPr lang="es-ES" b="1" dirty="0" smtClean="0">
                <a:solidFill>
                  <a:schemeClr val="bg1"/>
                </a:solidFill>
              </a:rPr>
              <a:t>Dios.</a:t>
            </a:r>
          </a:p>
          <a:p>
            <a:r>
              <a:rPr lang="es-ES" b="1" dirty="0">
                <a:solidFill>
                  <a:schemeClr val="bg1"/>
                </a:solidFill>
              </a:rPr>
              <a:t>N</a:t>
            </a:r>
            <a:r>
              <a:rPr lang="es-ES" b="1" dirty="0" smtClean="0">
                <a:solidFill>
                  <a:schemeClr val="bg1"/>
                </a:solidFill>
              </a:rPr>
              <a:t>o </a:t>
            </a:r>
            <a:r>
              <a:rPr lang="es-ES" b="1" dirty="0">
                <a:solidFill>
                  <a:schemeClr val="bg1"/>
                </a:solidFill>
              </a:rPr>
              <a:t>seguir lo que el mundo </a:t>
            </a:r>
            <a:r>
              <a:rPr lang="es-ES" b="1" dirty="0" smtClean="0">
                <a:solidFill>
                  <a:schemeClr val="bg1"/>
                </a:solidFill>
              </a:rPr>
              <a:t>cree.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Piensa.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Practica. </a:t>
            </a:r>
          </a:p>
          <a:p>
            <a:r>
              <a:rPr lang="es-ES" b="1" dirty="0">
                <a:solidFill>
                  <a:schemeClr val="bg1"/>
                </a:solidFill>
              </a:rPr>
              <a:t>S</a:t>
            </a:r>
            <a:r>
              <a:rPr lang="es-ES" b="1" dirty="0" smtClean="0">
                <a:solidFill>
                  <a:schemeClr val="bg1"/>
                </a:solidFill>
              </a:rPr>
              <a:t>ino </a:t>
            </a:r>
            <a:r>
              <a:rPr lang="es-ES" b="1" dirty="0">
                <a:solidFill>
                  <a:schemeClr val="bg1"/>
                </a:solidFill>
              </a:rPr>
              <a:t>lo que Dios desea de nosotros.</a:t>
            </a: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99869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Genesis.19:30-38.</a:t>
            </a:r>
          </a:p>
          <a:p>
            <a:r>
              <a:rPr lang="es-ES" b="1" dirty="0">
                <a:solidFill>
                  <a:schemeClr val="bg1"/>
                </a:solidFill>
              </a:rPr>
              <a:t>Subió Lot de </a:t>
            </a:r>
            <a:r>
              <a:rPr lang="es-ES" b="1" dirty="0" err="1">
                <a:solidFill>
                  <a:schemeClr val="bg1"/>
                </a:solidFill>
              </a:rPr>
              <a:t>Zoar</a:t>
            </a:r>
            <a:r>
              <a:rPr lang="es-ES" b="1" dirty="0">
                <a:solidFill>
                  <a:schemeClr val="bg1"/>
                </a:solidFill>
              </a:rPr>
              <a:t> y habitó en los montes, y sus dos hijas con él, pues tenía miedo de quedarse en </a:t>
            </a:r>
            <a:r>
              <a:rPr lang="es-ES" b="1" dirty="0" err="1">
                <a:solidFill>
                  <a:schemeClr val="bg1"/>
                </a:solidFill>
              </a:rPr>
              <a:t>Zoar</a:t>
            </a:r>
            <a:r>
              <a:rPr lang="es-ES" b="1" dirty="0">
                <a:solidFill>
                  <a:schemeClr val="bg1"/>
                </a:solidFill>
              </a:rPr>
              <a:t>. Y habitó en una cueva, él y sus dos hijas.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V.3.1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la mayor dijo a la menor: Nuestro padre es viejo y no hay ningún hombre en el país que se llegue a nosotras según la costumbre de toda la tierra.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V.32.</a:t>
            </a:r>
          </a:p>
          <a:p>
            <a:r>
              <a:rPr lang="es-ES" b="1" dirty="0">
                <a:solidFill>
                  <a:schemeClr val="bg1"/>
                </a:solidFill>
              </a:rPr>
              <a:t>Ven, hagamos que beba vino nuestro padre, y acostémonos con él para preservar nuestra familia por medio de nuestro padre.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41" y="22582"/>
            <a:ext cx="4064559" cy="682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V.33.</a:t>
            </a:r>
          </a:p>
          <a:p>
            <a:r>
              <a:rPr lang="es-ES" b="1" dirty="0">
                <a:solidFill>
                  <a:schemeClr val="bg1"/>
                </a:solidFill>
              </a:rPr>
              <a:t>Aquella noche hicieron que bebiera vino su padre, y la mayor entró y se acostó con su padre, y él no supo cuando ella se acostó ni cuando se levantó.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V.34.</a:t>
            </a:r>
          </a:p>
          <a:p>
            <a:r>
              <a:rPr lang="es-ES" b="1" dirty="0">
                <a:solidFill>
                  <a:schemeClr val="bg1"/>
                </a:solidFill>
              </a:rPr>
              <a:t>Y aconteció que al día siguiente la mayor dijo a la menor: Mira, anoche yo me acosté con mi padre; hagamos que beba vino esta noche también, y entonces entra tú y acuéstate con él, para preservar nuestra familia por medio de nuestro padre.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V.35.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7610"/>
            <a:ext cx="4237149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9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De manera que también aquella noche hicieron que bebiera vino su padre, y la menor se levantó y se acostó con él, y él no supo cuando ella se acostó ni cuando se levantó.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V.36.</a:t>
            </a:r>
          </a:p>
          <a:p>
            <a:r>
              <a:rPr lang="es-ES" b="1" dirty="0">
                <a:solidFill>
                  <a:schemeClr val="bg1"/>
                </a:solidFill>
              </a:rPr>
              <a:t>Y las dos hijas de Lot concibieron de su padre.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V.37.</a:t>
            </a:r>
          </a:p>
          <a:p>
            <a:r>
              <a:rPr lang="es-ES" b="1" dirty="0">
                <a:solidFill>
                  <a:schemeClr val="bg1"/>
                </a:solidFill>
              </a:rPr>
              <a:t>Y la mayor dio a luz un hijo, y lo llamó </a:t>
            </a:r>
            <a:r>
              <a:rPr lang="es-ES" b="1" dirty="0" err="1">
                <a:solidFill>
                  <a:schemeClr val="bg1"/>
                </a:solidFill>
              </a:rPr>
              <a:t>Moab</a:t>
            </a:r>
            <a:r>
              <a:rPr lang="es-ES" b="1" dirty="0">
                <a:solidFill>
                  <a:schemeClr val="bg1"/>
                </a:solidFill>
              </a:rPr>
              <a:t>; él es el padre de los moabitas hasta hoy.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V.38.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496" y="22582"/>
            <a:ext cx="4142504" cy="682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4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Y </a:t>
            </a:r>
            <a:r>
              <a:rPr lang="es-ES" b="1" dirty="0">
                <a:solidFill>
                  <a:schemeClr val="bg1"/>
                </a:solidFill>
              </a:rPr>
              <a:t>en cuanto a la menor, también ella dio a luz un hijo, y lo llamó Ben-</a:t>
            </a:r>
            <a:r>
              <a:rPr lang="es-ES" b="1" dirty="0" err="1">
                <a:solidFill>
                  <a:schemeClr val="bg1"/>
                </a:solidFill>
              </a:rPr>
              <a:t>ammi</a:t>
            </a:r>
            <a:r>
              <a:rPr lang="es-ES" b="1" dirty="0">
                <a:solidFill>
                  <a:schemeClr val="bg1"/>
                </a:solidFill>
              </a:rPr>
              <a:t>; él es el padre de los amonitas hasta hoy.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1. Esta </a:t>
            </a:r>
            <a:r>
              <a:rPr lang="es-ES" b="1" dirty="0">
                <a:solidFill>
                  <a:schemeClr val="bg1"/>
                </a:solidFill>
              </a:rPr>
              <a:t>decisión de la mujer de Lot, trajo consecuencias grave para su familia, imaginémonos a Lot sin una esposa con la cual compartir muchas </a:t>
            </a:r>
            <a:r>
              <a:rPr lang="es-ES" b="1" dirty="0" smtClean="0">
                <a:solidFill>
                  <a:schemeClr val="bg1"/>
                </a:solidFill>
              </a:rPr>
              <a:t>cosas. </a:t>
            </a:r>
          </a:p>
          <a:p>
            <a:r>
              <a:rPr lang="es-ES" b="1" dirty="0">
                <a:solidFill>
                  <a:schemeClr val="bg1"/>
                </a:solidFill>
              </a:rPr>
              <a:t>S</a:t>
            </a:r>
            <a:r>
              <a:rPr lang="es-ES" b="1" dirty="0" smtClean="0">
                <a:solidFill>
                  <a:schemeClr val="bg1"/>
                </a:solidFill>
              </a:rPr>
              <a:t>in </a:t>
            </a:r>
            <a:r>
              <a:rPr lang="es-ES" b="1" dirty="0">
                <a:solidFill>
                  <a:schemeClr val="bg1"/>
                </a:solidFill>
              </a:rPr>
              <a:t>una esposa que lo </a:t>
            </a:r>
            <a:r>
              <a:rPr lang="es-ES" b="1" dirty="0" smtClean="0">
                <a:solidFill>
                  <a:schemeClr val="bg1"/>
                </a:solidFill>
              </a:rPr>
              <a:t>apoyara: </a:t>
            </a:r>
          </a:p>
          <a:p>
            <a:r>
              <a:rPr lang="es-ES" b="1" dirty="0">
                <a:solidFill>
                  <a:schemeClr val="bg1"/>
                </a:solidFill>
              </a:rPr>
              <a:t>L</a:t>
            </a:r>
            <a:r>
              <a:rPr lang="es-ES" b="1" dirty="0" smtClean="0">
                <a:solidFill>
                  <a:schemeClr val="bg1"/>
                </a:solidFill>
              </a:rPr>
              <a:t>o ayudara. </a:t>
            </a:r>
          </a:p>
          <a:p>
            <a:r>
              <a:rPr lang="es-ES" b="1" dirty="0">
                <a:solidFill>
                  <a:schemeClr val="bg1"/>
                </a:solidFill>
              </a:rPr>
              <a:t>L</a:t>
            </a:r>
            <a:r>
              <a:rPr lang="es-ES" b="1" dirty="0" smtClean="0">
                <a:solidFill>
                  <a:schemeClr val="bg1"/>
                </a:solidFill>
              </a:rPr>
              <a:t>e </a:t>
            </a:r>
            <a:r>
              <a:rPr lang="es-ES" b="1" dirty="0">
                <a:solidFill>
                  <a:schemeClr val="bg1"/>
                </a:solidFill>
              </a:rPr>
              <a:t>diera </a:t>
            </a:r>
            <a:r>
              <a:rPr lang="es-ES" b="1" dirty="0" smtClean="0">
                <a:solidFill>
                  <a:schemeClr val="bg1"/>
                </a:solidFill>
              </a:rPr>
              <a:t>animo.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0"/>
            <a:ext cx="4237149" cy="68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7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Sus hijas sin una madre en la cual confiar y contar sus problemas y dificultades.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2. Cuantas </a:t>
            </a:r>
            <a:r>
              <a:rPr lang="es-ES" b="1" dirty="0">
                <a:solidFill>
                  <a:schemeClr val="bg1"/>
                </a:solidFill>
              </a:rPr>
              <a:t>mujeres hoy en día no actúan de la mismas manera que la mujer de </a:t>
            </a:r>
            <a:r>
              <a:rPr lang="es-ES" b="1" dirty="0" smtClean="0">
                <a:solidFill>
                  <a:schemeClr val="bg1"/>
                </a:solidFill>
              </a:rPr>
              <a:t>Lot.</a:t>
            </a:r>
          </a:p>
          <a:p>
            <a:r>
              <a:rPr lang="es-ES" b="1" dirty="0">
                <a:solidFill>
                  <a:schemeClr val="bg1"/>
                </a:solidFill>
              </a:rPr>
              <a:t>S</a:t>
            </a:r>
            <a:r>
              <a:rPr lang="es-ES" b="1" dirty="0" smtClean="0">
                <a:solidFill>
                  <a:schemeClr val="bg1"/>
                </a:solidFill>
              </a:rPr>
              <a:t>alen </a:t>
            </a:r>
            <a:r>
              <a:rPr lang="es-ES" b="1" dirty="0">
                <a:solidFill>
                  <a:schemeClr val="bg1"/>
                </a:solidFill>
              </a:rPr>
              <a:t>a la calle sin avisar o conversar con su </a:t>
            </a:r>
            <a:r>
              <a:rPr lang="es-ES" b="1" dirty="0" smtClean="0">
                <a:solidFill>
                  <a:schemeClr val="bg1"/>
                </a:solidFill>
              </a:rPr>
              <a:t>marido. </a:t>
            </a:r>
          </a:p>
          <a:p>
            <a:r>
              <a:rPr lang="es-ES" b="1" dirty="0">
                <a:solidFill>
                  <a:schemeClr val="bg1"/>
                </a:solidFill>
              </a:rPr>
              <a:t>S</a:t>
            </a:r>
            <a:r>
              <a:rPr lang="es-ES" b="1" dirty="0" smtClean="0">
                <a:solidFill>
                  <a:schemeClr val="bg1"/>
                </a:solidFill>
              </a:rPr>
              <a:t>alen </a:t>
            </a:r>
            <a:r>
              <a:rPr lang="es-ES" b="1" dirty="0">
                <a:solidFill>
                  <a:schemeClr val="bg1"/>
                </a:solidFill>
              </a:rPr>
              <a:t>a la calle como si fueran </a:t>
            </a:r>
            <a:r>
              <a:rPr lang="es-ES" b="1" dirty="0" smtClean="0">
                <a:solidFill>
                  <a:schemeClr val="bg1"/>
                </a:solidFill>
              </a:rPr>
              <a:t>solteras. </a:t>
            </a:r>
          </a:p>
          <a:p>
            <a:r>
              <a:rPr lang="es-ES" b="1" dirty="0">
                <a:solidFill>
                  <a:schemeClr val="bg1"/>
                </a:solidFill>
              </a:rPr>
              <a:t>D</a:t>
            </a:r>
            <a:r>
              <a:rPr lang="es-ES" b="1" dirty="0" smtClean="0">
                <a:solidFill>
                  <a:schemeClr val="bg1"/>
                </a:solidFill>
              </a:rPr>
              <a:t>ejan </a:t>
            </a:r>
            <a:r>
              <a:rPr lang="es-ES" b="1" dirty="0">
                <a:solidFill>
                  <a:schemeClr val="bg1"/>
                </a:solidFill>
              </a:rPr>
              <a:t>a sus hijos en las </a:t>
            </a:r>
            <a:r>
              <a:rPr lang="es-ES" b="1" dirty="0" smtClean="0">
                <a:solidFill>
                  <a:schemeClr val="bg1"/>
                </a:solidFill>
              </a:rPr>
              <a:t>casas.</a:t>
            </a:r>
          </a:p>
          <a:p>
            <a:r>
              <a:rPr lang="es-ES" b="1" dirty="0">
                <a:solidFill>
                  <a:schemeClr val="bg1"/>
                </a:solidFill>
              </a:rPr>
              <a:t>C</a:t>
            </a:r>
            <a:r>
              <a:rPr lang="es-ES" b="1" dirty="0" smtClean="0">
                <a:solidFill>
                  <a:schemeClr val="bg1"/>
                </a:solidFill>
              </a:rPr>
              <a:t>uando </a:t>
            </a:r>
            <a:r>
              <a:rPr lang="es-ES" b="1" dirty="0">
                <a:solidFill>
                  <a:schemeClr val="bg1"/>
                </a:solidFill>
              </a:rPr>
              <a:t>los hijos necesitan el apoyo de su madre no pueden por que ella no esta.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0"/>
            <a:ext cx="4237149" cy="68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5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Otro </a:t>
            </a:r>
            <a:r>
              <a:rPr lang="es-ES" b="1" dirty="0">
                <a:solidFill>
                  <a:schemeClr val="bg1"/>
                </a:solidFill>
              </a:rPr>
              <a:t>de los ejemplos lo vemos en </a:t>
            </a:r>
            <a:r>
              <a:rPr lang="es-ES" b="1" dirty="0" smtClean="0">
                <a:solidFill>
                  <a:schemeClr val="bg1"/>
                </a:solidFill>
              </a:rPr>
              <a:t>Raquel </a:t>
            </a:r>
            <a:r>
              <a:rPr lang="es-ES" b="1" dirty="0">
                <a:solidFill>
                  <a:schemeClr val="bg1"/>
                </a:solidFill>
              </a:rPr>
              <a:t>esposa de Jacob quien a espalda de su marido robo los ídolos de su padre.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Genesis.31:19</a:t>
            </a:r>
            <a:r>
              <a:rPr lang="es-ES" b="1" dirty="0">
                <a:solidFill>
                  <a:schemeClr val="bg1"/>
                </a:solidFill>
              </a:rPr>
              <a:t>; 34.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Y mientras </a:t>
            </a:r>
            <a:r>
              <a:rPr lang="es-ES" b="1" dirty="0" err="1">
                <a:solidFill>
                  <a:schemeClr val="bg1"/>
                </a:solidFill>
              </a:rPr>
              <a:t>Labán</a:t>
            </a:r>
            <a:r>
              <a:rPr lang="es-ES" b="1" dirty="0">
                <a:solidFill>
                  <a:schemeClr val="bg1"/>
                </a:solidFill>
              </a:rPr>
              <a:t> había ido a trasquilar sus ovejas, Raquel robó los ídolos domésticos que eran de su padre.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V.34.</a:t>
            </a:r>
          </a:p>
          <a:p>
            <a:r>
              <a:rPr lang="es-ES" b="1" dirty="0">
                <a:solidFill>
                  <a:schemeClr val="bg1"/>
                </a:solidFill>
              </a:rPr>
              <a:t>Y Raquel había tomado los ídolos domésticos, los había puesto en los aparejos del camello y se había sentado sobre ellos. Y </a:t>
            </a:r>
            <a:r>
              <a:rPr lang="es-ES" b="1" dirty="0" err="1">
                <a:solidFill>
                  <a:schemeClr val="bg1"/>
                </a:solidFill>
              </a:rPr>
              <a:t>Labán</a:t>
            </a:r>
            <a:r>
              <a:rPr lang="es-ES" b="1" dirty="0">
                <a:solidFill>
                  <a:schemeClr val="bg1"/>
                </a:solidFill>
              </a:rPr>
              <a:t> buscó por toda la tienda, pero no los encontró. </a:t>
            </a:r>
            <a:endParaRPr lang="es-ES" b="1" dirty="0" smtClean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7149" cy="68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Ella actuó a espalda de su marido robo los ídolos de su padre, sin saberlo su marido.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Esto </a:t>
            </a:r>
            <a:r>
              <a:rPr lang="es-ES" b="1" dirty="0">
                <a:solidFill>
                  <a:schemeClr val="bg1"/>
                </a:solidFill>
              </a:rPr>
              <a:t>trajo problema entre Jacob y </a:t>
            </a:r>
            <a:r>
              <a:rPr lang="es-ES" b="1" dirty="0" err="1">
                <a:solidFill>
                  <a:schemeClr val="bg1"/>
                </a:solidFill>
              </a:rPr>
              <a:t>Labàn</a:t>
            </a:r>
            <a:r>
              <a:rPr lang="es-ES" b="1" dirty="0">
                <a:solidFill>
                  <a:schemeClr val="bg1"/>
                </a:solidFill>
              </a:rPr>
              <a:t> ya que </a:t>
            </a:r>
            <a:r>
              <a:rPr lang="es-ES" b="1" dirty="0" err="1">
                <a:solidFill>
                  <a:schemeClr val="bg1"/>
                </a:solidFill>
              </a:rPr>
              <a:t>Labàn</a:t>
            </a:r>
            <a:r>
              <a:rPr lang="es-ES" b="1" dirty="0">
                <a:solidFill>
                  <a:schemeClr val="bg1"/>
                </a:solidFill>
              </a:rPr>
              <a:t> los siguió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Otros </a:t>
            </a:r>
            <a:r>
              <a:rPr lang="es-ES" b="1" dirty="0">
                <a:solidFill>
                  <a:schemeClr val="bg1"/>
                </a:solidFill>
              </a:rPr>
              <a:t>de lo casos que vemos es la mujer de </a:t>
            </a:r>
            <a:r>
              <a:rPr lang="es-ES" b="1" dirty="0" err="1">
                <a:solidFill>
                  <a:schemeClr val="bg1"/>
                </a:solidFill>
              </a:rPr>
              <a:t>Acab</a:t>
            </a:r>
            <a:r>
              <a:rPr lang="es-ES" b="1" dirty="0">
                <a:solidFill>
                  <a:schemeClr val="bg1"/>
                </a:solidFill>
              </a:rPr>
              <a:t>, ella siempre actuaba a espalda de su marido hacia las cosas detrás de su </a:t>
            </a:r>
            <a:r>
              <a:rPr lang="es-ES" b="1" dirty="0" smtClean="0">
                <a:solidFill>
                  <a:schemeClr val="bg1"/>
                </a:solidFill>
              </a:rPr>
              <a:t>marido.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Por </a:t>
            </a:r>
            <a:r>
              <a:rPr lang="es-ES" b="1" dirty="0">
                <a:solidFill>
                  <a:schemeClr val="bg1"/>
                </a:solidFill>
              </a:rPr>
              <a:t>eso ella también lo incitaba a ser el mal.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I </a:t>
            </a:r>
            <a:r>
              <a:rPr lang="es-ES" b="1" dirty="0">
                <a:solidFill>
                  <a:schemeClr val="bg1"/>
                </a:solidFill>
              </a:rPr>
              <a:t>Reyes.21:25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>
                <a:solidFill>
                  <a:schemeClr val="bg1"/>
                </a:solidFill>
              </a:rPr>
              <a:t>Ciertamente no hubo ninguno como </a:t>
            </a:r>
            <a:r>
              <a:rPr lang="es-ES" b="1" dirty="0" err="1">
                <a:solidFill>
                  <a:schemeClr val="bg1"/>
                </a:solidFill>
              </a:rPr>
              <a:t>Acab</a:t>
            </a:r>
            <a:r>
              <a:rPr lang="es-ES" b="1" dirty="0">
                <a:solidFill>
                  <a:schemeClr val="bg1"/>
                </a:solidFill>
              </a:rPr>
              <a:t> que se vendiera para hacer lo malo ante los ojos del SEÑOR, porque Jezabel su mujer lo había incitado.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22582"/>
            <a:ext cx="4237148" cy="682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98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Preguntémonos: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¿</a:t>
            </a:r>
            <a:r>
              <a:rPr lang="es-ES" b="1" dirty="0">
                <a:solidFill>
                  <a:schemeClr val="bg1"/>
                </a:solidFill>
              </a:rPr>
              <a:t>Si ella se hubiera sometido a su marido sin tomar la iniciativa por su propia cuenta?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Posiblemente </a:t>
            </a:r>
            <a:r>
              <a:rPr lang="es-ES" b="1" dirty="0">
                <a:solidFill>
                  <a:schemeClr val="bg1"/>
                </a:solidFill>
              </a:rPr>
              <a:t>ella no hubiera incitado a su marido a hacer el mal sino a ser el </a:t>
            </a:r>
            <a:r>
              <a:rPr lang="es-ES" b="1" dirty="0" smtClean="0">
                <a:solidFill>
                  <a:schemeClr val="bg1"/>
                </a:solidFill>
              </a:rPr>
              <a:t>bien. </a:t>
            </a:r>
          </a:p>
          <a:p>
            <a:r>
              <a:rPr lang="es-ES" b="1" dirty="0">
                <a:solidFill>
                  <a:schemeClr val="bg1"/>
                </a:solidFill>
              </a:rPr>
              <a:t>P</a:t>
            </a:r>
            <a:r>
              <a:rPr lang="es-ES" b="1" dirty="0" smtClean="0">
                <a:solidFill>
                  <a:schemeClr val="bg1"/>
                </a:solidFill>
              </a:rPr>
              <a:t>ero </a:t>
            </a:r>
            <a:r>
              <a:rPr lang="es-ES" b="1" dirty="0">
                <a:solidFill>
                  <a:schemeClr val="bg1"/>
                </a:solidFill>
              </a:rPr>
              <a:t>ella no se sometía a la autoridad de su esposo y las consecuencias tanto para ella como para su esposo fueron terribles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El pago por no ser cabeza del hogar.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Y ella por no someterse a su esposa la cabeza.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2"/>
            <a:ext cx="4237149" cy="682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1. Lamentablemente </a:t>
            </a:r>
            <a:r>
              <a:rPr lang="es-ES" b="1" dirty="0">
                <a:solidFill>
                  <a:schemeClr val="bg1"/>
                </a:solidFill>
              </a:rPr>
              <a:t>muchas mujeres son así, incitan a su marido para lo malo no para lo </a:t>
            </a:r>
            <a:r>
              <a:rPr lang="es-ES" b="1" dirty="0" smtClean="0">
                <a:solidFill>
                  <a:schemeClr val="bg1"/>
                </a:solidFill>
              </a:rPr>
              <a:t>bueno. </a:t>
            </a:r>
          </a:p>
          <a:p>
            <a:r>
              <a:rPr lang="es-ES" b="1" dirty="0">
                <a:solidFill>
                  <a:schemeClr val="bg1"/>
                </a:solidFill>
              </a:rPr>
              <a:t>N</a:t>
            </a:r>
            <a:r>
              <a:rPr lang="es-ES" b="1" dirty="0" smtClean="0">
                <a:solidFill>
                  <a:schemeClr val="bg1"/>
                </a:solidFill>
              </a:rPr>
              <a:t>o </a:t>
            </a:r>
            <a:r>
              <a:rPr lang="es-ES" b="1" dirty="0">
                <a:solidFill>
                  <a:schemeClr val="bg1"/>
                </a:solidFill>
              </a:rPr>
              <a:t>respetan a su marido lo </a:t>
            </a:r>
            <a:r>
              <a:rPr lang="es-ES" b="1" dirty="0" smtClean="0">
                <a:solidFill>
                  <a:schemeClr val="bg1"/>
                </a:solidFill>
              </a:rPr>
              <a:t>humillan.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Toma </a:t>
            </a:r>
            <a:r>
              <a:rPr lang="es-ES" b="1" dirty="0">
                <a:solidFill>
                  <a:schemeClr val="bg1"/>
                </a:solidFill>
              </a:rPr>
              <a:t>las decisiones ella en todo sin consultar a su </a:t>
            </a:r>
            <a:r>
              <a:rPr lang="es-ES" b="1" dirty="0" smtClean="0">
                <a:solidFill>
                  <a:schemeClr val="bg1"/>
                </a:solidFill>
              </a:rPr>
              <a:t>marido. </a:t>
            </a:r>
          </a:p>
          <a:p>
            <a:r>
              <a:rPr lang="es-ES" b="1" dirty="0">
                <a:solidFill>
                  <a:schemeClr val="bg1"/>
                </a:solidFill>
              </a:rPr>
              <a:t>L</a:t>
            </a:r>
            <a:r>
              <a:rPr lang="es-ES" b="1" dirty="0" smtClean="0">
                <a:solidFill>
                  <a:schemeClr val="bg1"/>
                </a:solidFill>
              </a:rPr>
              <a:t>amentablemente </a:t>
            </a:r>
            <a:r>
              <a:rPr lang="es-ES" b="1" dirty="0">
                <a:solidFill>
                  <a:schemeClr val="bg1"/>
                </a:solidFill>
              </a:rPr>
              <a:t>estas mujeres darán cuenta a Dios por no obedecer a su palabra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Muchas </a:t>
            </a:r>
            <a:r>
              <a:rPr lang="es-ES" b="1" dirty="0">
                <a:solidFill>
                  <a:schemeClr val="bg1"/>
                </a:solidFill>
              </a:rPr>
              <a:t>profetizas también no estaban respetando la autoridad del hombre en la iglesia.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2"/>
            <a:ext cx="4237149" cy="682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I </a:t>
            </a:r>
            <a:r>
              <a:rPr lang="es-ES" b="1" dirty="0" smtClean="0">
                <a:solidFill>
                  <a:schemeClr val="bg1"/>
                </a:solidFill>
              </a:rPr>
              <a:t>Corintios.14:34-35.</a:t>
            </a:r>
          </a:p>
          <a:p>
            <a:r>
              <a:rPr lang="es-ES" b="1" dirty="0">
                <a:solidFill>
                  <a:schemeClr val="bg1"/>
                </a:solidFill>
              </a:rPr>
              <a:t>Las mujeres guarden silencio en las iglesias, porque no les es permitido hablar, antes bien, que se sujeten como dice también la ley.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V.35.</a:t>
            </a:r>
          </a:p>
          <a:p>
            <a:r>
              <a:rPr lang="es-ES" b="1" dirty="0">
                <a:solidFill>
                  <a:schemeClr val="bg1"/>
                </a:solidFill>
              </a:rPr>
              <a:t>Y si quieren aprender algo, que pregunten a sus propios maridos en casa; porque no es correcto que la mujer hable en la iglesia.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Y esto estaba trayendo consecuencias graves para la iglesia estaban causando desorden en la iglesia.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7149" cy="68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Vamos </a:t>
            </a:r>
            <a:r>
              <a:rPr lang="es-ES" b="1" dirty="0">
                <a:solidFill>
                  <a:schemeClr val="bg1"/>
                </a:solidFill>
              </a:rPr>
              <a:t>a ver que cuando la mujer ha pasado por alto la autoridad del hombre no le ha ido muy </a:t>
            </a:r>
            <a:r>
              <a:rPr lang="es-ES" b="1" dirty="0" smtClean="0">
                <a:solidFill>
                  <a:schemeClr val="bg1"/>
                </a:solidFill>
              </a:rPr>
              <a:t>bien. </a:t>
            </a:r>
          </a:p>
          <a:p>
            <a:r>
              <a:rPr lang="es-ES" b="1" dirty="0">
                <a:solidFill>
                  <a:schemeClr val="bg1"/>
                </a:solidFill>
              </a:rPr>
              <a:t>S</a:t>
            </a:r>
            <a:r>
              <a:rPr lang="es-ES" b="1" dirty="0" smtClean="0">
                <a:solidFill>
                  <a:schemeClr val="bg1"/>
                </a:solidFill>
              </a:rPr>
              <a:t>iempre </a:t>
            </a:r>
            <a:r>
              <a:rPr lang="es-ES" b="1" dirty="0">
                <a:solidFill>
                  <a:schemeClr val="bg1"/>
                </a:solidFill>
              </a:rPr>
              <a:t>han pasado cosas no muy buenas para ellas, por pasar por alto la autoridad del hombre y así revelarse contra la voluntad de Dios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Dios </a:t>
            </a:r>
            <a:r>
              <a:rPr lang="es-ES" b="1" dirty="0">
                <a:solidFill>
                  <a:schemeClr val="bg1"/>
                </a:solidFill>
              </a:rPr>
              <a:t>siempre a dado la autoridad al hombre nunca a la mujer y esto no es machismos como muchas mujeres </a:t>
            </a:r>
            <a:r>
              <a:rPr lang="es-ES" b="1" dirty="0" smtClean="0">
                <a:solidFill>
                  <a:schemeClr val="bg1"/>
                </a:solidFill>
              </a:rPr>
              <a:t>creen.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Dios </a:t>
            </a:r>
            <a:r>
              <a:rPr lang="es-ES" b="1" dirty="0">
                <a:solidFill>
                  <a:schemeClr val="bg1"/>
                </a:solidFill>
              </a:rPr>
              <a:t>quien es infinitamente sabio sabe por que dio la autoridad al </a:t>
            </a:r>
            <a:r>
              <a:rPr lang="es-ES" b="1" dirty="0" smtClean="0">
                <a:solidFill>
                  <a:schemeClr val="bg1"/>
                </a:solidFill>
              </a:rPr>
              <a:t>hombre.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2"/>
            <a:ext cx="4237149" cy="682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5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 que ellas estaban tomando la iniciativa sin someterse a la autoridad del hombre cosa prohibida por Dios.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¿</a:t>
            </a:r>
            <a:r>
              <a:rPr lang="es-ES" b="1" dirty="0">
                <a:solidFill>
                  <a:schemeClr val="bg1"/>
                </a:solidFill>
              </a:rPr>
              <a:t>Cuántas mujeres no quieren someterse a la autoridad del hombre en la iglesia?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Pasan </a:t>
            </a:r>
            <a:r>
              <a:rPr lang="es-ES" b="1" dirty="0">
                <a:solidFill>
                  <a:schemeClr val="bg1"/>
                </a:solidFill>
              </a:rPr>
              <a:t>por alto esta autoridad irrespetando primeramente a </a:t>
            </a:r>
            <a:r>
              <a:rPr lang="es-ES" b="1" dirty="0" smtClean="0">
                <a:solidFill>
                  <a:schemeClr val="bg1"/>
                </a:solidFill>
              </a:rPr>
              <a:t>Dios. </a:t>
            </a:r>
          </a:p>
          <a:p>
            <a:r>
              <a:rPr lang="es-ES" b="1" dirty="0">
                <a:solidFill>
                  <a:schemeClr val="bg1"/>
                </a:solidFill>
              </a:rPr>
              <a:t>D</a:t>
            </a:r>
            <a:r>
              <a:rPr lang="es-ES" b="1" dirty="0" smtClean="0">
                <a:solidFill>
                  <a:schemeClr val="bg1"/>
                </a:solidFill>
              </a:rPr>
              <a:t>espués </a:t>
            </a:r>
            <a:r>
              <a:rPr lang="es-ES" b="1" dirty="0">
                <a:solidFill>
                  <a:schemeClr val="bg1"/>
                </a:solidFill>
              </a:rPr>
              <a:t>a la </a:t>
            </a:r>
            <a:r>
              <a:rPr lang="es-ES" b="1" dirty="0" smtClean="0">
                <a:solidFill>
                  <a:schemeClr val="bg1"/>
                </a:solidFill>
              </a:rPr>
              <a:t>iglesia. </a:t>
            </a:r>
          </a:p>
          <a:p>
            <a:r>
              <a:rPr lang="es-ES" b="1" dirty="0">
                <a:solidFill>
                  <a:schemeClr val="bg1"/>
                </a:solidFill>
              </a:rPr>
              <a:t>A</a:t>
            </a:r>
            <a:r>
              <a:rPr lang="es-ES" b="1" dirty="0" smtClean="0">
                <a:solidFill>
                  <a:schemeClr val="bg1"/>
                </a:solidFill>
              </a:rPr>
              <a:t>l </a:t>
            </a:r>
            <a:r>
              <a:rPr lang="es-ES" b="1" dirty="0">
                <a:solidFill>
                  <a:schemeClr val="bg1"/>
                </a:solidFill>
              </a:rPr>
              <a:t>varón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Las </a:t>
            </a:r>
            <a:r>
              <a:rPr lang="es-ES" b="1" dirty="0">
                <a:solidFill>
                  <a:schemeClr val="bg1"/>
                </a:solidFill>
              </a:rPr>
              <a:t>mujeres deben ser ayuda idónea para el hombre pero no son la cabeza en el hogar, el hombre es cabeza en el hogar.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62" y="0"/>
            <a:ext cx="4365938" cy="68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Efesios.5:25.</a:t>
            </a:r>
          </a:p>
          <a:p>
            <a:r>
              <a:rPr lang="es-ES" b="1" dirty="0">
                <a:solidFill>
                  <a:schemeClr val="bg1"/>
                </a:solidFill>
              </a:rPr>
              <a:t>Maridos, amad a vuestras mujeres, así como Cristo amó a la iglesia y se dio a sí mismo por ella,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I </a:t>
            </a:r>
            <a:r>
              <a:rPr lang="es-ES" b="1" dirty="0" smtClean="0">
                <a:solidFill>
                  <a:schemeClr val="bg1"/>
                </a:solidFill>
              </a:rPr>
              <a:t>Corintios.11:3</a:t>
            </a:r>
            <a:r>
              <a:rPr lang="es-ES" b="1" dirty="0">
                <a:solidFill>
                  <a:schemeClr val="bg1"/>
                </a:solidFill>
              </a:rPr>
              <a:t>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Pero quiero que sepáis que la cabeza de todo hombre es Cristo, y la cabeza de la mujer es el hombre, y la cabeza de Cristo es Dios.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Dios </a:t>
            </a:r>
            <a:r>
              <a:rPr lang="es-ES" b="1" dirty="0">
                <a:solidFill>
                  <a:schemeClr val="bg1"/>
                </a:solidFill>
              </a:rPr>
              <a:t>ha dejado al hombre como cabeza del hogar y la mujer debe respetar esta autoridad.</a:t>
            </a:r>
          </a:p>
          <a:p>
            <a:endParaRPr lang="es-ES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2"/>
            <a:ext cx="4237149" cy="682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1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Esperando </a:t>
            </a:r>
            <a:r>
              <a:rPr lang="es-ES" b="1" dirty="0">
                <a:solidFill>
                  <a:schemeClr val="bg1"/>
                </a:solidFill>
              </a:rPr>
              <a:t>que las mujeres puedan someterse a la autoridad de Dios y seguir el ejemplo de Sara esposa de Abraham quien se sometió a su esposo en todo.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I Pedro.3:6</a:t>
            </a:r>
            <a:r>
              <a:rPr lang="es-ES" b="1" dirty="0">
                <a:solidFill>
                  <a:schemeClr val="bg1"/>
                </a:solidFill>
              </a:rPr>
              <a:t>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Así </a:t>
            </a:r>
            <a:r>
              <a:rPr lang="es-ES" b="1" dirty="0">
                <a:solidFill>
                  <a:schemeClr val="bg1"/>
                </a:solidFill>
              </a:rPr>
              <a:t>obedeció Sara a Abraham, llamándolo señor, y vosotras habéis llegado a ser hijas de ella, si hacéis el bien y no estáis amedrentadas por ningún temor.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Así </a:t>
            </a:r>
            <a:r>
              <a:rPr lang="es-ES" b="1" dirty="0">
                <a:solidFill>
                  <a:schemeClr val="bg1"/>
                </a:solidFill>
              </a:rPr>
              <a:t>también las mujeres deben someterse a sus maridos en todo.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24" y="22582"/>
            <a:ext cx="4404575" cy="682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4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Pedro ha subrayado la obligación de los cristianos a someterse al gobierno humano y a los amos terrenales.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Ahora </a:t>
            </a:r>
            <a:r>
              <a:rPr lang="es-ES" b="1" dirty="0">
                <a:solidFill>
                  <a:schemeClr val="bg1"/>
                </a:solidFill>
              </a:rPr>
              <a:t>presenta la sumisión de las mujeres a sus maridos.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Cada </a:t>
            </a:r>
            <a:r>
              <a:rPr lang="es-ES" b="1" dirty="0">
                <a:solidFill>
                  <a:schemeClr val="bg1"/>
                </a:solidFill>
              </a:rPr>
              <a:t>mujer debe estar sometida a su marido, tanto si éste es creyente como si no.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Dios </a:t>
            </a:r>
            <a:r>
              <a:rPr lang="es-ES" b="1" dirty="0">
                <a:solidFill>
                  <a:schemeClr val="bg1"/>
                </a:solidFill>
              </a:rPr>
              <a:t>ha dado al hombre el puesto de cabeza, y es Su voluntad que la mujer reconozca la autoridad del hombre.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96" y="22582"/>
            <a:ext cx="4120703" cy="682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4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La relación entre marido y mujer es una imagen de la que hay entre Cristo y la iglesia.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La </a:t>
            </a:r>
            <a:r>
              <a:rPr lang="es-ES" b="1" dirty="0">
                <a:solidFill>
                  <a:schemeClr val="bg1"/>
                </a:solidFill>
              </a:rPr>
              <a:t>mujer debería obedecer a su marido del mismo modo que la iglesia debería obedecer a Cristo.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Esto </a:t>
            </a:r>
            <a:r>
              <a:rPr lang="es-ES" b="1" dirty="0">
                <a:solidFill>
                  <a:schemeClr val="bg1"/>
                </a:solidFill>
              </a:rPr>
              <a:t>es considerado como pasado de moda en nuestra sociedad.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Las </a:t>
            </a:r>
            <a:r>
              <a:rPr lang="es-ES" b="1" dirty="0">
                <a:solidFill>
                  <a:schemeClr val="bg1"/>
                </a:solidFill>
              </a:rPr>
              <a:t>mujeres están ascendiendo a puestos de autoridad sobre los hombres, y nuestra sociedad se está volviendo más y más matriarcal.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21" y="0"/>
            <a:ext cx="4340180" cy="68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9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 orden divino es que el hombre es cabeza.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No </a:t>
            </a:r>
            <a:r>
              <a:rPr lang="es-ES" b="1" dirty="0">
                <a:solidFill>
                  <a:schemeClr val="bg1"/>
                </a:solidFill>
              </a:rPr>
              <a:t>importa lo razonables que puedan parecer los argumentos, en último término sólo habrá problemas y caos como resultado de la usurpación de la autoridad sobre el hombre por parte de la mujer.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Incluso cuando el marido de una mujer sea incrédulo, ella debería respetarlo como su cabeza.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Esto </a:t>
            </a:r>
            <a:r>
              <a:rPr lang="es-ES" b="1" dirty="0">
                <a:solidFill>
                  <a:schemeClr val="bg1"/>
                </a:solidFill>
              </a:rPr>
              <a:t>será para él testimonio de la fe de ella en Cristo.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Su </a:t>
            </a:r>
            <a:r>
              <a:rPr lang="es-ES" b="1" dirty="0">
                <a:solidFill>
                  <a:schemeClr val="bg1"/>
                </a:solidFill>
              </a:rPr>
              <a:t>conducta como esposa obediente, amante y devota puede ser empleada para ganarlo para el Salvador.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Y </a:t>
            </a:r>
            <a:r>
              <a:rPr lang="es-ES" b="1" dirty="0">
                <a:solidFill>
                  <a:schemeClr val="bg1"/>
                </a:solidFill>
              </a:rPr>
              <a:t>puede ganarlo sin palabra.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694" y="7610"/>
            <a:ext cx="4099306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0275"/>
            <a:ext cx="7886700" cy="1325563"/>
          </a:xfrm>
        </p:spPr>
        <p:txBody>
          <a:bodyPr/>
          <a:lstStyle/>
          <a:p>
            <a:pPr algn="ctr"/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CONCLUSIÒN: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55838"/>
            <a:ext cx="9144000" cy="5502161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Hemos </a:t>
            </a:r>
            <a:r>
              <a:rPr lang="es-ES" b="1" dirty="0">
                <a:solidFill>
                  <a:schemeClr val="bg1"/>
                </a:solidFill>
              </a:rPr>
              <a:t>visto que Dios desea que las esposas se sometan a su </a:t>
            </a:r>
            <a:r>
              <a:rPr lang="es-ES" b="1" dirty="0" smtClean="0">
                <a:solidFill>
                  <a:schemeClr val="bg1"/>
                </a:solidFill>
              </a:rPr>
              <a:t>marido. </a:t>
            </a:r>
          </a:p>
          <a:p>
            <a:r>
              <a:rPr lang="es-ES" b="1" dirty="0">
                <a:solidFill>
                  <a:schemeClr val="bg1"/>
                </a:solidFill>
              </a:rPr>
              <a:t>Q</a:t>
            </a:r>
            <a:r>
              <a:rPr lang="es-ES" b="1" dirty="0" smtClean="0">
                <a:solidFill>
                  <a:schemeClr val="bg1"/>
                </a:solidFill>
              </a:rPr>
              <a:t>ue </a:t>
            </a:r>
            <a:r>
              <a:rPr lang="es-ES" b="1" dirty="0">
                <a:solidFill>
                  <a:schemeClr val="bg1"/>
                </a:solidFill>
              </a:rPr>
              <a:t>el marido es cabeza del hogar y que el tiene que tomar las decisiones en el hogar es el hombre, el es puesto como cabeza en el hogar no la mujer.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Si </a:t>
            </a:r>
            <a:r>
              <a:rPr lang="es-ES" b="1" dirty="0">
                <a:solidFill>
                  <a:schemeClr val="bg1"/>
                </a:solidFill>
              </a:rPr>
              <a:t>usted como mujer quiere obedecer a Dios y agradarle tiene que someterse a su marido sea bueno o sea malo.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Cuando </a:t>
            </a:r>
            <a:r>
              <a:rPr lang="es-ES" b="1" dirty="0">
                <a:solidFill>
                  <a:schemeClr val="bg1"/>
                </a:solidFill>
              </a:rPr>
              <a:t>la mujer ha tomado la iniciativa por su propia cuenta los resultados han sido desastrosos tanto para ella como para su familia también.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Esperando </a:t>
            </a:r>
            <a:r>
              <a:rPr lang="es-ES" b="1" dirty="0">
                <a:solidFill>
                  <a:schemeClr val="bg1"/>
                </a:solidFill>
              </a:rPr>
              <a:t>que no caigan en este error, que Dios les guarde y les ayude siempre.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09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7610"/>
            <a:ext cx="9144000" cy="1500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 smtClean="0"/>
              <a:t>DIOS NOS BENDIGA A TODOS.</a:t>
            </a:r>
            <a:endParaRPr lang="es-ES" sz="54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357610"/>
          </a:xfrm>
          <a:prstGeom prst="rect">
            <a:avLst/>
          </a:prstGeom>
        </p:spPr>
      </p:pic>
      <p:sp>
        <p:nvSpPr>
          <p:cNvPr id="5" name="Llamada de nube 4"/>
          <p:cNvSpPr/>
          <p:nvPr/>
        </p:nvSpPr>
        <p:spPr>
          <a:xfrm>
            <a:off x="5447763" y="0"/>
            <a:ext cx="3696236" cy="2524259"/>
          </a:xfrm>
          <a:prstGeom prst="cloudCallout">
            <a:avLst>
              <a:gd name="adj1" fmla="val -72053"/>
              <a:gd name="adj2" fmla="val 7155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 smtClean="0"/>
              <a:t>POR SU FINA ATENCION.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95574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20"/>
            <a:ext cx="9144000" cy="687321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Y </a:t>
            </a:r>
            <a:r>
              <a:rPr lang="es-ES" b="1" dirty="0">
                <a:solidFill>
                  <a:schemeClr val="bg1"/>
                </a:solidFill>
              </a:rPr>
              <a:t>tenemos que respetar esta autoridad si queremos agradar a Dios y obtener la vida </a:t>
            </a:r>
            <a:r>
              <a:rPr lang="es-ES" b="1" dirty="0" smtClean="0">
                <a:solidFill>
                  <a:schemeClr val="bg1"/>
                </a:solidFill>
              </a:rPr>
              <a:t>eterna. </a:t>
            </a:r>
          </a:p>
          <a:p>
            <a:r>
              <a:rPr lang="es-ES" b="1" dirty="0">
                <a:solidFill>
                  <a:schemeClr val="bg1"/>
                </a:solidFill>
              </a:rPr>
              <a:t>D</a:t>
            </a:r>
            <a:r>
              <a:rPr lang="es-ES" b="1" dirty="0" smtClean="0">
                <a:solidFill>
                  <a:schemeClr val="bg1"/>
                </a:solidFill>
              </a:rPr>
              <a:t>e </a:t>
            </a:r>
            <a:r>
              <a:rPr lang="es-ES" b="1" dirty="0">
                <a:solidFill>
                  <a:schemeClr val="bg1"/>
                </a:solidFill>
              </a:rPr>
              <a:t>lo contrario estaremos en rebeldía con Dios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Las </a:t>
            </a:r>
            <a:r>
              <a:rPr lang="es-ES" b="1" dirty="0">
                <a:solidFill>
                  <a:schemeClr val="bg1"/>
                </a:solidFill>
              </a:rPr>
              <a:t>mujeres tienen que someterse a lo que Dios </a:t>
            </a:r>
            <a:r>
              <a:rPr lang="es-ES" b="1" dirty="0" smtClean="0">
                <a:solidFill>
                  <a:schemeClr val="bg1"/>
                </a:solidFill>
              </a:rPr>
              <a:t>dice. </a:t>
            </a:r>
          </a:p>
          <a:p>
            <a:r>
              <a:rPr lang="es-ES" b="1" dirty="0">
                <a:solidFill>
                  <a:schemeClr val="bg1"/>
                </a:solidFill>
              </a:rPr>
              <a:t>N</a:t>
            </a:r>
            <a:r>
              <a:rPr lang="es-ES" b="1" dirty="0" smtClean="0">
                <a:solidFill>
                  <a:schemeClr val="bg1"/>
                </a:solidFill>
              </a:rPr>
              <a:t>o </a:t>
            </a:r>
            <a:r>
              <a:rPr lang="es-ES" b="1" dirty="0">
                <a:solidFill>
                  <a:schemeClr val="bg1"/>
                </a:solidFill>
              </a:rPr>
              <a:t>a lo que ellas piensan, o a lo que dice la nueva liberación femenina que va en contra de lo que Dios ha dicho en su palabra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Sométase a Dios no a lo que el mundo diga.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Usted va dar cuenta a Dios no al mundo.</a:t>
            </a:r>
            <a:endParaRPr lang="es-ES" b="1" dirty="0">
              <a:solidFill>
                <a:schemeClr val="bg1"/>
              </a:solidFill>
            </a:endParaRP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942" y="-15221"/>
            <a:ext cx="3928057" cy="687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0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0"/>
            <a:ext cx="9144000" cy="68427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EJEMPLOS DE MUJERES QUE PASARON POR ALTO LA AUTORIDAD DEL HOMBRE.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893194"/>
            <a:ext cx="5280338" cy="496480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Veremos </a:t>
            </a:r>
            <a:r>
              <a:rPr lang="es-ES" b="1" dirty="0">
                <a:solidFill>
                  <a:schemeClr val="bg1"/>
                </a:solidFill>
              </a:rPr>
              <a:t>aquí algunos ejemplos de mujeres que pasaron por alto la autoridad del hombre y tuvieron consecuencias terribles para sus vidas y muchas veces para su familia por no respetar la autoridad</a:t>
            </a:r>
            <a:r>
              <a:rPr lang="es-E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El </a:t>
            </a:r>
            <a:r>
              <a:rPr lang="es-ES" b="1" dirty="0">
                <a:solidFill>
                  <a:schemeClr val="bg1"/>
                </a:solidFill>
              </a:rPr>
              <a:t>primer ejemplo lo vemos en la primera mujer que Dios creo que fue </a:t>
            </a:r>
            <a:r>
              <a:rPr lang="es-ES" b="1" dirty="0" smtClean="0">
                <a:solidFill>
                  <a:schemeClr val="bg1"/>
                </a:solidFill>
              </a:rPr>
              <a:t>Eva. </a:t>
            </a:r>
          </a:p>
          <a:p>
            <a:r>
              <a:rPr lang="es-ES" b="1" dirty="0">
                <a:solidFill>
                  <a:schemeClr val="bg1"/>
                </a:solidFill>
              </a:rPr>
              <a:t>E</a:t>
            </a:r>
            <a:r>
              <a:rPr lang="es-ES" b="1" dirty="0" smtClean="0">
                <a:solidFill>
                  <a:schemeClr val="bg1"/>
                </a:solidFill>
              </a:rPr>
              <a:t>lla </a:t>
            </a:r>
            <a:r>
              <a:rPr lang="es-ES" b="1" dirty="0">
                <a:solidFill>
                  <a:schemeClr val="bg1"/>
                </a:solidFill>
              </a:rPr>
              <a:t>irrespeto la autoridad de Adán al irse sola a comer del fruto prohibido que Dios les había mandado a no comer de el.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38" y="1893194"/>
            <a:ext cx="3863662" cy="496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Genesis.3:6</a:t>
            </a:r>
            <a:r>
              <a:rPr lang="es-ES" b="1" dirty="0">
                <a:solidFill>
                  <a:schemeClr val="bg1"/>
                </a:solidFill>
              </a:rPr>
              <a:t>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Cuando la mujer vio que el árbol era bueno para comer, y que era agradable a los ojos, y que el árbol era deseable para alcanzar sabiduría, tomó de su fruto y comió; y dio también a su marido que estaba con ella, y él comió.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Si ella no hubiera actuado por su propia iniciativa a espalda de su marido Adán, otra cosa tal vez hubiera </a:t>
            </a:r>
            <a:r>
              <a:rPr lang="es-ES" b="1" dirty="0" smtClean="0">
                <a:solidFill>
                  <a:schemeClr val="bg1"/>
                </a:solidFill>
              </a:rPr>
              <a:t>pasado. </a:t>
            </a:r>
          </a:p>
          <a:p>
            <a:r>
              <a:rPr lang="es-ES" b="1" dirty="0">
                <a:solidFill>
                  <a:schemeClr val="bg1"/>
                </a:solidFill>
              </a:rPr>
              <a:t>P</a:t>
            </a:r>
            <a:r>
              <a:rPr lang="es-ES" b="1" dirty="0" smtClean="0">
                <a:solidFill>
                  <a:schemeClr val="bg1"/>
                </a:solidFill>
              </a:rPr>
              <a:t>ero </a:t>
            </a:r>
            <a:r>
              <a:rPr lang="es-ES" b="1" dirty="0">
                <a:solidFill>
                  <a:schemeClr val="bg1"/>
                </a:solidFill>
              </a:rPr>
              <a:t>ella actuó por iniciativa propia sin consultar a su esposo.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0"/>
            <a:ext cx="4237149" cy="68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7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</a:t>
            </a:r>
            <a:r>
              <a:rPr lang="es-ES" b="1" dirty="0" smtClean="0">
                <a:solidFill>
                  <a:schemeClr val="bg1"/>
                </a:solidFill>
              </a:rPr>
              <a:t>. ¿</a:t>
            </a:r>
            <a:r>
              <a:rPr lang="es-ES" b="1" dirty="0">
                <a:solidFill>
                  <a:schemeClr val="bg1"/>
                </a:solidFill>
              </a:rPr>
              <a:t>Cuántas mujeres no hacen lo mismo como Eva</a:t>
            </a:r>
            <a:r>
              <a:rPr lang="es-ES" b="1" dirty="0" smtClean="0">
                <a:solidFill>
                  <a:schemeClr val="bg1"/>
                </a:solidFill>
              </a:rPr>
              <a:t>?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¿</a:t>
            </a:r>
            <a:r>
              <a:rPr lang="es-ES" b="1" dirty="0">
                <a:solidFill>
                  <a:schemeClr val="bg1"/>
                </a:solidFill>
              </a:rPr>
              <a:t>Actúan a espalda de su marido?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Toman </a:t>
            </a:r>
            <a:r>
              <a:rPr lang="es-ES" b="1" dirty="0">
                <a:solidFill>
                  <a:schemeClr val="bg1"/>
                </a:solidFill>
              </a:rPr>
              <a:t>decisiones sin consultar con su esposo, pasando por alto la autoridad que el marido tiene en el hogar.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Dios </a:t>
            </a:r>
            <a:r>
              <a:rPr lang="es-ES" b="1" dirty="0">
                <a:solidFill>
                  <a:schemeClr val="bg1"/>
                </a:solidFill>
              </a:rPr>
              <a:t>no desea esto, Dios desea que las mujeres se sometan a sus maridos.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Efesios.5:22.</a:t>
            </a:r>
          </a:p>
          <a:p>
            <a:r>
              <a:rPr lang="es-ES" b="1" dirty="0">
                <a:solidFill>
                  <a:schemeClr val="bg1"/>
                </a:solidFill>
              </a:rPr>
              <a:t>Las mujeres estén sometidas a sus propios maridos como al Señor.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Tito.2:5.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2"/>
            <a:ext cx="4237149" cy="682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 ser prudentes, puras, hacendosas en el hogar, amables, sujetas a sus maridos, para que la palabra de Dios no sea blasfemada.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I Pedro.3:1</a:t>
            </a:r>
            <a:r>
              <a:rPr lang="es-ES" b="1" dirty="0">
                <a:solidFill>
                  <a:schemeClr val="bg1"/>
                </a:solidFill>
              </a:rPr>
              <a:t>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Asimismo vosotras, mujeres, estad sujetas a vuestros maridos, de modo que si algunos de ellos son desobedientes a la palabra, puedan ser ganados sin palabra alguna por la conducta de sus mujeres 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Es </a:t>
            </a:r>
            <a:r>
              <a:rPr lang="es-ES" b="1" dirty="0">
                <a:solidFill>
                  <a:schemeClr val="bg1"/>
                </a:solidFill>
              </a:rPr>
              <a:t>un mandato de Dios no de ningún hombre, esto no es machismo es la voluntad de Dios revelada en su palabra.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0"/>
            <a:ext cx="4237149" cy="68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7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7316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Es un mandato de Dios no de ningún hombre, esto no es machismo es la voluntad de Dios revelada en su palabra.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2. Cuando </a:t>
            </a:r>
            <a:r>
              <a:rPr lang="es-ES" b="1" dirty="0">
                <a:solidFill>
                  <a:schemeClr val="bg1"/>
                </a:solidFill>
              </a:rPr>
              <a:t>las mujeres toman decisiones por si solas sin consultar a su marido este matrimonio va muy mal, pierden el respeto y la confianza de su marido y también de sus hijos.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3. Muchas </a:t>
            </a:r>
            <a:r>
              <a:rPr lang="es-ES" b="1" dirty="0">
                <a:solidFill>
                  <a:schemeClr val="bg1"/>
                </a:solidFill>
              </a:rPr>
              <a:t>decisiones pueden traer muchos problemas en el hogar, así como trajo consecuencias tanto para Eva como para Adán.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8" y="0"/>
            <a:ext cx="40954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8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"/>
            <a:ext cx="9144000" cy="68427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Otro </a:t>
            </a:r>
            <a:r>
              <a:rPr lang="es-ES" b="1" dirty="0">
                <a:solidFill>
                  <a:schemeClr val="bg1"/>
                </a:solidFill>
              </a:rPr>
              <a:t>es ejemplo fue la mujer de Lot, ella tomo una decisión sin consultar a su marido Lot.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Genesis.19:26</a:t>
            </a:r>
            <a:r>
              <a:rPr lang="es-ES" b="1" dirty="0">
                <a:solidFill>
                  <a:schemeClr val="bg1"/>
                </a:solidFill>
              </a:rPr>
              <a:t>. 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Pero </a:t>
            </a:r>
            <a:r>
              <a:rPr lang="es-ES" b="1" dirty="0">
                <a:solidFill>
                  <a:schemeClr val="bg1"/>
                </a:solidFill>
              </a:rPr>
              <a:t>la mujer de Lot, que iba tras él, miró hacia atrás  y se convirtió en una columna de sal.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Ella </a:t>
            </a:r>
            <a:r>
              <a:rPr lang="es-ES" b="1" dirty="0">
                <a:solidFill>
                  <a:schemeClr val="bg1"/>
                </a:solidFill>
              </a:rPr>
              <a:t>no tomo en cuenta a Lot para hacer esta decisión tan dolorosa y dura tanto para su marido Lot, como para sus dos hijas quienes se quedaron mi </a:t>
            </a:r>
            <a:r>
              <a:rPr lang="es-ES" b="1" dirty="0" smtClean="0">
                <a:solidFill>
                  <a:schemeClr val="bg1"/>
                </a:solidFill>
              </a:rPr>
              <a:t>madre. </a:t>
            </a:r>
          </a:p>
          <a:p>
            <a:r>
              <a:rPr lang="es-ES" b="1" dirty="0">
                <a:solidFill>
                  <a:schemeClr val="bg1"/>
                </a:solidFill>
              </a:rPr>
              <a:t>Y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>
                <a:solidFill>
                  <a:schemeClr val="bg1"/>
                </a:solidFill>
              </a:rPr>
              <a:t>las llevo a ella a tomar una decisión que no fue correcta al acostarse con su padre para levantar descendencia. </a:t>
            </a:r>
            <a:endParaRPr lang="es-ES" b="1" dirty="0" smtClean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2"/>
            <a:ext cx="4237149" cy="682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6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</TotalTime>
  <Words>2207</Words>
  <Application>Microsoft Office PowerPoint</Application>
  <PresentationFormat>Presentación en pantalla (4:3)</PresentationFormat>
  <Paragraphs>139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de Office</vt:lpstr>
      <vt:lpstr>MUJERES QUE PASARON POR ALTO LA AUTORIDAD DEL HOMBRE.</vt:lpstr>
      <vt:lpstr>Presentación de PowerPoint</vt:lpstr>
      <vt:lpstr>Presentación de PowerPoint</vt:lpstr>
      <vt:lpstr>EJEMPLOS DE MUJERES QUE PASARON POR ALTO LA AUTORIDAD DEL HOMBRE.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CONCLUSIÒN: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</cp:lastModifiedBy>
  <cp:revision>18</cp:revision>
  <dcterms:created xsi:type="dcterms:W3CDTF">2019-05-13T16:03:36Z</dcterms:created>
  <dcterms:modified xsi:type="dcterms:W3CDTF">2019-05-20T23:51:37Z</dcterms:modified>
</cp:coreProperties>
</file>