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13/04/2019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29997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13/04/2019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2746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13/04/2019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9263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13/04/2019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4473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745FC-AD35-4931-9E64-D652D62FEB0B}" type="datetimeFigureOut">
              <a:rPr lang="es-ES" smtClean="0"/>
              <a:t>13/04/2019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901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745FC-AD35-4931-9E64-D652D62FEB0B}" type="datetimeFigureOut">
              <a:rPr lang="es-ES" smtClean="0"/>
              <a:t>13/04/2019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72092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745FC-AD35-4931-9E64-D652D62FEB0B}" type="datetimeFigureOut">
              <a:rPr lang="es-ES" smtClean="0"/>
              <a:t>13/04/2019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646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8745FC-AD35-4931-9E64-D652D62FEB0B}" type="datetimeFigureOut">
              <a:rPr lang="es-ES" smtClean="0"/>
              <a:t>13/04/2019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41445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745FC-AD35-4931-9E64-D652D62FEB0B}" type="datetimeFigureOut">
              <a:rPr lang="es-ES" smtClean="0"/>
              <a:t>13/04/2019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9367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13/04/2019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12789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13/04/2019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27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45FC-AD35-4931-9E64-D652D62FEB0B}" type="datetimeFigureOut">
              <a:rPr lang="es-ES" smtClean="0"/>
              <a:t>13/04/2019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05D69-26CB-46A9-AC07-45495BA747CB}" type="slidenum">
              <a:rPr lang="es-ES" smtClean="0"/>
              <a:t>‹Nº›</a:t>
            </a:fld>
            <a:endParaRPr lang="es-ES"/>
          </a:p>
        </p:txBody>
      </p:sp>
    </p:spTree>
    <p:extLst>
      <p:ext uri="{BB962C8B-B14F-4D97-AF65-F5344CB8AC3E}">
        <p14:creationId xmlns:p14="http://schemas.microsoft.com/office/powerpoint/2010/main" val="195745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0" y="0"/>
            <a:ext cx="9144000" cy="1325563"/>
          </a:xfrm>
        </p:spPr>
        <p:txBody>
          <a:bodyPr>
            <a:normAutofit fontScale="90000"/>
          </a:bodyPr>
          <a:lstStyle/>
          <a:p>
            <a:pPr algn="ctr"/>
            <a:r>
              <a:rPr lang="es-ES" b="1" dirty="0" smtClean="0"/>
              <a:t/>
            </a:r>
            <a:br>
              <a:rPr lang="es-ES" b="1" dirty="0" smtClean="0"/>
            </a:br>
            <a:r>
              <a:rPr lang="es-ES"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SOPORTAR </a:t>
            </a:r>
            <a:r>
              <a:rPr lang="es-ES"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LA PALABRA DE </a:t>
            </a:r>
            <a:r>
              <a:rPr lang="es-ES" b="1"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EXHORTACIÒN. HEBREOS.13:22</a:t>
            </a:r>
            <a:r>
              <a:rPr lang="es-ES"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a:t>
            </a:r>
            <a:br>
              <a:rPr lang="es-ES"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br>
            <a:endParaRPr lang="es-ES" b="1" dirty="0">
              <a:latin typeface="Algerian" panose="04020705040A02060702" pitchFamily="82" charset="0"/>
            </a:endParaRPr>
          </a:p>
        </p:txBody>
      </p:sp>
      <p:sp>
        <p:nvSpPr>
          <p:cNvPr id="5" name="Marcador de contenido 4"/>
          <p:cNvSpPr>
            <a:spLocks noGrp="1"/>
          </p:cNvSpPr>
          <p:nvPr>
            <p:ph idx="1"/>
          </p:nvPr>
        </p:nvSpPr>
        <p:spPr>
          <a:xfrm>
            <a:off x="0" y="1735472"/>
            <a:ext cx="9144000" cy="5122527"/>
          </a:xfrm>
        </p:spPr>
        <p:txBody>
          <a:bodyPr>
            <a:normAutofit lnSpcReduction="10000"/>
          </a:bodyPr>
          <a:lstStyle/>
          <a:p>
            <a:r>
              <a:rPr lang="es-ES"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INTRODUCCIÒN:</a:t>
            </a:r>
          </a:p>
          <a:p>
            <a:r>
              <a:rPr lang="es-ES" b="1" dirty="0" smtClean="0">
                <a:solidFill>
                  <a:schemeClr val="bg1"/>
                </a:solidFill>
              </a:rPr>
              <a:t>El </a:t>
            </a:r>
            <a:r>
              <a:rPr lang="es-ES" b="1" dirty="0">
                <a:solidFill>
                  <a:schemeClr val="bg1"/>
                </a:solidFill>
              </a:rPr>
              <a:t>escritor a los Hebreos les anima a sus lectores a que “Soporten oigan las palabras de exhortación”. </a:t>
            </a:r>
            <a:endParaRPr lang="es-ES" b="1" dirty="0" smtClean="0">
              <a:solidFill>
                <a:schemeClr val="bg1"/>
              </a:solidFill>
            </a:endParaRPr>
          </a:p>
          <a:p>
            <a:r>
              <a:rPr lang="es-ES" b="1" dirty="0" smtClean="0">
                <a:solidFill>
                  <a:schemeClr val="bg1"/>
                </a:solidFill>
              </a:rPr>
              <a:t>Toda </a:t>
            </a:r>
            <a:r>
              <a:rPr lang="es-ES" b="1" dirty="0">
                <a:solidFill>
                  <a:schemeClr val="bg1"/>
                </a:solidFill>
              </a:rPr>
              <a:t>la carta a los Hebreos es de exhortación y los hermanos debían de soportar- Oír aceptar la palabra de Dios.</a:t>
            </a:r>
          </a:p>
          <a:p>
            <a:r>
              <a:rPr lang="es-ES" b="1" dirty="0" smtClean="0">
                <a:solidFill>
                  <a:schemeClr val="bg1"/>
                </a:solidFill>
              </a:rPr>
              <a:t>La </a:t>
            </a:r>
            <a:r>
              <a:rPr lang="es-ES" b="1" dirty="0">
                <a:solidFill>
                  <a:schemeClr val="bg1"/>
                </a:solidFill>
              </a:rPr>
              <a:t>palabra de Dios es la que nos </a:t>
            </a:r>
            <a:r>
              <a:rPr lang="es-ES" b="1" dirty="0" smtClean="0">
                <a:solidFill>
                  <a:schemeClr val="bg1"/>
                </a:solidFill>
              </a:rPr>
              <a:t>exhorta. </a:t>
            </a:r>
          </a:p>
          <a:p>
            <a:r>
              <a:rPr lang="es-ES" b="1" dirty="0">
                <a:solidFill>
                  <a:schemeClr val="bg1"/>
                </a:solidFill>
              </a:rPr>
              <a:t>E</a:t>
            </a:r>
            <a:r>
              <a:rPr lang="es-ES" b="1" dirty="0" smtClean="0">
                <a:solidFill>
                  <a:schemeClr val="bg1"/>
                </a:solidFill>
              </a:rPr>
              <a:t>s </a:t>
            </a:r>
            <a:r>
              <a:rPr lang="es-ES" b="1" dirty="0">
                <a:solidFill>
                  <a:schemeClr val="bg1"/>
                </a:solidFill>
              </a:rPr>
              <a:t>Dios quien nos esta exhortando hablando a través de su palabra, es por eso que debemos de oír la palabra de Dios, y </a:t>
            </a:r>
            <a:r>
              <a:rPr lang="es-ES" b="1" dirty="0" smtClean="0">
                <a:solidFill>
                  <a:schemeClr val="bg1"/>
                </a:solidFill>
              </a:rPr>
              <a:t>no </a:t>
            </a:r>
            <a:r>
              <a:rPr lang="es-ES" b="1" dirty="0">
                <a:solidFill>
                  <a:schemeClr val="bg1"/>
                </a:solidFill>
              </a:rPr>
              <a:t>desecharla, por que seria rechazar a Dios mismo. </a:t>
            </a:r>
            <a:endParaRPr lang="es-ES" b="1" dirty="0" smtClean="0">
              <a:solidFill>
                <a:schemeClr val="bg1"/>
              </a:solidFill>
            </a:endParaRPr>
          </a:p>
          <a:p>
            <a:r>
              <a:rPr lang="es-ES" b="1" dirty="0">
                <a:solidFill>
                  <a:schemeClr val="bg1"/>
                </a:solidFill>
              </a:rPr>
              <a:t>Quien nos amonesta desde el cielo. </a:t>
            </a:r>
            <a:endParaRPr lang="es-ES" b="1" dirty="0" smtClean="0">
              <a:solidFill>
                <a:schemeClr val="bg1"/>
              </a:solidFill>
            </a:endParaRPr>
          </a:p>
          <a:p>
            <a:r>
              <a:rPr lang="es-ES" b="1" dirty="0" smtClean="0">
                <a:solidFill>
                  <a:schemeClr val="bg1"/>
                </a:solidFill>
              </a:rPr>
              <a:t>Hebreos.12:25.</a:t>
            </a:r>
            <a:endParaRPr lang="es-ES" b="1" dirty="0">
              <a:solidFill>
                <a:schemeClr val="bg1"/>
              </a:solidFill>
            </a:endParaRPr>
          </a:p>
        </p:txBody>
      </p:sp>
    </p:spTree>
    <p:extLst>
      <p:ext uri="{BB962C8B-B14F-4D97-AF65-F5344CB8AC3E}">
        <p14:creationId xmlns:p14="http://schemas.microsoft.com/office/powerpoint/2010/main" val="39201550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a saber, que Dios estaba en Cristo reconciliando al mundo consigo mismo, no tomando en cuenta a los hombres sus transgresiones, y nos ha encomendado a nosotros la palabra de la reconciliación. </a:t>
            </a:r>
            <a:endParaRPr lang="es-ES" b="1" dirty="0" smtClean="0">
              <a:solidFill>
                <a:schemeClr val="bg1"/>
              </a:solidFill>
            </a:endParaRPr>
          </a:p>
          <a:p>
            <a:r>
              <a:rPr lang="es-ES" b="1" dirty="0" smtClean="0">
                <a:solidFill>
                  <a:schemeClr val="bg1"/>
                </a:solidFill>
              </a:rPr>
              <a:t>Los </a:t>
            </a:r>
            <a:r>
              <a:rPr lang="es-ES" b="1" dirty="0">
                <a:solidFill>
                  <a:schemeClr val="bg1"/>
                </a:solidFill>
              </a:rPr>
              <a:t>himnos los cantos espirituales nos exhortan. </a:t>
            </a:r>
            <a:endParaRPr lang="es-ES" b="1" dirty="0" smtClean="0">
              <a:solidFill>
                <a:schemeClr val="bg1"/>
              </a:solidFill>
            </a:endParaRPr>
          </a:p>
          <a:p>
            <a:r>
              <a:rPr lang="es-ES" b="1" dirty="0" smtClean="0">
                <a:solidFill>
                  <a:schemeClr val="bg1"/>
                </a:solidFill>
              </a:rPr>
              <a:t>Colosenses.3:16</a:t>
            </a:r>
            <a:r>
              <a:rPr lang="es-ES" b="1" dirty="0">
                <a:solidFill>
                  <a:schemeClr val="bg1"/>
                </a:solidFill>
              </a:rPr>
              <a:t>. </a:t>
            </a:r>
            <a:endParaRPr lang="es-ES" b="1" dirty="0" smtClean="0">
              <a:solidFill>
                <a:schemeClr val="bg1"/>
              </a:solidFill>
            </a:endParaRPr>
          </a:p>
          <a:p>
            <a:r>
              <a:rPr lang="es-ES" b="1" dirty="0">
                <a:solidFill>
                  <a:schemeClr val="bg1"/>
                </a:solidFill>
              </a:rPr>
              <a:t>Que la palabra de Cristo habite en abundancia en vosotros, con toda sabiduría enseñándoos y amonestándoos unos a otros con salmos, himnos y canciones espirituales, cantando a Dios con acción de gracias en vuestros corazones.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9420" cy="6848296"/>
          </a:xfrm>
          <a:prstGeom prst="rect">
            <a:avLst/>
          </a:prstGeom>
        </p:spPr>
      </p:pic>
    </p:spTree>
    <p:extLst>
      <p:ext uri="{BB962C8B-B14F-4D97-AF65-F5344CB8AC3E}">
        <p14:creationId xmlns:p14="http://schemas.microsoft.com/office/powerpoint/2010/main" val="13562404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Por eso debemos de cantar, para exhortarnos los unos a los otros, nos exhortamos cuando nos congregamos. </a:t>
            </a:r>
            <a:endParaRPr lang="es-ES" b="1" dirty="0" smtClean="0">
              <a:solidFill>
                <a:schemeClr val="bg1"/>
              </a:solidFill>
            </a:endParaRPr>
          </a:p>
          <a:p>
            <a:r>
              <a:rPr lang="es-ES" b="1" dirty="0" smtClean="0">
                <a:solidFill>
                  <a:schemeClr val="bg1"/>
                </a:solidFill>
              </a:rPr>
              <a:t>Hebreos.10:25.</a:t>
            </a:r>
          </a:p>
          <a:p>
            <a:r>
              <a:rPr lang="es-ES" b="1" dirty="0">
                <a:solidFill>
                  <a:schemeClr val="bg1"/>
                </a:solidFill>
              </a:rPr>
              <a:t>no dejando de congregarnos, como algunos tienen por costumbre, sino exhortándonos unos a otros , y mucho más al ver que el día se acerca. </a:t>
            </a:r>
            <a:endParaRPr lang="es-ES" b="1" dirty="0" smtClean="0">
              <a:solidFill>
                <a:schemeClr val="bg1"/>
              </a:solidFill>
            </a:endParaRPr>
          </a:p>
          <a:p>
            <a:r>
              <a:rPr lang="es-ES" b="1" dirty="0" smtClean="0">
                <a:solidFill>
                  <a:schemeClr val="bg1"/>
                </a:solidFill>
              </a:rPr>
              <a:t>Se </a:t>
            </a:r>
            <a:r>
              <a:rPr lang="es-ES" b="1" dirty="0">
                <a:solidFill>
                  <a:schemeClr val="bg1"/>
                </a:solidFill>
              </a:rPr>
              <a:t>debe se exhortar a los jóvenes a que sean prudentes. </a:t>
            </a:r>
            <a:endParaRPr lang="es-ES" b="1" dirty="0" smtClean="0">
              <a:solidFill>
                <a:schemeClr val="bg1"/>
              </a:solidFill>
            </a:endParaRPr>
          </a:p>
          <a:p>
            <a:r>
              <a:rPr lang="es-ES" b="1" dirty="0" smtClean="0">
                <a:solidFill>
                  <a:schemeClr val="bg1"/>
                </a:solidFill>
              </a:rPr>
              <a:t>Tito.2:6</a:t>
            </a:r>
            <a:r>
              <a:rPr lang="es-ES" b="1" dirty="0">
                <a:solidFill>
                  <a:schemeClr val="bg1"/>
                </a:solidFill>
              </a:rPr>
              <a:t>. </a:t>
            </a:r>
          </a:p>
          <a:p>
            <a:r>
              <a:rPr lang="es-ES" b="1" dirty="0" smtClean="0">
                <a:solidFill>
                  <a:schemeClr val="bg1"/>
                </a:solidFill>
              </a:rPr>
              <a:t>Asimismo</a:t>
            </a:r>
            <a:r>
              <a:rPr lang="es-ES" b="1" dirty="0">
                <a:solidFill>
                  <a:schemeClr val="bg1"/>
                </a:solidFill>
              </a:rPr>
              <a:t>, exhorta a los jóvenes a que sean prudentes;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9704"/>
            <a:ext cx="3797239" cy="6848296"/>
          </a:xfrm>
          <a:prstGeom prst="rect">
            <a:avLst/>
          </a:prstGeom>
        </p:spPr>
      </p:pic>
    </p:spTree>
    <p:extLst>
      <p:ext uri="{BB962C8B-B14F-4D97-AF65-F5344CB8AC3E}">
        <p14:creationId xmlns:p14="http://schemas.microsoft.com/office/powerpoint/2010/main" val="3590266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Pero </a:t>
            </a:r>
            <a:r>
              <a:rPr lang="es-ES" b="1" dirty="0">
                <a:solidFill>
                  <a:schemeClr val="bg1"/>
                </a:solidFill>
              </a:rPr>
              <a:t>muchos jóvenes no les gusta que se les exhorte, y se enojan y hasta se retiran de la iglesia por no soportar oír la palabra de Dios. </a:t>
            </a:r>
            <a:endParaRPr lang="es-ES" b="1" dirty="0" smtClean="0">
              <a:solidFill>
                <a:schemeClr val="bg1"/>
              </a:solidFill>
            </a:endParaRPr>
          </a:p>
          <a:p>
            <a:r>
              <a:rPr lang="es-ES" b="1" dirty="0" smtClean="0">
                <a:solidFill>
                  <a:schemeClr val="bg1"/>
                </a:solidFill>
              </a:rPr>
              <a:t>Al </a:t>
            </a:r>
            <a:r>
              <a:rPr lang="es-ES" b="1" dirty="0">
                <a:solidFill>
                  <a:schemeClr val="bg1"/>
                </a:solidFill>
              </a:rPr>
              <a:t>igual que las personas adultas, se enojan y se retiran de la iglesia pensando que esa es la solución como los discípulos cuando oyeron la palabra de Jesús que era dura. </a:t>
            </a:r>
            <a:endParaRPr lang="es-ES" b="1" dirty="0" smtClean="0">
              <a:solidFill>
                <a:schemeClr val="bg1"/>
              </a:solidFill>
            </a:endParaRPr>
          </a:p>
          <a:p>
            <a:r>
              <a:rPr lang="es-ES" b="1" dirty="0" smtClean="0">
                <a:solidFill>
                  <a:schemeClr val="bg1"/>
                </a:solidFill>
              </a:rPr>
              <a:t>Juan.6:60</a:t>
            </a:r>
            <a:r>
              <a:rPr lang="es-ES" b="1" dirty="0">
                <a:solidFill>
                  <a:schemeClr val="bg1"/>
                </a:solidFill>
              </a:rPr>
              <a:t>, 66. </a:t>
            </a:r>
            <a:endParaRPr lang="es-ES" b="1" dirty="0" smtClean="0">
              <a:solidFill>
                <a:schemeClr val="bg1"/>
              </a:solidFill>
            </a:endParaRPr>
          </a:p>
          <a:p>
            <a:r>
              <a:rPr lang="es-ES" b="1" dirty="0">
                <a:solidFill>
                  <a:schemeClr val="bg1"/>
                </a:solidFill>
              </a:rPr>
              <a:t>Por eso muchos de sus discípulos, cuando oyeron esto, dijeron: Dura es esta declaración; ¿quién puede escucharla? </a:t>
            </a:r>
            <a:endParaRPr lang="es-ES" b="1" dirty="0" smtClean="0">
              <a:solidFill>
                <a:schemeClr val="bg1"/>
              </a:solidFill>
            </a:endParaRPr>
          </a:p>
          <a:p>
            <a:r>
              <a:rPr lang="es-ES" b="1" dirty="0" smtClean="0">
                <a:solidFill>
                  <a:schemeClr val="bg1"/>
                </a:solidFill>
              </a:rPr>
              <a:t>V.66.</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8" y="9704"/>
            <a:ext cx="3992451" cy="6848296"/>
          </a:xfrm>
          <a:prstGeom prst="rect">
            <a:avLst/>
          </a:prstGeom>
        </p:spPr>
      </p:pic>
    </p:spTree>
    <p:extLst>
      <p:ext uri="{BB962C8B-B14F-4D97-AF65-F5344CB8AC3E}">
        <p14:creationId xmlns:p14="http://schemas.microsoft.com/office/powerpoint/2010/main" val="17922021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Como resultado de esto muchos de sus discípulos se apartaron y ya no andaban con El. </a:t>
            </a:r>
            <a:endParaRPr lang="es-ES" b="1" dirty="0" smtClean="0">
              <a:solidFill>
                <a:schemeClr val="bg1"/>
              </a:solidFill>
            </a:endParaRPr>
          </a:p>
          <a:p>
            <a:r>
              <a:rPr lang="es-ES" b="1" dirty="0" smtClean="0">
                <a:solidFill>
                  <a:schemeClr val="bg1"/>
                </a:solidFill>
              </a:rPr>
              <a:t>Cuando </a:t>
            </a:r>
            <a:r>
              <a:rPr lang="es-ES" b="1" dirty="0">
                <a:solidFill>
                  <a:schemeClr val="bg1"/>
                </a:solidFill>
              </a:rPr>
              <a:t>deberíamos de ser humildes y aceptar la exhortación de la palabra de Dios</a:t>
            </a:r>
            <a:r>
              <a:rPr lang="es-ES" b="1" dirty="0" smtClean="0">
                <a:solidFill>
                  <a:schemeClr val="bg1"/>
                </a:solidFill>
              </a:rPr>
              <a:t>.</a:t>
            </a:r>
          </a:p>
          <a:p>
            <a:r>
              <a:rPr lang="es-ES" b="1" dirty="0" smtClean="0">
                <a:solidFill>
                  <a:schemeClr val="bg1"/>
                </a:solidFill>
              </a:rPr>
              <a:t>Esta </a:t>
            </a:r>
            <a:r>
              <a:rPr lang="es-ES" b="1" dirty="0">
                <a:solidFill>
                  <a:schemeClr val="bg1"/>
                </a:solidFill>
              </a:rPr>
              <a:t>exhortación debe ser con toda paciencia. </a:t>
            </a:r>
            <a:endParaRPr lang="es-ES" b="1" dirty="0" smtClean="0">
              <a:solidFill>
                <a:schemeClr val="bg1"/>
              </a:solidFill>
            </a:endParaRPr>
          </a:p>
          <a:p>
            <a:r>
              <a:rPr lang="es-ES" b="1" dirty="0" smtClean="0">
                <a:solidFill>
                  <a:schemeClr val="bg1"/>
                </a:solidFill>
              </a:rPr>
              <a:t>II Timoteo.4:2</a:t>
            </a:r>
            <a:r>
              <a:rPr lang="es-ES" b="1" dirty="0">
                <a:solidFill>
                  <a:schemeClr val="bg1"/>
                </a:solidFill>
              </a:rPr>
              <a:t>. </a:t>
            </a:r>
            <a:endParaRPr lang="es-ES" b="1" dirty="0" smtClean="0">
              <a:solidFill>
                <a:schemeClr val="bg1"/>
              </a:solidFill>
            </a:endParaRPr>
          </a:p>
          <a:p>
            <a:r>
              <a:rPr lang="es-ES" b="1" dirty="0">
                <a:solidFill>
                  <a:schemeClr val="bg1"/>
                </a:solidFill>
              </a:rPr>
              <a:t>Predica la palabra; insiste a tiempo y fuera de tiempo; redarguye, reprende, exhorta con mucha paciencia e instrucción. </a:t>
            </a:r>
            <a:endParaRPr lang="es-ES" b="1" dirty="0" smtClean="0">
              <a:solidFill>
                <a:schemeClr val="bg1"/>
              </a:solidFill>
            </a:endParaRPr>
          </a:p>
          <a:p>
            <a:r>
              <a:rPr lang="es-ES" b="1" dirty="0" smtClean="0">
                <a:solidFill>
                  <a:schemeClr val="bg1"/>
                </a:solidFill>
              </a:rPr>
              <a:t>Debe </a:t>
            </a:r>
            <a:r>
              <a:rPr lang="es-ES" b="1" dirty="0">
                <a:solidFill>
                  <a:schemeClr val="bg1"/>
                </a:solidFill>
              </a:rPr>
              <a:t>ser como el padre al hijo. </a:t>
            </a:r>
            <a:endParaRPr lang="es-ES" b="1" dirty="0" smtClean="0">
              <a:solidFill>
                <a:schemeClr val="bg1"/>
              </a:solidFill>
            </a:endParaRPr>
          </a:p>
          <a:p>
            <a:r>
              <a:rPr lang="es-ES" b="1" dirty="0" smtClean="0">
                <a:solidFill>
                  <a:schemeClr val="bg1"/>
                </a:solidFill>
              </a:rPr>
              <a:t>I Tesalonicenses.2:11</a:t>
            </a:r>
            <a:r>
              <a:rPr lang="es-ES" b="1" dirty="0">
                <a:solidFill>
                  <a:schemeClr val="bg1"/>
                </a:solidFill>
              </a:rPr>
              <a:t>.</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9420" cy="6858000"/>
          </a:xfrm>
          <a:prstGeom prst="rect">
            <a:avLst/>
          </a:prstGeom>
        </p:spPr>
      </p:pic>
    </p:spTree>
    <p:extLst>
      <p:ext uri="{BB962C8B-B14F-4D97-AF65-F5344CB8AC3E}">
        <p14:creationId xmlns:p14="http://schemas.microsoft.com/office/powerpoint/2010/main" val="1796207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así como sabéis de qué manera os exhortábamos, alentábamos e implorábamos a cada uno de vosotros, como un padre lo haría con sus propios </a:t>
            </a:r>
            <a:r>
              <a:rPr lang="es-ES" b="1" dirty="0" smtClean="0">
                <a:solidFill>
                  <a:schemeClr val="bg1"/>
                </a:solidFill>
              </a:rPr>
              <a:t>hijos,</a:t>
            </a:r>
          </a:p>
          <a:p>
            <a:r>
              <a:rPr lang="es-ES" b="1" dirty="0" smtClean="0">
                <a:solidFill>
                  <a:schemeClr val="bg1"/>
                </a:solidFill>
              </a:rPr>
              <a:t>Como </a:t>
            </a:r>
            <a:r>
              <a:rPr lang="es-ES" b="1" dirty="0">
                <a:solidFill>
                  <a:schemeClr val="bg1"/>
                </a:solidFill>
              </a:rPr>
              <a:t>lo hacia Pablo con los Tesalonicenses.</a:t>
            </a:r>
          </a:p>
          <a:p>
            <a:r>
              <a:rPr lang="es-ES" b="1" dirty="0" smtClean="0">
                <a:solidFill>
                  <a:schemeClr val="bg1"/>
                </a:solidFill>
              </a:rPr>
              <a:t>Esta </a:t>
            </a:r>
            <a:r>
              <a:rPr lang="es-ES" b="1" dirty="0">
                <a:solidFill>
                  <a:schemeClr val="bg1"/>
                </a:solidFill>
              </a:rPr>
              <a:t>exhortación debe ser cada </a:t>
            </a:r>
            <a:r>
              <a:rPr lang="es-ES" b="1" dirty="0" smtClean="0">
                <a:solidFill>
                  <a:schemeClr val="bg1"/>
                </a:solidFill>
              </a:rPr>
              <a:t>día. </a:t>
            </a:r>
          </a:p>
          <a:p>
            <a:r>
              <a:rPr lang="es-ES" b="1" dirty="0" smtClean="0">
                <a:solidFill>
                  <a:schemeClr val="bg1"/>
                </a:solidFill>
              </a:rPr>
              <a:t>Hebreos.3:13</a:t>
            </a:r>
            <a:r>
              <a:rPr lang="es-ES" b="1" dirty="0">
                <a:solidFill>
                  <a:schemeClr val="bg1"/>
                </a:solidFill>
              </a:rPr>
              <a:t>. </a:t>
            </a:r>
            <a:endParaRPr lang="es-ES" b="1" dirty="0" smtClean="0">
              <a:solidFill>
                <a:schemeClr val="bg1"/>
              </a:solidFill>
            </a:endParaRPr>
          </a:p>
          <a:p>
            <a:r>
              <a:rPr lang="es-ES" b="1" dirty="0">
                <a:solidFill>
                  <a:schemeClr val="bg1"/>
                </a:solidFill>
              </a:rPr>
              <a:t>Antes exhortaos los unos a los otros cada día, mientras todavía se dice: Hoy; no sea que alguno de vosotros sea endurecido por el engaño del pecado. </a:t>
            </a:r>
            <a:endParaRPr lang="es-ES" b="1" dirty="0" smtClean="0">
              <a:solidFill>
                <a:schemeClr val="bg1"/>
              </a:solidFill>
            </a:endParaRPr>
          </a:p>
          <a:p>
            <a:r>
              <a:rPr lang="es-ES" b="1" dirty="0" smtClean="0">
                <a:solidFill>
                  <a:schemeClr val="bg1"/>
                </a:solidFill>
              </a:rPr>
              <a:t>Ya </a:t>
            </a:r>
            <a:r>
              <a:rPr lang="es-ES" b="1" dirty="0">
                <a:solidFill>
                  <a:schemeClr val="bg1"/>
                </a:solidFill>
              </a:rPr>
              <a:t>que la exhortación nos ayuda a tener limpio el entendimiento. </a:t>
            </a:r>
            <a:endParaRPr lang="es-ES" b="1" dirty="0" smtClean="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1" y="9704"/>
            <a:ext cx="3887392" cy="6848296"/>
          </a:xfrm>
          <a:prstGeom prst="rect">
            <a:avLst/>
          </a:prstGeom>
        </p:spPr>
      </p:pic>
    </p:spTree>
    <p:extLst>
      <p:ext uri="{BB962C8B-B14F-4D97-AF65-F5344CB8AC3E}">
        <p14:creationId xmlns:p14="http://schemas.microsoft.com/office/powerpoint/2010/main" val="8928356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II Pedro.3:1. </a:t>
            </a:r>
            <a:endParaRPr lang="es-ES" b="1" dirty="0" smtClean="0">
              <a:solidFill>
                <a:schemeClr val="bg1"/>
              </a:solidFill>
            </a:endParaRPr>
          </a:p>
          <a:p>
            <a:r>
              <a:rPr lang="es-ES" b="1" dirty="0" smtClean="0">
                <a:solidFill>
                  <a:schemeClr val="bg1"/>
                </a:solidFill>
              </a:rPr>
              <a:t>Amados</a:t>
            </a:r>
            <a:r>
              <a:rPr lang="es-ES" b="1" dirty="0">
                <a:solidFill>
                  <a:schemeClr val="bg1"/>
                </a:solidFill>
              </a:rPr>
              <a:t>, esta es ya la segunda carta que os escribo, en las cuales, como recordatorio, despierto en vosotros vuestro sincero entendimiento, </a:t>
            </a:r>
          </a:p>
          <a:p>
            <a:r>
              <a:rPr lang="es-ES" b="1" dirty="0">
                <a:solidFill>
                  <a:schemeClr val="bg1"/>
                </a:solidFill>
              </a:rPr>
              <a:t>Como lo hacia el apóstol Pedro</a:t>
            </a:r>
            <a:r>
              <a:rPr lang="es-ES" b="1" dirty="0" smtClean="0">
                <a:solidFill>
                  <a:schemeClr val="bg1"/>
                </a:solidFill>
              </a:rPr>
              <a:t>.</a:t>
            </a:r>
          </a:p>
          <a:p>
            <a:r>
              <a:rPr lang="es-ES" b="1" dirty="0" smtClean="0">
                <a:solidFill>
                  <a:schemeClr val="bg1"/>
                </a:solidFill>
              </a:rPr>
              <a:t>No </a:t>
            </a:r>
            <a:r>
              <a:rPr lang="es-ES" b="1" dirty="0">
                <a:solidFill>
                  <a:schemeClr val="bg1"/>
                </a:solidFill>
              </a:rPr>
              <a:t>Debemos de olvidar la exhortación que Dios nos hace como a hijos. </a:t>
            </a:r>
            <a:endParaRPr lang="es-ES" b="1" dirty="0" smtClean="0">
              <a:solidFill>
                <a:schemeClr val="bg1"/>
              </a:solidFill>
            </a:endParaRPr>
          </a:p>
          <a:p>
            <a:r>
              <a:rPr lang="es-ES" b="1" dirty="0" smtClean="0">
                <a:solidFill>
                  <a:schemeClr val="bg1"/>
                </a:solidFill>
              </a:rPr>
              <a:t>Hebreos.12:5</a:t>
            </a:r>
            <a:r>
              <a:rPr lang="es-ES" b="1" dirty="0">
                <a:solidFill>
                  <a:schemeClr val="bg1"/>
                </a:solidFill>
              </a:rPr>
              <a:t>. </a:t>
            </a:r>
            <a:endParaRPr lang="es-ES" b="1" dirty="0" smtClean="0">
              <a:solidFill>
                <a:schemeClr val="bg1"/>
              </a:solidFill>
            </a:endParaRPr>
          </a:p>
          <a:p>
            <a:r>
              <a:rPr lang="es-ES" b="1" dirty="0">
                <a:solidFill>
                  <a:schemeClr val="bg1"/>
                </a:solidFill>
              </a:rPr>
              <a:t>además, habéis olvidado la exhortación que como a hijos se os dirige: HIJO MIO, NO TENGAS EN POCO LA DISCIPLINA DEL SEÑOR, NI TE DESANIMES AL SER REPRENDIDO POR EL;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428" y="9704"/>
            <a:ext cx="3979572" cy="6848296"/>
          </a:xfrm>
          <a:prstGeom prst="rect">
            <a:avLst/>
          </a:prstGeom>
        </p:spPr>
      </p:pic>
    </p:spTree>
    <p:extLst>
      <p:ext uri="{BB962C8B-B14F-4D97-AF65-F5344CB8AC3E}">
        <p14:creationId xmlns:p14="http://schemas.microsoft.com/office/powerpoint/2010/main" val="12159632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Ya que Dios al que ama disciplina. </a:t>
            </a:r>
          </a:p>
          <a:p>
            <a:r>
              <a:rPr lang="es-ES" b="1" dirty="0">
                <a:solidFill>
                  <a:schemeClr val="bg1"/>
                </a:solidFill>
              </a:rPr>
              <a:t>Hebreos.12:6</a:t>
            </a:r>
            <a:r>
              <a:rPr lang="es-ES" b="1" dirty="0" smtClean="0">
                <a:solidFill>
                  <a:schemeClr val="bg1"/>
                </a:solidFill>
              </a:rPr>
              <a:t>.</a:t>
            </a:r>
          </a:p>
          <a:p>
            <a:r>
              <a:rPr lang="es-ES" b="1" dirty="0">
                <a:solidFill>
                  <a:schemeClr val="bg1"/>
                </a:solidFill>
              </a:rPr>
              <a:t>PORQUE EL SEÑOR AL QUE AMA, DISCIPLINA, Y AZOTA A TODO EL QUE RECIBE POR HIJO. </a:t>
            </a:r>
            <a:endParaRPr lang="es-ES" b="1" dirty="0" smtClean="0">
              <a:solidFill>
                <a:schemeClr val="bg1"/>
              </a:solidFill>
            </a:endParaRPr>
          </a:p>
          <a:p>
            <a:r>
              <a:rPr lang="es-ES" b="1" dirty="0" smtClean="0">
                <a:solidFill>
                  <a:schemeClr val="bg1"/>
                </a:solidFill>
              </a:rPr>
              <a:t>Debemos </a:t>
            </a:r>
            <a:r>
              <a:rPr lang="es-ES" b="1" dirty="0">
                <a:solidFill>
                  <a:schemeClr val="bg1"/>
                </a:solidFill>
              </a:rPr>
              <a:t>de ser humildes y aceptar las correcciones que se nos hacen como David cuando peco y fue exhortado por el profeta </a:t>
            </a:r>
            <a:r>
              <a:rPr lang="es-ES" b="1" dirty="0" smtClean="0">
                <a:solidFill>
                  <a:schemeClr val="bg1"/>
                </a:solidFill>
              </a:rPr>
              <a:t>Natán. </a:t>
            </a:r>
          </a:p>
          <a:p>
            <a:r>
              <a:rPr lang="es-ES" b="1" dirty="0" smtClean="0">
                <a:solidFill>
                  <a:schemeClr val="bg1"/>
                </a:solidFill>
              </a:rPr>
              <a:t>II </a:t>
            </a:r>
            <a:r>
              <a:rPr lang="es-ES" b="1" dirty="0">
                <a:solidFill>
                  <a:schemeClr val="bg1"/>
                </a:solidFill>
              </a:rPr>
              <a:t>Samuel.12:1-9, 13. </a:t>
            </a:r>
            <a:endParaRPr lang="es-ES" b="1" dirty="0" smtClean="0">
              <a:solidFill>
                <a:schemeClr val="bg1"/>
              </a:solidFill>
            </a:endParaRPr>
          </a:p>
          <a:p>
            <a:r>
              <a:rPr lang="es-ES" b="1" dirty="0">
                <a:solidFill>
                  <a:schemeClr val="bg1"/>
                </a:solidFill>
              </a:rPr>
              <a:t>Entonces el SEÑOR envió a Natán a David. Y vino a él y le dijo: Había dos hombres en una ciudad, el uno rico, y el otro pobre.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13375447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smtClean="0">
                <a:solidFill>
                  <a:schemeClr val="bg1"/>
                </a:solidFill>
              </a:rPr>
              <a:t>V.2.</a:t>
            </a:r>
          </a:p>
          <a:p>
            <a:r>
              <a:rPr lang="es-ES" b="1" dirty="0">
                <a:solidFill>
                  <a:schemeClr val="bg1"/>
                </a:solidFill>
              </a:rPr>
              <a:t>El rico tenía muchas ovejas y vacas. </a:t>
            </a:r>
            <a:endParaRPr lang="es-ES" b="1" dirty="0" smtClean="0">
              <a:solidFill>
                <a:schemeClr val="bg1"/>
              </a:solidFill>
            </a:endParaRPr>
          </a:p>
          <a:p>
            <a:r>
              <a:rPr lang="es-ES" b="1" dirty="0" smtClean="0">
                <a:solidFill>
                  <a:schemeClr val="bg1"/>
                </a:solidFill>
              </a:rPr>
              <a:t>V.3.</a:t>
            </a:r>
          </a:p>
          <a:p>
            <a:r>
              <a:rPr lang="es-ES" b="1" dirty="0">
                <a:solidFill>
                  <a:schemeClr val="bg1"/>
                </a:solidFill>
              </a:rPr>
              <a:t>Pero el pobre no tenía más que una </a:t>
            </a:r>
            <a:r>
              <a:rPr lang="es-ES" b="1" dirty="0" err="1">
                <a:solidFill>
                  <a:schemeClr val="bg1"/>
                </a:solidFill>
              </a:rPr>
              <a:t>corderita</a:t>
            </a:r>
            <a:r>
              <a:rPr lang="es-ES" b="1" dirty="0">
                <a:solidFill>
                  <a:schemeClr val="bg1"/>
                </a:solidFill>
              </a:rPr>
              <a:t> que él había comprado y criado, la cual había crecido junto con él y con sus hijos. Comía de su pan, bebía de su copa y dormía en su seno, y era como una hija para él. </a:t>
            </a:r>
            <a:endParaRPr lang="es-ES" b="1" dirty="0" smtClean="0">
              <a:solidFill>
                <a:schemeClr val="bg1"/>
              </a:solidFill>
            </a:endParaRPr>
          </a:p>
          <a:p>
            <a:r>
              <a:rPr lang="es-ES" b="1" dirty="0" smtClean="0">
                <a:solidFill>
                  <a:schemeClr val="bg1"/>
                </a:solidFill>
              </a:rPr>
              <a:t>V.4.</a:t>
            </a:r>
          </a:p>
          <a:p>
            <a:r>
              <a:rPr lang="es-ES" b="1" dirty="0">
                <a:solidFill>
                  <a:schemeClr val="bg1"/>
                </a:solidFill>
              </a:rPr>
              <a:t>Vino un viajero al hombre rico y éste no quiso tomar de sus ovejas ni de sus vacas para preparar comida para el caminante que había venido a él, sino que tomó la </a:t>
            </a:r>
            <a:r>
              <a:rPr lang="es-ES" b="1" dirty="0" err="1">
                <a:solidFill>
                  <a:schemeClr val="bg1"/>
                </a:solidFill>
              </a:rPr>
              <a:t>corderita</a:t>
            </a:r>
            <a:r>
              <a:rPr lang="es-ES" b="1" dirty="0">
                <a:solidFill>
                  <a:schemeClr val="bg1"/>
                </a:solidFill>
              </a:rPr>
              <a:t> de aquel hombre pobre y la preparó para el hombre que había venido a él.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40955977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V.5.</a:t>
            </a:r>
          </a:p>
          <a:p>
            <a:r>
              <a:rPr lang="es-ES" b="1" dirty="0">
                <a:solidFill>
                  <a:schemeClr val="bg1"/>
                </a:solidFill>
              </a:rPr>
              <a:t>Y se encendió la ira de David en gran manera contra aquel hombre, y dijo a Natán: Vive el SEÑOR, que ciertamente el hombre que hizo esto merece morir; </a:t>
            </a:r>
            <a:endParaRPr lang="es-ES" b="1" dirty="0" smtClean="0">
              <a:solidFill>
                <a:schemeClr val="bg1"/>
              </a:solidFill>
            </a:endParaRPr>
          </a:p>
          <a:p>
            <a:r>
              <a:rPr lang="es-ES" b="1" dirty="0" smtClean="0">
                <a:solidFill>
                  <a:schemeClr val="bg1"/>
                </a:solidFill>
              </a:rPr>
              <a:t>V.6.</a:t>
            </a:r>
          </a:p>
          <a:p>
            <a:r>
              <a:rPr lang="es-ES" b="1" dirty="0" smtClean="0">
                <a:solidFill>
                  <a:schemeClr val="bg1"/>
                </a:solidFill>
              </a:rPr>
              <a:t>y </a:t>
            </a:r>
            <a:r>
              <a:rPr lang="es-ES" b="1" dirty="0">
                <a:solidFill>
                  <a:schemeClr val="bg1"/>
                </a:solidFill>
              </a:rPr>
              <a:t>debe pagar cuatro veces por la cordera, porque hizo esto y no tuvo compasión. </a:t>
            </a:r>
            <a:endParaRPr lang="es-ES" b="1" dirty="0" smtClean="0">
              <a:solidFill>
                <a:schemeClr val="bg1"/>
              </a:solidFill>
            </a:endParaRPr>
          </a:p>
          <a:p>
            <a:r>
              <a:rPr lang="es-ES" b="1" dirty="0" smtClean="0">
                <a:solidFill>
                  <a:schemeClr val="bg1"/>
                </a:solidFill>
              </a:rPr>
              <a:t>V.7.</a:t>
            </a:r>
          </a:p>
          <a:p>
            <a:r>
              <a:rPr lang="es-ES" b="1" dirty="0">
                <a:solidFill>
                  <a:schemeClr val="bg1"/>
                </a:solidFill>
              </a:rPr>
              <a:t>Entonces Natán dijo a David: Tú eres aquel hombre. Así dice el SEÑOR, Dios de Israel: "Yo te ungí rey sobre Israel y te libré de la mano de Saúl.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7392" cy="6858000"/>
          </a:xfrm>
          <a:prstGeom prst="rect">
            <a:avLst/>
          </a:prstGeom>
        </p:spPr>
      </p:pic>
    </p:spTree>
    <p:extLst>
      <p:ext uri="{BB962C8B-B14F-4D97-AF65-F5344CB8AC3E}">
        <p14:creationId xmlns:p14="http://schemas.microsoft.com/office/powerpoint/2010/main" val="3401647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V.8.</a:t>
            </a:r>
          </a:p>
          <a:p>
            <a:r>
              <a:rPr lang="es-ES" b="1" dirty="0">
                <a:solidFill>
                  <a:schemeClr val="bg1"/>
                </a:solidFill>
              </a:rPr>
              <a:t>"Yo también entregué a tu cuidado la casa de tu señor y las mujeres de tu señor, y te di la casa de Israel y de Judá; y si eso hubiera sido poco, te hubiera añadido muchas cosas como éstas. </a:t>
            </a:r>
            <a:endParaRPr lang="es-ES" b="1" dirty="0" smtClean="0">
              <a:solidFill>
                <a:schemeClr val="bg1"/>
              </a:solidFill>
            </a:endParaRPr>
          </a:p>
          <a:p>
            <a:r>
              <a:rPr lang="es-ES" b="1" dirty="0" smtClean="0">
                <a:solidFill>
                  <a:schemeClr val="bg1"/>
                </a:solidFill>
              </a:rPr>
              <a:t>V.9.</a:t>
            </a:r>
          </a:p>
          <a:p>
            <a:r>
              <a:rPr lang="es-ES" b="1" dirty="0">
                <a:solidFill>
                  <a:schemeClr val="bg1"/>
                </a:solidFill>
              </a:rPr>
              <a:t>"¿Por qué has despreciado la palabra del SEÑOR haciendo lo malo a sus ojos? Has matado a espada a Urías hitita, y has tomado a su mujer para que sea mujer tuya, y lo has matado con la espada de los hijos de Amón. </a:t>
            </a:r>
            <a:endParaRPr lang="es-ES" b="1" dirty="0" smtClean="0">
              <a:solidFill>
                <a:schemeClr val="bg1"/>
              </a:solidFill>
            </a:endParaRPr>
          </a:p>
          <a:p>
            <a:r>
              <a:rPr lang="es-ES" b="1" dirty="0" smtClean="0">
                <a:solidFill>
                  <a:schemeClr val="bg1"/>
                </a:solidFill>
              </a:rPr>
              <a:t>V.13.</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2202000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a:solidFill>
                  <a:schemeClr val="bg1"/>
                </a:solidFill>
              </a:rPr>
              <a:t>Mirad que no rechacéis al que habla. Porque si aquéllos no escaparon cuando rechazaron al que les amonestó sobre la tierra, mucho menos escaparemos nosotros si nos apartamos de aquel que nos amonesta  desde el cielo. </a:t>
            </a:r>
            <a:endParaRPr lang="es-ES" b="1" dirty="0" smtClean="0">
              <a:solidFill>
                <a:schemeClr val="bg1"/>
              </a:solidFill>
            </a:endParaRPr>
          </a:p>
          <a:p>
            <a:r>
              <a:rPr lang="es-ES" b="1" dirty="0">
                <a:solidFill>
                  <a:schemeClr val="bg1"/>
                </a:solidFill>
              </a:rPr>
              <a:t>Y</a:t>
            </a:r>
            <a:r>
              <a:rPr lang="es-ES" b="1" dirty="0" smtClean="0">
                <a:solidFill>
                  <a:schemeClr val="bg1"/>
                </a:solidFill>
              </a:rPr>
              <a:t> </a:t>
            </a:r>
            <a:r>
              <a:rPr lang="es-ES" b="1" dirty="0">
                <a:solidFill>
                  <a:schemeClr val="bg1"/>
                </a:solidFill>
              </a:rPr>
              <a:t>no escaparemos si le rechazamos. </a:t>
            </a:r>
            <a:endParaRPr lang="es-ES" b="1" dirty="0" smtClean="0">
              <a:solidFill>
                <a:schemeClr val="bg1"/>
              </a:solidFill>
            </a:endParaRPr>
          </a:p>
          <a:p>
            <a:r>
              <a:rPr lang="es-ES" b="1" dirty="0" smtClean="0">
                <a:solidFill>
                  <a:schemeClr val="bg1"/>
                </a:solidFill>
              </a:rPr>
              <a:t>Muchos </a:t>
            </a:r>
            <a:r>
              <a:rPr lang="es-ES" b="1" dirty="0">
                <a:solidFill>
                  <a:schemeClr val="bg1"/>
                </a:solidFill>
              </a:rPr>
              <a:t>no quieren oír la palabra de Dios. </a:t>
            </a:r>
            <a:endParaRPr lang="es-ES" b="1" dirty="0" smtClean="0">
              <a:solidFill>
                <a:schemeClr val="bg1"/>
              </a:solidFill>
            </a:endParaRPr>
          </a:p>
          <a:p>
            <a:r>
              <a:rPr lang="es-ES" b="1" dirty="0" smtClean="0">
                <a:solidFill>
                  <a:schemeClr val="bg1"/>
                </a:solidFill>
              </a:rPr>
              <a:t>II Timoteo.4:3-4.</a:t>
            </a:r>
          </a:p>
          <a:p>
            <a:r>
              <a:rPr lang="es-ES" b="1" dirty="0">
                <a:solidFill>
                  <a:schemeClr val="bg1"/>
                </a:solidFill>
              </a:rPr>
              <a:t>Porque vendrá tiempo cuando no soportarán la sana doctrina, sino que teniendo comezón de oídos, acumularán para sí maestros conforme a sus propios deseos; </a:t>
            </a:r>
            <a:endParaRPr lang="es-ES" b="1" dirty="0" smtClean="0">
              <a:solidFill>
                <a:schemeClr val="bg1"/>
              </a:solidFill>
            </a:endParaRPr>
          </a:p>
          <a:p>
            <a:r>
              <a:rPr lang="es-ES" b="1" dirty="0" smtClean="0">
                <a:solidFill>
                  <a:schemeClr val="bg1"/>
                </a:solidFill>
              </a:rPr>
              <a:t>V.4.</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18957858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a:solidFill>
                  <a:schemeClr val="bg1"/>
                </a:solidFill>
              </a:rPr>
              <a:t>Entonces David dijo a Natán: He pecado contra el SEÑOR. Y Natán dijo a David: El SEÑOR ha quitado tu pecado; no morirás. </a:t>
            </a:r>
          </a:p>
          <a:p>
            <a:r>
              <a:rPr lang="es-ES" b="1" dirty="0" smtClean="0">
                <a:solidFill>
                  <a:schemeClr val="bg1"/>
                </a:solidFill>
              </a:rPr>
              <a:t>David </a:t>
            </a:r>
            <a:r>
              <a:rPr lang="es-ES" b="1" dirty="0">
                <a:solidFill>
                  <a:schemeClr val="bg1"/>
                </a:solidFill>
              </a:rPr>
              <a:t>acepto</a:t>
            </a:r>
            <a:r>
              <a:rPr lang="es-ES" b="1" dirty="0" smtClean="0">
                <a:solidFill>
                  <a:schemeClr val="bg1"/>
                </a:solidFill>
              </a:rPr>
              <a:t>.</a:t>
            </a:r>
          </a:p>
          <a:p>
            <a:r>
              <a:rPr lang="es-ES" b="1" dirty="0" smtClean="0">
                <a:solidFill>
                  <a:schemeClr val="bg1"/>
                </a:solidFill>
              </a:rPr>
              <a:t>Pedro </a:t>
            </a:r>
            <a:r>
              <a:rPr lang="es-ES" b="1" dirty="0">
                <a:solidFill>
                  <a:schemeClr val="bg1"/>
                </a:solidFill>
              </a:rPr>
              <a:t>es otro ejemplo cuando Pablo le enfrento cara a </a:t>
            </a:r>
            <a:r>
              <a:rPr lang="es-ES" b="1" dirty="0" smtClean="0">
                <a:solidFill>
                  <a:schemeClr val="bg1"/>
                </a:solidFill>
              </a:rPr>
              <a:t>cara.</a:t>
            </a:r>
          </a:p>
          <a:p>
            <a:r>
              <a:rPr lang="es-ES" b="1" dirty="0" smtClean="0">
                <a:solidFill>
                  <a:schemeClr val="bg1"/>
                </a:solidFill>
              </a:rPr>
              <a:t>Galatas.2:11-15</a:t>
            </a:r>
            <a:r>
              <a:rPr lang="es-ES" b="1" dirty="0">
                <a:solidFill>
                  <a:schemeClr val="bg1"/>
                </a:solidFill>
              </a:rPr>
              <a:t>. </a:t>
            </a:r>
            <a:endParaRPr lang="es-ES" b="1" dirty="0" smtClean="0">
              <a:solidFill>
                <a:schemeClr val="bg1"/>
              </a:solidFill>
            </a:endParaRPr>
          </a:p>
          <a:p>
            <a:r>
              <a:rPr lang="es-ES" b="1" dirty="0">
                <a:solidFill>
                  <a:schemeClr val="bg1"/>
                </a:solidFill>
              </a:rPr>
              <a:t>Pero cuando Pedro vino a Antioquía, me opuse a él cara a cara, porque era de condenar</a:t>
            </a:r>
            <a:r>
              <a:rPr lang="es-ES" b="1" dirty="0" smtClean="0">
                <a:solidFill>
                  <a:schemeClr val="bg1"/>
                </a:solidFill>
              </a:rPr>
              <a:t>.</a:t>
            </a:r>
          </a:p>
          <a:p>
            <a:r>
              <a:rPr lang="es-ES" b="1" dirty="0" smtClean="0">
                <a:solidFill>
                  <a:schemeClr val="bg1"/>
                </a:solidFill>
              </a:rPr>
              <a:t>V.12.</a:t>
            </a:r>
          </a:p>
          <a:p>
            <a:r>
              <a:rPr lang="es-ES" b="1" dirty="0">
                <a:solidFill>
                  <a:schemeClr val="bg1"/>
                </a:solidFill>
              </a:rPr>
              <a:t>Porque antes de venir algunos de parte de Jacobo, él comía con los gentiles, pero cuando vinieron, empezó a retraerse y apartarse, porque temía a los de la circuncisión.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004" y="0"/>
            <a:ext cx="4144968" cy="6858000"/>
          </a:xfrm>
          <a:prstGeom prst="rect">
            <a:avLst/>
          </a:prstGeom>
        </p:spPr>
      </p:pic>
    </p:spTree>
    <p:extLst>
      <p:ext uri="{BB962C8B-B14F-4D97-AF65-F5344CB8AC3E}">
        <p14:creationId xmlns:p14="http://schemas.microsoft.com/office/powerpoint/2010/main" val="22745697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V.13.</a:t>
            </a:r>
          </a:p>
          <a:p>
            <a:r>
              <a:rPr lang="es-ES" b="1" dirty="0">
                <a:solidFill>
                  <a:schemeClr val="bg1"/>
                </a:solidFill>
              </a:rPr>
              <a:t>Y el resto de los judíos se le unió en su hipocresía, de tal manera que aun Bernabé fue arrastrado por la hipocresía de ellos. </a:t>
            </a:r>
            <a:endParaRPr lang="es-ES" b="1" dirty="0" smtClean="0">
              <a:solidFill>
                <a:schemeClr val="bg1"/>
              </a:solidFill>
            </a:endParaRPr>
          </a:p>
          <a:p>
            <a:r>
              <a:rPr lang="es-ES" b="1" dirty="0" smtClean="0">
                <a:solidFill>
                  <a:schemeClr val="bg1"/>
                </a:solidFill>
              </a:rPr>
              <a:t>V.14.</a:t>
            </a:r>
          </a:p>
          <a:p>
            <a:r>
              <a:rPr lang="es-ES" b="1" dirty="0">
                <a:solidFill>
                  <a:schemeClr val="bg1"/>
                </a:solidFill>
              </a:rPr>
              <a:t>Pero cuando vi que no andaban con rectitud en cuanto a la verdad del evangelio, dije a Pedro delante de todos: Si tú, siendo judío, vives como los gentiles y no como los judíos, ¿por qué obligas a los gentiles a vivir como judíos? </a:t>
            </a:r>
          </a:p>
          <a:p>
            <a:r>
              <a:rPr lang="es-ES" b="1" dirty="0" smtClean="0">
                <a:solidFill>
                  <a:schemeClr val="bg1"/>
                </a:solidFill>
              </a:rPr>
              <a:t>Acepto </a:t>
            </a:r>
            <a:r>
              <a:rPr lang="es-ES" b="1" dirty="0">
                <a:solidFill>
                  <a:schemeClr val="bg1"/>
                </a:solidFill>
              </a:rPr>
              <a:t>la exhortación que Pablo le hizo, </a:t>
            </a:r>
            <a:r>
              <a:rPr lang="es-ES" b="1" dirty="0" smtClean="0">
                <a:solidFill>
                  <a:schemeClr val="bg1"/>
                </a:solidFill>
              </a:rPr>
              <a:t>así </a:t>
            </a:r>
            <a:r>
              <a:rPr lang="es-ES" b="1" dirty="0">
                <a:solidFill>
                  <a:schemeClr val="bg1"/>
                </a:solidFill>
              </a:rPr>
              <a:t>nosotros debemos de aceptar cuando se nos exhorta ya sea personal o públicamente.</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279" y="0"/>
            <a:ext cx="3644721" cy="6858000"/>
          </a:xfrm>
          <a:prstGeom prst="rect">
            <a:avLst/>
          </a:prstGeom>
        </p:spPr>
      </p:pic>
    </p:spTree>
    <p:extLst>
      <p:ext uri="{BB962C8B-B14F-4D97-AF65-F5344CB8AC3E}">
        <p14:creationId xmlns:p14="http://schemas.microsoft.com/office/powerpoint/2010/main" val="2254296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2" name="Título 1"/>
          <p:cNvSpPr>
            <a:spLocks noGrp="1"/>
          </p:cNvSpPr>
          <p:nvPr>
            <p:ph type="title"/>
          </p:nvPr>
        </p:nvSpPr>
        <p:spPr>
          <a:xfrm>
            <a:off x="628650" y="0"/>
            <a:ext cx="7886700" cy="1325563"/>
          </a:xfrm>
        </p:spPr>
        <p:txBody>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CONCLUSIÒN:</a:t>
            </a:r>
          </a:p>
        </p:txBody>
      </p:sp>
      <p:sp>
        <p:nvSpPr>
          <p:cNvPr id="3" name="Marcador de contenido 2"/>
          <p:cNvSpPr>
            <a:spLocks noGrp="1"/>
          </p:cNvSpPr>
          <p:nvPr>
            <p:ph idx="1"/>
          </p:nvPr>
        </p:nvSpPr>
        <p:spPr>
          <a:xfrm>
            <a:off x="0" y="1580926"/>
            <a:ext cx="9144000" cy="5277074"/>
          </a:xfrm>
        </p:spPr>
        <p:txBody>
          <a:bodyPr>
            <a:normAutofit/>
          </a:bodyPr>
          <a:lstStyle/>
          <a:p>
            <a:r>
              <a:rPr lang="es-ES" b="1" dirty="0" smtClean="0">
                <a:solidFill>
                  <a:schemeClr val="bg1"/>
                </a:solidFill>
              </a:rPr>
              <a:t>Debemos </a:t>
            </a:r>
            <a:r>
              <a:rPr lang="es-ES" b="1" dirty="0">
                <a:solidFill>
                  <a:schemeClr val="bg1"/>
                </a:solidFill>
              </a:rPr>
              <a:t>de soportar oír la palabra que Dios nos hace a través de su palabra. </a:t>
            </a:r>
            <a:endParaRPr lang="es-ES" b="1" dirty="0" smtClean="0">
              <a:solidFill>
                <a:schemeClr val="bg1"/>
              </a:solidFill>
            </a:endParaRPr>
          </a:p>
          <a:p>
            <a:r>
              <a:rPr lang="es-ES" b="1" dirty="0" smtClean="0">
                <a:solidFill>
                  <a:schemeClr val="bg1"/>
                </a:solidFill>
              </a:rPr>
              <a:t>No </a:t>
            </a:r>
            <a:r>
              <a:rPr lang="es-ES" b="1" dirty="0">
                <a:solidFill>
                  <a:schemeClr val="bg1"/>
                </a:solidFill>
              </a:rPr>
              <a:t>le rechacemos, por que sino El nos va a rechazar en el </a:t>
            </a:r>
            <a:r>
              <a:rPr lang="es-ES" b="1" dirty="0" smtClean="0">
                <a:solidFill>
                  <a:schemeClr val="bg1"/>
                </a:solidFill>
              </a:rPr>
              <a:t>día </a:t>
            </a:r>
            <a:r>
              <a:rPr lang="es-ES" b="1" dirty="0">
                <a:solidFill>
                  <a:schemeClr val="bg1"/>
                </a:solidFill>
              </a:rPr>
              <a:t>final.</a:t>
            </a:r>
          </a:p>
          <a:p>
            <a:r>
              <a:rPr lang="es-ES" b="1" dirty="0" smtClean="0">
                <a:solidFill>
                  <a:schemeClr val="bg1"/>
                </a:solidFill>
              </a:rPr>
              <a:t>Seamos </a:t>
            </a:r>
            <a:r>
              <a:rPr lang="es-ES" b="1" dirty="0">
                <a:solidFill>
                  <a:schemeClr val="bg1"/>
                </a:solidFill>
              </a:rPr>
              <a:t>humildes aceptemos cuando nos exhortan ya que es para nuestro bien espiritual y poder llegar a obtener la vida eterna. </a:t>
            </a:r>
            <a:endParaRPr lang="es-ES" b="1" dirty="0" smtClean="0">
              <a:solidFill>
                <a:schemeClr val="bg1"/>
              </a:solidFill>
            </a:endParaRPr>
          </a:p>
          <a:p>
            <a:r>
              <a:rPr lang="es-ES" b="1" dirty="0" smtClean="0">
                <a:solidFill>
                  <a:schemeClr val="bg1"/>
                </a:solidFill>
              </a:rPr>
              <a:t>No </a:t>
            </a:r>
            <a:r>
              <a:rPr lang="es-ES" b="1" dirty="0">
                <a:solidFill>
                  <a:schemeClr val="bg1"/>
                </a:solidFill>
              </a:rPr>
              <a:t>nos enojemos con el </a:t>
            </a:r>
            <a:r>
              <a:rPr lang="es-ES" b="1" dirty="0" smtClean="0">
                <a:solidFill>
                  <a:schemeClr val="bg1"/>
                </a:solidFill>
              </a:rPr>
              <a:t>predicador. </a:t>
            </a:r>
          </a:p>
          <a:p>
            <a:r>
              <a:rPr lang="es-ES" b="1" dirty="0">
                <a:solidFill>
                  <a:schemeClr val="bg1"/>
                </a:solidFill>
              </a:rPr>
              <a:t>Y</a:t>
            </a:r>
            <a:r>
              <a:rPr lang="es-ES" b="1" dirty="0" smtClean="0">
                <a:solidFill>
                  <a:schemeClr val="bg1"/>
                </a:solidFill>
              </a:rPr>
              <a:t>a </a:t>
            </a:r>
            <a:r>
              <a:rPr lang="es-ES" b="1" dirty="0">
                <a:solidFill>
                  <a:schemeClr val="bg1"/>
                </a:solidFill>
              </a:rPr>
              <a:t>que él solo enseña lo que Dios desea de cada uno de nosotros. </a:t>
            </a:r>
            <a:endParaRPr lang="es-ES" b="1" dirty="0" smtClean="0">
              <a:solidFill>
                <a:schemeClr val="bg1"/>
              </a:solidFill>
            </a:endParaRPr>
          </a:p>
          <a:p>
            <a:r>
              <a:rPr lang="es-ES" b="1" dirty="0" smtClean="0">
                <a:solidFill>
                  <a:schemeClr val="bg1"/>
                </a:solidFill>
              </a:rPr>
              <a:t>Y que desea es ayudarle en su vida espiritual.</a:t>
            </a:r>
          </a:p>
          <a:p>
            <a:endParaRPr lang="es-ES" b="1" dirty="0">
              <a:solidFill>
                <a:schemeClr val="bg1"/>
              </a:solidFill>
            </a:endParaRPr>
          </a:p>
        </p:txBody>
      </p:sp>
    </p:spTree>
    <p:extLst>
      <p:ext uri="{BB962C8B-B14F-4D97-AF65-F5344CB8AC3E}">
        <p14:creationId xmlns:p14="http://schemas.microsoft.com/office/powerpoint/2010/main" val="1828087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9141972" cy="6848296"/>
          </a:xfrm>
        </p:spPr>
        <p:txBody>
          <a:bodyPr>
            <a:normAutofit/>
          </a:bodyPr>
          <a:lstStyle/>
          <a:p>
            <a:r>
              <a:rPr lang="es-ES" b="1" dirty="0">
                <a:solidFill>
                  <a:schemeClr val="bg1"/>
                </a:solidFill>
              </a:rPr>
              <a:t>Cuando </a:t>
            </a:r>
            <a:r>
              <a:rPr lang="es-ES" b="1" dirty="0" smtClean="0">
                <a:solidFill>
                  <a:schemeClr val="bg1"/>
                </a:solidFill>
              </a:rPr>
              <a:t>Usted </a:t>
            </a:r>
            <a:r>
              <a:rPr lang="es-ES" b="1" dirty="0">
                <a:solidFill>
                  <a:schemeClr val="bg1"/>
                </a:solidFill>
              </a:rPr>
              <a:t>se enoja con el predicador o el hermano, </a:t>
            </a:r>
            <a:r>
              <a:rPr lang="es-ES" b="1" dirty="0" smtClean="0">
                <a:solidFill>
                  <a:schemeClr val="bg1"/>
                </a:solidFill>
              </a:rPr>
              <a:t>Usted </a:t>
            </a:r>
            <a:r>
              <a:rPr lang="es-ES" b="1" dirty="0">
                <a:solidFill>
                  <a:schemeClr val="bg1"/>
                </a:solidFill>
              </a:rPr>
              <a:t>se esta enojando con la palabra de </a:t>
            </a:r>
            <a:r>
              <a:rPr lang="es-ES" b="1" dirty="0" smtClean="0">
                <a:solidFill>
                  <a:schemeClr val="bg1"/>
                </a:solidFill>
              </a:rPr>
              <a:t>Dios. </a:t>
            </a:r>
          </a:p>
          <a:p>
            <a:r>
              <a:rPr lang="es-ES" b="1" dirty="0">
                <a:solidFill>
                  <a:schemeClr val="bg1"/>
                </a:solidFill>
              </a:rPr>
              <a:t>Y</a:t>
            </a:r>
            <a:r>
              <a:rPr lang="es-ES" b="1" dirty="0" smtClean="0">
                <a:solidFill>
                  <a:schemeClr val="bg1"/>
                </a:solidFill>
              </a:rPr>
              <a:t> </a:t>
            </a:r>
            <a:r>
              <a:rPr lang="es-ES" b="1" dirty="0">
                <a:solidFill>
                  <a:schemeClr val="bg1"/>
                </a:solidFill>
              </a:rPr>
              <a:t>si se enoja con la palabra de </a:t>
            </a:r>
            <a:r>
              <a:rPr lang="es-ES" b="1" dirty="0" smtClean="0">
                <a:solidFill>
                  <a:schemeClr val="bg1"/>
                </a:solidFill>
              </a:rPr>
              <a:t>Dios. </a:t>
            </a:r>
          </a:p>
          <a:p>
            <a:r>
              <a:rPr lang="es-ES" b="1" dirty="0">
                <a:solidFill>
                  <a:schemeClr val="bg1"/>
                </a:solidFill>
              </a:rPr>
              <a:t>S</a:t>
            </a:r>
            <a:r>
              <a:rPr lang="es-ES" b="1" dirty="0" smtClean="0">
                <a:solidFill>
                  <a:schemeClr val="bg1"/>
                </a:solidFill>
              </a:rPr>
              <a:t>e </a:t>
            </a:r>
            <a:r>
              <a:rPr lang="es-ES" b="1" dirty="0">
                <a:solidFill>
                  <a:schemeClr val="bg1"/>
                </a:solidFill>
              </a:rPr>
              <a:t>enoja con Dios mismo</a:t>
            </a:r>
            <a:r>
              <a:rPr lang="es-ES" b="1" dirty="0" smtClean="0">
                <a:solidFill>
                  <a:schemeClr val="bg1"/>
                </a:solidFill>
              </a:rPr>
              <a:t>.</a:t>
            </a:r>
          </a:p>
          <a:p>
            <a:r>
              <a:rPr lang="es-ES" b="1" dirty="0" smtClean="0">
                <a:solidFill>
                  <a:schemeClr val="bg1"/>
                </a:solidFill>
              </a:rPr>
              <a:t>Debemos </a:t>
            </a:r>
            <a:r>
              <a:rPr lang="es-ES" b="1" dirty="0">
                <a:solidFill>
                  <a:schemeClr val="bg1"/>
                </a:solidFill>
              </a:rPr>
              <a:t>de exhortarnos los unos a los otros y esto todos los días. </a:t>
            </a:r>
            <a:endParaRPr lang="es-ES" b="1" dirty="0" smtClean="0">
              <a:solidFill>
                <a:schemeClr val="bg1"/>
              </a:solidFill>
            </a:endParaRPr>
          </a:p>
          <a:p>
            <a:r>
              <a:rPr lang="es-ES" b="1" dirty="0" smtClean="0">
                <a:solidFill>
                  <a:schemeClr val="bg1"/>
                </a:solidFill>
              </a:rPr>
              <a:t>Para </a:t>
            </a:r>
            <a:r>
              <a:rPr lang="es-ES" b="1" dirty="0">
                <a:solidFill>
                  <a:schemeClr val="bg1"/>
                </a:solidFill>
              </a:rPr>
              <a:t>caminar de acuerdo como Dios lo </a:t>
            </a:r>
            <a:r>
              <a:rPr lang="es-ES" b="1" dirty="0" smtClean="0">
                <a:solidFill>
                  <a:schemeClr val="bg1"/>
                </a:solidFill>
              </a:rPr>
              <a:t>desea. </a:t>
            </a:r>
          </a:p>
          <a:p>
            <a:r>
              <a:rPr lang="es-ES" b="1" dirty="0" smtClean="0">
                <a:solidFill>
                  <a:schemeClr val="bg1"/>
                </a:solidFill>
              </a:rPr>
              <a:t>Exhortémonos </a:t>
            </a:r>
            <a:r>
              <a:rPr lang="es-ES" b="1" dirty="0">
                <a:solidFill>
                  <a:schemeClr val="bg1"/>
                </a:solidFill>
              </a:rPr>
              <a:t>con mucho amor y paciencia.</a:t>
            </a:r>
          </a:p>
          <a:p>
            <a:r>
              <a:rPr lang="es-ES" b="1" dirty="0" smtClean="0">
                <a:solidFill>
                  <a:schemeClr val="bg1"/>
                </a:solidFill>
              </a:rPr>
              <a:t>Deberíamos </a:t>
            </a:r>
            <a:r>
              <a:rPr lang="es-ES" b="1" dirty="0">
                <a:solidFill>
                  <a:schemeClr val="bg1"/>
                </a:solidFill>
              </a:rPr>
              <a:t>de sentirnos felicites y </a:t>
            </a:r>
            <a:r>
              <a:rPr lang="es-ES" b="1" dirty="0" smtClean="0">
                <a:solidFill>
                  <a:schemeClr val="bg1"/>
                </a:solidFill>
              </a:rPr>
              <a:t>agradecerle </a:t>
            </a:r>
            <a:r>
              <a:rPr lang="es-ES" b="1" dirty="0">
                <a:solidFill>
                  <a:schemeClr val="bg1"/>
                </a:solidFill>
              </a:rPr>
              <a:t>al hermano cuando nos </a:t>
            </a:r>
            <a:r>
              <a:rPr lang="es-ES" b="1" dirty="0" smtClean="0">
                <a:solidFill>
                  <a:schemeClr val="bg1"/>
                </a:solidFill>
              </a:rPr>
              <a:t>exhorta. </a:t>
            </a:r>
          </a:p>
          <a:p>
            <a:r>
              <a:rPr lang="es-ES" b="1" dirty="0">
                <a:solidFill>
                  <a:schemeClr val="bg1"/>
                </a:solidFill>
              </a:rPr>
              <a:t>Y</a:t>
            </a:r>
            <a:r>
              <a:rPr lang="es-ES" b="1" dirty="0" smtClean="0">
                <a:solidFill>
                  <a:schemeClr val="bg1"/>
                </a:solidFill>
              </a:rPr>
              <a:t>a </a:t>
            </a:r>
            <a:r>
              <a:rPr lang="es-ES" b="1" dirty="0">
                <a:solidFill>
                  <a:schemeClr val="bg1"/>
                </a:solidFill>
              </a:rPr>
              <a:t>que nos esta ayudando y esta demostrando el amor hacia </a:t>
            </a:r>
            <a:r>
              <a:rPr lang="es-ES" b="1" dirty="0" smtClean="0">
                <a:solidFill>
                  <a:schemeClr val="bg1"/>
                </a:solidFill>
              </a:rPr>
              <a:t>nosotros. </a:t>
            </a:r>
          </a:p>
          <a:p>
            <a:r>
              <a:rPr lang="es-ES" b="1" dirty="0">
                <a:solidFill>
                  <a:schemeClr val="bg1"/>
                </a:solidFill>
              </a:rPr>
              <a:t>P</a:t>
            </a:r>
            <a:r>
              <a:rPr lang="es-ES" b="1" dirty="0" smtClean="0">
                <a:solidFill>
                  <a:schemeClr val="bg1"/>
                </a:solidFill>
              </a:rPr>
              <a:t>or </a:t>
            </a:r>
            <a:r>
              <a:rPr lang="es-ES" b="1" dirty="0">
                <a:solidFill>
                  <a:schemeClr val="bg1"/>
                </a:solidFill>
              </a:rPr>
              <a:t>que no quiere que nos perdamos.</a:t>
            </a:r>
          </a:p>
        </p:txBody>
      </p:sp>
    </p:spTree>
    <p:extLst>
      <p:ext uri="{BB962C8B-B14F-4D97-AF65-F5344CB8AC3E}">
        <p14:creationId xmlns:p14="http://schemas.microsoft.com/office/powerpoint/2010/main" val="1090352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370491"/>
            <a:ext cx="9144000" cy="1487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70491"/>
          </a:xfrm>
          <a:prstGeom prst="rect">
            <a:avLst/>
          </a:prstGeom>
        </p:spPr>
      </p:pic>
    </p:spTree>
    <p:extLst>
      <p:ext uri="{BB962C8B-B14F-4D97-AF65-F5344CB8AC3E}">
        <p14:creationId xmlns:p14="http://schemas.microsoft.com/office/powerpoint/2010/main" val="4432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455" fill="hold">
                                          <p:stCondLst>
                                            <p:cond delay="0"/>
                                          </p:stCondLst>
                                        </p:cTn>
                                        <p:tgtEl>
                                          <p:spTgt spid="4"/>
                                        </p:tgtEl>
                                        <p:attrNameLst>
                                          <p:attrName>style.rotation</p:attrName>
                                        </p:attrNameLst>
                                      </p:cBhvr>
                                      <p:to>
                                        <p:strVal val="-45.0"/>
                                      </p:to>
                                    </p:set>
                                    <p:anim calcmode="lin" valueType="num">
                                      <p:cBhvr>
                                        <p:cTn id="1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a:bodyPr>
          <a:lstStyle/>
          <a:p>
            <a:r>
              <a:rPr lang="es-ES" b="1" dirty="0">
                <a:solidFill>
                  <a:schemeClr val="bg1"/>
                </a:solidFill>
              </a:rPr>
              <a:t>y apartarán sus oídos de la verdad, y se volverán a mitos. </a:t>
            </a:r>
            <a:endParaRPr lang="es-ES" b="1" dirty="0" smtClean="0">
              <a:solidFill>
                <a:schemeClr val="bg1"/>
              </a:solidFill>
            </a:endParaRPr>
          </a:p>
          <a:p>
            <a:r>
              <a:rPr lang="es-ES" b="1" dirty="0" smtClean="0">
                <a:solidFill>
                  <a:schemeClr val="bg1"/>
                </a:solidFill>
              </a:rPr>
              <a:t>En </a:t>
            </a:r>
            <a:r>
              <a:rPr lang="es-ES" b="1" dirty="0">
                <a:solidFill>
                  <a:schemeClr val="bg1"/>
                </a:solidFill>
              </a:rPr>
              <a:t>este estudio veremos que no debemos de rechazar, ni enojarnos con aquellos que nos predican la palabra de </a:t>
            </a:r>
            <a:r>
              <a:rPr lang="es-ES" b="1" dirty="0" smtClean="0">
                <a:solidFill>
                  <a:schemeClr val="bg1"/>
                </a:solidFill>
              </a:rPr>
              <a:t>Dios.</a:t>
            </a:r>
          </a:p>
          <a:p>
            <a:r>
              <a:rPr lang="es-ES" b="1" dirty="0">
                <a:solidFill>
                  <a:schemeClr val="bg1"/>
                </a:solidFill>
              </a:rPr>
              <a:t>P</a:t>
            </a:r>
            <a:r>
              <a:rPr lang="es-ES" b="1" dirty="0" smtClean="0">
                <a:solidFill>
                  <a:schemeClr val="bg1"/>
                </a:solidFill>
              </a:rPr>
              <a:t>or </a:t>
            </a:r>
            <a:r>
              <a:rPr lang="es-ES" b="1" dirty="0">
                <a:solidFill>
                  <a:schemeClr val="bg1"/>
                </a:solidFill>
              </a:rPr>
              <a:t>que muchos se enojan con </a:t>
            </a:r>
            <a:r>
              <a:rPr lang="es-ES" b="1" dirty="0" smtClean="0">
                <a:solidFill>
                  <a:schemeClr val="bg1"/>
                </a:solidFill>
              </a:rPr>
              <a:t>el predicador. </a:t>
            </a:r>
          </a:p>
          <a:p>
            <a:r>
              <a:rPr lang="es-ES" b="1" dirty="0">
                <a:solidFill>
                  <a:schemeClr val="bg1"/>
                </a:solidFill>
              </a:rPr>
              <a:t>C</a:t>
            </a:r>
            <a:r>
              <a:rPr lang="es-ES" b="1" dirty="0" smtClean="0">
                <a:solidFill>
                  <a:schemeClr val="bg1"/>
                </a:solidFill>
              </a:rPr>
              <a:t>uando </a:t>
            </a:r>
            <a:r>
              <a:rPr lang="es-ES" b="1" dirty="0">
                <a:solidFill>
                  <a:schemeClr val="bg1"/>
                </a:solidFill>
              </a:rPr>
              <a:t>les </a:t>
            </a:r>
            <a:r>
              <a:rPr lang="es-ES" b="1" dirty="0" smtClean="0">
                <a:solidFill>
                  <a:schemeClr val="bg1"/>
                </a:solidFill>
              </a:rPr>
              <a:t>exhorta. </a:t>
            </a:r>
          </a:p>
          <a:p>
            <a:r>
              <a:rPr lang="es-ES" b="1" dirty="0">
                <a:solidFill>
                  <a:schemeClr val="bg1"/>
                </a:solidFill>
              </a:rPr>
              <a:t>P</a:t>
            </a:r>
            <a:r>
              <a:rPr lang="es-ES" b="1" dirty="0" smtClean="0">
                <a:solidFill>
                  <a:schemeClr val="bg1"/>
                </a:solidFill>
              </a:rPr>
              <a:t>ero </a:t>
            </a:r>
            <a:r>
              <a:rPr lang="es-ES" b="1" dirty="0">
                <a:solidFill>
                  <a:schemeClr val="bg1"/>
                </a:solidFill>
              </a:rPr>
              <a:t>no se dan cuenta que cuando rechazan al predicador o rechazan el </a:t>
            </a:r>
            <a:r>
              <a:rPr lang="es-ES" b="1" dirty="0" smtClean="0">
                <a:solidFill>
                  <a:schemeClr val="bg1"/>
                </a:solidFill>
              </a:rPr>
              <a:t>mensaje. </a:t>
            </a:r>
          </a:p>
          <a:p>
            <a:r>
              <a:rPr lang="es-ES" b="1" dirty="0" smtClean="0">
                <a:solidFill>
                  <a:schemeClr val="bg1"/>
                </a:solidFill>
              </a:rPr>
              <a:t>Están </a:t>
            </a:r>
            <a:r>
              <a:rPr lang="es-ES" b="1" dirty="0">
                <a:solidFill>
                  <a:schemeClr val="bg1"/>
                </a:solidFill>
              </a:rPr>
              <a:t>enojándose con Dios y rechazándole a El. </a:t>
            </a:r>
            <a:endParaRPr lang="es-ES" b="1" dirty="0" smtClean="0">
              <a:solidFill>
                <a:schemeClr val="bg1"/>
              </a:solidFill>
            </a:endParaRPr>
          </a:p>
          <a:p>
            <a:r>
              <a:rPr lang="es-ES" b="1" dirty="0" smtClean="0">
                <a:solidFill>
                  <a:schemeClr val="bg1"/>
                </a:solidFill>
              </a:rPr>
              <a:t>Lucas.10:16</a:t>
            </a:r>
            <a:r>
              <a:rPr lang="es-ES" b="1" dirty="0">
                <a:solidFill>
                  <a:schemeClr val="bg1"/>
                </a:solidFill>
              </a:rPr>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9420" cy="6858000"/>
          </a:xfrm>
          <a:prstGeom prst="rect">
            <a:avLst/>
          </a:prstGeom>
        </p:spPr>
      </p:pic>
    </p:spTree>
    <p:extLst>
      <p:ext uri="{BB962C8B-B14F-4D97-AF65-F5344CB8AC3E}">
        <p14:creationId xmlns:p14="http://schemas.microsoft.com/office/powerpoint/2010/main" val="3694899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El que a vosotros escucha, a mí me escucha, y el que a vosotros rechaza, a mí me rechaza; y el que a mí me rechaza, rechaza al que me envió. </a:t>
            </a:r>
            <a:endParaRPr lang="es-ES" b="1" dirty="0" smtClean="0">
              <a:solidFill>
                <a:schemeClr val="bg1"/>
              </a:solidFill>
            </a:endParaRPr>
          </a:p>
          <a:p>
            <a:r>
              <a:rPr lang="es-ES" b="1" dirty="0" smtClean="0">
                <a:solidFill>
                  <a:schemeClr val="bg1"/>
                </a:solidFill>
              </a:rPr>
              <a:t>Y </a:t>
            </a:r>
            <a:r>
              <a:rPr lang="es-ES" b="1" dirty="0">
                <a:solidFill>
                  <a:schemeClr val="bg1"/>
                </a:solidFill>
              </a:rPr>
              <a:t>ella nos va a juzgar en el </a:t>
            </a:r>
            <a:r>
              <a:rPr lang="es-ES" b="1" dirty="0" smtClean="0">
                <a:solidFill>
                  <a:schemeClr val="bg1"/>
                </a:solidFill>
              </a:rPr>
              <a:t>día </a:t>
            </a:r>
            <a:r>
              <a:rPr lang="es-ES" b="1" dirty="0">
                <a:solidFill>
                  <a:schemeClr val="bg1"/>
                </a:solidFill>
              </a:rPr>
              <a:t>final. </a:t>
            </a:r>
            <a:endParaRPr lang="es-ES" b="1" dirty="0" smtClean="0">
              <a:solidFill>
                <a:schemeClr val="bg1"/>
              </a:solidFill>
            </a:endParaRPr>
          </a:p>
          <a:p>
            <a:r>
              <a:rPr lang="es-ES" b="1" dirty="0" smtClean="0">
                <a:solidFill>
                  <a:schemeClr val="bg1"/>
                </a:solidFill>
              </a:rPr>
              <a:t>Juan.12:48</a:t>
            </a:r>
            <a:r>
              <a:rPr lang="es-ES" b="1" dirty="0">
                <a:solidFill>
                  <a:schemeClr val="bg1"/>
                </a:solidFill>
              </a:rPr>
              <a:t>.</a:t>
            </a:r>
          </a:p>
          <a:p>
            <a:r>
              <a:rPr lang="es-ES" b="1" dirty="0">
                <a:solidFill>
                  <a:schemeClr val="bg1"/>
                </a:solidFill>
              </a:rPr>
              <a:t>El que me rechaza y no recibe mis palabras, tiene quien lo juzgue; la palabra que he hablado, ésa lo juzgará en el día final.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9420" cy="6848296"/>
          </a:xfrm>
          <a:prstGeom prst="rect">
            <a:avLst/>
          </a:prstGeom>
        </p:spPr>
      </p:pic>
    </p:spTree>
    <p:extLst>
      <p:ext uri="{BB962C8B-B14F-4D97-AF65-F5344CB8AC3E}">
        <p14:creationId xmlns:p14="http://schemas.microsoft.com/office/powerpoint/2010/main" val="826779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2" name="Título 1"/>
          <p:cNvSpPr>
            <a:spLocks noGrp="1"/>
          </p:cNvSpPr>
          <p:nvPr>
            <p:ph type="title"/>
          </p:nvPr>
        </p:nvSpPr>
        <p:spPr>
          <a:xfrm>
            <a:off x="0" y="0"/>
            <a:ext cx="9144000" cy="1325563"/>
          </a:xfrm>
        </p:spPr>
        <p:txBody>
          <a:bodyPr>
            <a:normAutofit fontScale="90000"/>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DEBEMOS DE SOPORTAR LA PALABRA DE EXHORTACION. HEBREOS.13:22.</a:t>
            </a:r>
          </a:p>
        </p:txBody>
      </p:sp>
      <p:sp>
        <p:nvSpPr>
          <p:cNvPr id="3" name="Marcador de contenido 2"/>
          <p:cNvSpPr>
            <a:spLocks noGrp="1"/>
          </p:cNvSpPr>
          <p:nvPr>
            <p:ph idx="1"/>
          </p:nvPr>
        </p:nvSpPr>
        <p:spPr>
          <a:xfrm>
            <a:off x="0" y="1774110"/>
            <a:ext cx="5125792" cy="5083890"/>
          </a:xfrm>
        </p:spPr>
        <p:txBody>
          <a:bodyPr>
            <a:normAutofit/>
          </a:bodyPr>
          <a:lstStyle/>
          <a:p>
            <a:r>
              <a:rPr lang="es-ES" b="1" dirty="0">
                <a:solidFill>
                  <a:schemeClr val="bg1"/>
                </a:solidFill>
              </a:rPr>
              <a:t>Os ruego, hermanos, que soportéis la palabra de exhortación, pues os he escrito brevemente. </a:t>
            </a:r>
            <a:endParaRPr lang="es-ES" b="1" dirty="0" smtClean="0">
              <a:solidFill>
                <a:schemeClr val="bg1"/>
              </a:solidFill>
            </a:endParaRPr>
          </a:p>
          <a:p>
            <a:r>
              <a:rPr lang="es-ES" b="1" dirty="0" smtClean="0">
                <a:solidFill>
                  <a:schemeClr val="bg1"/>
                </a:solidFill>
              </a:rPr>
              <a:t>Los </a:t>
            </a:r>
            <a:r>
              <a:rPr lang="es-ES" b="1" dirty="0">
                <a:solidFill>
                  <a:schemeClr val="bg1"/>
                </a:solidFill>
              </a:rPr>
              <a:t>hermanos Hebreos debían de animarse a aceptar esta palabra de exhortación, ya que era para su propio beneficio. </a:t>
            </a:r>
            <a:endParaRPr lang="es-ES" b="1" dirty="0" smtClean="0">
              <a:solidFill>
                <a:schemeClr val="bg1"/>
              </a:solidFill>
            </a:endParaRPr>
          </a:p>
          <a:p>
            <a:r>
              <a:rPr lang="es-ES" b="1" dirty="0" smtClean="0">
                <a:solidFill>
                  <a:schemeClr val="bg1"/>
                </a:solidFill>
              </a:rPr>
              <a:t>Al </a:t>
            </a:r>
            <a:r>
              <a:rPr lang="es-ES" b="1" dirty="0">
                <a:solidFill>
                  <a:schemeClr val="bg1"/>
                </a:solidFill>
              </a:rPr>
              <a:t>igual nosotros debemos de ser humildes y aceptar esta palabra de exhortación, ya sea en la predicación o en la </a:t>
            </a:r>
            <a:r>
              <a:rPr lang="es-ES" b="1" dirty="0" smtClean="0">
                <a:solidFill>
                  <a:schemeClr val="bg1"/>
                </a:solidFill>
              </a:rPr>
              <a:t>clase.</a:t>
            </a:r>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132" y="1572296"/>
            <a:ext cx="3829839" cy="5285704"/>
          </a:xfrm>
          <a:prstGeom prst="rect">
            <a:avLst/>
          </a:prstGeom>
        </p:spPr>
      </p:pic>
    </p:spTree>
    <p:extLst>
      <p:ext uri="{BB962C8B-B14F-4D97-AF65-F5344CB8AC3E}">
        <p14:creationId xmlns:p14="http://schemas.microsoft.com/office/powerpoint/2010/main" val="30916620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La palabra exhortar- </a:t>
            </a:r>
            <a:endParaRPr lang="es-ES" b="1" dirty="0" smtClean="0">
              <a:solidFill>
                <a:schemeClr val="bg1"/>
              </a:solidFill>
            </a:endParaRPr>
          </a:p>
          <a:p>
            <a:r>
              <a:rPr lang="es-ES" b="1" dirty="0" smtClean="0">
                <a:solidFill>
                  <a:schemeClr val="bg1"/>
                </a:solidFill>
              </a:rPr>
              <a:t>Es aconsejar.</a:t>
            </a:r>
          </a:p>
          <a:p>
            <a:r>
              <a:rPr lang="es-ES" b="1" dirty="0" smtClean="0">
                <a:solidFill>
                  <a:schemeClr val="bg1"/>
                </a:solidFill>
              </a:rPr>
              <a:t>Amonestar- </a:t>
            </a:r>
            <a:r>
              <a:rPr lang="es-ES" b="1" dirty="0">
                <a:solidFill>
                  <a:schemeClr val="bg1"/>
                </a:solidFill>
              </a:rPr>
              <a:t>Animar</a:t>
            </a:r>
            <a:r>
              <a:rPr lang="es-ES" b="1" dirty="0" smtClean="0">
                <a:solidFill>
                  <a:schemeClr val="bg1"/>
                </a:solidFill>
              </a:rPr>
              <a:t>.</a:t>
            </a:r>
          </a:p>
          <a:p>
            <a:r>
              <a:rPr lang="es-ES" b="1" dirty="0" smtClean="0">
                <a:solidFill>
                  <a:schemeClr val="bg1"/>
                </a:solidFill>
              </a:rPr>
              <a:t>Esta </a:t>
            </a:r>
            <a:r>
              <a:rPr lang="es-ES" b="1" dirty="0">
                <a:solidFill>
                  <a:schemeClr val="bg1"/>
                </a:solidFill>
              </a:rPr>
              <a:t>exhortación no es por error. </a:t>
            </a:r>
            <a:endParaRPr lang="es-ES" b="1" dirty="0" smtClean="0">
              <a:solidFill>
                <a:schemeClr val="bg1"/>
              </a:solidFill>
            </a:endParaRPr>
          </a:p>
          <a:p>
            <a:r>
              <a:rPr lang="es-ES" b="1" dirty="0" smtClean="0">
                <a:solidFill>
                  <a:schemeClr val="bg1"/>
                </a:solidFill>
              </a:rPr>
              <a:t>I Tesalonicenses.2:3</a:t>
            </a:r>
            <a:r>
              <a:rPr lang="es-ES" b="1" dirty="0">
                <a:solidFill>
                  <a:schemeClr val="bg1"/>
                </a:solidFill>
              </a:rPr>
              <a:t>. </a:t>
            </a:r>
            <a:endParaRPr lang="es-ES" b="1" dirty="0" smtClean="0">
              <a:solidFill>
                <a:schemeClr val="bg1"/>
              </a:solidFill>
            </a:endParaRPr>
          </a:p>
          <a:p>
            <a:r>
              <a:rPr lang="es-ES" b="1" dirty="0">
                <a:solidFill>
                  <a:schemeClr val="bg1"/>
                </a:solidFill>
              </a:rPr>
              <a:t>Pues nuestra exhortación no procede de error ni de impureza ni es con engaño; </a:t>
            </a:r>
            <a:endParaRPr lang="es-ES" b="1" dirty="0" smtClean="0">
              <a:solidFill>
                <a:schemeClr val="bg1"/>
              </a:solidFill>
            </a:endParaRPr>
          </a:p>
          <a:p>
            <a:r>
              <a:rPr lang="es-ES" b="1" dirty="0" smtClean="0">
                <a:solidFill>
                  <a:schemeClr val="bg1"/>
                </a:solidFill>
              </a:rPr>
              <a:t>Ni </a:t>
            </a:r>
            <a:r>
              <a:rPr lang="es-ES" b="1" dirty="0">
                <a:solidFill>
                  <a:schemeClr val="bg1"/>
                </a:solidFill>
              </a:rPr>
              <a:t>de engaño. </a:t>
            </a:r>
            <a:endParaRPr lang="es-ES" b="1" dirty="0" smtClean="0">
              <a:solidFill>
                <a:schemeClr val="bg1"/>
              </a:solidFill>
            </a:endParaRPr>
          </a:p>
          <a:p>
            <a:r>
              <a:rPr lang="es-ES" b="1" dirty="0" smtClean="0">
                <a:solidFill>
                  <a:schemeClr val="bg1"/>
                </a:solidFill>
              </a:rPr>
              <a:t>El </a:t>
            </a:r>
            <a:r>
              <a:rPr lang="es-ES" b="1" dirty="0">
                <a:solidFill>
                  <a:schemeClr val="bg1"/>
                </a:solidFill>
              </a:rPr>
              <a:t>apóstol Pedro en el primer sermón exhorto a la multitud a ser salvo de esta perversa </a:t>
            </a:r>
            <a:r>
              <a:rPr lang="es-ES" b="1" dirty="0" smtClean="0">
                <a:solidFill>
                  <a:schemeClr val="bg1"/>
                </a:solidFill>
              </a:rPr>
              <a:t>generación.</a:t>
            </a:r>
          </a:p>
          <a:p>
            <a:r>
              <a:rPr lang="es-ES" b="1" dirty="0" smtClean="0">
                <a:solidFill>
                  <a:schemeClr val="bg1"/>
                </a:solidFill>
              </a:rPr>
              <a:t>Hechos.2:40.</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9419" cy="6848296"/>
          </a:xfrm>
          <a:prstGeom prst="rect">
            <a:avLst/>
          </a:prstGeom>
        </p:spPr>
      </p:pic>
    </p:spTree>
    <p:extLst>
      <p:ext uri="{BB962C8B-B14F-4D97-AF65-F5344CB8AC3E}">
        <p14:creationId xmlns:p14="http://schemas.microsoft.com/office/powerpoint/2010/main" val="31615149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a:bodyPr>
          <a:lstStyle/>
          <a:p>
            <a:r>
              <a:rPr lang="es-ES" b="1" dirty="0">
                <a:solidFill>
                  <a:schemeClr val="bg1"/>
                </a:solidFill>
              </a:rPr>
              <a:t>Y con muchas otras palabras testificaba solemnemente y les exhortaba diciendo: Sed salvos de esta perversa generación. </a:t>
            </a:r>
            <a:endParaRPr lang="es-ES" b="1" dirty="0" smtClean="0">
              <a:solidFill>
                <a:schemeClr val="bg1"/>
              </a:solidFill>
            </a:endParaRPr>
          </a:p>
          <a:p>
            <a:r>
              <a:rPr lang="es-ES" b="1" dirty="0" smtClean="0">
                <a:solidFill>
                  <a:schemeClr val="bg1"/>
                </a:solidFill>
              </a:rPr>
              <a:t>Nosotros </a:t>
            </a:r>
            <a:r>
              <a:rPr lang="es-ES" b="1" dirty="0">
                <a:solidFill>
                  <a:schemeClr val="bg1"/>
                </a:solidFill>
              </a:rPr>
              <a:t>debemos de ser salvo de esta perversa generación, huir de ella, haciendo la voluntad de Dios, se nos exhorta a andar en santidad. </a:t>
            </a:r>
            <a:endParaRPr lang="es-ES" b="1" dirty="0" smtClean="0">
              <a:solidFill>
                <a:schemeClr val="bg1"/>
              </a:solidFill>
            </a:endParaRPr>
          </a:p>
          <a:p>
            <a:r>
              <a:rPr lang="es-ES" b="1" dirty="0" smtClean="0">
                <a:solidFill>
                  <a:schemeClr val="bg1"/>
                </a:solidFill>
              </a:rPr>
              <a:t>I Tesalonicenses.4:3.</a:t>
            </a:r>
          </a:p>
          <a:p>
            <a:r>
              <a:rPr lang="es-ES" b="1" dirty="0">
                <a:solidFill>
                  <a:schemeClr val="bg1"/>
                </a:solidFill>
              </a:rPr>
              <a:t>Porque esta es la voluntad de Dios: vuestra santificación; es decir, que os abstengáis de inmoralidad sexual</a:t>
            </a:r>
            <a:r>
              <a:rPr lang="es-ES" b="1" dirty="0" smtClean="0">
                <a:solidFill>
                  <a:schemeClr val="bg1"/>
                </a:solidFill>
              </a:rPr>
              <a:t>;</a:t>
            </a:r>
          </a:p>
          <a:p>
            <a:r>
              <a:rPr lang="es-ES" b="1" dirty="0">
                <a:solidFill>
                  <a:schemeClr val="bg1"/>
                </a:solidFill>
              </a:rPr>
              <a:t>Se nos exhorta a ser fieles al Señor. </a:t>
            </a:r>
            <a:r>
              <a:rPr lang="es-ES" b="1" dirty="0" smtClean="0">
                <a:solidFill>
                  <a:schemeClr val="bg1"/>
                </a:solidFill>
              </a:rPr>
              <a:t> </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2217409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a:bodyPr>
          <a:lstStyle/>
          <a:p>
            <a:r>
              <a:rPr lang="es-ES" b="1" dirty="0" smtClean="0">
                <a:solidFill>
                  <a:schemeClr val="bg1"/>
                </a:solidFill>
              </a:rPr>
              <a:t>Hechos.11:23</a:t>
            </a:r>
            <a:r>
              <a:rPr lang="es-ES" b="1" dirty="0">
                <a:solidFill>
                  <a:schemeClr val="bg1"/>
                </a:solidFill>
              </a:rPr>
              <a:t>. </a:t>
            </a:r>
            <a:endParaRPr lang="es-ES" b="1" dirty="0" smtClean="0">
              <a:solidFill>
                <a:schemeClr val="bg1"/>
              </a:solidFill>
            </a:endParaRPr>
          </a:p>
          <a:p>
            <a:r>
              <a:rPr lang="es-ES" b="1" dirty="0">
                <a:solidFill>
                  <a:schemeClr val="bg1"/>
                </a:solidFill>
              </a:rPr>
              <a:t>el cual, cuando vino y vio la gracia de Dios, se regocijó y animaba a todos para que con corazón firme permanecieran fieles al Señor; </a:t>
            </a:r>
            <a:endParaRPr lang="es-ES" b="1" dirty="0" smtClean="0">
              <a:solidFill>
                <a:schemeClr val="bg1"/>
              </a:solidFill>
            </a:endParaRPr>
          </a:p>
          <a:p>
            <a:r>
              <a:rPr lang="es-ES" b="1" dirty="0" smtClean="0">
                <a:solidFill>
                  <a:schemeClr val="bg1"/>
                </a:solidFill>
              </a:rPr>
              <a:t>Pero </a:t>
            </a:r>
            <a:r>
              <a:rPr lang="es-ES" b="1" dirty="0">
                <a:solidFill>
                  <a:schemeClr val="bg1"/>
                </a:solidFill>
              </a:rPr>
              <a:t>a muchos cuando se les exhorta por su mala conducta que no andan fiel al Señor se enojan contra el predicador o el </a:t>
            </a:r>
            <a:r>
              <a:rPr lang="es-ES" b="1" dirty="0" smtClean="0">
                <a:solidFill>
                  <a:schemeClr val="bg1"/>
                </a:solidFill>
              </a:rPr>
              <a:t>hermano.</a:t>
            </a:r>
          </a:p>
          <a:p>
            <a:r>
              <a:rPr lang="es-ES" b="1" dirty="0" smtClean="0">
                <a:solidFill>
                  <a:schemeClr val="bg1"/>
                </a:solidFill>
              </a:rPr>
              <a:t>Todos </a:t>
            </a:r>
            <a:r>
              <a:rPr lang="es-ES" b="1" dirty="0">
                <a:solidFill>
                  <a:schemeClr val="bg1"/>
                </a:solidFill>
              </a:rPr>
              <a:t>debemos de ser exhortados algunas veces. </a:t>
            </a:r>
            <a:endParaRPr lang="es-ES" b="1" dirty="0" smtClean="0">
              <a:solidFill>
                <a:schemeClr val="bg1"/>
              </a:solidFill>
            </a:endParaRPr>
          </a:p>
          <a:p>
            <a:r>
              <a:rPr lang="es-ES" b="1" dirty="0" smtClean="0">
                <a:solidFill>
                  <a:schemeClr val="bg1"/>
                </a:solidFill>
              </a:rPr>
              <a:t>I Corintios.14:31.</a:t>
            </a:r>
          </a:p>
          <a:p>
            <a:r>
              <a:rPr lang="es-ES" b="1" dirty="0">
                <a:solidFill>
                  <a:schemeClr val="bg1"/>
                </a:solidFill>
              </a:rPr>
              <a:t>Porque todos podéis profetizar uno por uno, para que todos aprendan y todos sean exhortados</a:t>
            </a:r>
            <a:r>
              <a:rPr lang="es-ES" b="1" dirty="0" smtClean="0">
                <a:solidFill>
                  <a:schemeClr val="bg1"/>
                </a:solidFill>
              </a:rPr>
              <a:t>.</a:t>
            </a:r>
          </a:p>
          <a:p>
            <a:r>
              <a:rPr lang="es-ES" b="1" dirty="0">
                <a:solidFill>
                  <a:schemeClr val="bg1"/>
                </a:solidFill>
              </a:rPr>
              <a:t>Y debemos de soportar</a:t>
            </a:r>
            <a:r>
              <a:rPr lang="es-ES" b="1" dirty="0" smtClean="0">
                <a:solidFill>
                  <a:schemeClr val="bg1"/>
                </a:solidFill>
              </a:rPr>
              <a:t>.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9420" cy="6848296"/>
          </a:xfrm>
          <a:prstGeom prst="rect">
            <a:avLst/>
          </a:prstGeom>
        </p:spPr>
      </p:pic>
    </p:spTree>
    <p:extLst>
      <p:ext uri="{BB962C8B-B14F-4D97-AF65-F5344CB8AC3E}">
        <p14:creationId xmlns:p14="http://schemas.microsoft.com/office/powerpoint/2010/main" val="37625197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Pablo </a:t>
            </a:r>
            <a:r>
              <a:rPr lang="es-ES" b="1" dirty="0">
                <a:solidFill>
                  <a:schemeClr val="bg1"/>
                </a:solidFill>
              </a:rPr>
              <a:t>exhortaba a los Corintios a no recibir la gracia de Dios en vano. </a:t>
            </a:r>
            <a:endParaRPr lang="es-ES" b="1" dirty="0" smtClean="0">
              <a:solidFill>
                <a:schemeClr val="bg1"/>
              </a:solidFill>
            </a:endParaRPr>
          </a:p>
          <a:p>
            <a:r>
              <a:rPr lang="es-ES" b="1" dirty="0" smtClean="0">
                <a:solidFill>
                  <a:schemeClr val="bg1"/>
                </a:solidFill>
              </a:rPr>
              <a:t>II Corintios.6:1</a:t>
            </a:r>
            <a:r>
              <a:rPr lang="es-ES" b="1" dirty="0">
                <a:solidFill>
                  <a:schemeClr val="bg1"/>
                </a:solidFill>
              </a:rPr>
              <a:t>. </a:t>
            </a:r>
            <a:endParaRPr lang="es-ES" b="1" dirty="0" smtClean="0">
              <a:solidFill>
                <a:schemeClr val="bg1"/>
              </a:solidFill>
            </a:endParaRPr>
          </a:p>
          <a:p>
            <a:r>
              <a:rPr lang="es-ES" b="1" dirty="0">
                <a:solidFill>
                  <a:schemeClr val="bg1"/>
                </a:solidFill>
              </a:rPr>
              <a:t>Y como colaboradores con El , también os exhortamos a no recibir la gracia de Dios en vano; </a:t>
            </a:r>
            <a:endParaRPr lang="es-ES" b="1" dirty="0" smtClean="0">
              <a:solidFill>
                <a:schemeClr val="bg1"/>
              </a:solidFill>
            </a:endParaRPr>
          </a:p>
          <a:p>
            <a:r>
              <a:rPr lang="es-ES" b="1" dirty="0" smtClean="0">
                <a:solidFill>
                  <a:schemeClr val="bg1"/>
                </a:solidFill>
              </a:rPr>
              <a:t>Nosotros </a:t>
            </a:r>
            <a:r>
              <a:rPr lang="es-ES" b="1" dirty="0">
                <a:solidFill>
                  <a:schemeClr val="bg1"/>
                </a:solidFill>
              </a:rPr>
              <a:t>no debemos de recibir la gracia de Dios en vano. </a:t>
            </a:r>
            <a:endParaRPr lang="es-ES" b="1" dirty="0" smtClean="0">
              <a:solidFill>
                <a:schemeClr val="bg1"/>
              </a:solidFill>
            </a:endParaRPr>
          </a:p>
          <a:p>
            <a:r>
              <a:rPr lang="es-ES" b="1" dirty="0" smtClean="0">
                <a:solidFill>
                  <a:schemeClr val="bg1"/>
                </a:solidFill>
              </a:rPr>
              <a:t>¿</a:t>
            </a:r>
            <a:r>
              <a:rPr lang="es-ES" b="1" dirty="0">
                <a:solidFill>
                  <a:schemeClr val="bg1"/>
                </a:solidFill>
              </a:rPr>
              <a:t>Cuándo recibimos la gracia de Dios en vano? </a:t>
            </a:r>
            <a:endParaRPr lang="es-ES" b="1" dirty="0" smtClean="0">
              <a:solidFill>
                <a:schemeClr val="bg1"/>
              </a:solidFill>
            </a:endParaRPr>
          </a:p>
          <a:p>
            <a:r>
              <a:rPr lang="es-ES" b="1" dirty="0" smtClean="0">
                <a:solidFill>
                  <a:schemeClr val="bg1"/>
                </a:solidFill>
              </a:rPr>
              <a:t>Cuando </a:t>
            </a:r>
            <a:r>
              <a:rPr lang="es-ES" b="1" dirty="0">
                <a:solidFill>
                  <a:schemeClr val="bg1"/>
                </a:solidFill>
              </a:rPr>
              <a:t>no predicamos el evangelio, de la reconciliación. </a:t>
            </a:r>
            <a:endParaRPr lang="es-ES" b="1" dirty="0" smtClean="0">
              <a:solidFill>
                <a:schemeClr val="bg1"/>
              </a:solidFill>
            </a:endParaRPr>
          </a:p>
          <a:p>
            <a:r>
              <a:rPr lang="es-ES" b="1" dirty="0" smtClean="0">
                <a:solidFill>
                  <a:schemeClr val="bg1"/>
                </a:solidFill>
              </a:rPr>
              <a:t>II Corintios.5:19.</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885" y="0"/>
            <a:ext cx="3668450" cy="6858000"/>
          </a:xfrm>
          <a:prstGeom prst="rect">
            <a:avLst/>
          </a:prstGeom>
        </p:spPr>
      </p:pic>
    </p:spTree>
    <p:extLst>
      <p:ext uri="{BB962C8B-B14F-4D97-AF65-F5344CB8AC3E}">
        <p14:creationId xmlns:p14="http://schemas.microsoft.com/office/powerpoint/2010/main" val="12857885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2019</Words>
  <Application>Microsoft Office PowerPoint</Application>
  <PresentationFormat>Presentación en pantalla (4:3)</PresentationFormat>
  <Paragraphs>143</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Algerian</vt:lpstr>
      <vt:lpstr>Arial</vt:lpstr>
      <vt:lpstr>Calibri</vt:lpstr>
      <vt:lpstr>Calibri Light</vt:lpstr>
      <vt:lpstr>Tema de Office</vt:lpstr>
      <vt:lpstr> SOPORTAR LA PALABRA DE EXHORTACIÒN. HEBREOS.13:22. </vt:lpstr>
      <vt:lpstr>Presentación de PowerPoint</vt:lpstr>
      <vt:lpstr>Presentación de PowerPoint</vt:lpstr>
      <vt:lpstr>Presentación de PowerPoint</vt:lpstr>
      <vt:lpstr>DEBEMOS DE SOPORTAR LA PALABRA DE EXHORTACION. HEBREOS.13:22.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CONCLUSIÒN:</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13</cp:revision>
  <dcterms:created xsi:type="dcterms:W3CDTF">2019-03-25T15:51:34Z</dcterms:created>
  <dcterms:modified xsi:type="dcterms:W3CDTF">2019-04-14T03:03:01Z</dcterms:modified>
</cp:coreProperties>
</file>