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F4CB6-8004-4B56-B9B9-07C7C03D7DEC}" type="datetimeFigureOut">
              <a:rPr lang="es-ES" smtClean="0"/>
              <a:t>08/08/2020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B0850-DC47-416C-B1B6-B780493047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7616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F4CB6-8004-4B56-B9B9-07C7C03D7DEC}" type="datetimeFigureOut">
              <a:rPr lang="es-ES" smtClean="0"/>
              <a:t>08/08/2020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B0850-DC47-416C-B1B6-B780493047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4321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F4CB6-8004-4B56-B9B9-07C7C03D7DEC}" type="datetimeFigureOut">
              <a:rPr lang="es-ES" smtClean="0"/>
              <a:t>08/08/2020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B0850-DC47-416C-B1B6-B780493047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8180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F4CB6-8004-4B56-B9B9-07C7C03D7DEC}" type="datetimeFigureOut">
              <a:rPr lang="es-ES" smtClean="0"/>
              <a:t>08/08/2020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B0850-DC47-416C-B1B6-B780493047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5090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F4CB6-8004-4B56-B9B9-07C7C03D7DEC}" type="datetimeFigureOut">
              <a:rPr lang="es-ES" smtClean="0"/>
              <a:t>08/08/2020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B0850-DC47-416C-B1B6-B780493047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7028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F4CB6-8004-4B56-B9B9-07C7C03D7DEC}" type="datetimeFigureOut">
              <a:rPr lang="es-ES" smtClean="0"/>
              <a:t>08/08/2020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B0850-DC47-416C-B1B6-B780493047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4598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F4CB6-8004-4B56-B9B9-07C7C03D7DEC}" type="datetimeFigureOut">
              <a:rPr lang="es-ES" smtClean="0"/>
              <a:t>08/08/2020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B0850-DC47-416C-B1B6-B780493047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3451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F4CB6-8004-4B56-B9B9-07C7C03D7DEC}" type="datetimeFigureOut">
              <a:rPr lang="es-ES" smtClean="0"/>
              <a:t>08/08/2020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B0850-DC47-416C-B1B6-B780493047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0678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F4CB6-8004-4B56-B9B9-07C7C03D7DEC}" type="datetimeFigureOut">
              <a:rPr lang="es-ES" smtClean="0"/>
              <a:t>08/08/2020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B0850-DC47-416C-B1B6-B780493047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5417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F4CB6-8004-4B56-B9B9-07C7C03D7DEC}" type="datetimeFigureOut">
              <a:rPr lang="es-ES" smtClean="0"/>
              <a:t>08/08/2020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B0850-DC47-416C-B1B6-B780493047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1289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F4CB6-8004-4B56-B9B9-07C7C03D7DEC}" type="datetimeFigureOut">
              <a:rPr lang="es-ES" smtClean="0"/>
              <a:t>08/08/2020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B0850-DC47-416C-B1B6-B780493047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2970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F4CB6-8004-4B56-B9B9-07C7C03D7DEC}" type="datetimeFigureOut">
              <a:rPr lang="es-ES" smtClean="0"/>
              <a:t>08/08/2020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B0850-DC47-416C-B1B6-B780493047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7539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537882" y="658906"/>
            <a:ext cx="8001000" cy="434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537882" y="654937"/>
            <a:ext cx="8001000" cy="4351338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s-ES" b="1" u="sng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CONSOLAR.</a:t>
            </a:r>
            <a:endParaRPr lang="es-ES" b="1" u="sng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algn="ctr"/>
            <a:r>
              <a:rPr lang="es-ES" b="1" u="sng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II </a:t>
            </a:r>
            <a:r>
              <a:rPr lang="es-ES" b="1" u="sng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CORINTIOS.1:3-4</a:t>
            </a:r>
            <a:r>
              <a:rPr lang="es-ES" b="1" u="sng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.</a:t>
            </a:r>
          </a:p>
          <a:p>
            <a:r>
              <a:rPr lang="es-ES" b="1" u="sng" dirty="0">
                <a:solidFill>
                  <a:srgbClr val="FFFF00"/>
                </a:solidFill>
              </a:rPr>
              <a:t>INTRODUCCIÓN:</a:t>
            </a:r>
          </a:p>
          <a:p>
            <a:r>
              <a:rPr lang="es-ES" b="1" dirty="0" smtClean="0">
                <a:solidFill>
                  <a:schemeClr val="bg1"/>
                </a:solidFill>
              </a:rPr>
              <a:t>La </a:t>
            </a:r>
            <a:r>
              <a:rPr lang="es-ES" b="1" dirty="0">
                <a:solidFill>
                  <a:schemeClr val="bg1"/>
                </a:solidFill>
              </a:rPr>
              <a:t>palabra consolación- Significar llamar al lado de uno, la palabra castellana consolar proviene del término latino consolare. El término confortar sería más ajustado.</a:t>
            </a:r>
          </a:p>
          <a:p>
            <a:r>
              <a:rPr lang="es-ES" b="1" dirty="0" smtClean="0">
                <a:solidFill>
                  <a:schemeClr val="bg1"/>
                </a:solidFill>
              </a:rPr>
              <a:t>Él </a:t>
            </a:r>
            <a:r>
              <a:rPr lang="es-ES" b="1" dirty="0">
                <a:solidFill>
                  <a:schemeClr val="bg1"/>
                </a:solidFill>
              </a:rPr>
              <a:t>apóstol Pablo nos anima aquí para buscar el consuelo de Dios, quien es el Padre de toda consolación. </a:t>
            </a:r>
            <a:endParaRPr lang="es-ES" b="1" dirty="0" smtClean="0">
              <a:solidFill>
                <a:schemeClr val="bg1"/>
              </a:solidFill>
            </a:endParaRPr>
          </a:p>
          <a:p>
            <a:r>
              <a:rPr lang="es-ES" b="1" dirty="0" smtClean="0">
                <a:solidFill>
                  <a:schemeClr val="bg1"/>
                </a:solidFill>
              </a:rPr>
              <a:t>II Corintios.1:3</a:t>
            </a:r>
            <a:r>
              <a:rPr lang="es-ES" b="1" dirty="0">
                <a:solidFill>
                  <a:schemeClr val="bg1"/>
                </a:solidFill>
              </a:rPr>
              <a:t>.</a:t>
            </a:r>
          </a:p>
          <a:p>
            <a:endParaRPr lang="es-ES" b="1" dirty="0">
              <a:solidFill>
                <a:schemeClr val="bg1"/>
              </a:solidFill>
            </a:endParaRPr>
          </a:p>
          <a:p>
            <a:endParaRPr lang="es-E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1732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537882" y="658906"/>
            <a:ext cx="8001000" cy="434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537882" y="654937"/>
            <a:ext cx="8001000" cy="4351338"/>
          </a:xfrm>
        </p:spPr>
        <p:txBody>
          <a:bodyPr>
            <a:normAutofit lnSpcReduction="10000"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Ya que él consuela a los deprimidos. </a:t>
            </a:r>
            <a:endParaRPr lang="es-ES" b="1" dirty="0" smtClean="0">
              <a:solidFill>
                <a:schemeClr val="bg1"/>
              </a:solidFill>
            </a:endParaRPr>
          </a:p>
          <a:p>
            <a:r>
              <a:rPr lang="es-ES" b="1" dirty="0" smtClean="0">
                <a:solidFill>
                  <a:schemeClr val="bg1"/>
                </a:solidFill>
              </a:rPr>
              <a:t>II Corintios.7:6</a:t>
            </a:r>
            <a:r>
              <a:rPr lang="es-ES" b="1" dirty="0">
                <a:solidFill>
                  <a:schemeClr val="bg1"/>
                </a:solidFill>
              </a:rPr>
              <a:t>.</a:t>
            </a:r>
          </a:p>
          <a:p>
            <a:r>
              <a:rPr lang="es-ES" b="1" u="sng" dirty="0">
                <a:solidFill>
                  <a:srgbClr val="00B050"/>
                </a:solidFill>
              </a:rPr>
              <a:t>Pero Dios, que consuela a los deprimidos,</a:t>
            </a:r>
            <a:r>
              <a:rPr lang="es-ES" b="1" dirty="0">
                <a:solidFill>
                  <a:schemeClr val="bg1"/>
                </a:solidFill>
              </a:rPr>
              <a:t> nos consoló con la llegada de Tito; </a:t>
            </a:r>
            <a:endParaRPr lang="es-ES" b="1" dirty="0" smtClean="0">
              <a:solidFill>
                <a:schemeClr val="bg1"/>
              </a:solidFill>
            </a:endParaRPr>
          </a:p>
          <a:p>
            <a:r>
              <a:rPr lang="es-ES" b="1" dirty="0" smtClean="0">
                <a:solidFill>
                  <a:schemeClr val="bg1"/>
                </a:solidFill>
              </a:rPr>
              <a:t>Dios </a:t>
            </a:r>
            <a:r>
              <a:rPr lang="es-ES" b="1" dirty="0">
                <a:solidFill>
                  <a:schemeClr val="bg1"/>
                </a:solidFill>
              </a:rPr>
              <a:t>esta pendiente de todos nosotros para ayudarnos y consolarnos en todas nuestras aflicciones y tribulaciones que pasamos en esta vida como cristianos.</a:t>
            </a:r>
          </a:p>
          <a:p>
            <a:r>
              <a:rPr lang="es-ES" b="1" dirty="0" smtClean="0">
                <a:solidFill>
                  <a:schemeClr val="bg1"/>
                </a:solidFill>
              </a:rPr>
              <a:t>No </a:t>
            </a:r>
            <a:r>
              <a:rPr lang="es-ES" b="1" dirty="0">
                <a:solidFill>
                  <a:schemeClr val="bg1"/>
                </a:solidFill>
              </a:rPr>
              <a:t>despreciemos esta consolación que Dios nos da, </a:t>
            </a:r>
            <a:r>
              <a:rPr lang="es-ES" b="1" dirty="0" smtClean="0">
                <a:solidFill>
                  <a:schemeClr val="bg1"/>
                </a:solidFill>
              </a:rPr>
              <a:t>día </a:t>
            </a:r>
            <a:r>
              <a:rPr lang="es-ES" b="1" dirty="0">
                <a:solidFill>
                  <a:schemeClr val="bg1"/>
                </a:solidFill>
              </a:rPr>
              <a:t>a </a:t>
            </a:r>
            <a:r>
              <a:rPr lang="es-ES" b="1" dirty="0" smtClean="0">
                <a:solidFill>
                  <a:schemeClr val="bg1"/>
                </a:solidFill>
              </a:rPr>
              <a:t>día.</a:t>
            </a:r>
            <a:endParaRPr lang="es-E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1216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537882" y="658906"/>
            <a:ext cx="8001000" cy="434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537882" y="654937"/>
            <a:ext cx="8001000" cy="4351338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s-ES" b="1" u="sng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NOSOTROS DEBEMOS DE CONSOLAR A OTROS. </a:t>
            </a:r>
            <a:r>
              <a:rPr lang="es-ES" b="1" u="sng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            II </a:t>
            </a:r>
            <a:r>
              <a:rPr lang="es-ES" b="1" u="sng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CORINTIOS.1:4.</a:t>
            </a:r>
          </a:p>
          <a:p>
            <a:r>
              <a:rPr lang="es-ES" b="1" dirty="0" smtClean="0">
                <a:solidFill>
                  <a:schemeClr val="bg1"/>
                </a:solidFill>
              </a:rPr>
              <a:t>Dios </a:t>
            </a:r>
            <a:r>
              <a:rPr lang="es-ES" b="1" dirty="0">
                <a:solidFill>
                  <a:schemeClr val="bg1"/>
                </a:solidFill>
              </a:rPr>
              <a:t>nos consuela en todas nuestras aflicciones, pero para un propósito y el propósito es que nosotros consolemos a aquellos que </a:t>
            </a:r>
            <a:r>
              <a:rPr lang="es-ES" b="1" dirty="0" smtClean="0">
                <a:solidFill>
                  <a:schemeClr val="bg1"/>
                </a:solidFill>
              </a:rPr>
              <a:t>están </a:t>
            </a:r>
            <a:r>
              <a:rPr lang="es-ES" b="1" dirty="0">
                <a:solidFill>
                  <a:schemeClr val="bg1"/>
                </a:solidFill>
              </a:rPr>
              <a:t>en aflicciones, debemos de consolar a otros con el mismo consuelo que Dios nos consuela. </a:t>
            </a:r>
            <a:endParaRPr lang="es-ES" b="1" dirty="0" smtClean="0">
              <a:solidFill>
                <a:schemeClr val="bg1"/>
              </a:solidFill>
            </a:endParaRPr>
          </a:p>
          <a:p>
            <a:r>
              <a:rPr lang="es-ES" b="1" dirty="0" smtClean="0">
                <a:solidFill>
                  <a:schemeClr val="bg1"/>
                </a:solidFill>
              </a:rPr>
              <a:t>II Corintios.1:4. </a:t>
            </a:r>
            <a:endParaRPr lang="es-ES" b="1" dirty="0">
              <a:solidFill>
                <a:schemeClr val="bg1"/>
              </a:solidFill>
            </a:endParaRPr>
          </a:p>
          <a:p>
            <a:r>
              <a:rPr lang="es-ES" b="1" u="sng" dirty="0">
                <a:solidFill>
                  <a:srgbClr val="FFC000"/>
                </a:solidFill>
              </a:rPr>
              <a:t>el cual nos consuela en toda tribulación nuestra,</a:t>
            </a:r>
            <a:r>
              <a:rPr lang="es-ES" b="1" dirty="0">
                <a:solidFill>
                  <a:schemeClr val="bg1"/>
                </a:solidFill>
              </a:rPr>
              <a:t> </a:t>
            </a:r>
            <a:r>
              <a:rPr lang="es-ES" b="1" u="sng" dirty="0">
                <a:solidFill>
                  <a:srgbClr val="00B0F0"/>
                </a:solidFill>
              </a:rPr>
              <a:t>para que nosotros podamos consolar a los que están en cualquier aflicción</a:t>
            </a:r>
            <a:r>
              <a:rPr lang="es-ES" b="1" dirty="0">
                <a:solidFill>
                  <a:schemeClr val="bg1"/>
                </a:solidFill>
              </a:rPr>
              <a:t> con el consuelo con que nosotros mismos somos consolados por Dios. </a:t>
            </a:r>
          </a:p>
        </p:txBody>
      </p:sp>
      <p:sp>
        <p:nvSpPr>
          <p:cNvPr id="2" name="Rectángulo 1"/>
          <p:cNvSpPr/>
          <p:nvPr/>
        </p:nvSpPr>
        <p:spPr>
          <a:xfrm>
            <a:off x="4944902" y="2830606"/>
            <a:ext cx="20161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b="1" dirty="0">
                <a:solidFill>
                  <a:schemeClr val="bg1"/>
                </a:solidFill>
              </a:rPr>
              <a:t>PROPOSITO.</a:t>
            </a:r>
          </a:p>
        </p:txBody>
      </p:sp>
      <p:cxnSp>
        <p:nvCxnSpPr>
          <p:cNvPr id="4" name="Conector recto de flecha 3"/>
          <p:cNvCxnSpPr/>
          <p:nvPr/>
        </p:nvCxnSpPr>
        <p:spPr>
          <a:xfrm flipH="1" flipV="1">
            <a:off x="6961031" y="3200400"/>
            <a:ext cx="999629" cy="3361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86166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537882" y="658906"/>
            <a:ext cx="8001000" cy="434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537882" y="654937"/>
            <a:ext cx="8001000" cy="4351338"/>
          </a:xfrm>
        </p:spPr>
        <p:txBody>
          <a:bodyPr>
            <a:normAutofit/>
          </a:bodyPr>
          <a:lstStyle/>
          <a:p>
            <a:r>
              <a:rPr lang="es-ES" b="1" dirty="0" smtClean="0">
                <a:solidFill>
                  <a:schemeClr val="bg1"/>
                </a:solidFill>
              </a:rPr>
              <a:t>Tenemos </a:t>
            </a:r>
            <a:r>
              <a:rPr lang="es-ES" b="1" dirty="0">
                <a:solidFill>
                  <a:schemeClr val="bg1"/>
                </a:solidFill>
              </a:rPr>
              <a:t>un mandamiento que cumplir es algo reciproco, Dios nos consuela para que nosotros consolemos a otros. Es una cadena sin fin.</a:t>
            </a:r>
          </a:p>
          <a:p>
            <a:r>
              <a:rPr lang="es-ES" b="1" dirty="0" smtClean="0">
                <a:solidFill>
                  <a:schemeClr val="bg1"/>
                </a:solidFill>
              </a:rPr>
              <a:t>Es </a:t>
            </a:r>
            <a:r>
              <a:rPr lang="es-ES" b="1" dirty="0">
                <a:solidFill>
                  <a:schemeClr val="bg1"/>
                </a:solidFill>
              </a:rPr>
              <a:t>necesario haber experimentado la consolación de Dios antes que podamos impartirla a otros. </a:t>
            </a:r>
          </a:p>
          <a:p>
            <a:r>
              <a:rPr lang="es-ES" b="1" dirty="0" smtClean="0">
                <a:solidFill>
                  <a:schemeClr val="bg1"/>
                </a:solidFill>
              </a:rPr>
              <a:t>Hay </a:t>
            </a:r>
            <a:r>
              <a:rPr lang="es-ES" b="1" dirty="0">
                <a:solidFill>
                  <a:schemeClr val="bg1"/>
                </a:solidFill>
              </a:rPr>
              <a:t>muchas maneras de consolar a otras personas.</a:t>
            </a:r>
          </a:p>
          <a:p>
            <a:pPr algn="ctr"/>
            <a:r>
              <a:rPr lang="es-ES" b="1" u="sng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1. Las </a:t>
            </a:r>
            <a:r>
              <a:rPr lang="es-ES" b="1" u="sng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cartas son una buena manera de consolar a otros. </a:t>
            </a:r>
            <a:endParaRPr lang="es-ES" b="1" u="sng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r>
              <a:rPr lang="es-ES" b="1" dirty="0" smtClean="0">
                <a:solidFill>
                  <a:schemeClr val="bg1"/>
                </a:solidFill>
              </a:rPr>
              <a:t>Hechos.15:31</a:t>
            </a:r>
            <a:r>
              <a:rPr lang="es-ES" b="1" dirty="0">
                <a:solidFill>
                  <a:schemeClr val="bg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690812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537882" y="658906"/>
            <a:ext cx="8001000" cy="434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537882" y="654937"/>
            <a:ext cx="8001000" cy="4351338"/>
          </a:xfrm>
        </p:spPr>
        <p:txBody>
          <a:bodyPr>
            <a:normAutofit lnSpcReduction="10000"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y cuando la leyeron, se regocijaron por el consuelo que les impartía.</a:t>
            </a:r>
          </a:p>
          <a:p>
            <a:r>
              <a:rPr lang="es-ES" b="1" dirty="0" smtClean="0">
                <a:solidFill>
                  <a:schemeClr val="bg1"/>
                </a:solidFill>
              </a:rPr>
              <a:t>Como </a:t>
            </a:r>
            <a:r>
              <a:rPr lang="es-ES" b="1" dirty="0">
                <a:solidFill>
                  <a:schemeClr val="bg1"/>
                </a:solidFill>
              </a:rPr>
              <a:t>aquella que salió de Jerusalén, para los gentiles.</a:t>
            </a:r>
          </a:p>
          <a:p>
            <a:pPr algn="ctr"/>
            <a:r>
              <a:rPr lang="es-ES" b="1" u="sng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2. Las </a:t>
            </a:r>
            <a:r>
              <a:rPr lang="es-ES" b="1" u="sng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escrituras nos dan consuelo. </a:t>
            </a:r>
            <a:endParaRPr lang="es-ES" b="1" u="sng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r>
              <a:rPr lang="es-ES" b="1" dirty="0" smtClean="0">
                <a:solidFill>
                  <a:schemeClr val="bg1"/>
                </a:solidFill>
              </a:rPr>
              <a:t>Romanos.15:4</a:t>
            </a:r>
            <a:r>
              <a:rPr lang="es-ES" b="1" dirty="0">
                <a:solidFill>
                  <a:schemeClr val="bg1"/>
                </a:solidFill>
              </a:rPr>
              <a:t>. </a:t>
            </a:r>
          </a:p>
          <a:p>
            <a:r>
              <a:rPr lang="es-ES" b="1" dirty="0">
                <a:solidFill>
                  <a:schemeClr val="bg1"/>
                </a:solidFill>
              </a:rPr>
              <a:t>Porque todo lo que fue escrito en tiempos pasados, para nuestra enseñanza se escribió, a fin de que por medio de la paciencia y del consuelo de las Escrituras tengamos esperanza. </a:t>
            </a:r>
          </a:p>
        </p:txBody>
      </p:sp>
    </p:spTree>
    <p:extLst>
      <p:ext uri="{BB962C8B-B14F-4D97-AF65-F5344CB8AC3E}">
        <p14:creationId xmlns:p14="http://schemas.microsoft.com/office/powerpoint/2010/main" val="2744450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537882" y="658906"/>
            <a:ext cx="8001000" cy="434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537882" y="654937"/>
            <a:ext cx="8001000" cy="4351338"/>
          </a:xfrm>
        </p:spPr>
        <p:txBody>
          <a:bodyPr>
            <a:normAutofit/>
          </a:bodyPr>
          <a:lstStyle/>
          <a:p>
            <a:pPr algn="ctr"/>
            <a:r>
              <a:rPr lang="es-ES" b="1" u="sng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3. Por </a:t>
            </a:r>
            <a:r>
              <a:rPr lang="es-ES" b="1" u="sng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alguna visita. </a:t>
            </a:r>
            <a:endParaRPr lang="es-ES" b="1" u="sng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r>
              <a:rPr lang="es-ES" b="1" dirty="0" smtClean="0">
                <a:solidFill>
                  <a:schemeClr val="bg1"/>
                </a:solidFill>
              </a:rPr>
              <a:t>Genesis.37:35</a:t>
            </a:r>
            <a:r>
              <a:rPr lang="es-ES" b="1" dirty="0">
                <a:solidFill>
                  <a:schemeClr val="bg1"/>
                </a:solidFill>
              </a:rPr>
              <a:t>. </a:t>
            </a:r>
            <a:endParaRPr lang="es-ES" b="1" dirty="0" smtClean="0">
              <a:solidFill>
                <a:schemeClr val="bg1"/>
              </a:solidFill>
            </a:endParaRPr>
          </a:p>
          <a:p>
            <a:r>
              <a:rPr lang="es-ES" b="1" dirty="0">
                <a:solidFill>
                  <a:schemeClr val="bg1"/>
                </a:solidFill>
              </a:rPr>
              <a:t>Y todos sus hijos y todas sus hijas vinieron para consolarlo, pero él rehusó ser consolado, y dijo: Ciertamente enlutado bajaré al Seol por causa de mi hijo. Y su padre lloró por él. </a:t>
            </a:r>
            <a:endParaRPr lang="es-ES" b="1" dirty="0" smtClean="0">
              <a:solidFill>
                <a:schemeClr val="bg1"/>
              </a:solidFill>
            </a:endParaRPr>
          </a:p>
          <a:p>
            <a:r>
              <a:rPr lang="es-ES" b="1" dirty="0" smtClean="0">
                <a:solidFill>
                  <a:schemeClr val="bg1"/>
                </a:solidFill>
              </a:rPr>
              <a:t>Como </a:t>
            </a:r>
            <a:r>
              <a:rPr lang="es-ES" b="1" dirty="0">
                <a:solidFill>
                  <a:schemeClr val="bg1"/>
                </a:solidFill>
              </a:rPr>
              <a:t>los hijos de Jacob que quisieron consolarlo. Al igual los amigos de Job. </a:t>
            </a:r>
            <a:endParaRPr lang="es-ES" b="1" dirty="0" smtClean="0">
              <a:solidFill>
                <a:schemeClr val="bg1"/>
              </a:solidFill>
            </a:endParaRPr>
          </a:p>
          <a:p>
            <a:r>
              <a:rPr lang="es-ES" b="1" dirty="0" smtClean="0">
                <a:solidFill>
                  <a:schemeClr val="bg1"/>
                </a:solidFill>
              </a:rPr>
              <a:t>Job.2:11</a:t>
            </a:r>
            <a:r>
              <a:rPr lang="es-ES" b="1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042872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537882" y="658906"/>
            <a:ext cx="8001000" cy="434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537882" y="654937"/>
            <a:ext cx="8001000" cy="4351338"/>
          </a:xfrm>
        </p:spPr>
        <p:txBody>
          <a:bodyPr>
            <a:normAutofit fontScale="92500" lnSpcReduction="10000"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Cuando tres amigos de Job, </a:t>
            </a:r>
            <a:r>
              <a:rPr lang="es-ES" b="1" dirty="0" err="1">
                <a:solidFill>
                  <a:schemeClr val="bg1"/>
                </a:solidFill>
              </a:rPr>
              <a:t>Elifaz</a:t>
            </a:r>
            <a:r>
              <a:rPr lang="es-ES" b="1" dirty="0">
                <a:solidFill>
                  <a:schemeClr val="bg1"/>
                </a:solidFill>
              </a:rPr>
              <a:t> </a:t>
            </a:r>
            <a:r>
              <a:rPr lang="es-ES" b="1" dirty="0" err="1">
                <a:solidFill>
                  <a:schemeClr val="bg1"/>
                </a:solidFill>
              </a:rPr>
              <a:t>temanita</a:t>
            </a:r>
            <a:r>
              <a:rPr lang="es-ES" b="1" dirty="0">
                <a:solidFill>
                  <a:schemeClr val="bg1"/>
                </a:solidFill>
              </a:rPr>
              <a:t>, </a:t>
            </a:r>
            <a:r>
              <a:rPr lang="es-ES" b="1" dirty="0" err="1">
                <a:solidFill>
                  <a:schemeClr val="bg1"/>
                </a:solidFill>
              </a:rPr>
              <a:t>Bildad</a:t>
            </a:r>
            <a:r>
              <a:rPr lang="es-ES" b="1" dirty="0">
                <a:solidFill>
                  <a:schemeClr val="bg1"/>
                </a:solidFill>
              </a:rPr>
              <a:t> </a:t>
            </a:r>
            <a:r>
              <a:rPr lang="es-ES" b="1" dirty="0" err="1">
                <a:solidFill>
                  <a:schemeClr val="bg1"/>
                </a:solidFill>
              </a:rPr>
              <a:t>suhita</a:t>
            </a:r>
            <a:r>
              <a:rPr lang="es-ES" b="1" dirty="0">
                <a:solidFill>
                  <a:schemeClr val="bg1"/>
                </a:solidFill>
              </a:rPr>
              <a:t> y </a:t>
            </a:r>
            <a:r>
              <a:rPr lang="es-ES" b="1" dirty="0" err="1">
                <a:solidFill>
                  <a:schemeClr val="bg1"/>
                </a:solidFill>
              </a:rPr>
              <a:t>Zofar</a:t>
            </a:r>
            <a:r>
              <a:rPr lang="es-ES" b="1" dirty="0">
                <a:solidFill>
                  <a:schemeClr val="bg1"/>
                </a:solidFill>
              </a:rPr>
              <a:t> </a:t>
            </a:r>
            <a:r>
              <a:rPr lang="es-ES" b="1" dirty="0" err="1">
                <a:solidFill>
                  <a:schemeClr val="bg1"/>
                </a:solidFill>
              </a:rPr>
              <a:t>naamatita</a:t>
            </a:r>
            <a:r>
              <a:rPr lang="es-ES" b="1" dirty="0">
                <a:solidFill>
                  <a:schemeClr val="bg1"/>
                </a:solidFill>
              </a:rPr>
              <a:t>, oyeron de todo este mal que había venido sobre él, vinieron cada uno de su lugar, pues se habían puesto de acuerdo para ir juntos a condolerse de él y a consolarlo. </a:t>
            </a:r>
          </a:p>
          <a:p>
            <a:pPr algn="ctr"/>
            <a:r>
              <a:rPr lang="es-ES" b="1" u="sng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4. Como </a:t>
            </a:r>
            <a:r>
              <a:rPr lang="es-ES" b="1" u="sng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los </a:t>
            </a:r>
            <a:r>
              <a:rPr lang="es-ES" b="1" u="sng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Judíos </a:t>
            </a:r>
            <a:r>
              <a:rPr lang="es-ES" b="1" u="sng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que habían venido a consolar a Marta y María, por la muerte de su hermano Lázaro. </a:t>
            </a:r>
            <a:endParaRPr lang="es-ES" b="1" u="sng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r>
              <a:rPr lang="es-ES" b="1" dirty="0" smtClean="0">
                <a:solidFill>
                  <a:schemeClr val="bg1"/>
                </a:solidFill>
              </a:rPr>
              <a:t>Juan.11:19</a:t>
            </a:r>
            <a:r>
              <a:rPr lang="es-ES" b="1" dirty="0">
                <a:solidFill>
                  <a:schemeClr val="bg1"/>
                </a:solidFill>
              </a:rPr>
              <a:t>.</a:t>
            </a:r>
          </a:p>
          <a:p>
            <a:r>
              <a:rPr lang="es-ES" b="1" dirty="0">
                <a:solidFill>
                  <a:schemeClr val="bg1"/>
                </a:solidFill>
              </a:rPr>
              <a:t>y muchos de los judíos habían venido a casa de Marta y María, para consolarlas por la muerte de su hermano. </a:t>
            </a:r>
          </a:p>
        </p:txBody>
      </p:sp>
    </p:spTree>
    <p:extLst>
      <p:ext uri="{BB962C8B-B14F-4D97-AF65-F5344CB8AC3E}">
        <p14:creationId xmlns:p14="http://schemas.microsoft.com/office/powerpoint/2010/main" val="55203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537882" y="658906"/>
            <a:ext cx="8001000" cy="434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537882" y="654937"/>
            <a:ext cx="8001000" cy="4351338"/>
          </a:xfrm>
        </p:spPr>
        <p:txBody>
          <a:bodyPr/>
          <a:lstStyle/>
          <a:p>
            <a:pPr algn="ctr"/>
            <a:r>
              <a:rPr lang="es-ES" b="1" u="sng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5. Cuando </a:t>
            </a:r>
            <a:r>
              <a:rPr lang="es-ES" b="1" u="sng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miramos a otros hermanos que no hemos vistos esto nos consuela. </a:t>
            </a:r>
            <a:endParaRPr lang="es-ES" b="1" u="sng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r>
              <a:rPr lang="es-ES" b="1" dirty="0" smtClean="0">
                <a:solidFill>
                  <a:schemeClr val="bg1"/>
                </a:solidFill>
              </a:rPr>
              <a:t>Hechos.16:40</a:t>
            </a:r>
            <a:r>
              <a:rPr lang="es-ES" b="1" dirty="0">
                <a:solidFill>
                  <a:schemeClr val="bg1"/>
                </a:solidFill>
              </a:rPr>
              <a:t>. </a:t>
            </a:r>
            <a:endParaRPr lang="es-ES" b="1" dirty="0" smtClean="0">
              <a:solidFill>
                <a:schemeClr val="bg1"/>
              </a:solidFill>
            </a:endParaRPr>
          </a:p>
          <a:p>
            <a:r>
              <a:rPr lang="es-ES" b="1" dirty="0" smtClean="0">
                <a:solidFill>
                  <a:schemeClr val="bg1"/>
                </a:solidFill>
              </a:rPr>
              <a:t>Cuando </a:t>
            </a:r>
            <a:r>
              <a:rPr lang="es-ES" b="1" dirty="0">
                <a:solidFill>
                  <a:schemeClr val="bg1"/>
                </a:solidFill>
              </a:rPr>
              <a:t>salieron de la cárcel, fueron a casa de Lidia, y al ver a los hermanos, los consolaron y partieron. </a:t>
            </a:r>
            <a:endParaRPr lang="es-ES" b="1" dirty="0" smtClean="0">
              <a:solidFill>
                <a:schemeClr val="bg1"/>
              </a:solidFill>
            </a:endParaRPr>
          </a:p>
          <a:p>
            <a:r>
              <a:rPr lang="es-ES" b="1" dirty="0" smtClean="0">
                <a:solidFill>
                  <a:schemeClr val="bg1"/>
                </a:solidFill>
              </a:rPr>
              <a:t>I Tesalonicenses.3:7.</a:t>
            </a:r>
          </a:p>
          <a:p>
            <a:r>
              <a:rPr lang="es-ES" b="1" dirty="0">
                <a:solidFill>
                  <a:schemeClr val="bg1"/>
                </a:solidFill>
              </a:rPr>
              <a:t>por eso, hermanos, en toda nuestra necesidad y aflicción fuimos consolados respecto a vosotros por medio de vuestra fe; </a:t>
            </a:r>
          </a:p>
          <a:p>
            <a:endParaRPr lang="es-E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3363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537882" y="658906"/>
            <a:ext cx="8001000" cy="434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537882" y="654937"/>
            <a:ext cx="8001000" cy="4351338"/>
          </a:xfrm>
        </p:spPr>
        <p:txBody>
          <a:bodyPr>
            <a:normAutofit lnSpcReduction="10000"/>
          </a:bodyPr>
          <a:lstStyle/>
          <a:p>
            <a:r>
              <a:rPr lang="es-ES" b="1" dirty="0" smtClean="0">
                <a:solidFill>
                  <a:schemeClr val="bg1"/>
                </a:solidFill>
              </a:rPr>
              <a:t>Como </a:t>
            </a:r>
            <a:r>
              <a:rPr lang="es-ES" b="1" dirty="0">
                <a:solidFill>
                  <a:schemeClr val="bg1"/>
                </a:solidFill>
              </a:rPr>
              <a:t>hemos visto hay muchas maneras para consolar a otras personas, debemos de consolarlas en sus aflicciones. </a:t>
            </a:r>
            <a:endParaRPr lang="es-ES" b="1" dirty="0" smtClean="0">
              <a:solidFill>
                <a:schemeClr val="bg1"/>
              </a:solidFill>
            </a:endParaRPr>
          </a:p>
          <a:p>
            <a:r>
              <a:rPr lang="es-ES" b="1" dirty="0" smtClean="0">
                <a:solidFill>
                  <a:schemeClr val="bg1"/>
                </a:solidFill>
              </a:rPr>
              <a:t>Muchas </a:t>
            </a:r>
            <a:r>
              <a:rPr lang="es-ES" b="1" dirty="0">
                <a:solidFill>
                  <a:schemeClr val="bg1"/>
                </a:solidFill>
              </a:rPr>
              <a:t>veces algún hermano esta enfermo o tiene a un familiar enfermo y no vamos para consolarle, o cuando se le muere un ser querido, debemos de consolarla estando con ellos en esos momentos difíciles de su vida</a:t>
            </a:r>
            <a:r>
              <a:rPr lang="es-ES" b="1" dirty="0" smtClean="0">
                <a:solidFill>
                  <a:schemeClr val="bg1"/>
                </a:solidFill>
              </a:rPr>
              <a:t>.</a:t>
            </a:r>
          </a:p>
          <a:p>
            <a:r>
              <a:rPr lang="es-ES" b="1" dirty="0" smtClean="0">
                <a:solidFill>
                  <a:schemeClr val="bg1"/>
                </a:solidFill>
              </a:rPr>
              <a:t>No </a:t>
            </a:r>
            <a:r>
              <a:rPr lang="es-ES" b="1" dirty="0">
                <a:solidFill>
                  <a:schemeClr val="bg1"/>
                </a:solidFill>
              </a:rPr>
              <a:t>olvidemos que la palabra consolar es estar al lado, debemos de estar al lado del que esta sufriendo.</a:t>
            </a:r>
          </a:p>
        </p:txBody>
      </p:sp>
    </p:spTree>
    <p:extLst>
      <p:ext uri="{BB962C8B-B14F-4D97-AF65-F5344CB8AC3E}">
        <p14:creationId xmlns:p14="http://schemas.microsoft.com/office/powerpoint/2010/main" val="13244051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537882" y="658906"/>
            <a:ext cx="8001000" cy="434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537882" y="654937"/>
            <a:ext cx="8001000" cy="4351338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s-ES" b="1" u="sng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CONCLUSIÓN:</a:t>
            </a:r>
          </a:p>
          <a:p>
            <a:r>
              <a:rPr lang="es-ES" b="1" dirty="0" smtClean="0">
                <a:solidFill>
                  <a:schemeClr val="bg1"/>
                </a:solidFill>
              </a:rPr>
              <a:t>Dios </a:t>
            </a:r>
            <a:r>
              <a:rPr lang="es-ES" b="1" dirty="0">
                <a:solidFill>
                  <a:schemeClr val="bg1"/>
                </a:solidFill>
              </a:rPr>
              <a:t>es el Padre de toda consolación y él nos consuela, para que nosotros consolemos a los que </a:t>
            </a:r>
            <a:r>
              <a:rPr lang="es-ES" b="1" dirty="0" smtClean="0">
                <a:solidFill>
                  <a:schemeClr val="bg1"/>
                </a:solidFill>
              </a:rPr>
              <a:t>están </a:t>
            </a:r>
            <a:r>
              <a:rPr lang="es-ES" b="1" dirty="0">
                <a:solidFill>
                  <a:schemeClr val="bg1"/>
                </a:solidFill>
              </a:rPr>
              <a:t>a nuestro alrededor.</a:t>
            </a:r>
          </a:p>
          <a:p>
            <a:r>
              <a:rPr lang="es-ES" b="1" dirty="0" smtClean="0">
                <a:solidFill>
                  <a:schemeClr val="bg1"/>
                </a:solidFill>
              </a:rPr>
              <a:t>Hay </a:t>
            </a:r>
            <a:r>
              <a:rPr lang="es-ES" b="1" dirty="0">
                <a:solidFill>
                  <a:schemeClr val="bg1"/>
                </a:solidFill>
              </a:rPr>
              <a:t>muchas maneras para consolar a la persona que esta en aflicción, y nosotros debemos de consolarla.</a:t>
            </a:r>
          </a:p>
          <a:p>
            <a:r>
              <a:rPr lang="es-ES" b="1" dirty="0" smtClean="0">
                <a:solidFill>
                  <a:schemeClr val="bg1"/>
                </a:solidFill>
              </a:rPr>
              <a:t>No </a:t>
            </a:r>
            <a:r>
              <a:rPr lang="es-ES" b="1" dirty="0">
                <a:solidFill>
                  <a:schemeClr val="bg1"/>
                </a:solidFill>
              </a:rPr>
              <a:t>seamos egoístas al no consolar a las personas que </a:t>
            </a:r>
            <a:r>
              <a:rPr lang="es-ES" b="1" dirty="0" smtClean="0">
                <a:solidFill>
                  <a:schemeClr val="bg1"/>
                </a:solidFill>
              </a:rPr>
              <a:t>están </a:t>
            </a:r>
            <a:r>
              <a:rPr lang="es-ES" b="1" dirty="0">
                <a:solidFill>
                  <a:schemeClr val="bg1"/>
                </a:solidFill>
              </a:rPr>
              <a:t>en aflicciones.</a:t>
            </a:r>
          </a:p>
          <a:p>
            <a:r>
              <a:rPr lang="es-ES" b="1" dirty="0" smtClean="0">
                <a:solidFill>
                  <a:schemeClr val="bg1"/>
                </a:solidFill>
              </a:rPr>
              <a:t>Seamos </a:t>
            </a:r>
            <a:r>
              <a:rPr lang="es-ES" b="1" dirty="0">
                <a:solidFill>
                  <a:schemeClr val="bg1"/>
                </a:solidFill>
              </a:rPr>
              <a:t>fieles en cumplir con este mandamiento de consolarnos los unos a los otros. </a:t>
            </a:r>
            <a:endParaRPr lang="es-ES" b="1" dirty="0" smtClean="0">
              <a:solidFill>
                <a:schemeClr val="bg1"/>
              </a:solidFill>
            </a:endParaRPr>
          </a:p>
          <a:p>
            <a:r>
              <a:rPr lang="es-ES" b="1" dirty="0" smtClean="0">
                <a:solidFill>
                  <a:schemeClr val="bg1"/>
                </a:solidFill>
              </a:rPr>
              <a:t>Debemos </a:t>
            </a:r>
            <a:r>
              <a:rPr lang="es-ES" b="1" dirty="0">
                <a:solidFill>
                  <a:schemeClr val="bg1"/>
                </a:solidFill>
              </a:rPr>
              <a:t>de ser de un mismo sentir.</a:t>
            </a:r>
          </a:p>
          <a:p>
            <a:endParaRPr lang="es-ES" b="1" dirty="0">
              <a:solidFill>
                <a:schemeClr val="bg1"/>
              </a:solidFill>
            </a:endParaRPr>
          </a:p>
          <a:p>
            <a:endParaRPr lang="es-E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9868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537882" y="658906"/>
            <a:ext cx="8001000" cy="434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Rectángulo 1"/>
          <p:cNvSpPr/>
          <p:nvPr/>
        </p:nvSpPr>
        <p:spPr>
          <a:xfrm>
            <a:off x="537882" y="3845859"/>
            <a:ext cx="8001000" cy="115644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DIOS NOS BENDIGA A TODOS.</a:t>
            </a:r>
            <a:endParaRPr lang="es-ES" sz="48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882" y="658906"/>
            <a:ext cx="8000999" cy="3186953"/>
          </a:xfrm>
          <a:prstGeom prst="rect">
            <a:avLst/>
          </a:prstGeom>
        </p:spPr>
      </p:pic>
      <p:sp>
        <p:nvSpPr>
          <p:cNvPr id="4" name="Llamada de nube 3"/>
          <p:cNvSpPr/>
          <p:nvPr/>
        </p:nvSpPr>
        <p:spPr>
          <a:xfrm>
            <a:off x="4935072" y="658905"/>
            <a:ext cx="3603810" cy="1869141"/>
          </a:xfrm>
          <a:prstGeom prst="cloudCallout">
            <a:avLst>
              <a:gd name="adj1" fmla="val -61505"/>
              <a:gd name="adj2" fmla="val 53147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POR SU FINA ATENCION.</a:t>
            </a:r>
            <a:endParaRPr lang="es-E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63264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537882" y="658906"/>
            <a:ext cx="8001000" cy="434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537882" y="654937"/>
            <a:ext cx="8001000" cy="4351338"/>
          </a:xfrm>
        </p:spPr>
        <p:txBody>
          <a:bodyPr/>
          <a:lstStyle/>
          <a:p>
            <a:r>
              <a:rPr lang="es-ES" b="1" dirty="0">
                <a:solidFill>
                  <a:schemeClr val="bg1"/>
                </a:solidFill>
              </a:rPr>
              <a:t>Bendito sea el Dios y Padre de nuestro Señor Jesucristo, </a:t>
            </a:r>
            <a:r>
              <a:rPr lang="es-ES" b="1" u="sng" dirty="0">
                <a:solidFill>
                  <a:srgbClr val="00B0F0"/>
                </a:solidFill>
              </a:rPr>
              <a:t>Padre de misericordias y Dios de toda consolación,</a:t>
            </a:r>
            <a:r>
              <a:rPr lang="es-ES" b="1" dirty="0">
                <a:solidFill>
                  <a:schemeClr val="bg1"/>
                </a:solidFill>
              </a:rPr>
              <a:t> </a:t>
            </a:r>
          </a:p>
          <a:p>
            <a:r>
              <a:rPr lang="es-ES" b="1" dirty="0" smtClean="0">
                <a:solidFill>
                  <a:schemeClr val="bg1"/>
                </a:solidFill>
              </a:rPr>
              <a:t>Nosotros </a:t>
            </a:r>
            <a:r>
              <a:rPr lang="es-ES" b="1" dirty="0">
                <a:solidFill>
                  <a:schemeClr val="bg1"/>
                </a:solidFill>
              </a:rPr>
              <a:t>debemos de consolarnos los unos a los otros, por que si un hermano se duele, nosotros debemos de dolernos con él.  </a:t>
            </a:r>
            <a:endParaRPr lang="es-ES" b="1" dirty="0" smtClean="0">
              <a:solidFill>
                <a:schemeClr val="bg1"/>
              </a:solidFill>
            </a:endParaRPr>
          </a:p>
          <a:p>
            <a:r>
              <a:rPr lang="es-ES" b="1" dirty="0" smtClean="0">
                <a:solidFill>
                  <a:schemeClr val="bg1"/>
                </a:solidFill>
              </a:rPr>
              <a:t>I Corintios.12:26</a:t>
            </a:r>
            <a:r>
              <a:rPr lang="es-ES" b="1" dirty="0">
                <a:solidFill>
                  <a:schemeClr val="bg1"/>
                </a:solidFill>
              </a:rPr>
              <a:t>. </a:t>
            </a:r>
            <a:endParaRPr lang="es-ES" b="1" dirty="0" smtClean="0">
              <a:solidFill>
                <a:schemeClr val="bg1"/>
              </a:solidFill>
            </a:endParaRPr>
          </a:p>
          <a:p>
            <a:r>
              <a:rPr lang="es-ES" b="1" dirty="0">
                <a:solidFill>
                  <a:schemeClr val="bg1"/>
                </a:solidFill>
              </a:rPr>
              <a:t>Y si un miembro sufre, todos los miembros sufren con él; y si un miembro es honrado, todos los miembros se regocijan con él.</a:t>
            </a:r>
          </a:p>
        </p:txBody>
      </p:sp>
    </p:spTree>
    <p:extLst>
      <p:ext uri="{BB962C8B-B14F-4D97-AF65-F5344CB8AC3E}">
        <p14:creationId xmlns:p14="http://schemas.microsoft.com/office/powerpoint/2010/main" val="18107742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537882" y="658906"/>
            <a:ext cx="8001000" cy="434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537882" y="654937"/>
            <a:ext cx="8001000" cy="4351338"/>
          </a:xfrm>
        </p:spPr>
        <p:txBody>
          <a:bodyPr>
            <a:normAutofit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Todos debemos de sentir lo mismo. </a:t>
            </a:r>
            <a:endParaRPr lang="es-ES" b="1" dirty="0" smtClean="0">
              <a:solidFill>
                <a:schemeClr val="bg1"/>
              </a:solidFill>
            </a:endParaRPr>
          </a:p>
          <a:p>
            <a:r>
              <a:rPr lang="es-ES" b="1" dirty="0" smtClean="0">
                <a:solidFill>
                  <a:schemeClr val="bg1"/>
                </a:solidFill>
              </a:rPr>
              <a:t>Romanos.12:16</a:t>
            </a:r>
            <a:r>
              <a:rPr lang="es-ES" b="1" dirty="0">
                <a:solidFill>
                  <a:schemeClr val="bg1"/>
                </a:solidFill>
              </a:rPr>
              <a:t>. </a:t>
            </a:r>
            <a:endParaRPr lang="es-ES" b="1" dirty="0" smtClean="0">
              <a:solidFill>
                <a:schemeClr val="bg1"/>
              </a:solidFill>
            </a:endParaRPr>
          </a:p>
          <a:p>
            <a:r>
              <a:rPr lang="es-ES" b="1" dirty="0">
                <a:solidFill>
                  <a:schemeClr val="bg1"/>
                </a:solidFill>
              </a:rPr>
              <a:t>Tened el mismo sentir unos con otros; no seáis altivos en vuestro pensar, sino condescendiendo con los humildes. No seáis sabios en vuestra propia opinión. </a:t>
            </a:r>
            <a:endParaRPr lang="es-ES" b="1" dirty="0" smtClean="0">
              <a:solidFill>
                <a:schemeClr val="bg1"/>
              </a:solidFill>
            </a:endParaRPr>
          </a:p>
          <a:p>
            <a:r>
              <a:rPr lang="es-ES" b="1" dirty="0" smtClean="0">
                <a:solidFill>
                  <a:schemeClr val="bg1"/>
                </a:solidFill>
              </a:rPr>
              <a:t>Debemos </a:t>
            </a:r>
            <a:r>
              <a:rPr lang="es-ES" b="1" dirty="0">
                <a:solidFill>
                  <a:schemeClr val="bg1"/>
                </a:solidFill>
              </a:rPr>
              <a:t>de gozarnos con los que se gozan, y llorar con los que lloran. </a:t>
            </a:r>
            <a:endParaRPr lang="es-ES" b="1" dirty="0" smtClean="0">
              <a:solidFill>
                <a:schemeClr val="bg1"/>
              </a:solidFill>
            </a:endParaRPr>
          </a:p>
          <a:p>
            <a:r>
              <a:rPr lang="es-ES" b="1" dirty="0" smtClean="0">
                <a:solidFill>
                  <a:schemeClr val="bg1"/>
                </a:solidFill>
              </a:rPr>
              <a:t>Romanos.12:15</a:t>
            </a:r>
            <a:r>
              <a:rPr lang="es-ES" b="1" dirty="0">
                <a:solidFill>
                  <a:schemeClr val="bg1"/>
                </a:solidFill>
              </a:rPr>
              <a:t>. </a:t>
            </a:r>
            <a:endParaRPr lang="es-ES" b="1" dirty="0" smtClean="0">
              <a:solidFill>
                <a:schemeClr val="bg1"/>
              </a:solidFill>
            </a:endParaRPr>
          </a:p>
          <a:p>
            <a:endParaRPr lang="es-E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6472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537882" y="658906"/>
            <a:ext cx="8001000" cy="434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537882" y="654937"/>
            <a:ext cx="8001000" cy="4351338"/>
          </a:xfrm>
        </p:spPr>
        <p:txBody>
          <a:bodyPr>
            <a:normAutofit lnSpcReduction="10000"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Gozaos con los que se gozan y llorad con los que lloran. </a:t>
            </a:r>
          </a:p>
          <a:p>
            <a:r>
              <a:rPr lang="es-ES" b="1" dirty="0" smtClean="0">
                <a:solidFill>
                  <a:schemeClr val="bg1"/>
                </a:solidFill>
              </a:rPr>
              <a:t>Por </a:t>
            </a:r>
            <a:r>
              <a:rPr lang="es-ES" b="1" dirty="0">
                <a:solidFill>
                  <a:schemeClr val="bg1"/>
                </a:solidFill>
              </a:rPr>
              <a:t>eso debemos de consolarnos los unos a los otros</a:t>
            </a:r>
            <a:r>
              <a:rPr lang="es-ES" b="1" dirty="0" smtClean="0">
                <a:solidFill>
                  <a:schemeClr val="bg1"/>
                </a:solidFill>
              </a:rPr>
              <a:t>.</a:t>
            </a:r>
          </a:p>
          <a:p>
            <a:pPr algn="ctr"/>
            <a:r>
              <a:rPr lang="es-ES" b="1" u="sng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DIOS ES EL PADRE DE TODA CONSOLACIÓN. </a:t>
            </a:r>
            <a:r>
              <a:rPr lang="es-ES" b="1" u="sng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           II </a:t>
            </a:r>
            <a:r>
              <a:rPr lang="es-ES" b="1" u="sng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CORINTIOS.1:3</a:t>
            </a:r>
            <a:r>
              <a:rPr lang="es-ES" b="1" u="sng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.</a:t>
            </a:r>
          </a:p>
          <a:p>
            <a:r>
              <a:rPr lang="es-ES" b="1" dirty="0" smtClean="0">
                <a:solidFill>
                  <a:schemeClr val="bg1"/>
                </a:solidFill>
              </a:rPr>
              <a:t>Él </a:t>
            </a:r>
            <a:r>
              <a:rPr lang="es-ES" b="1" dirty="0">
                <a:solidFill>
                  <a:schemeClr val="bg1"/>
                </a:solidFill>
              </a:rPr>
              <a:t>apóstol Pablo da gracias a Dios. </a:t>
            </a:r>
            <a:endParaRPr lang="es-ES" b="1" dirty="0" smtClean="0">
              <a:solidFill>
                <a:schemeClr val="bg1"/>
              </a:solidFill>
            </a:endParaRPr>
          </a:p>
          <a:p>
            <a:r>
              <a:rPr lang="es-ES" b="1" dirty="0" smtClean="0">
                <a:solidFill>
                  <a:schemeClr val="bg1"/>
                </a:solidFill>
              </a:rPr>
              <a:t>II Corintios.1:2</a:t>
            </a:r>
            <a:r>
              <a:rPr lang="es-ES" b="1" dirty="0">
                <a:solidFill>
                  <a:schemeClr val="bg1"/>
                </a:solidFill>
              </a:rPr>
              <a:t>. </a:t>
            </a:r>
            <a:endParaRPr lang="es-ES" b="1" dirty="0" smtClean="0">
              <a:solidFill>
                <a:schemeClr val="bg1"/>
              </a:solidFill>
            </a:endParaRPr>
          </a:p>
          <a:p>
            <a:r>
              <a:rPr lang="es-ES" b="1" dirty="0">
                <a:solidFill>
                  <a:schemeClr val="bg1"/>
                </a:solidFill>
              </a:rPr>
              <a:t>Gracia y paz a vosotros de parte de Dios nuestro Padre y del Señor Jesucristo. </a:t>
            </a:r>
          </a:p>
        </p:txBody>
      </p:sp>
    </p:spTree>
    <p:extLst>
      <p:ext uri="{BB962C8B-B14F-4D97-AF65-F5344CB8AC3E}">
        <p14:creationId xmlns:p14="http://schemas.microsoft.com/office/powerpoint/2010/main" val="24449830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537882" y="658906"/>
            <a:ext cx="8001000" cy="434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537882" y="654937"/>
            <a:ext cx="8001000" cy="4351338"/>
          </a:xfrm>
        </p:spPr>
        <p:txBody>
          <a:bodyPr>
            <a:normAutofit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Y le bendice. </a:t>
            </a:r>
            <a:endParaRPr lang="es-ES" b="1" dirty="0" smtClean="0">
              <a:solidFill>
                <a:schemeClr val="bg1"/>
              </a:solidFill>
            </a:endParaRPr>
          </a:p>
          <a:p>
            <a:r>
              <a:rPr lang="es-ES" b="1" dirty="0" smtClean="0">
                <a:solidFill>
                  <a:schemeClr val="bg1"/>
                </a:solidFill>
              </a:rPr>
              <a:t>V.3</a:t>
            </a:r>
            <a:r>
              <a:rPr lang="es-ES" b="1" dirty="0">
                <a:solidFill>
                  <a:schemeClr val="bg1"/>
                </a:solidFill>
              </a:rPr>
              <a:t>. </a:t>
            </a:r>
          </a:p>
          <a:p>
            <a:r>
              <a:rPr lang="es-ES" b="1" dirty="0">
                <a:solidFill>
                  <a:schemeClr val="bg1"/>
                </a:solidFill>
              </a:rPr>
              <a:t>Bendito sea el Dios y Padre de nuestro Señor Jesucristo, </a:t>
            </a:r>
            <a:r>
              <a:rPr lang="es-ES" b="1" u="sng" dirty="0">
                <a:solidFill>
                  <a:srgbClr val="FFFF00"/>
                </a:solidFill>
              </a:rPr>
              <a:t>Padre de misericordias y Dios de toda consolación,</a:t>
            </a:r>
            <a:r>
              <a:rPr lang="es-ES" b="1" dirty="0">
                <a:solidFill>
                  <a:schemeClr val="bg1"/>
                </a:solidFill>
              </a:rPr>
              <a:t> </a:t>
            </a:r>
            <a:endParaRPr lang="es-ES" b="1" dirty="0" smtClean="0">
              <a:solidFill>
                <a:schemeClr val="bg1"/>
              </a:solidFill>
            </a:endParaRPr>
          </a:p>
          <a:p>
            <a:r>
              <a:rPr lang="es-ES" b="1" dirty="0" smtClean="0">
                <a:solidFill>
                  <a:schemeClr val="bg1"/>
                </a:solidFill>
              </a:rPr>
              <a:t>Ósea </a:t>
            </a:r>
            <a:r>
              <a:rPr lang="es-ES" b="1" dirty="0">
                <a:solidFill>
                  <a:schemeClr val="bg1"/>
                </a:solidFill>
              </a:rPr>
              <a:t>hablar bien de Dios nuestro Padre por su misericordia, y por ser él Padre de toda consolación. </a:t>
            </a:r>
            <a:endParaRPr lang="es-ES" b="1" dirty="0" smtClean="0">
              <a:solidFill>
                <a:schemeClr val="bg1"/>
              </a:solidFill>
            </a:endParaRPr>
          </a:p>
          <a:p>
            <a:r>
              <a:rPr lang="es-ES" b="1" dirty="0" smtClean="0">
                <a:solidFill>
                  <a:schemeClr val="bg1"/>
                </a:solidFill>
              </a:rPr>
              <a:t>Romanos.15:5</a:t>
            </a:r>
            <a:r>
              <a:rPr lang="es-ES" b="1" dirty="0">
                <a:solidFill>
                  <a:schemeClr val="bg1"/>
                </a:solidFill>
              </a:rPr>
              <a:t>. </a:t>
            </a:r>
          </a:p>
          <a:p>
            <a:endParaRPr lang="es-E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7520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537882" y="658906"/>
            <a:ext cx="8001000" cy="434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537882" y="654937"/>
            <a:ext cx="8001000" cy="4351338"/>
          </a:xfrm>
        </p:spPr>
        <p:txBody>
          <a:bodyPr>
            <a:normAutofit lnSpcReduction="10000"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Y que el Dios de la paciencia y del consuelo os conceda tener el mismo sentir los unos para con los otros conforme a Cristo Jesús</a:t>
            </a:r>
            <a:r>
              <a:rPr lang="es-ES" b="1" dirty="0" smtClean="0">
                <a:solidFill>
                  <a:schemeClr val="bg1"/>
                </a:solidFill>
              </a:rPr>
              <a:t>,</a:t>
            </a:r>
          </a:p>
          <a:p>
            <a:pPr algn="ctr"/>
            <a:r>
              <a:rPr lang="es-ES" b="1" u="sng" dirty="0">
                <a:solidFill>
                  <a:srgbClr val="00B0F0"/>
                </a:solidFill>
              </a:rPr>
              <a:t>Ya que Dios es el consolador eterno. </a:t>
            </a:r>
            <a:endParaRPr lang="es-ES" b="1" u="sng" dirty="0" smtClean="0">
              <a:solidFill>
                <a:srgbClr val="00B0F0"/>
              </a:solidFill>
            </a:endParaRPr>
          </a:p>
          <a:p>
            <a:r>
              <a:rPr lang="es-ES" b="1" dirty="0" smtClean="0">
                <a:solidFill>
                  <a:schemeClr val="bg1"/>
                </a:solidFill>
              </a:rPr>
              <a:t>II Tesalonicenses.2:16-17. </a:t>
            </a:r>
          </a:p>
          <a:p>
            <a:r>
              <a:rPr lang="es-ES" b="1" dirty="0">
                <a:solidFill>
                  <a:schemeClr val="bg1"/>
                </a:solidFill>
              </a:rPr>
              <a:t>Y que nuestro Señor Jesucristo mismo, y Dios nuestro Padre, que nos amó y nos dio consuelo eterno y buena esperanza por gracia, </a:t>
            </a:r>
            <a:endParaRPr lang="es-ES" b="1" dirty="0" smtClean="0">
              <a:solidFill>
                <a:schemeClr val="bg1"/>
              </a:solidFill>
            </a:endParaRPr>
          </a:p>
          <a:p>
            <a:r>
              <a:rPr lang="es-ES" b="1" dirty="0" smtClean="0">
                <a:solidFill>
                  <a:schemeClr val="bg1"/>
                </a:solidFill>
              </a:rPr>
              <a:t>Y </a:t>
            </a:r>
            <a:r>
              <a:rPr lang="es-ES" b="1" dirty="0">
                <a:solidFill>
                  <a:schemeClr val="bg1"/>
                </a:solidFill>
              </a:rPr>
              <a:t>consuela nuestros corazones. </a:t>
            </a:r>
            <a:endParaRPr lang="es-ES" b="1" dirty="0" smtClean="0">
              <a:solidFill>
                <a:schemeClr val="bg1"/>
              </a:solidFill>
            </a:endParaRPr>
          </a:p>
          <a:p>
            <a:r>
              <a:rPr lang="es-ES" b="1" dirty="0" smtClean="0">
                <a:solidFill>
                  <a:schemeClr val="bg1"/>
                </a:solidFill>
              </a:rPr>
              <a:t>V.17</a:t>
            </a:r>
            <a:r>
              <a:rPr lang="es-ES" b="1" dirty="0">
                <a:solidFill>
                  <a:schemeClr val="bg1"/>
                </a:solidFill>
              </a:rPr>
              <a:t>. </a:t>
            </a:r>
          </a:p>
          <a:p>
            <a:endParaRPr lang="es-E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5283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537882" y="658906"/>
            <a:ext cx="8001000" cy="434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537882" y="654937"/>
            <a:ext cx="8001000" cy="4351338"/>
          </a:xfrm>
        </p:spPr>
        <p:txBody>
          <a:bodyPr>
            <a:normAutofit fontScale="92500" lnSpcReduction="20000"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consuele vuestros corazones y os afirme en toda obra y palabra buena.</a:t>
            </a:r>
          </a:p>
          <a:p>
            <a:r>
              <a:rPr lang="es-ES" b="1" dirty="0" smtClean="0">
                <a:solidFill>
                  <a:schemeClr val="bg1"/>
                </a:solidFill>
              </a:rPr>
              <a:t>Dios </a:t>
            </a:r>
            <a:r>
              <a:rPr lang="es-ES" b="1" dirty="0">
                <a:solidFill>
                  <a:schemeClr val="bg1"/>
                </a:solidFill>
              </a:rPr>
              <a:t>nos consuela. </a:t>
            </a:r>
            <a:endParaRPr lang="es-ES" b="1" dirty="0" smtClean="0">
              <a:solidFill>
                <a:schemeClr val="bg1"/>
              </a:solidFill>
            </a:endParaRPr>
          </a:p>
          <a:p>
            <a:r>
              <a:rPr lang="es-ES" b="1" dirty="0" smtClean="0">
                <a:solidFill>
                  <a:schemeClr val="bg1"/>
                </a:solidFill>
              </a:rPr>
              <a:t>Salmos.86:17. </a:t>
            </a:r>
          </a:p>
          <a:p>
            <a:r>
              <a:rPr lang="es-ES" b="1" dirty="0">
                <a:solidFill>
                  <a:schemeClr val="bg1"/>
                </a:solidFill>
              </a:rPr>
              <a:t>Muéstrame una señal de bondad, para que la vean los que me aborrecen y se avergüencen, porque tú, oh SEÑOR, me has ayudado y consolado. </a:t>
            </a:r>
            <a:endParaRPr lang="es-ES" b="1" dirty="0" smtClean="0">
              <a:solidFill>
                <a:schemeClr val="bg1"/>
              </a:solidFill>
            </a:endParaRPr>
          </a:p>
          <a:p>
            <a:r>
              <a:rPr lang="es-ES" b="1" dirty="0" smtClean="0">
                <a:solidFill>
                  <a:schemeClr val="bg1"/>
                </a:solidFill>
              </a:rPr>
              <a:t>Isaías.49:13</a:t>
            </a:r>
            <a:r>
              <a:rPr lang="es-ES" b="1" dirty="0">
                <a:solidFill>
                  <a:schemeClr val="bg1"/>
                </a:solidFill>
              </a:rPr>
              <a:t>. </a:t>
            </a:r>
            <a:endParaRPr lang="es-ES" b="1" dirty="0" smtClean="0">
              <a:solidFill>
                <a:schemeClr val="bg1"/>
              </a:solidFill>
            </a:endParaRPr>
          </a:p>
          <a:p>
            <a:r>
              <a:rPr lang="es-ES" b="1" dirty="0" smtClean="0">
                <a:solidFill>
                  <a:schemeClr val="bg1"/>
                </a:solidFill>
              </a:rPr>
              <a:t>Gritad </a:t>
            </a:r>
            <a:r>
              <a:rPr lang="es-ES" b="1" dirty="0">
                <a:solidFill>
                  <a:schemeClr val="bg1"/>
                </a:solidFill>
              </a:rPr>
              <a:t>de júbilo, cielos, y regocíjate, tierra. Prorrumpid, montes, en gritos de alegría, </a:t>
            </a:r>
            <a:r>
              <a:rPr lang="es-ES" b="1" u="sng" dirty="0">
                <a:solidFill>
                  <a:srgbClr val="FFFF00"/>
                </a:solidFill>
              </a:rPr>
              <a:t>porque el SEÑOR ha consolado a su pueblo,</a:t>
            </a:r>
            <a:r>
              <a:rPr lang="es-ES" b="1" dirty="0">
                <a:solidFill>
                  <a:schemeClr val="bg1"/>
                </a:solidFill>
              </a:rPr>
              <a:t> y de sus afligidos tendrá compasión. </a:t>
            </a:r>
          </a:p>
        </p:txBody>
      </p:sp>
    </p:spTree>
    <p:extLst>
      <p:ext uri="{BB962C8B-B14F-4D97-AF65-F5344CB8AC3E}">
        <p14:creationId xmlns:p14="http://schemas.microsoft.com/office/powerpoint/2010/main" val="3652465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537882" y="658906"/>
            <a:ext cx="8001000" cy="434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537882" y="654937"/>
            <a:ext cx="8001000" cy="4351338"/>
          </a:xfrm>
        </p:spPr>
        <p:txBody>
          <a:bodyPr>
            <a:normAutofit fontScale="92500" lnSpcReduction="10000"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Dios consuela a su pueblo en la aflicción. </a:t>
            </a:r>
          </a:p>
          <a:p>
            <a:r>
              <a:rPr lang="es-ES" b="1" dirty="0">
                <a:solidFill>
                  <a:schemeClr val="bg1"/>
                </a:solidFill>
              </a:rPr>
              <a:t>Isaías.52:9.</a:t>
            </a:r>
          </a:p>
          <a:p>
            <a:r>
              <a:rPr lang="es-ES" b="1" dirty="0">
                <a:solidFill>
                  <a:schemeClr val="bg1"/>
                </a:solidFill>
              </a:rPr>
              <a:t>Prorrumpid a una en gritos de júbilo, lugares desolados de Jerusalén, porque el SEÑOR ha consolado a su pueblo, ha redimido a Jerusalén. </a:t>
            </a:r>
          </a:p>
          <a:p>
            <a:r>
              <a:rPr lang="es-ES" b="1" dirty="0" smtClean="0">
                <a:solidFill>
                  <a:schemeClr val="bg1"/>
                </a:solidFill>
              </a:rPr>
              <a:t>Dios </a:t>
            </a:r>
            <a:r>
              <a:rPr lang="es-ES" b="1" dirty="0">
                <a:solidFill>
                  <a:schemeClr val="bg1"/>
                </a:solidFill>
              </a:rPr>
              <a:t>consuela a todos los que lloran. </a:t>
            </a:r>
            <a:endParaRPr lang="es-ES" b="1" dirty="0" smtClean="0">
              <a:solidFill>
                <a:schemeClr val="bg1"/>
              </a:solidFill>
            </a:endParaRPr>
          </a:p>
          <a:p>
            <a:r>
              <a:rPr lang="es-ES" b="1" dirty="0" smtClean="0">
                <a:solidFill>
                  <a:schemeClr val="bg1"/>
                </a:solidFill>
              </a:rPr>
              <a:t>Isaías.61:2.</a:t>
            </a:r>
          </a:p>
          <a:p>
            <a:r>
              <a:rPr lang="es-ES" b="1" dirty="0">
                <a:solidFill>
                  <a:schemeClr val="bg1"/>
                </a:solidFill>
              </a:rPr>
              <a:t>para proclamar el año favorable del SEÑOR, y el día de venganza de nuestro Dios; </a:t>
            </a:r>
            <a:r>
              <a:rPr lang="es-ES" b="1" u="sng" dirty="0">
                <a:solidFill>
                  <a:srgbClr val="00B0F0"/>
                </a:solidFill>
              </a:rPr>
              <a:t>para consolar a todos los que lloran,</a:t>
            </a:r>
            <a:r>
              <a:rPr lang="es-ES" b="1" dirty="0">
                <a:solidFill>
                  <a:schemeClr val="bg1"/>
                </a:solidFill>
              </a:rPr>
              <a:t> </a:t>
            </a:r>
          </a:p>
          <a:p>
            <a:r>
              <a:rPr lang="es-ES" b="1" dirty="0" smtClean="0">
                <a:solidFill>
                  <a:schemeClr val="bg1"/>
                </a:solidFill>
              </a:rPr>
              <a:t>Dios </a:t>
            </a:r>
            <a:r>
              <a:rPr lang="es-ES" b="1" dirty="0">
                <a:solidFill>
                  <a:schemeClr val="bg1"/>
                </a:solidFill>
              </a:rPr>
              <a:t>consuela como consuela una madre a su hijo. </a:t>
            </a:r>
          </a:p>
        </p:txBody>
      </p:sp>
    </p:spTree>
    <p:extLst>
      <p:ext uri="{BB962C8B-B14F-4D97-AF65-F5344CB8AC3E}">
        <p14:creationId xmlns:p14="http://schemas.microsoft.com/office/powerpoint/2010/main" val="11116991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537882" y="658906"/>
            <a:ext cx="8001000" cy="434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537882" y="654937"/>
            <a:ext cx="8001000" cy="4351338"/>
          </a:xfrm>
        </p:spPr>
        <p:txBody>
          <a:bodyPr>
            <a:normAutofit fontScale="92500" lnSpcReduction="10000"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Isaías.66:13. </a:t>
            </a:r>
            <a:endParaRPr lang="es-ES" b="1" dirty="0" smtClean="0">
              <a:solidFill>
                <a:schemeClr val="bg1"/>
              </a:solidFill>
            </a:endParaRPr>
          </a:p>
          <a:p>
            <a:r>
              <a:rPr lang="es-ES" b="1" dirty="0">
                <a:solidFill>
                  <a:schemeClr val="bg1"/>
                </a:solidFill>
              </a:rPr>
              <a:t>Como uno a quien consuela su madre, así os consolaré yo; en Jerusalén seréis consolados. </a:t>
            </a:r>
            <a:endParaRPr lang="es-ES" b="1" dirty="0" smtClean="0">
              <a:solidFill>
                <a:schemeClr val="bg1"/>
              </a:solidFill>
            </a:endParaRPr>
          </a:p>
          <a:p>
            <a:r>
              <a:rPr lang="es-ES" b="1" dirty="0" smtClean="0">
                <a:solidFill>
                  <a:schemeClr val="bg1"/>
                </a:solidFill>
              </a:rPr>
              <a:t>Sí </a:t>
            </a:r>
            <a:r>
              <a:rPr lang="es-ES" b="1" dirty="0">
                <a:solidFill>
                  <a:schemeClr val="bg1"/>
                </a:solidFill>
              </a:rPr>
              <a:t>la madre esta pendiente de su hijo cuando este esta en algún problema, </a:t>
            </a:r>
            <a:r>
              <a:rPr lang="es-ES" b="1" dirty="0" smtClean="0">
                <a:solidFill>
                  <a:schemeClr val="bg1"/>
                </a:solidFill>
              </a:rPr>
              <a:t>imagínese </a:t>
            </a:r>
            <a:r>
              <a:rPr lang="es-ES" b="1" dirty="0">
                <a:solidFill>
                  <a:schemeClr val="bg1"/>
                </a:solidFill>
              </a:rPr>
              <a:t>como esta Dios con nosotros</a:t>
            </a:r>
            <a:r>
              <a:rPr lang="es-ES" b="1" dirty="0" smtClean="0">
                <a:solidFill>
                  <a:schemeClr val="bg1"/>
                </a:solidFill>
              </a:rPr>
              <a:t>.</a:t>
            </a:r>
          </a:p>
          <a:p>
            <a:r>
              <a:rPr lang="es-ES" b="1" dirty="0" smtClean="0">
                <a:solidFill>
                  <a:schemeClr val="bg1"/>
                </a:solidFill>
              </a:rPr>
              <a:t>Dios </a:t>
            </a:r>
            <a:r>
              <a:rPr lang="es-ES" b="1" dirty="0">
                <a:solidFill>
                  <a:schemeClr val="bg1"/>
                </a:solidFill>
              </a:rPr>
              <a:t>nos consuela de nuestras tristezas. </a:t>
            </a:r>
            <a:endParaRPr lang="es-ES" b="1" dirty="0" smtClean="0">
              <a:solidFill>
                <a:schemeClr val="bg1"/>
              </a:solidFill>
            </a:endParaRPr>
          </a:p>
          <a:p>
            <a:r>
              <a:rPr lang="es-ES" b="1" dirty="0" smtClean="0">
                <a:solidFill>
                  <a:schemeClr val="bg1"/>
                </a:solidFill>
              </a:rPr>
              <a:t>Jeremias.31:13</a:t>
            </a:r>
            <a:r>
              <a:rPr lang="es-ES" b="1" dirty="0">
                <a:solidFill>
                  <a:schemeClr val="bg1"/>
                </a:solidFill>
              </a:rPr>
              <a:t>. </a:t>
            </a:r>
            <a:endParaRPr lang="es-ES" b="1" dirty="0" smtClean="0">
              <a:solidFill>
                <a:schemeClr val="bg1"/>
              </a:solidFill>
            </a:endParaRPr>
          </a:p>
          <a:p>
            <a:r>
              <a:rPr lang="es-ES" b="1" dirty="0">
                <a:solidFill>
                  <a:schemeClr val="bg1"/>
                </a:solidFill>
              </a:rPr>
              <a:t>Entonces la virgen se alegrará en la danza, y los jóvenes y los ancianos a una; cambiaré su duelo en gozo, los consolaré y los alegraré de su tristeza. </a:t>
            </a:r>
          </a:p>
          <a:p>
            <a:endParaRPr lang="es-E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628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1314</Words>
  <Application>Microsoft Office PowerPoint</Application>
  <PresentationFormat>Presentación en pantalla (4:3)</PresentationFormat>
  <Paragraphs>96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MARIO</dc:creator>
  <cp:lastModifiedBy>MARIO</cp:lastModifiedBy>
  <cp:revision>8</cp:revision>
  <dcterms:created xsi:type="dcterms:W3CDTF">2020-07-15T16:52:34Z</dcterms:created>
  <dcterms:modified xsi:type="dcterms:W3CDTF">2020-08-09T01:26:29Z</dcterms:modified>
</cp:coreProperties>
</file>