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61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32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18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0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0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5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45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6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41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28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9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4CB6-8004-4B56-B9B9-07C7C03D7DEC}" type="datetimeFigureOut">
              <a:rPr lang="es-ES" smtClean="0"/>
              <a:t>23/08/2020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53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b="1" u="sng" dirty="0">
                <a:solidFill>
                  <a:srgbClr val="00B0F0"/>
                </a:solidFill>
              </a:rPr>
              <a:t>PRESENTAR DEFENSA DE LA ESPERANZA.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I PEDRO.3:15.</a:t>
            </a:r>
            <a:endParaRPr lang="es-ES" b="1" dirty="0">
              <a:solidFill>
                <a:srgbClr val="00B0F0"/>
              </a:solidFill>
            </a:endParaRPr>
          </a:p>
          <a:p>
            <a:r>
              <a:rPr lang="es-ES" b="1" u="sng" dirty="0">
                <a:solidFill>
                  <a:srgbClr val="00B0F0"/>
                </a:solidFill>
              </a:rPr>
              <a:t>INTRODUCCIÒN:</a:t>
            </a:r>
          </a:p>
          <a:p>
            <a:r>
              <a:rPr lang="es-ES" b="1" dirty="0">
                <a:solidFill>
                  <a:schemeClr val="bg1"/>
                </a:solidFill>
              </a:rPr>
              <a:t>El apóstol Pedro nos anima nos exhorta a que estemos preparado para presentar defensa de nuestra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Todos y cada uno de los cristianos tenemos que estar preparados para poder presentar defensa de nuestra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Veremos en este estudio como debemos de presentar defensa que actitud tenemos que tener, para poder santificar a Dios en nuestros corazones. </a:t>
            </a:r>
          </a:p>
          <a:p>
            <a:r>
              <a:rPr lang="es-ES" b="1" dirty="0">
                <a:solidFill>
                  <a:schemeClr val="bg1"/>
                </a:solidFill>
              </a:rPr>
              <a:t>Ya que ese es el propósito de estar preparado para presentar defensa de nuestra esperanza.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7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u="sng" dirty="0">
                <a:solidFill>
                  <a:srgbClr val="FFFF00"/>
                </a:solidFill>
              </a:rPr>
              <a:t>Así que discutía</a:t>
            </a:r>
            <a:r>
              <a:rPr lang="es-ES" b="1" dirty="0">
                <a:solidFill>
                  <a:schemeClr val="bg1"/>
                </a:solidFill>
              </a:rPr>
              <a:t> en la sinagoga con los judíos y con los gentiles temerosos de Dios, y diariamente en la plaza con los que estuvieran presentes. 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Hechos.15:2.</a:t>
            </a:r>
          </a:p>
          <a:p>
            <a:r>
              <a:rPr lang="es-ES" b="1" dirty="0">
                <a:solidFill>
                  <a:schemeClr val="bg1"/>
                </a:solidFill>
              </a:rPr>
              <a:t>Como Pablo y Bernabé </a:t>
            </a:r>
            <a:r>
              <a:rPr lang="es-ES" b="1" u="sng" dirty="0">
                <a:solidFill>
                  <a:srgbClr val="C00000"/>
                </a:solidFill>
              </a:rPr>
              <a:t>tuvieran gran disensión y debate con ellos,</a:t>
            </a:r>
            <a:r>
              <a:rPr lang="es-ES" b="1" dirty="0">
                <a:solidFill>
                  <a:schemeClr val="bg1"/>
                </a:solidFill>
              </a:rPr>
              <a:t> los hermanos determinaron que Pablo y Bernabé, y algunos otros de ellos subieran a Jerusalén a los apóstoles y a los ancianos para tratar esta cuestión. 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Hechos.18:4.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2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u="sng" dirty="0">
                <a:solidFill>
                  <a:srgbClr val="7030A0"/>
                </a:solidFill>
              </a:rPr>
              <a:t>Y discutía en la sinagoga todos los días de reposo,</a:t>
            </a:r>
            <a:r>
              <a:rPr lang="es-ES" b="1" dirty="0">
                <a:solidFill>
                  <a:schemeClr val="bg1"/>
                </a:solidFill>
              </a:rPr>
              <a:t> y trataba de persuadir a judíos y a griegos. 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Hechos.18:19.</a:t>
            </a:r>
          </a:p>
          <a:p>
            <a:r>
              <a:rPr lang="es-ES" b="1" dirty="0">
                <a:solidFill>
                  <a:schemeClr val="bg1"/>
                </a:solidFill>
              </a:rPr>
              <a:t>Llegaron a Efeso y los dejó allí. Y entrando él a la sinagoga, </a:t>
            </a:r>
            <a:r>
              <a:rPr lang="es-ES" b="1" u="sng" dirty="0">
                <a:solidFill>
                  <a:srgbClr val="00B050"/>
                </a:solidFill>
              </a:rPr>
              <a:t>discutía con los judíos.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Hechos.19:8.</a:t>
            </a:r>
          </a:p>
          <a:p>
            <a:r>
              <a:rPr lang="es-ES" b="1" dirty="0">
                <a:solidFill>
                  <a:schemeClr val="bg1"/>
                </a:solidFill>
              </a:rPr>
              <a:t>Entró Pablo en la sinagoga, y por tres meses continuó hablando denodadamente, </a:t>
            </a:r>
            <a:r>
              <a:rPr lang="es-ES" b="1" u="sng" dirty="0">
                <a:solidFill>
                  <a:srgbClr val="FFFF00"/>
                </a:solidFill>
              </a:rPr>
              <a:t>discutiendo y persuadiéndoles acerca del reino de Dios.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861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V.9.</a:t>
            </a:r>
          </a:p>
          <a:p>
            <a:r>
              <a:rPr lang="es-ES" b="1" dirty="0">
                <a:solidFill>
                  <a:schemeClr val="bg1"/>
                </a:solidFill>
              </a:rPr>
              <a:t>Pero cuando algunos se endurecieron y se volvieron desobedientes hablando mal del Camino ante la multitud, Pablo se apartó de ellos llevándose a los discípulos, </a:t>
            </a:r>
            <a:r>
              <a:rPr lang="es-ES" b="1" u="sng" dirty="0">
                <a:solidFill>
                  <a:srgbClr val="C00000"/>
                </a:solidFill>
              </a:rPr>
              <a:t>y discutía diariamente en la escuela de Tirano.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</a:rPr>
              <a:t>Discutían diariamente.</a:t>
            </a:r>
          </a:p>
          <a:p>
            <a:r>
              <a:rPr lang="es-ES" b="1" dirty="0">
                <a:solidFill>
                  <a:schemeClr val="bg1"/>
                </a:solidFill>
              </a:rPr>
              <a:t>Las discusiones de las escrituras no son malas no son pecados.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Debemos combatir ardientemente.</a:t>
            </a:r>
          </a:p>
          <a:p>
            <a:r>
              <a:rPr lang="es-ES" b="1" dirty="0">
                <a:solidFill>
                  <a:schemeClr val="bg1"/>
                </a:solidFill>
              </a:rPr>
              <a:t>Judas.3.</a:t>
            </a:r>
          </a:p>
          <a:p>
            <a:r>
              <a:rPr lang="es-ES" b="1" dirty="0">
                <a:solidFill>
                  <a:schemeClr val="bg1"/>
                </a:solidFill>
              </a:rPr>
              <a:t>Amados, por el gran empeño que tenía en escribiros acerca de nuestra común salvación, he sentido la necesidad de escribiros exhortándoos a </a:t>
            </a:r>
            <a:r>
              <a:rPr lang="es-ES" b="1" u="sng" dirty="0">
                <a:solidFill>
                  <a:srgbClr val="7030A0"/>
                </a:solidFill>
              </a:rPr>
              <a:t>contender ardientemente</a:t>
            </a:r>
            <a:r>
              <a:rPr lang="es-ES" b="1" dirty="0">
                <a:solidFill>
                  <a:schemeClr val="bg1"/>
                </a:solidFill>
              </a:rPr>
              <a:t> por la fe que de una vez para siempre fue entregada a los santos. </a:t>
            </a:r>
          </a:p>
          <a:p>
            <a:r>
              <a:rPr lang="es-ES" b="1" u="sng" dirty="0">
                <a:solidFill>
                  <a:srgbClr val="00B050"/>
                </a:solidFill>
              </a:rPr>
              <a:t>Contender: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athlesis</a:t>
            </a:r>
            <a:r>
              <a:rPr lang="es-ES" b="1" dirty="0">
                <a:solidFill>
                  <a:schemeClr val="bg1"/>
                </a:solidFill>
              </a:rPr>
              <a:t> (</a:t>
            </a:r>
            <a:r>
              <a:rPr lang="es-ES" b="1" dirty="0" err="1">
                <a:solidFill>
                  <a:schemeClr val="bg1"/>
                </a:solidFill>
              </a:rPr>
              <a:t>ἄθλησις</a:t>
            </a:r>
            <a:r>
              <a:rPr lang="es-ES" b="1" dirty="0">
                <a:solidFill>
                  <a:schemeClr val="bg1"/>
                </a:solidFill>
              </a:rPr>
              <a:t>, G119), denota combate, concurso de atletas; de ahí, lucha «combate». Vine.</a:t>
            </a:r>
          </a:p>
        </p:txBody>
      </p:sp>
    </p:spTree>
    <p:extLst>
      <p:ext uri="{BB962C8B-B14F-4D97-AF65-F5344CB8AC3E}">
        <p14:creationId xmlns:p14="http://schemas.microsoft.com/office/powerpoint/2010/main" val="27444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La biblia nos hace ver términos militares para defender la fe.</a:t>
            </a:r>
          </a:p>
          <a:p>
            <a:r>
              <a:rPr lang="es-ES" b="1" dirty="0">
                <a:solidFill>
                  <a:schemeClr val="bg1"/>
                </a:solidFill>
              </a:rPr>
              <a:t>I Timoteo.6:12.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Pelea la buena batalla de la fe;</a:t>
            </a:r>
            <a:r>
              <a:rPr lang="es-ES" b="1" dirty="0">
                <a:solidFill>
                  <a:schemeClr val="bg1"/>
                </a:solidFill>
              </a:rPr>
              <a:t> echa mano de la vida eterna a la cual fuiste llamado, y de la que hiciste buena profesión en presencia de muchos testigos. 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Pelear-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agonizomai</a:t>
            </a:r>
            <a:r>
              <a:rPr lang="es-ES" b="1" dirty="0">
                <a:solidFill>
                  <a:schemeClr val="bg1"/>
                </a:solidFill>
              </a:rPr>
              <a:t> (</a:t>
            </a:r>
            <a:r>
              <a:rPr lang="es-ES" b="1" dirty="0" err="1">
                <a:solidFill>
                  <a:schemeClr val="bg1"/>
                </a:solidFill>
              </a:rPr>
              <a:t>ἀγωνίζομ</a:t>
            </a:r>
            <a:r>
              <a:rPr lang="es-ES" b="1" dirty="0">
                <a:solidFill>
                  <a:schemeClr val="bg1"/>
                </a:solidFill>
              </a:rPr>
              <a:t>αι, G75), de agon (véanse CONFLICTO, Nº 1, BATALLA, LUCHA), denota luchar, entablar una lucha. Se traduce «pelearían» en Jua_18:36. En sentido metafórico, se utiliza de luchar con perseverancia contra oposición y tentación. Vine</a:t>
            </a:r>
          </a:p>
        </p:txBody>
      </p:sp>
    </p:spTree>
    <p:extLst>
      <p:ext uri="{BB962C8B-B14F-4D97-AF65-F5344CB8AC3E}">
        <p14:creationId xmlns:p14="http://schemas.microsoft.com/office/powerpoint/2010/main" val="380428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II Timoteo.4:7.</a:t>
            </a:r>
          </a:p>
          <a:p>
            <a:r>
              <a:rPr lang="es-ES" b="1" u="sng" dirty="0">
                <a:solidFill>
                  <a:srgbClr val="C00000"/>
                </a:solidFill>
              </a:rPr>
              <a:t>He peleado la buena batalla,</a:t>
            </a:r>
            <a:r>
              <a:rPr lang="es-ES" b="1" dirty="0">
                <a:solidFill>
                  <a:schemeClr val="bg1"/>
                </a:solidFill>
              </a:rPr>
              <a:t> he terminado la carrera, he guardado la fe. </a:t>
            </a:r>
          </a:p>
          <a:p>
            <a:r>
              <a:rPr lang="es-ES" b="1" dirty="0">
                <a:solidFill>
                  <a:schemeClr val="bg1"/>
                </a:solidFill>
              </a:rPr>
              <a:t>I Timoteo.1:18.</a:t>
            </a:r>
          </a:p>
          <a:p>
            <a:r>
              <a:rPr lang="es-ES" b="1" dirty="0">
                <a:solidFill>
                  <a:schemeClr val="bg1"/>
                </a:solidFill>
              </a:rPr>
              <a:t>Esta comisión te confío, hijo Timoteo, conforme a las profecías que antes se hicieron en cuanto a ti, a fin de que por ellas </a:t>
            </a:r>
            <a:r>
              <a:rPr lang="es-ES" b="1" u="sng" dirty="0">
                <a:solidFill>
                  <a:srgbClr val="7030A0"/>
                </a:solidFill>
              </a:rPr>
              <a:t>pelees la buena batalla,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</a:rPr>
              <a:t>Filipenses.1:17.</a:t>
            </a:r>
          </a:p>
        </p:txBody>
      </p:sp>
    </p:spTree>
    <p:extLst>
      <p:ext uri="{BB962C8B-B14F-4D97-AF65-F5344CB8AC3E}">
        <p14:creationId xmlns:p14="http://schemas.microsoft.com/office/powerpoint/2010/main" val="552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Solamente comportaos de una manera digna del evangelio de Cristo, de modo que ya sea que vaya a veros, o que permanezca ausente, pueda oír que vosotros estáis firmes en un mismo espíritu, </a:t>
            </a:r>
            <a:r>
              <a:rPr lang="es-ES" b="1" u="sng" dirty="0">
                <a:solidFill>
                  <a:srgbClr val="00B0F0"/>
                </a:solidFill>
              </a:rPr>
              <a:t>luchando unánimes por la fe del evangelio;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</a:rPr>
              <a:t>No debemos de huir de la controversia bíblica.</a:t>
            </a:r>
          </a:p>
          <a:p>
            <a:r>
              <a:rPr lang="es-ES" b="1" dirty="0">
                <a:solidFill>
                  <a:schemeClr val="bg1"/>
                </a:solidFill>
              </a:rPr>
              <a:t>Muchas veces oímos decir:</a:t>
            </a:r>
          </a:p>
          <a:p>
            <a:r>
              <a:rPr lang="es-ES" b="1" dirty="0">
                <a:solidFill>
                  <a:schemeClr val="bg1"/>
                </a:solidFill>
              </a:rPr>
              <a:t>“Yo respeto su opinión Usted respete la mía”.</a:t>
            </a:r>
          </a:p>
          <a:p>
            <a:r>
              <a:rPr lang="es-ES" b="1" dirty="0">
                <a:solidFill>
                  <a:schemeClr val="bg1"/>
                </a:solidFill>
              </a:rPr>
              <a:t>“Usted con su tema yo con el mío”.</a:t>
            </a:r>
          </a:p>
        </p:txBody>
      </p:sp>
    </p:spTree>
    <p:extLst>
      <p:ext uri="{BB962C8B-B14F-4D97-AF65-F5344CB8AC3E}">
        <p14:creationId xmlns:p14="http://schemas.microsoft.com/office/powerpoint/2010/main" val="18543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“La biblia no es para discutir”.</a:t>
            </a:r>
          </a:p>
          <a:p>
            <a:r>
              <a:rPr lang="es-ES" b="1" dirty="0">
                <a:solidFill>
                  <a:schemeClr val="bg1"/>
                </a:solidFill>
              </a:rPr>
              <a:t>Esto es un grave error hermanos debemos de luchar guerrear por la fe.</a:t>
            </a:r>
          </a:p>
          <a:p>
            <a:r>
              <a:rPr lang="es-ES" b="1" dirty="0">
                <a:solidFill>
                  <a:schemeClr val="bg1"/>
                </a:solidFill>
              </a:rPr>
              <a:t>Debemos defender dar guerra por nuestra fe.</a:t>
            </a:r>
          </a:p>
          <a:p>
            <a:r>
              <a:rPr lang="es-ES" b="1" dirty="0">
                <a:solidFill>
                  <a:schemeClr val="bg1"/>
                </a:solidFill>
              </a:rPr>
              <a:t>Debemos tapar la boca.</a:t>
            </a:r>
          </a:p>
          <a:p>
            <a:r>
              <a:rPr lang="es-ES" b="1" dirty="0">
                <a:solidFill>
                  <a:schemeClr val="bg1"/>
                </a:solidFill>
              </a:rPr>
              <a:t>Tito.1:11.</a:t>
            </a:r>
          </a:p>
          <a:p>
            <a:r>
              <a:rPr lang="es-ES" b="1" u="sng" dirty="0">
                <a:solidFill>
                  <a:srgbClr val="00B050"/>
                </a:solidFill>
              </a:rPr>
              <a:t>a quienes es preciso tapar la boca,</a:t>
            </a:r>
            <a:r>
              <a:rPr lang="es-ES" b="1" dirty="0">
                <a:solidFill>
                  <a:schemeClr val="bg1"/>
                </a:solidFill>
              </a:rPr>
              <a:t> porque están trastornando familias enteras, enseñando, por ganancias deshonestas, cosas que no deben. 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u="sng" dirty="0">
                <a:solidFill>
                  <a:srgbClr val="FFFF00"/>
                </a:solidFill>
              </a:rPr>
              <a:t>Tapar-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fraáo</a:t>
            </a:r>
            <a:r>
              <a:rPr lang="es-ES" b="1" dirty="0">
                <a:solidFill>
                  <a:schemeClr val="bg1"/>
                </a:solidFill>
              </a:rPr>
              <a:t> (</a:t>
            </a:r>
            <a:r>
              <a:rPr lang="es-ES" b="1" dirty="0" err="1">
                <a:solidFill>
                  <a:schemeClr val="bg1"/>
                </a:solidFill>
              </a:rPr>
              <a:t>φράσσω</a:t>
            </a:r>
            <a:r>
              <a:rPr lang="es-ES" b="1" dirty="0">
                <a:solidFill>
                  <a:schemeClr val="bg1"/>
                </a:solidFill>
              </a:rPr>
              <a:t>, G5420), véase CERRAR, </a:t>
            </a:r>
            <a:r>
              <a:rPr lang="es-ES" b="1" dirty="0" err="1">
                <a:solidFill>
                  <a:schemeClr val="bg1"/>
                </a:solidFill>
              </a:rPr>
              <a:t>Nº</a:t>
            </a:r>
            <a:r>
              <a:rPr lang="es-ES" b="1" dirty="0">
                <a:solidFill>
                  <a:schemeClr val="bg1"/>
                </a:solidFill>
              </a:rPr>
              <a:t> 4. Se utiliza en Heb.11:33 : «taparon bocas de leones». Véase también IMPEDIR, </a:t>
            </a:r>
            <a:r>
              <a:rPr lang="es-ES" b="1" dirty="0" err="1">
                <a:solidFill>
                  <a:schemeClr val="bg1"/>
                </a:solidFill>
              </a:rPr>
              <a:t>Nº</a:t>
            </a:r>
            <a:r>
              <a:rPr lang="es-ES" b="1" dirty="0">
                <a:solidFill>
                  <a:schemeClr val="bg1"/>
                </a:solidFill>
              </a:rPr>
              <a:t> 4. Vine.</a:t>
            </a:r>
          </a:p>
          <a:p>
            <a:r>
              <a:rPr lang="es-ES" b="1" dirty="0">
                <a:solidFill>
                  <a:schemeClr val="bg1"/>
                </a:solidFill>
              </a:rPr>
              <a:t>Lamentablemente estamos viendo hermanos muy pasivos y permisivos en los asuntos de fe.</a:t>
            </a:r>
          </a:p>
          <a:p>
            <a:r>
              <a:rPr lang="es-ES" b="1" dirty="0">
                <a:solidFill>
                  <a:schemeClr val="bg1"/>
                </a:solidFill>
              </a:rPr>
              <a:t>No quieren entrar en discusiones huyen de las discusiones.</a:t>
            </a:r>
          </a:p>
          <a:p>
            <a:r>
              <a:rPr lang="es-ES" b="1" dirty="0">
                <a:solidFill>
                  <a:schemeClr val="bg1"/>
                </a:solidFill>
              </a:rPr>
              <a:t>Muchos no quieren que se toquen temas que vayan a generar controversias y discusiones.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8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No tengamos ese espíritu de cobardía.</a:t>
            </a:r>
          </a:p>
          <a:p>
            <a:r>
              <a:rPr lang="es-ES" b="1" dirty="0">
                <a:solidFill>
                  <a:schemeClr val="bg1"/>
                </a:solidFill>
              </a:rPr>
              <a:t>II Timoteo.1:7.</a:t>
            </a:r>
          </a:p>
          <a:p>
            <a:r>
              <a:rPr lang="es-ES" b="1" u="sng" dirty="0">
                <a:solidFill>
                  <a:srgbClr val="C00000"/>
                </a:solidFill>
              </a:rPr>
              <a:t>Porque no nos ha dado Dios espíritu de cobardía, sino de poder,</a:t>
            </a:r>
            <a:r>
              <a:rPr lang="es-ES" b="1" dirty="0">
                <a:solidFill>
                  <a:schemeClr val="bg1"/>
                </a:solidFill>
              </a:rPr>
              <a:t> de amor y de dominio propio. </a:t>
            </a:r>
          </a:p>
          <a:p>
            <a:r>
              <a:rPr lang="es-ES" b="1" dirty="0">
                <a:solidFill>
                  <a:schemeClr val="bg1"/>
                </a:solidFill>
              </a:rPr>
              <a:t>Seamos como El profeta Miqueas.</a:t>
            </a:r>
          </a:p>
          <a:p>
            <a:r>
              <a:rPr lang="es-ES" b="1" dirty="0">
                <a:solidFill>
                  <a:schemeClr val="bg1"/>
                </a:solidFill>
              </a:rPr>
              <a:t>Miqueas.3:8.</a:t>
            </a:r>
          </a:p>
          <a:p>
            <a:r>
              <a:rPr lang="es-ES" b="1" dirty="0">
                <a:solidFill>
                  <a:schemeClr val="bg1"/>
                </a:solidFill>
              </a:rPr>
              <a:t>Yo, en cambio, </a:t>
            </a:r>
            <a:r>
              <a:rPr lang="es-ES" b="1" u="sng" dirty="0">
                <a:solidFill>
                  <a:srgbClr val="7030A0"/>
                </a:solidFill>
              </a:rPr>
              <a:t>estoy lleno de poder, del Espíritu del SEÑOR,</a:t>
            </a:r>
            <a:r>
              <a:rPr lang="es-ES" b="1" dirty="0">
                <a:solidFill>
                  <a:schemeClr val="bg1"/>
                </a:solidFill>
              </a:rPr>
              <a:t> y de juicio y de valor, para dar a conocer a Jacob su rebelión, y a Israel su pecado. </a:t>
            </a:r>
          </a:p>
        </p:txBody>
      </p:sp>
    </p:spTree>
    <p:extLst>
      <p:ext uri="{BB962C8B-B14F-4D97-AF65-F5344CB8AC3E}">
        <p14:creationId xmlns:p14="http://schemas.microsoft.com/office/powerpoint/2010/main" val="326326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u="sng" dirty="0">
                <a:solidFill>
                  <a:srgbClr val="FFFF00"/>
                </a:solidFill>
              </a:rPr>
              <a:t>Defensa-</a:t>
            </a:r>
            <a:r>
              <a:rPr lang="es-ES" b="1" dirty="0">
                <a:solidFill>
                  <a:schemeClr val="bg1"/>
                </a:solidFill>
              </a:rPr>
              <a:t>  </a:t>
            </a:r>
            <a:r>
              <a:rPr lang="es-ES" b="1" dirty="0" err="1">
                <a:solidFill>
                  <a:schemeClr val="bg1"/>
                </a:solidFill>
              </a:rPr>
              <a:t>apologeomai</a:t>
            </a:r>
            <a:r>
              <a:rPr lang="es-ES" b="1" dirty="0">
                <a:solidFill>
                  <a:schemeClr val="bg1"/>
                </a:solidFill>
              </a:rPr>
              <a:t> (ἀπ</a:t>
            </a:r>
            <a:r>
              <a:rPr lang="es-ES" b="1" dirty="0" err="1">
                <a:solidFill>
                  <a:schemeClr val="bg1"/>
                </a:solidFill>
              </a:rPr>
              <a:t>ολογέομ</a:t>
            </a:r>
            <a:r>
              <a:rPr lang="es-ES" b="1" dirty="0">
                <a:solidFill>
                  <a:schemeClr val="bg1"/>
                </a:solidFill>
              </a:rPr>
              <a:t>αι, G626), cf. B; lit: hablarse a uno mismo fuera de [apo, de (partitivo); lego, hablar], responder dando una defensa de uno mismo. Vine.</a:t>
            </a:r>
          </a:p>
          <a:p>
            <a:r>
              <a:rPr lang="es-ES" b="1" dirty="0">
                <a:solidFill>
                  <a:schemeClr val="bg1"/>
                </a:solidFill>
              </a:rPr>
              <a:t>Lamentablemente muchos no quieren presentar defensa de lo que creen o predican.</a:t>
            </a:r>
          </a:p>
          <a:p>
            <a:r>
              <a:rPr lang="es-ES" b="1" dirty="0">
                <a:solidFill>
                  <a:schemeClr val="bg1"/>
                </a:solidFill>
              </a:rPr>
              <a:t>La biblia nos exhortan a que debemos defender nuestra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Debemos hacerlo siempre donde sea cuando sea contra quien sea.</a:t>
            </a:r>
          </a:p>
        </p:txBody>
      </p:sp>
    </p:spTree>
    <p:extLst>
      <p:ext uri="{BB962C8B-B14F-4D97-AF65-F5344CB8AC3E}">
        <p14:creationId xmlns:p14="http://schemas.microsoft.com/office/powerpoint/2010/main" val="18107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Tenemos El Espíritu de Dios, y El Espíritu de Dios no es cobarde.</a:t>
            </a:r>
          </a:p>
          <a:p>
            <a:r>
              <a:rPr lang="es-ES" b="1" dirty="0">
                <a:solidFill>
                  <a:schemeClr val="bg1"/>
                </a:solidFill>
              </a:rPr>
              <a:t>No queramos agradar a los hombres sino a Dios.</a:t>
            </a:r>
          </a:p>
          <a:p>
            <a:r>
              <a:rPr lang="es-ES" b="1" dirty="0">
                <a:solidFill>
                  <a:schemeClr val="bg1"/>
                </a:solidFill>
              </a:rPr>
              <a:t>Galatas.1:10.</a:t>
            </a:r>
          </a:p>
          <a:p>
            <a:r>
              <a:rPr lang="es-ES" b="1" dirty="0">
                <a:solidFill>
                  <a:schemeClr val="bg1"/>
                </a:solidFill>
              </a:rPr>
              <a:t>Porque ¿busco ahora el favor de los hombres o el de Dios? ¿O me esfuerzo por agradar a los hombres? </a:t>
            </a:r>
            <a:r>
              <a:rPr lang="es-ES" b="1" u="sng" dirty="0">
                <a:solidFill>
                  <a:srgbClr val="00B0F0"/>
                </a:solidFill>
              </a:rPr>
              <a:t>Si yo todavía estuviera tratando de agradar a los hombres, no sería siervo de Cristo. </a:t>
            </a:r>
          </a:p>
          <a:p>
            <a:r>
              <a:rPr lang="es-ES" b="1" dirty="0">
                <a:solidFill>
                  <a:schemeClr val="bg1"/>
                </a:solidFill>
              </a:rPr>
              <a:t>Cristo Instruyo a sus discípulos que ellos tenían que presentar defensa, pero ellos no tenían que preocuparse de cómo tenían que hablar. </a:t>
            </a:r>
          </a:p>
        </p:txBody>
      </p:sp>
    </p:spTree>
    <p:extLst>
      <p:ext uri="{BB962C8B-B14F-4D97-AF65-F5344CB8AC3E}">
        <p14:creationId xmlns:p14="http://schemas.microsoft.com/office/powerpoint/2010/main" val="209094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Lucas.12:11. </a:t>
            </a:r>
          </a:p>
          <a:p>
            <a:r>
              <a:rPr lang="es-ES" b="1" dirty="0">
                <a:solidFill>
                  <a:schemeClr val="bg1"/>
                </a:solidFill>
              </a:rPr>
              <a:t>Y cuando os lleven a las sinagogas y ante los gobernantes y las autoridades, no os preocupéis de cómo o de qué </a:t>
            </a:r>
            <a:r>
              <a:rPr lang="es-ES" b="1" u="sng" dirty="0">
                <a:solidFill>
                  <a:srgbClr val="00B050"/>
                </a:solidFill>
              </a:rPr>
              <a:t>hablaréis en defensa propia,</a:t>
            </a:r>
            <a:r>
              <a:rPr lang="es-ES" b="1" dirty="0">
                <a:solidFill>
                  <a:schemeClr val="bg1"/>
                </a:solidFill>
              </a:rPr>
              <a:t> o qué vais a decir; </a:t>
            </a:r>
          </a:p>
          <a:p>
            <a:r>
              <a:rPr lang="es-ES" b="1" dirty="0">
                <a:solidFill>
                  <a:schemeClr val="bg1"/>
                </a:solidFill>
              </a:rPr>
              <a:t>Ellos tenían que presentar defensa ante los gobernantes y las autoridades. </a:t>
            </a:r>
          </a:p>
          <a:p>
            <a:r>
              <a:rPr lang="es-ES" b="1" dirty="0">
                <a:solidFill>
                  <a:schemeClr val="bg1"/>
                </a:solidFill>
              </a:rPr>
              <a:t>Todo cristiano debe prepararse para dar defensa de su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Lamentablemente muchos cristianos no están preparados.</a:t>
            </a:r>
          </a:p>
        </p:txBody>
      </p:sp>
    </p:spTree>
    <p:extLst>
      <p:ext uri="{BB962C8B-B14F-4D97-AF65-F5344CB8AC3E}">
        <p14:creationId xmlns:p14="http://schemas.microsoft.com/office/powerpoint/2010/main" val="39678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Tienen muchos años y no han crecido para poder presentar una defensa de su esperanza por eso son fácil presa del enemigo los envuelven con mucha facilidad en el error, es una gran lastima. </a:t>
            </a:r>
          </a:p>
          <a:p>
            <a:r>
              <a:rPr lang="es-ES" b="1" dirty="0">
                <a:solidFill>
                  <a:schemeClr val="bg1"/>
                </a:solidFill>
              </a:rPr>
              <a:t>Efesios.4:14. </a:t>
            </a:r>
          </a:p>
          <a:p>
            <a:r>
              <a:rPr lang="es-ES" b="1" dirty="0">
                <a:solidFill>
                  <a:schemeClr val="bg1"/>
                </a:solidFill>
              </a:rPr>
              <a:t>para que ya no seamos niños, sacudidos por las olas y </a:t>
            </a:r>
            <a:r>
              <a:rPr lang="es-ES" b="1" u="sng" dirty="0">
                <a:solidFill>
                  <a:srgbClr val="FFFF00"/>
                </a:solidFill>
              </a:rPr>
              <a:t>llevados de aquí para allá por todo viento de doctrina,</a:t>
            </a:r>
            <a:r>
              <a:rPr lang="es-ES" b="1" dirty="0">
                <a:solidFill>
                  <a:schemeClr val="bg1"/>
                </a:solidFill>
              </a:rPr>
              <a:t> por la astucia de los hombres, por las artimañas engañosas del error; </a:t>
            </a:r>
          </a:p>
          <a:p>
            <a:r>
              <a:rPr lang="es-ES" b="1" dirty="0">
                <a:solidFill>
                  <a:schemeClr val="bg1"/>
                </a:solidFill>
              </a:rPr>
              <a:t>Son llevados por todo viento de doctrina.</a:t>
            </a:r>
          </a:p>
        </p:txBody>
      </p:sp>
    </p:spTree>
    <p:extLst>
      <p:ext uri="{BB962C8B-B14F-4D97-AF65-F5344CB8AC3E}">
        <p14:creationId xmlns:p14="http://schemas.microsoft.com/office/powerpoint/2010/main" val="13556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Para poder estar preparados tenemos que crecer espiritualmente en la palabra de Dios. </a:t>
            </a:r>
          </a:p>
          <a:p>
            <a:r>
              <a:rPr lang="es-ES" b="1" dirty="0">
                <a:solidFill>
                  <a:schemeClr val="bg1"/>
                </a:solidFill>
              </a:rPr>
              <a:t>Tenemos que estudiar empaparnos de la palabra de Dios, desear. </a:t>
            </a:r>
          </a:p>
          <a:p>
            <a:r>
              <a:rPr lang="es-ES" b="1" dirty="0">
                <a:solidFill>
                  <a:schemeClr val="bg1"/>
                </a:solidFill>
              </a:rPr>
              <a:t>I Pedro.2:2. </a:t>
            </a:r>
          </a:p>
          <a:p>
            <a:r>
              <a:rPr lang="es-ES" b="1" u="sng" dirty="0">
                <a:solidFill>
                  <a:srgbClr val="C00000"/>
                </a:solidFill>
              </a:rPr>
              <a:t>desead como niños recién nacidos,</a:t>
            </a:r>
            <a:r>
              <a:rPr lang="es-ES" b="1" dirty="0">
                <a:solidFill>
                  <a:schemeClr val="bg1"/>
                </a:solidFill>
              </a:rPr>
              <a:t> la leche pura de la palabra, para que por ella crezcáis para salvación, </a:t>
            </a:r>
          </a:p>
          <a:p>
            <a:r>
              <a:rPr lang="es-ES" b="1" dirty="0">
                <a:solidFill>
                  <a:schemeClr val="bg1"/>
                </a:solidFill>
              </a:rPr>
              <a:t>Crecer en ella. </a:t>
            </a:r>
          </a:p>
          <a:p>
            <a:r>
              <a:rPr lang="es-ES" b="1" dirty="0">
                <a:solidFill>
                  <a:schemeClr val="bg1"/>
                </a:solidFill>
              </a:rPr>
              <a:t>II Pedro.3:18. </a:t>
            </a:r>
          </a:p>
        </p:txBody>
      </p:sp>
    </p:spTree>
    <p:extLst>
      <p:ext uri="{BB962C8B-B14F-4D97-AF65-F5344CB8AC3E}">
        <p14:creationId xmlns:p14="http://schemas.microsoft.com/office/powerpoint/2010/main" val="121419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antes bien, </a:t>
            </a:r>
            <a:r>
              <a:rPr lang="es-ES" b="1" u="sng" dirty="0">
                <a:solidFill>
                  <a:srgbClr val="7030A0"/>
                </a:solidFill>
              </a:rPr>
              <a:t>creced en la gracia y el conocimiento de nuestro Señor y Salvador Jesucristo.</a:t>
            </a:r>
            <a:r>
              <a:rPr lang="es-ES" b="1" dirty="0">
                <a:solidFill>
                  <a:schemeClr val="bg1"/>
                </a:solidFill>
              </a:rPr>
              <a:t> A El sea la gloria ahora y hasta el día de la eternidad. Amén. </a:t>
            </a:r>
          </a:p>
          <a:p>
            <a:r>
              <a:rPr lang="es-ES" b="1" dirty="0">
                <a:solidFill>
                  <a:schemeClr val="bg1"/>
                </a:solidFill>
              </a:rPr>
              <a:t>Tenemos que crecer sino crecemos nunca vamos a poder estar preparados para defender nuestra esperanza que esta guarda en los cielos. </a:t>
            </a:r>
          </a:p>
          <a:p>
            <a:r>
              <a:rPr lang="es-ES" b="1" dirty="0">
                <a:solidFill>
                  <a:schemeClr val="bg1"/>
                </a:solidFill>
              </a:rPr>
              <a:t>I Pedro.1:4. </a:t>
            </a:r>
          </a:p>
          <a:p>
            <a:r>
              <a:rPr lang="es-ES" b="1" dirty="0">
                <a:solidFill>
                  <a:schemeClr val="bg1"/>
                </a:solidFill>
              </a:rPr>
              <a:t>para obtener una herencia incorruptible, inmaculada, y que no se marchitará, </a:t>
            </a:r>
            <a:r>
              <a:rPr lang="es-ES" b="1" u="sng" dirty="0">
                <a:solidFill>
                  <a:srgbClr val="00B0F0"/>
                </a:solidFill>
              </a:rPr>
              <a:t>reservada en los cielos para vosotros,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02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Filipenses.3:20.</a:t>
            </a:r>
          </a:p>
          <a:p>
            <a:r>
              <a:rPr lang="es-ES" b="1" u="sng" dirty="0">
                <a:solidFill>
                  <a:srgbClr val="00B050"/>
                </a:solidFill>
              </a:rPr>
              <a:t>Porque nuestra ciudadanía está en los cielos,</a:t>
            </a:r>
            <a:r>
              <a:rPr lang="es-ES" b="1" dirty="0">
                <a:solidFill>
                  <a:schemeClr val="bg1"/>
                </a:solidFill>
              </a:rPr>
              <a:t> de donde también ansiosamente esperamos a un Salvador, el Señor Jesucristo,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son muchos los que dicen que la esperanza esta aquí en la tierra, pero nosotros debemos de defender combatir por nuestra esperanza defender el evangelio como los cristianos y apóstoles del primer siglo lo hicieron. </a:t>
            </a:r>
          </a:p>
        </p:txBody>
      </p:sp>
    </p:spTree>
    <p:extLst>
      <p:ext uri="{BB962C8B-B14F-4D97-AF65-F5344CB8AC3E}">
        <p14:creationId xmlns:p14="http://schemas.microsoft.com/office/powerpoint/2010/main" val="382393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No tenemos que tener temor por que nada hay contra la verdad sino la verdad. </a:t>
            </a:r>
          </a:p>
          <a:p>
            <a:r>
              <a:rPr lang="es-ES" b="1" dirty="0">
                <a:solidFill>
                  <a:schemeClr val="bg1"/>
                </a:solidFill>
              </a:rPr>
              <a:t>II Corintios.13:8. 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Porque nada podemos hacer contra la verdad,</a:t>
            </a:r>
            <a:r>
              <a:rPr lang="es-ES" b="1" dirty="0">
                <a:solidFill>
                  <a:schemeClr val="bg1"/>
                </a:solidFill>
              </a:rPr>
              <a:t> sino sólo a favor de la verdad. </a:t>
            </a:r>
          </a:p>
          <a:p>
            <a:r>
              <a:rPr lang="es-ES" b="1" dirty="0">
                <a:solidFill>
                  <a:schemeClr val="bg1"/>
                </a:solidFill>
              </a:rPr>
              <a:t>El error no puede hacer nada contra la verdad. </a:t>
            </a:r>
          </a:p>
          <a:p>
            <a:r>
              <a:rPr lang="es-ES" b="1" dirty="0">
                <a:solidFill>
                  <a:schemeClr val="bg1"/>
                </a:solidFill>
              </a:rPr>
              <a:t>No hay por que sentir temor o miedo de presentar defensa de nuestra esperanza.</a:t>
            </a:r>
          </a:p>
        </p:txBody>
      </p:sp>
    </p:spTree>
    <p:extLst>
      <p:ext uri="{BB962C8B-B14F-4D97-AF65-F5344CB8AC3E}">
        <p14:creationId xmlns:p14="http://schemas.microsoft.com/office/powerpoint/2010/main" val="193646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pPr algn="ctr"/>
            <a:r>
              <a:rPr lang="es-ES" b="1" u="sng" dirty="0">
                <a:solidFill>
                  <a:srgbClr val="00B0F0"/>
                </a:solidFill>
              </a:rPr>
              <a:t>LA ACTITUD CORRECTA PARA PRESENTAR DEFENSA. 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I PEDRO.3:15.</a:t>
            </a:r>
          </a:p>
          <a:p>
            <a:r>
              <a:rPr lang="es-ES" b="1" dirty="0">
                <a:solidFill>
                  <a:schemeClr val="bg1"/>
                </a:solidFill>
              </a:rPr>
              <a:t>sino santificad a Cristo como Señor en vuestros corazones, </a:t>
            </a:r>
            <a:r>
              <a:rPr lang="es-ES" b="1" u="sng" dirty="0">
                <a:solidFill>
                  <a:srgbClr val="7030A0"/>
                </a:solidFill>
              </a:rPr>
              <a:t>estando siempre preparados para presentar defensa ante todo</a:t>
            </a:r>
            <a:r>
              <a:rPr lang="es-ES" b="1" dirty="0">
                <a:solidFill>
                  <a:schemeClr val="bg1"/>
                </a:solidFill>
              </a:rPr>
              <a:t> el que os demande razón de la esperanza que hay en vosotros, pero hacedlo con mansedumbre y reverencia; </a:t>
            </a:r>
          </a:p>
          <a:p>
            <a:r>
              <a:rPr lang="es-ES" b="1" dirty="0">
                <a:solidFill>
                  <a:schemeClr val="bg1"/>
                </a:solidFill>
              </a:rPr>
              <a:t>Hermanos tenemos el deber la misión de defender nuestra esperanza dar razón de ella, pero tenemos que hacerlo con una muy buena actitud. </a:t>
            </a:r>
          </a:p>
        </p:txBody>
      </p:sp>
    </p:spTree>
    <p:extLst>
      <p:ext uri="{BB962C8B-B14F-4D97-AF65-F5344CB8AC3E}">
        <p14:creationId xmlns:p14="http://schemas.microsoft.com/office/powerpoint/2010/main" val="9663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Tenemos que tener la actitud correcta para hacerlo, por que de nada valdría defender la verdad sino no hay una buena actitud, y aquí el apóstol Pedro nos dice cual es la actitud correcta.</a:t>
            </a:r>
          </a:p>
          <a:p>
            <a:r>
              <a:rPr lang="es-ES" b="1" u="sng" dirty="0">
                <a:solidFill>
                  <a:srgbClr val="00B050"/>
                </a:solidFill>
              </a:rPr>
              <a:t>La actitud correcta debe ser con mansedumbre-</a:t>
            </a:r>
            <a:r>
              <a:rPr lang="es-ES" b="1" dirty="0">
                <a:solidFill>
                  <a:schemeClr val="bg1"/>
                </a:solidFill>
              </a:rPr>
              <a:t> La palabra mansedumbre es: A. NOMBRES 1. </a:t>
            </a:r>
            <a:r>
              <a:rPr lang="es-ES" b="1" dirty="0" err="1">
                <a:solidFill>
                  <a:schemeClr val="bg1"/>
                </a:solidFill>
              </a:rPr>
              <a:t>prautes</a:t>
            </a:r>
            <a:r>
              <a:rPr lang="es-ES" b="1" dirty="0">
                <a:solidFill>
                  <a:schemeClr val="bg1"/>
                </a:solidFill>
              </a:rPr>
              <a:t>, o </a:t>
            </a:r>
            <a:r>
              <a:rPr lang="es-ES" b="1" dirty="0" err="1">
                <a:solidFill>
                  <a:schemeClr val="bg1"/>
                </a:solidFill>
              </a:rPr>
              <a:t>praotes</a:t>
            </a:r>
            <a:r>
              <a:rPr lang="es-ES" b="1" dirty="0">
                <a:solidFill>
                  <a:schemeClr val="bg1"/>
                </a:solidFill>
              </a:rPr>
              <a:t>, (</a:t>
            </a:r>
            <a:r>
              <a:rPr lang="es-ES" b="1" dirty="0" err="1">
                <a:solidFill>
                  <a:schemeClr val="bg1"/>
                </a:solidFill>
              </a:rPr>
              <a:t>prau</a:t>
            </a:r>
            <a:r>
              <a:rPr lang="es-ES" b="1" dirty="0">
                <a:solidFill>
                  <a:schemeClr val="bg1"/>
                </a:solidFill>
              </a:rPr>
              <a:t>&gt;</a:t>
            </a:r>
            <a:r>
              <a:rPr lang="es-ES" b="1" dirty="0" err="1">
                <a:solidFill>
                  <a:schemeClr val="bg1"/>
                </a:solidFill>
              </a:rPr>
              <a:t>vth</a:t>
            </a:r>
            <a:r>
              <a:rPr lang="es-ES" b="1" dirty="0">
                <a:solidFill>
                  <a:schemeClr val="bg1"/>
                </a:solidFill>
              </a:rPr>
              <a:t>"/, 4240), forma anterior, denota mansedumbre. Vine.</a:t>
            </a:r>
          </a:p>
          <a:p>
            <a:r>
              <a:rPr lang="es-ES" b="1" dirty="0">
                <a:solidFill>
                  <a:schemeClr val="bg1"/>
                </a:solidFill>
              </a:rPr>
              <a:t>En su utilización en las Escrituras, donde tiene un significado más pleno y profundo que en los escritos griegos seculares.</a:t>
            </a:r>
          </a:p>
        </p:txBody>
      </p:sp>
    </p:spTree>
    <p:extLst>
      <p:ext uri="{BB962C8B-B14F-4D97-AF65-F5344CB8AC3E}">
        <p14:creationId xmlns:p14="http://schemas.microsoft.com/office/powerpoint/2010/main" val="18468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Consiste «no solo en el comportamiento externo de la persona; ni tampoco en sus relaciones con sus semejantes; tampoco se trata meramente de su disposición natural.</a:t>
            </a:r>
          </a:p>
          <a:p>
            <a:r>
              <a:rPr lang="es-ES" b="1" dirty="0">
                <a:solidFill>
                  <a:schemeClr val="bg1"/>
                </a:solidFill>
              </a:rPr>
              <a:t>Más bien es una obra efectuada en el alma; y se la ejerce en primer lugar y ante todo para con Dios. </a:t>
            </a:r>
          </a:p>
          <a:p>
            <a:r>
              <a:rPr lang="es-ES" b="1" dirty="0">
                <a:solidFill>
                  <a:schemeClr val="bg1"/>
                </a:solidFill>
              </a:rPr>
              <a:t>Es aquella disposición de espíritu con la que aceptamos sus tratos con nosotros como buenos, y por ello sin discutirlos ni resistirlos. </a:t>
            </a:r>
          </a:p>
          <a:p>
            <a:r>
              <a:rPr lang="es-ES" b="1" dirty="0">
                <a:solidFill>
                  <a:schemeClr val="bg1"/>
                </a:solidFill>
              </a:rPr>
              <a:t>Este término está estrechamente relacionado con la palabra. </a:t>
            </a:r>
            <a:r>
              <a:rPr lang="es-ES" b="1" dirty="0" err="1">
                <a:solidFill>
                  <a:schemeClr val="bg1"/>
                </a:solidFill>
              </a:rPr>
              <a:t>tapeinofrosune</a:t>
            </a:r>
            <a:r>
              <a:rPr lang="es-ES" b="1" dirty="0">
                <a:solidFill>
                  <a:schemeClr val="bg1"/>
                </a:solidFill>
              </a:rPr>
              <a:t>, humildad. Vine. </a:t>
            </a:r>
          </a:p>
        </p:txBody>
      </p:sp>
    </p:spTree>
    <p:extLst>
      <p:ext uri="{BB962C8B-B14F-4D97-AF65-F5344CB8AC3E}">
        <p14:creationId xmlns:p14="http://schemas.microsoft.com/office/powerpoint/2010/main" val="165624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b="1" u="sng" dirty="0">
                <a:solidFill>
                  <a:srgbClr val="00B0F0"/>
                </a:solidFill>
              </a:rPr>
              <a:t>SANTIFICAR A DIOS. 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I PEDRO.3:15.</a:t>
            </a:r>
          </a:p>
          <a:p>
            <a:r>
              <a:rPr lang="es-ES" b="1" dirty="0">
                <a:solidFill>
                  <a:schemeClr val="bg1"/>
                </a:solidFill>
              </a:rPr>
              <a:t>sino santificad a Cristo como Señor en vuestros corazones, </a:t>
            </a:r>
            <a:r>
              <a:rPr lang="es-ES" b="1" u="sng" dirty="0">
                <a:solidFill>
                  <a:srgbClr val="7030A0"/>
                </a:solidFill>
              </a:rPr>
              <a:t>estando siempre preparados para presentar defensa ante todo el que os demande razón de la esperanza que hay en vosotros,</a:t>
            </a:r>
            <a:r>
              <a:rPr lang="es-ES" b="1" dirty="0">
                <a:solidFill>
                  <a:srgbClr val="7030A0"/>
                </a:solidFill>
              </a:rPr>
              <a:t> </a:t>
            </a:r>
            <a:r>
              <a:rPr lang="es-ES" b="1" dirty="0">
                <a:solidFill>
                  <a:schemeClr val="bg1"/>
                </a:solidFill>
              </a:rPr>
              <a:t>pero hacedlo con mansedumbre y reverencia; </a:t>
            </a:r>
          </a:p>
          <a:p>
            <a:r>
              <a:rPr lang="es-ES" b="1" dirty="0">
                <a:solidFill>
                  <a:schemeClr val="bg1"/>
                </a:solidFill>
              </a:rPr>
              <a:t>El apóstol Pedro quiere que santifiquemos a Dios en nuestros corazones.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cabe la pregunta. </a:t>
            </a:r>
          </a:p>
          <a:p>
            <a:r>
              <a:rPr lang="es-ES" b="1" dirty="0">
                <a:solidFill>
                  <a:schemeClr val="bg1"/>
                </a:solidFill>
              </a:rPr>
              <a:t>¿Cómo podemos santificar a Dios en nuestros Corazones? </a:t>
            </a:r>
          </a:p>
          <a:p>
            <a:r>
              <a:rPr lang="es-ES" b="1" dirty="0">
                <a:solidFill>
                  <a:schemeClr val="bg1"/>
                </a:solidFill>
              </a:rPr>
              <a:t>Lo santificamos a través de estar preparados para presentar defensa de nuestra esperanza.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4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mansedumbre es la fuerza bajo control, tenemos que controlarnos cuando presentamos defensa de la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Habrán momentos donde nos podemos desesperar por que tal ves la persona no entienden o por el error y lo cerrado que estén en sus errores pero debemos mantenernos tranquilos controlados, por que sino no vamos a poder ganar esa alma o almas.</a:t>
            </a:r>
          </a:p>
          <a:p>
            <a:r>
              <a:rPr lang="es-ES" b="1" dirty="0">
                <a:solidFill>
                  <a:schemeClr val="bg1"/>
                </a:solidFill>
              </a:rPr>
              <a:t>Por eso el siervo del Señor debe ser amable tierno. </a:t>
            </a:r>
          </a:p>
          <a:p>
            <a:r>
              <a:rPr lang="es-ES" b="1" dirty="0">
                <a:solidFill>
                  <a:schemeClr val="bg1"/>
                </a:solidFill>
              </a:rPr>
              <a:t>II Timoteo.2:24-25. </a:t>
            </a:r>
          </a:p>
        </p:txBody>
      </p:sp>
    </p:spTree>
    <p:extLst>
      <p:ext uri="{BB962C8B-B14F-4D97-AF65-F5344CB8AC3E}">
        <p14:creationId xmlns:p14="http://schemas.microsoft.com/office/powerpoint/2010/main" val="16206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Y el siervo del Señor no debe ser rencilloso, </a:t>
            </a:r>
            <a:r>
              <a:rPr lang="es-ES" b="1" u="sng" dirty="0">
                <a:solidFill>
                  <a:srgbClr val="FFFF00"/>
                </a:solidFill>
              </a:rPr>
              <a:t>sino amable para con todos,</a:t>
            </a:r>
            <a:r>
              <a:rPr lang="es-ES" b="1" dirty="0">
                <a:solidFill>
                  <a:schemeClr val="bg1"/>
                </a:solidFill>
              </a:rPr>
              <a:t> apto para enseñar, sufrido, </a:t>
            </a:r>
          </a:p>
          <a:p>
            <a:r>
              <a:rPr lang="es-ES" b="1" dirty="0">
                <a:solidFill>
                  <a:schemeClr val="bg1"/>
                </a:solidFill>
              </a:rPr>
              <a:t>V.25.</a:t>
            </a:r>
          </a:p>
          <a:p>
            <a:r>
              <a:rPr lang="es-ES" b="1" u="sng" dirty="0">
                <a:solidFill>
                  <a:srgbClr val="C00000"/>
                </a:solidFill>
              </a:rPr>
              <a:t>corrigiendo tiernamente a los que se oponen,</a:t>
            </a:r>
            <a:r>
              <a:rPr lang="es-ES" b="1" dirty="0">
                <a:solidFill>
                  <a:schemeClr val="bg1"/>
                </a:solidFill>
              </a:rPr>
              <a:t> por si acaso Dios les da el arrepentimiento que conduce al pleno conocimiento de la verdad, </a:t>
            </a:r>
          </a:p>
          <a:p>
            <a:r>
              <a:rPr lang="es-ES" b="1" dirty="0">
                <a:solidFill>
                  <a:schemeClr val="bg1"/>
                </a:solidFill>
              </a:rPr>
              <a:t>Corregir tiernamente a los que se oponen, para que escapen del lazo del diablo. </a:t>
            </a:r>
          </a:p>
          <a:p>
            <a:r>
              <a:rPr lang="es-ES" b="1" dirty="0">
                <a:solidFill>
                  <a:schemeClr val="bg1"/>
                </a:solidFill>
              </a:rPr>
              <a:t>II Timoteo.2:26. </a:t>
            </a:r>
          </a:p>
        </p:txBody>
      </p:sp>
    </p:spTree>
    <p:extLst>
      <p:ext uri="{BB962C8B-B14F-4D97-AF65-F5344CB8AC3E}">
        <p14:creationId xmlns:p14="http://schemas.microsoft.com/office/powerpoint/2010/main" val="276177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u="sng" dirty="0">
                <a:solidFill>
                  <a:srgbClr val="7030A0"/>
                </a:solidFill>
              </a:rPr>
              <a:t>y volviendo en sí, escapen del lazo del diablo,</a:t>
            </a:r>
            <a:r>
              <a:rPr lang="es-ES" b="1" dirty="0">
                <a:solidFill>
                  <a:schemeClr val="bg1"/>
                </a:solidFill>
              </a:rPr>
              <a:t> habiendo estado cautivos de él para hacer su voluntad.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sino somos tiernos amables difícilmente podremos ganar esa alma. </a:t>
            </a:r>
          </a:p>
          <a:p>
            <a:r>
              <a:rPr lang="es-ES" b="1" dirty="0">
                <a:solidFill>
                  <a:schemeClr val="bg1"/>
                </a:solidFill>
              </a:rPr>
              <a:t>La actitud correcta y el propósito es salvar el alma de la persona que esta en el error, no destruirla ni avergonzarla.</a:t>
            </a:r>
          </a:p>
          <a:p>
            <a:r>
              <a:rPr lang="es-ES" b="1" dirty="0">
                <a:solidFill>
                  <a:schemeClr val="bg1"/>
                </a:solidFill>
              </a:rPr>
              <a:t>De nada servirá tener la verdad, sino tenemos la actitud correcta para enseñarla y defenderla. </a:t>
            </a:r>
          </a:p>
          <a:p>
            <a:r>
              <a:rPr lang="es-ES" b="1" dirty="0">
                <a:solidFill>
                  <a:schemeClr val="bg1"/>
                </a:solidFill>
              </a:rPr>
              <a:t>Hay actitudes incorrectas de defender la verdad ellas son: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6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1. Hay hermanos que defienden la verdad para hacer ver que ellos tienen mucho conocimiento.</a:t>
            </a:r>
          </a:p>
          <a:p>
            <a:r>
              <a:rPr lang="es-ES" b="1" dirty="0">
                <a:solidFill>
                  <a:schemeClr val="bg1"/>
                </a:solidFill>
              </a:rPr>
              <a:t>2. Hermanos que defienden la verdad a gritos.</a:t>
            </a:r>
          </a:p>
          <a:p>
            <a:r>
              <a:rPr lang="es-ES" b="1" dirty="0">
                <a:solidFill>
                  <a:schemeClr val="bg1"/>
                </a:solidFill>
              </a:rPr>
              <a:t>3. Hermanos que quieren humillar a la persona, y lo menos que quieren es que la persona se salve.</a:t>
            </a:r>
          </a:p>
          <a:p>
            <a:r>
              <a:rPr lang="es-ES" b="1" dirty="0">
                <a:solidFill>
                  <a:schemeClr val="bg1"/>
                </a:solidFill>
              </a:rPr>
              <a:t>4. Hermanos que no quieren hablar de su esperanza, llegan a su casa otra persona de cualquier religión falsa, y lo que hacen es escucharle todo lo que ellos dicen, y ellos no hablan nada.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3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5. Otros que cuando llegan a su casa, mas bien los corren de su casa, que gran error, allí esta la oportunidad para defender nuestra esperanza. </a:t>
            </a:r>
          </a:p>
          <a:p>
            <a:r>
              <a:rPr lang="es-ES" b="1" dirty="0">
                <a:solidFill>
                  <a:schemeClr val="bg1"/>
                </a:solidFill>
              </a:rPr>
              <a:t>Hace mucho tiempo oí decir a una hermana que habían llegados unos testigos de Jehová a su casa y que ella, les había echado agua para correrlos, y todos los hermanos se echaron a reír, como que fuera un chiste, cuando la verdad nos deberíamos de entristecer con esta actitud, por que no es buena.</a:t>
            </a:r>
          </a:p>
        </p:txBody>
      </p:sp>
    </p:spTree>
    <p:extLst>
      <p:ext uri="{BB962C8B-B14F-4D97-AF65-F5344CB8AC3E}">
        <p14:creationId xmlns:p14="http://schemas.microsoft.com/office/powerpoint/2010/main" val="95523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Lamentablemente atacamos por ejemplo a los católicos y a los evangélicos, que dicen: </a:t>
            </a:r>
          </a:p>
          <a:p>
            <a:r>
              <a:rPr lang="es-ES" b="1" dirty="0">
                <a:solidFill>
                  <a:schemeClr val="bg1"/>
                </a:solidFill>
              </a:rPr>
              <a:t>“Mi pastor dice esto o lo otro” </a:t>
            </a:r>
          </a:p>
          <a:p>
            <a:r>
              <a:rPr lang="es-ES" b="1" dirty="0">
                <a:solidFill>
                  <a:schemeClr val="bg1"/>
                </a:solidFill>
              </a:rPr>
              <a:t>O </a:t>
            </a:r>
          </a:p>
          <a:p>
            <a:r>
              <a:rPr lang="es-ES" b="1" dirty="0">
                <a:solidFill>
                  <a:schemeClr val="bg1"/>
                </a:solidFill>
              </a:rPr>
              <a:t>“El papa dice esto o aquellos”. </a:t>
            </a:r>
          </a:p>
          <a:p>
            <a:r>
              <a:rPr lang="es-ES" b="1" dirty="0">
                <a:solidFill>
                  <a:schemeClr val="bg1"/>
                </a:solidFill>
              </a:rPr>
              <a:t>Y decimos que no es correcto que tenemos que examinar la Biblia, y esto es cierto, pero lamentablemente muchos hermanos y hermanas expresan lo mismo,</a:t>
            </a:r>
          </a:p>
        </p:txBody>
      </p:sp>
    </p:spTree>
    <p:extLst>
      <p:ext uri="{BB962C8B-B14F-4D97-AF65-F5344CB8AC3E}">
        <p14:creationId xmlns:p14="http://schemas.microsoft.com/office/powerpoint/2010/main" val="193021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“El predicar dice esto o aquello” </a:t>
            </a:r>
          </a:p>
          <a:p>
            <a:r>
              <a:rPr lang="es-ES" b="1" dirty="0">
                <a:solidFill>
                  <a:schemeClr val="bg1"/>
                </a:solidFill>
              </a:rPr>
              <a:t>“El hermano tal dice esto o aquello”. </a:t>
            </a:r>
          </a:p>
          <a:p>
            <a:r>
              <a:rPr lang="es-ES" b="1" dirty="0">
                <a:solidFill>
                  <a:schemeClr val="bg1"/>
                </a:solidFill>
              </a:rPr>
              <a:t>Como si el predicador o el hermano fuera la verdad. </a:t>
            </a:r>
          </a:p>
          <a:p>
            <a:r>
              <a:rPr lang="es-ES" b="1" dirty="0">
                <a:solidFill>
                  <a:schemeClr val="bg1"/>
                </a:solidFill>
              </a:rPr>
              <a:t>Quitemos todos estos errores hermanos de nosotros, así no se defiende la verdad, así no podremos defender nuestra esperanza, tenemos que tener la actitud correcta para que podemos glorificar a Dios. </a:t>
            </a:r>
          </a:p>
          <a:p>
            <a:r>
              <a:rPr lang="es-ES" b="1" dirty="0">
                <a:solidFill>
                  <a:schemeClr val="bg1"/>
                </a:solidFill>
              </a:rPr>
              <a:t>Y no nuestro ego u orgullo.</a:t>
            </a:r>
          </a:p>
        </p:txBody>
      </p:sp>
    </p:spTree>
    <p:extLst>
      <p:ext uri="{BB962C8B-B14F-4D97-AF65-F5344CB8AC3E}">
        <p14:creationId xmlns:p14="http://schemas.microsoft.com/office/powerpoint/2010/main" val="9282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Deber haber una buena conciencia. </a:t>
            </a:r>
          </a:p>
          <a:p>
            <a:r>
              <a:rPr lang="es-ES" b="1" dirty="0">
                <a:solidFill>
                  <a:schemeClr val="bg1"/>
                </a:solidFill>
              </a:rPr>
              <a:t>I Pedro.3:16. </a:t>
            </a:r>
          </a:p>
          <a:p>
            <a:r>
              <a:rPr lang="es-ES" b="1" u="sng" dirty="0">
                <a:solidFill>
                  <a:srgbClr val="00B0F0"/>
                </a:solidFill>
              </a:rPr>
              <a:t>teniendo buena conciencia,</a:t>
            </a:r>
            <a:r>
              <a:rPr lang="es-ES" b="1" dirty="0">
                <a:solidFill>
                  <a:schemeClr val="bg1"/>
                </a:solidFill>
              </a:rPr>
              <a:t> para que en aquello en que sois calumniados, sean avergonzados los que difaman vuestra buena conducta en Cristo. </a:t>
            </a:r>
          </a:p>
          <a:p>
            <a:r>
              <a:rPr lang="es-ES" b="1" dirty="0">
                <a:solidFill>
                  <a:schemeClr val="bg1"/>
                </a:solidFill>
              </a:rPr>
              <a:t>Para que aquellos que nos calumnia, sean avergonzarnos. </a:t>
            </a:r>
          </a:p>
          <a:p>
            <a:r>
              <a:rPr lang="es-ES" b="1" dirty="0">
                <a:solidFill>
                  <a:schemeClr val="bg1"/>
                </a:solidFill>
              </a:rPr>
              <a:t>Al ver nuestra conducta muchos se preguntaran </a:t>
            </a:r>
          </a:p>
          <a:p>
            <a:r>
              <a:rPr lang="es-ES" b="1" dirty="0">
                <a:solidFill>
                  <a:schemeClr val="bg1"/>
                </a:solidFill>
              </a:rPr>
              <a:t>¿Qué es lo que espera de la religión tal persona? </a:t>
            </a:r>
          </a:p>
        </p:txBody>
      </p:sp>
    </p:spTree>
    <p:extLst>
      <p:ext uri="{BB962C8B-B14F-4D97-AF65-F5344CB8AC3E}">
        <p14:creationId xmlns:p14="http://schemas.microsoft.com/office/powerpoint/2010/main" val="151830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¿Por qué no corren con nosotros? </a:t>
            </a:r>
          </a:p>
          <a:p>
            <a:r>
              <a:rPr lang="es-ES" b="1" dirty="0">
                <a:solidFill>
                  <a:schemeClr val="bg1"/>
                </a:solidFill>
              </a:rPr>
              <a:t>I Pedro.4:4.</a:t>
            </a:r>
          </a:p>
          <a:p>
            <a:r>
              <a:rPr lang="es-ES" b="1" dirty="0">
                <a:solidFill>
                  <a:schemeClr val="bg1"/>
                </a:solidFill>
              </a:rPr>
              <a:t>Y en todo esto, </a:t>
            </a:r>
            <a:r>
              <a:rPr lang="es-ES" b="1" u="sng" dirty="0">
                <a:solidFill>
                  <a:srgbClr val="00B050"/>
                </a:solidFill>
              </a:rPr>
              <a:t>se sorprenden de que no corráis</a:t>
            </a:r>
            <a:r>
              <a:rPr lang="es-ES" b="1" dirty="0">
                <a:solidFill>
                  <a:schemeClr val="bg1"/>
                </a:solidFill>
              </a:rPr>
              <a:t> con ellos en el mismo desenfreno de disolución, y os ultrajan; 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Debe hacerlo con reverencia-</a:t>
            </a:r>
            <a:r>
              <a:rPr lang="es-ES" b="1" dirty="0">
                <a:solidFill>
                  <a:schemeClr val="bg1"/>
                </a:solidFill>
              </a:rPr>
              <a:t> es decir con respeto, es decir sin arrogancia ni la autosuficiencia de quien se cree saberlo todo y no esta dispuesto a escuchar las razones de nadie.</a:t>
            </a:r>
          </a:p>
        </p:txBody>
      </p:sp>
    </p:spTree>
    <p:extLst>
      <p:ext uri="{BB962C8B-B14F-4D97-AF65-F5344CB8AC3E}">
        <p14:creationId xmlns:p14="http://schemas.microsoft.com/office/powerpoint/2010/main" val="77238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Sin temor. </a:t>
            </a:r>
          </a:p>
          <a:p>
            <a:r>
              <a:rPr lang="es-ES" b="1" dirty="0">
                <a:solidFill>
                  <a:schemeClr val="bg1"/>
                </a:solidFill>
              </a:rPr>
              <a:t>I Pedro.3:14.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aun si sufrís por causa de la justicia, dichosos sois . </a:t>
            </a:r>
            <a:r>
              <a:rPr lang="es-ES" b="1" u="sng" dirty="0">
                <a:solidFill>
                  <a:srgbClr val="C00000"/>
                </a:solidFill>
              </a:rPr>
              <a:t>Y NO OS AMEDRENTEIS POR TEMOR A ELLOS NI OS TURBEIS,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</a:rPr>
              <a:t>Muchos no presentan defensa por temor, muchos dicen es que yo no se como explicar tal tema. </a:t>
            </a:r>
          </a:p>
          <a:p>
            <a:r>
              <a:rPr lang="es-ES" b="1" dirty="0">
                <a:solidFill>
                  <a:schemeClr val="bg1"/>
                </a:solidFill>
              </a:rPr>
              <a:t>Pero hermano eso es lamentable.</a:t>
            </a:r>
          </a:p>
          <a:p>
            <a:r>
              <a:rPr lang="es-ES" b="1" dirty="0">
                <a:solidFill>
                  <a:schemeClr val="bg1"/>
                </a:solidFill>
              </a:rPr>
              <a:t>¿Por que quien va defender la verdad si nosotros que la tenemos. </a:t>
            </a:r>
          </a:p>
        </p:txBody>
      </p:sp>
    </p:spTree>
    <p:extLst>
      <p:ext uri="{BB962C8B-B14F-4D97-AF65-F5344CB8AC3E}">
        <p14:creationId xmlns:p14="http://schemas.microsoft.com/office/powerpoint/2010/main" val="42992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Y lo santificamos cuando presentamos defensa de nuestra esperanza por que haremos que muchas almas se aparten del error para servir a Dios. </a:t>
            </a:r>
          </a:p>
          <a:p>
            <a:r>
              <a:rPr lang="es-ES" b="1" dirty="0">
                <a:solidFill>
                  <a:schemeClr val="bg1"/>
                </a:solidFill>
              </a:rPr>
              <a:t>Eso es lo importante de presentar defensa que podemos corregir a los que andan en el error en la falsedad y vengan a la verdad. </a:t>
            </a:r>
          </a:p>
          <a:p>
            <a:r>
              <a:rPr lang="es-ES" b="1" dirty="0">
                <a:solidFill>
                  <a:schemeClr val="bg1"/>
                </a:solidFill>
              </a:rPr>
              <a:t>I Timoteo.2:4.</a:t>
            </a:r>
          </a:p>
          <a:p>
            <a:r>
              <a:rPr lang="es-ES" b="1" dirty="0">
                <a:solidFill>
                  <a:schemeClr val="bg1"/>
                </a:solidFill>
              </a:rPr>
              <a:t>el cual quiere que todos los hombres sean salvos y vengan al pleno conocimiento de la verdad.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8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No queremos o no estamos preparados para defenderla? </a:t>
            </a:r>
          </a:p>
          <a:p>
            <a:r>
              <a:rPr lang="es-ES" b="1" dirty="0">
                <a:solidFill>
                  <a:schemeClr val="bg1"/>
                </a:solidFill>
              </a:rPr>
              <a:t>No tengamos temor tenemos la verdad y Cristo esta con nosotros así como estaba con los apóstoles cuando presentaron su defensa ante reyes, gobernantes.</a:t>
            </a:r>
          </a:p>
          <a:p>
            <a:r>
              <a:rPr lang="es-ES" b="1" dirty="0">
                <a:solidFill>
                  <a:schemeClr val="bg1"/>
                </a:solidFill>
              </a:rPr>
              <a:t>¿Hermanos que actitud estamos demostrando al defender la verdad? </a:t>
            </a:r>
          </a:p>
          <a:p>
            <a:r>
              <a:rPr lang="es-ES" b="1" dirty="0">
                <a:solidFill>
                  <a:schemeClr val="bg1"/>
                </a:solidFill>
              </a:rPr>
              <a:t>Con nuestra actitud podemos ganar un alma o muchas almas, o podemos echarlas a perder.</a:t>
            </a:r>
          </a:p>
        </p:txBody>
      </p:sp>
    </p:spTree>
    <p:extLst>
      <p:ext uri="{BB962C8B-B14F-4D97-AF65-F5344CB8AC3E}">
        <p14:creationId xmlns:p14="http://schemas.microsoft.com/office/powerpoint/2010/main" val="9030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solidFill>
                  <a:srgbClr val="00B0F0"/>
                </a:solidFill>
              </a:rPr>
              <a:t>CONCLUSIÒN:</a:t>
            </a:r>
          </a:p>
          <a:p>
            <a:r>
              <a:rPr lang="es-ES" b="1" dirty="0">
                <a:solidFill>
                  <a:schemeClr val="bg1"/>
                </a:solidFill>
              </a:rPr>
              <a:t>Hermanos todos y cada uno de los cristianos debemos estar preparados para presentar defensa de nuestra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La falta de conocimiento es algo que impide que prestemos defensa de nuestra esperanza, y lamentablemente por eso el error avanza.</a:t>
            </a:r>
          </a:p>
          <a:p>
            <a:r>
              <a:rPr lang="es-ES" b="1" dirty="0">
                <a:solidFill>
                  <a:schemeClr val="bg1"/>
                </a:solidFill>
              </a:rPr>
              <a:t>Tenemos que tener la actitud correcta para presentar defensa, de lo contrario no va ver ningún efecto positivo para salvar las almas, sino no tenemos la actitud correcta para corregir.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Dios desea que le santifiquemos. Y podemos y debemos santificarlo por medio de defender nuestra esperanza ante todo el que nos demande esa razón.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Compre la verdad y no la venda.</a:t>
            </a:r>
          </a:p>
          <a:p>
            <a:r>
              <a:rPr lang="es-ES" b="1" dirty="0">
                <a:solidFill>
                  <a:schemeClr val="bg1"/>
                </a:solidFill>
              </a:rPr>
              <a:t>Proverbios.23:23.</a:t>
            </a:r>
          </a:p>
          <a:p>
            <a:r>
              <a:rPr lang="es-ES" b="1" dirty="0">
                <a:solidFill>
                  <a:schemeClr val="bg1"/>
                </a:solidFill>
              </a:rPr>
              <a:t>Compra la verdad y no la vendas, adquiere sabiduría, instrucción e inteligencia. </a:t>
            </a:r>
          </a:p>
          <a:p>
            <a:r>
              <a:rPr lang="es-ES" b="1" dirty="0">
                <a:solidFill>
                  <a:schemeClr val="bg1"/>
                </a:solidFill>
              </a:rPr>
              <a:t>Tenemos que estar dispuestos a pagar un alto precio por la verdad, pero negarnos rotundamente a venderla sea cual sea la oferta.</a:t>
            </a:r>
          </a:p>
        </p:txBody>
      </p:sp>
    </p:spTree>
    <p:extLst>
      <p:ext uri="{BB962C8B-B14F-4D97-AF65-F5344CB8AC3E}">
        <p14:creationId xmlns:p14="http://schemas.microsoft.com/office/powerpoint/2010/main" val="240588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FC6AA27-27C9-4401-B28A-FC239ED71CBF}"/>
              </a:ext>
            </a:extLst>
          </p:cNvPr>
          <p:cNvSpPr/>
          <p:nvPr/>
        </p:nvSpPr>
        <p:spPr>
          <a:xfrm>
            <a:off x="537882" y="3949148"/>
            <a:ext cx="8001000" cy="10531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/>
              <a:t>DIOS NOS BENDIGA A TODOS.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EEEEF62-CBA2-48C0-85EF-99D17C91F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658906"/>
            <a:ext cx="8001000" cy="329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/>
          </a:bodyPr>
          <a:lstStyle/>
          <a:p>
            <a:r>
              <a:rPr lang="es-ES" b="1" u="sng" dirty="0">
                <a:solidFill>
                  <a:srgbClr val="FFFF00"/>
                </a:solidFill>
              </a:rPr>
              <a:t>Debemos presentar defensa-</a:t>
            </a:r>
            <a:r>
              <a:rPr lang="es-ES" b="1" dirty="0">
                <a:solidFill>
                  <a:schemeClr val="bg1"/>
                </a:solidFill>
              </a:rPr>
              <a:t> Es de la palabra griega “Apología” Defensa verbal, discurso en defensa. Vine. </a:t>
            </a:r>
          </a:p>
          <a:p>
            <a:r>
              <a:rPr lang="es-ES" b="1" dirty="0">
                <a:solidFill>
                  <a:schemeClr val="bg1"/>
                </a:solidFill>
              </a:rPr>
              <a:t>Defender, vindicar. Como en: 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Hechos.22:1.</a:t>
            </a:r>
          </a:p>
          <a:p>
            <a:r>
              <a:rPr lang="es-ES" b="1" dirty="0">
                <a:solidFill>
                  <a:schemeClr val="bg1"/>
                </a:solidFill>
              </a:rPr>
              <a:t>Hermanos y padres, </a:t>
            </a:r>
            <a:r>
              <a:rPr lang="es-ES" b="1" u="sng" dirty="0">
                <a:solidFill>
                  <a:srgbClr val="00B050"/>
                </a:solidFill>
              </a:rPr>
              <a:t>escuchad mi defensa</a:t>
            </a:r>
            <a:r>
              <a:rPr lang="es-ES" b="1" dirty="0">
                <a:solidFill>
                  <a:schemeClr val="bg1"/>
                </a:solidFill>
              </a:rPr>
              <a:t> que ahora presento ante vosotros. 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Hechos.25:8. </a:t>
            </a:r>
          </a:p>
          <a:p>
            <a:r>
              <a:rPr lang="es-ES" b="1" u="sng" dirty="0">
                <a:solidFill>
                  <a:srgbClr val="C00000"/>
                </a:solidFill>
              </a:rPr>
              <a:t>mientras Pablo decía en defensa propia:</a:t>
            </a:r>
            <a:r>
              <a:rPr lang="es-ES" b="1" dirty="0">
                <a:solidFill>
                  <a:schemeClr val="bg1"/>
                </a:solidFill>
              </a:rPr>
              <a:t> No he cometido ningún delito, ni contra la ley de los judíos, ni contra el templo, ni contra el César.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5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Hechos.26:2. </a:t>
            </a:r>
          </a:p>
          <a:p>
            <a:r>
              <a:rPr lang="es-ES" b="1" dirty="0">
                <a:solidFill>
                  <a:schemeClr val="bg1"/>
                </a:solidFill>
              </a:rPr>
              <a:t>Con respecto a todo aquello de que los judíos me acusan, me considero afortunado, oh rey Agripa, </a:t>
            </a:r>
            <a:r>
              <a:rPr lang="es-ES" b="1" u="sng" dirty="0">
                <a:solidFill>
                  <a:srgbClr val="7030A0"/>
                </a:solidFill>
              </a:rPr>
              <a:t>de poder presentar hoy mi defensa delante de ti,</a:t>
            </a:r>
          </a:p>
          <a:p>
            <a:r>
              <a:rPr lang="es-ES" b="1" dirty="0">
                <a:solidFill>
                  <a:schemeClr val="bg1"/>
                </a:solidFill>
              </a:rPr>
              <a:t>Pablo presento su defensa. </a:t>
            </a:r>
          </a:p>
          <a:p>
            <a:r>
              <a:rPr lang="es-ES" b="1" dirty="0">
                <a:solidFill>
                  <a:schemeClr val="bg1"/>
                </a:solidFill>
              </a:rPr>
              <a:t>El apóstol Pedro dice que los cristianos deben estar listo a dar respuesta o defensa a aquellos que pregunten sobre nuestra esperanza.</a:t>
            </a:r>
          </a:p>
          <a:p>
            <a:r>
              <a:rPr lang="es-ES" b="1" dirty="0">
                <a:solidFill>
                  <a:schemeClr val="bg1"/>
                </a:solidFill>
              </a:rPr>
              <a:t> Pablo dijo: </a:t>
            </a:r>
          </a:p>
          <a:p>
            <a:r>
              <a:rPr lang="es-ES" b="1" dirty="0">
                <a:solidFill>
                  <a:schemeClr val="bg1"/>
                </a:solidFill>
              </a:rPr>
              <a:t>“Que estaba puesto para la defensa del evangelio”. 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Filipenses.1:16. </a:t>
            </a:r>
          </a:p>
          <a:p>
            <a:r>
              <a:rPr lang="es-ES" b="1" dirty="0">
                <a:solidFill>
                  <a:schemeClr val="bg1"/>
                </a:solidFill>
              </a:rPr>
              <a:t>éstos lo hacen por amor, sabiendo que he sido designado </a:t>
            </a:r>
            <a:r>
              <a:rPr lang="es-ES" b="1" u="sng" dirty="0">
                <a:solidFill>
                  <a:srgbClr val="FFFF00"/>
                </a:solidFill>
              </a:rPr>
              <a:t>para la defensa del evangelio;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</a:rPr>
              <a:t>Pablo defendía el evangelio puro de Cristo ante aquellos que demandaban una razón una explicación de lo que El creía. </a:t>
            </a:r>
          </a:p>
          <a:p>
            <a:r>
              <a:rPr lang="es-ES" b="1" dirty="0">
                <a:solidFill>
                  <a:schemeClr val="bg1"/>
                </a:solidFill>
              </a:rPr>
              <a:t>Por eso El decía: </a:t>
            </a:r>
          </a:p>
          <a:p>
            <a:r>
              <a:rPr lang="es-ES" b="1" dirty="0">
                <a:solidFill>
                  <a:schemeClr val="bg1"/>
                </a:solidFill>
              </a:rPr>
              <a:t>“Que su defensa contra los que lo examinaban”. </a:t>
            </a:r>
          </a:p>
          <a:p>
            <a:r>
              <a:rPr lang="es-ES" b="1" dirty="0">
                <a:solidFill>
                  <a:schemeClr val="bg1"/>
                </a:solidFill>
              </a:rPr>
              <a:t>I Corintios.9:3. </a:t>
            </a:r>
          </a:p>
        </p:txBody>
      </p:sp>
    </p:spTree>
    <p:extLst>
      <p:ext uri="{BB962C8B-B14F-4D97-AF65-F5344CB8AC3E}">
        <p14:creationId xmlns:p14="http://schemas.microsoft.com/office/powerpoint/2010/main" val="12665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u="sng" dirty="0">
                <a:solidFill>
                  <a:srgbClr val="00B050"/>
                </a:solidFill>
              </a:rPr>
              <a:t>Mi defensa</a:t>
            </a:r>
            <a:r>
              <a:rPr lang="es-ES" b="1" dirty="0">
                <a:solidFill>
                  <a:schemeClr val="bg1"/>
                </a:solidFill>
              </a:rPr>
              <a:t> contra los que me examinan es ésta: </a:t>
            </a:r>
          </a:p>
          <a:p>
            <a:r>
              <a:rPr lang="es-ES" b="1" dirty="0">
                <a:solidFill>
                  <a:schemeClr val="bg1"/>
                </a:solidFill>
              </a:rPr>
              <a:t>Pablo estaba dispuesto a dar explicación y defender lo que el predicaba y enseñaba.</a:t>
            </a:r>
          </a:p>
          <a:p>
            <a:r>
              <a:rPr lang="es-ES" b="1" dirty="0">
                <a:solidFill>
                  <a:schemeClr val="bg1"/>
                </a:solidFill>
              </a:rPr>
              <a:t>Pablo presento defensa y por eso discutió con muchos.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Hechos.17:2-3.</a:t>
            </a:r>
          </a:p>
          <a:p>
            <a:r>
              <a:rPr lang="es-ES" b="1" dirty="0">
                <a:solidFill>
                  <a:schemeClr val="bg1"/>
                </a:solidFill>
              </a:rPr>
              <a:t>Y Pablo, según su costumbre, fue a ellos y por tres días de reposo </a:t>
            </a:r>
            <a:r>
              <a:rPr lang="es-ES" b="1" u="sng" dirty="0">
                <a:solidFill>
                  <a:srgbClr val="C00000"/>
                </a:solidFill>
              </a:rPr>
              <a:t>discutió con ellos basándose en las Escrituras,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9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Y lo hizo explicando y presentando evidencias.</a:t>
            </a:r>
          </a:p>
          <a:p>
            <a:r>
              <a:rPr lang="es-ES" b="1" dirty="0">
                <a:solidFill>
                  <a:schemeClr val="bg1"/>
                </a:solidFill>
              </a:rPr>
              <a:t>V.3.</a:t>
            </a:r>
          </a:p>
          <a:p>
            <a:r>
              <a:rPr lang="es-ES" b="1" u="sng" dirty="0">
                <a:solidFill>
                  <a:srgbClr val="7030A0"/>
                </a:solidFill>
              </a:rPr>
              <a:t>explicando y presentando evidencia</a:t>
            </a:r>
            <a:r>
              <a:rPr lang="es-ES" b="1" dirty="0">
                <a:solidFill>
                  <a:schemeClr val="bg1"/>
                </a:solidFill>
              </a:rPr>
              <a:t> de que era necesario que el Cristo padeciera y resucitara de entre los muertos, y diciendo: Este Jesús, a quien yo os anuncio, es el Cristo. </a:t>
            </a:r>
          </a:p>
          <a:p>
            <a:r>
              <a:rPr lang="es-ES" b="1" dirty="0">
                <a:solidFill>
                  <a:schemeClr val="bg1"/>
                </a:solidFill>
              </a:rPr>
              <a:t>Pablo no se quedaba callado el defendía y discutía.</a:t>
            </a:r>
          </a:p>
          <a:p>
            <a:r>
              <a:rPr lang="es-ES" b="1" dirty="0">
                <a:solidFill>
                  <a:schemeClr val="bg1"/>
                </a:solidFill>
              </a:rPr>
              <a:t>Hechos.17:17.</a:t>
            </a:r>
          </a:p>
        </p:txBody>
      </p:sp>
    </p:spTree>
    <p:extLst>
      <p:ext uri="{BB962C8B-B14F-4D97-AF65-F5344CB8AC3E}">
        <p14:creationId xmlns:p14="http://schemas.microsoft.com/office/powerpoint/2010/main" val="695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3157</Words>
  <Application>Microsoft Office PowerPoint</Application>
  <PresentationFormat>Presentación en pantalla (4:3)</PresentationFormat>
  <Paragraphs>200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 Moreno</cp:lastModifiedBy>
  <cp:revision>18</cp:revision>
  <dcterms:created xsi:type="dcterms:W3CDTF">2020-07-15T16:52:34Z</dcterms:created>
  <dcterms:modified xsi:type="dcterms:W3CDTF">2020-08-24T02:57:30Z</dcterms:modified>
</cp:coreProperties>
</file>