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02" y="5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1DD999D-B14C-417A-9612-5FA3D6345AAC}" type="datetimeFigureOut">
              <a:rPr lang="es-CL" smtClean="0"/>
              <a:t>12-08-2020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AB8E398-EEB8-4DE0-B363-DF9103BC4C2A}" type="slidenum">
              <a:rPr lang="es-CL" smtClean="0"/>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1DD999D-B14C-417A-9612-5FA3D6345AAC}" type="datetimeFigureOut">
              <a:rPr lang="es-CL" smtClean="0"/>
              <a:t>12-08-2020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AB8E398-EEB8-4DE0-B363-DF9103BC4C2A}"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1DD999D-B14C-417A-9612-5FA3D6345AAC}" type="datetimeFigureOut">
              <a:rPr lang="es-CL" smtClean="0"/>
              <a:t>12-08-2020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AB8E398-EEB8-4DE0-B363-DF9103BC4C2A}"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1DD999D-B14C-417A-9612-5FA3D6345AAC}" type="datetimeFigureOut">
              <a:rPr lang="es-CL" smtClean="0"/>
              <a:t>12-08-2020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AB8E398-EEB8-4DE0-B363-DF9103BC4C2A}"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1DD999D-B14C-417A-9612-5FA3D6345AAC}" type="datetimeFigureOut">
              <a:rPr lang="es-CL" smtClean="0"/>
              <a:t>12-08-2020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AB8E398-EEB8-4DE0-B363-DF9103BC4C2A}" type="slidenum">
              <a:rPr lang="es-CL" smtClean="0"/>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1DD999D-B14C-417A-9612-5FA3D6345AAC}" type="datetimeFigureOut">
              <a:rPr lang="es-CL" smtClean="0"/>
              <a:t>12-08-2020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AB8E398-EEB8-4DE0-B363-DF9103BC4C2A}" type="slidenum">
              <a:rPr lang="es-CL" smtClean="0"/>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41DD999D-B14C-417A-9612-5FA3D6345AAC}" type="datetimeFigureOut">
              <a:rPr lang="es-CL" smtClean="0"/>
              <a:t>12-08-2020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BAB8E398-EEB8-4DE0-B363-DF9103BC4C2A}" type="slidenum">
              <a:rPr lang="es-CL" smtClean="0"/>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41DD999D-B14C-417A-9612-5FA3D6345AAC}" type="datetimeFigureOut">
              <a:rPr lang="es-CL" smtClean="0"/>
              <a:t>12-08-2020</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BAB8E398-EEB8-4DE0-B363-DF9103BC4C2A}"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DD999D-B14C-417A-9612-5FA3D6345AAC}" type="datetimeFigureOut">
              <a:rPr lang="es-CL" smtClean="0"/>
              <a:t>12-08-2020</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BAB8E398-EEB8-4DE0-B363-DF9103BC4C2A}"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1DD999D-B14C-417A-9612-5FA3D6345AAC}" type="datetimeFigureOut">
              <a:rPr lang="es-CL" smtClean="0"/>
              <a:t>12-08-2020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AB8E398-EEB8-4DE0-B363-DF9103BC4C2A}" type="slidenum">
              <a:rPr lang="es-CL" smtClean="0"/>
              <a:t>‹Nº›</a:t>
            </a:fld>
            <a:endParaRPr lang="es-CL"/>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41DD999D-B14C-417A-9612-5FA3D6345AAC}" type="datetimeFigureOut">
              <a:rPr lang="es-CL" smtClean="0"/>
              <a:t>12-08-2020</a:t>
            </a:fld>
            <a:endParaRPr lang="es-CL"/>
          </a:p>
        </p:txBody>
      </p:sp>
      <p:sp>
        <p:nvSpPr>
          <p:cNvPr id="9" name="Slide Number Placeholder 8"/>
          <p:cNvSpPr>
            <a:spLocks noGrp="1"/>
          </p:cNvSpPr>
          <p:nvPr>
            <p:ph type="sldNum" sz="quarter" idx="11"/>
          </p:nvPr>
        </p:nvSpPr>
        <p:spPr/>
        <p:txBody>
          <a:bodyPr/>
          <a:lstStyle/>
          <a:p>
            <a:fld id="{BAB8E398-EEB8-4DE0-B363-DF9103BC4C2A}" type="slidenum">
              <a:rPr lang="es-CL" smtClean="0"/>
              <a:t>‹Nº›</a:t>
            </a:fld>
            <a:endParaRPr lang="es-CL"/>
          </a:p>
        </p:txBody>
      </p:sp>
      <p:sp>
        <p:nvSpPr>
          <p:cNvPr id="10" name="Footer Placeholder 9"/>
          <p:cNvSpPr>
            <a:spLocks noGrp="1"/>
          </p:cNvSpPr>
          <p:nvPr>
            <p:ph type="ftr" sz="quarter" idx="12"/>
          </p:nvPr>
        </p:nvSpPr>
        <p:spPr/>
        <p:txBody>
          <a:bodyPr/>
          <a:lstStyle/>
          <a:p>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AB8E398-EEB8-4DE0-B363-DF9103BC4C2A}" type="slidenum">
              <a:rPr lang="es-CL" smtClean="0"/>
              <a:t>‹Nº›</a:t>
            </a:fld>
            <a:endParaRPr lang="es-CL"/>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CL"/>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1DD999D-B14C-417A-9612-5FA3D6345AAC}" type="datetimeFigureOut">
              <a:rPr lang="es-CL" smtClean="0"/>
              <a:t>12-08-2020</a:t>
            </a:fld>
            <a:endParaRPr lang="es-C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1052736"/>
            <a:ext cx="7416824" cy="2593975"/>
          </a:xfrm>
        </p:spPr>
        <p:txBody>
          <a:bodyPr/>
          <a:lstStyle/>
          <a:p>
            <a:r>
              <a:rPr lang="es-419" dirty="0" smtClean="0"/>
              <a:t>Ten Cuidado de Cómo Oyes</a:t>
            </a:r>
            <a:endParaRPr lang="es-CL" dirty="0"/>
          </a:p>
        </p:txBody>
      </p:sp>
      <p:sp>
        <p:nvSpPr>
          <p:cNvPr id="3" name="2 Subtítulo"/>
          <p:cNvSpPr>
            <a:spLocks noGrp="1"/>
          </p:cNvSpPr>
          <p:nvPr>
            <p:ph type="subTitle" idx="1"/>
          </p:nvPr>
        </p:nvSpPr>
        <p:spPr>
          <a:xfrm>
            <a:off x="611560" y="3789040"/>
            <a:ext cx="6461760" cy="1066800"/>
          </a:xfrm>
        </p:spPr>
        <p:txBody>
          <a:bodyPr>
            <a:normAutofit/>
          </a:bodyPr>
          <a:lstStyle/>
          <a:p>
            <a:r>
              <a:rPr lang="es-419" sz="4000" b="1" dirty="0" smtClean="0">
                <a:solidFill>
                  <a:schemeClr val="tx2">
                    <a:lumMod val="60000"/>
                    <a:lumOff val="40000"/>
                  </a:schemeClr>
                </a:solidFill>
              </a:rPr>
              <a:t>Lucas 8:1-21</a:t>
            </a:r>
            <a:endParaRPr lang="es-CL" sz="4000" b="1" dirty="0">
              <a:solidFill>
                <a:schemeClr val="tx2">
                  <a:lumMod val="60000"/>
                  <a:lumOff val="40000"/>
                </a:schemeClr>
              </a:solidFill>
            </a:endParaRPr>
          </a:p>
        </p:txBody>
      </p:sp>
      <p:sp>
        <p:nvSpPr>
          <p:cNvPr id="5" name="4 CuadroTexto"/>
          <p:cNvSpPr txBox="1"/>
          <p:nvPr/>
        </p:nvSpPr>
        <p:spPr>
          <a:xfrm>
            <a:off x="611560" y="4653136"/>
            <a:ext cx="7704856" cy="1800493"/>
          </a:xfrm>
          <a:prstGeom prst="rect">
            <a:avLst/>
          </a:prstGeom>
          <a:noFill/>
        </p:spPr>
        <p:txBody>
          <a:bodyPr wrap="square" rtlCol="0">
            <a:spAutoFit/>
          </a:bodyPr>
          <a:lstStyle/>
          <a:p>
            <a:pPr marL="285750" indent="-285750">
              <a:buFontTx/>
              <a:buChar char="-"/>
            </a:pPr>
            <a:r>
              <a:rPr lang="es-419" sz="2500" b="1" i="1" dirty="0" smtClean="0"/>
              <a:t>La Parábola del Sembrador (o, de los suelos (Lc. 8:5-15)</a:t>
            </a:r>
          </a:p>
          <a:p>
            <a:pPr marL="285750" indent="-285750">
              <a:buFontTx/>
              <a:buChar char="-"/>
            </a:pPr>
            <a:r>
              <a:rPr lang="es-419" sz="2500" b="1" i="1" dirty="0" smtClean="0"/>
              <a:t>La Parábola de la Lámpara (Lc. 8:16-18)</a:t>
            </a:r>
          </a:p>
          <a:p>
            <a:pPr marL="285750" indent="-285750">
              <a:buFontTx/>
              <a:buChar char="-"/>
            </a:pPr>
            <a:r>
              <a:rPr lang="es-419" sz="2500" b="1" i="1" dirty="0" smtClean="0"/>
              <a:t>La Familia de Jesús (Lc. 8:19-21)</a:t>
            </a:r>
          </a:p>
          <a:p>
            <a:pPr marL="285750" indent="-285750">
              <a:buFontTx/>
              <a:buChar char="-"/>
            </a:pPr>
            <a:endParaRPr lang="es-419" dirty="0" smtClean="0"/>
          </a:p>
          <a:p>
            <a:endParaRPr lang="es-CL" dirty="0"/>
          </a:p>
        </p:txBody>
      </p:sp>
    </p:spTree>
    <p:extLst>
      <p:ext uri="{BB962C8B-B14F-4D97-AF65-F5344CB8AC3E}">
        <p14:creationId xmlns:p14="http://schemas.microsoft.com/office/powerpoint/2010/main" val="856768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404664"/>
            <a:ext cx="8280920" cy="1012974"/>
          </a:xfrm>
        </p:spPr>
        <p:txBody>
          <a:bodyPr/>
          <a:lstStyle/>
          <a:p>
            <a:pPr marL="514350" indent="-514350">
              <a:buFont typeface="+mj-lt"/>
              <a:buAutoNum type="arabicPeriod" startAt="2"/>
            </a:pPr>
            <a:r>
              <a:rPr lang="es-419" sz="3400" dirty="0" smtClean="0"/>
              <a:t>Parábola de la Lámpara (Lc. 8:16-18) </a:t>
            </a:r>
            <a:endParaRPr lang="es-CL" sz="3400" dirty="0"/>
          </a:p>
        </p:txBody>
      </p:sp>
      <p:sp>
        <p:nvSpPr>
          <p:cNvPr id="3" name="2 Marcador de contenido"/>
          <p:cNvSpPr>
            <a:spLocks noGrp="1"/>
          </p:cNvSpPr>
          <p:nvPr>
            <p:ph idx="1"/>
          </p:nvPr>
        </p:nvSpPr>
        <p:spPr>
          <a:xfrm>
            <a:off x="251520" y="1268760"/>
            <a:ext cx="8064896" cy="5589240"/>
          </a:xfrm>
        </p:spPr>
        <p:txBody>
          <a:bodyPr>
            <a:normAutofit lnSpcReduction="10000"/>
          </a:bodyPr>
          <a:lstStyle/>
          <a:p>
            <a:r>
              <a:rPr lang="en-US" sz="2600" dirty="0" smtClean="0"/>
              <a:t>¿</a:t>
            </a:r>
            <a:r>
              <a:rPr lang="en-US" sz="2600" dirty="0" err="1" smtClean="0"/>
              <a:t>Qué</a:t>
            </a:r>
            <a:r>
              <a:rPr lang="en-US" sz="2600" dirty="0" smtClean="0"/>
              <a:t> </a:t>
            </a:r>
            <a:r>
              <a:rPr lang="en-US" sz="2600" dirty="0" err="1" smtClean="0"/>
              <a:t>representa</a:t>
            </a:r>
            <a:r>
              <a:rPr lang="en-US" sz="2600" dirty="0" smtClean="0"/>
              <a:t> la </a:t>
            </a:r>
            <a:r>
              <a:rPr lang="en-US" sz="2600" dirty="0" err="1" smtClean="0"/>
              <a:t>lámpara</a:t>
            </a:r>
            <a:r>
              <a:rPr lang="en-US" sz="2600" dirty="0" smtClean="0"/>
              <a:t>? </a:t>
            </a:r>
            <a:r>
              <a:rPr lang="en-US" sz="2600" b="1" dirty="0" smtClean="0"/>
              <a:t>(cp. </a:t>
            </a:r>
            <a:r>
              <a:rPr lang="en-US" sz="2600" b="1" dirty="0" err="1" smtClean="0"/>
              <a:t>Salmo</a:t>
            </a:r>
            <a:r>
              <a:rPr lang="en-US" sz="2600" b="1" dirty="0" smtClean="0"/>
              <a:t> 119:105)</a:t>
            </a:r>
          </a:p>
          <a:p>
            <a:pPr lvl="1"/>
            <a:r>
              <a:rPr lang="en-US" sz="2400" dirty="0" smtClean="0"/>
              <a:t>La </a:t>
            </a:r>
            <a:r>
              <a:rPr lang="en-US" sz="2400" dirty="0" err="1" smtClean="0"/>
              <a:t>lámpara</a:t>
            </a:r>
            <a:r>
              <a:rPr lang="en-US" sz="2400" dirty="0" smtClean="0"/>
              <a:t> </a:t>
            </a:r>
            <a:r>
              <a:rPr lang="en-US" sz="2400" dirty="0" err="1" smtClean="0"/>
              <a:t>Representa</a:t>
            </a:r>
            <a:r>
              <a:rPr lang="en-US" sz="2400" dirty="0" smtClean="0"/>
              <a:t> a la </a:t>
            </a:r>
            <a:r>
              <a:rPr lang="en-US" sz="2400" dirty="0" err="1" smtClean="0"/>
              <a:t>palabra</a:t>
            </a:r>
            <a:r>
              <a:rPr lang="en-US" sz="2400" dirty="0" smtClean="0"/>
              <a:t> de Dios</a:t>
            </a:r>
          </a:p>
          <a:p>
            <a:pPr lvl="2"/>
            <a:r>
              <a:rPr lang="en-US" sz="2200" dirty="0" err="1" smtClean="0"/>
              <a:t>Sería</a:t>
            </a:r>
            <a:r>
              <a:rPr lang="en-US" sz="2200" dirty="0" smtClean="0"/>
              <a:t> </a:t>
            </a:r>
            <a:r>
              <a:rPr lang="en-US" sz="2200" dirty="0" err="1" smtClean="0"/>
              <a:t>inútil</a:t>
            </a:r>
            <a:r>
              <a:rPr lang="en-US" sz="2200" dirty="0" smtClean="0"/>
              <a:t> </a:t>
            </a:r>
            <a:r>
              <a:rPr lang="en-US" sz="2200" dirty="0" err="1" smtClean="0"/>
              <a:t>comprar</a:t>
            </a:r>
            <a:r>
              <a:rPr lang="en-US" sz="2200" dirty="0" smtClean="0"/>
              <a:t> </a:t>
            </a:r>
            <a:r>
              <a:rPr lang="en-US" sz="2200" dirty="0" err="1" smtClean="0"/>
              <a:t>una</a:t>
            </a:r>
            <a:r>
              <a:rPr lang="en-US" sz="2200" dirty="0" smtClean="0"/>
              <a:t> </a:t>
            </a:r>
            <a:r>
              <a:rPr lang="en-US" sz="2200" dirty="0" err="1" smtClean="0"/>
              <a:t>lámpara</a:t>
            </a:r>
            <a:r>
              <a:rPr lang="en-US" sz="2200" dirty="0" smtClean="0"/>
              <a:t> y </a:t>
            </a:r>
            <a:r>
              <a:rPr lang="en-US" sz="2200" dirty="0" err="1" smtClean="0"/>
              <a:t>luego</a:t>
            </a:r>
            <a:r>
              <a:rPr lang="en-US" sz="2200" dirty="0" smtClean="0"/>
              <a:t> </a:t>
            </a:r>
            <a:r>
              <a:rPr lang="en-US" sz="2200" dirty="0" err="1" smtClean="0"/>
              <a:t>colocarla</a:t>
            </a:r>
            <a:r>
              <a:rPr lang="en-US" sz="2200" dirty="0" smtClean="0"/>
              <a:t> </a:t>
            </a:r>
            <a:r>
              <a:rPr lang="en-US" sz="2200" dirty="0" err="1" smtClean="0"/>
              <a:t>debajo</a:t>
            </a:r>
            <a:r>
              <a:rPr lang="en-US" sz="2200" dirty="0" smtClean="0"/>
              <a:t> de </a:t>
            </a:r>
            <a:r>
              <a:rPr lang="en-US" sz="2200" dirty="0" err="1" smtClean="0"/>
              <a:t>una</a:t>
            </a:r>
            <a:r>
              <a:rPr lang="en-US" sz="2200" dirty="0" smtClean="0"/>
              <a:t> </a:t>
            </a:r>
            <a:r>
              <a:rPr lang="en-US" sz="2200" dirty="0" err="1" smtClean="0"/>
              <a:t>cama</a:t>
            </a:r>
            <a:r>
              <a:rPr lang="en-US" sz="2200" dirty="0" smtClean="0"/>
              <a:t>. </a:t>
            </a:r>
            <a:r>
              <a:rPr lang="en-US" sz="2200" dirty="0" err="1" smtClean="0"/>
              <a:t>Después</a:t>
            </a:r>
            <a:r>
              <a:rPr lang="en-US" sz="2200" dirty="0" smtClean="0"/>
              <a:t> de </a:t>
            </a:r>
            <a:r>
              <a:rPr lang="en-US" sz="2200" dirty="0" err="1" smtClean="0"/>
              <a:t>todo</a:t>
            </a:r>
            <a:r>
              <a:rPr lang="en-US" sz="2200" dirty="0" smtClean="0"/>
              <a:t> el </a:t>
            </a:r>
            <a:r>
              <a:rPr lang="en-US" sz="2200" dirty="0" err="1" smtClean="0"/>
              <a:t>propósito</a:t>
            </a:r>
            <a:r>
              <a:rPr lang="en-US" sz="2200" dirty="0" smtClean="0"/>
              <a:t> de </a:t>
            </a:r>
            <a:r>
              <a:rPr lang="en-US" sz="2200" dirty="0" err="1" smtClean="0"/>
              <a:t>una</a:t>
            </a:r>
            <a:r>
              <a:rPr lang="en-US" sz="2200" dirty="0" smtClean="0"/>
              <a:t> </a:t>
            </a:r>
            <a:r>
              <a:rPr lang="en-US" sz="2200" dirty="0" err="1" smtClean="0"/>
              <a:t>lámpara</a:t>
            </a:r>
            <a:r>
              <a:rPr lang="en-US" sz="2200" dirty="0" smtClean="0"/>
              <a:t> </a:t>
            </a:r>
            <a:r>
              <a:rPr lang="en-US" sz="2200" dirty="0" err="1" smtClean="0"/>
              <a:t>es</a:t>
            </a:r>
            <a:r>
              <a:rPr lang="en-US" sz="2200" dirty="0" smtClean="0"/>
              <a:t> </a:t>
            </a:r>
            <a:r>
              <a:rPr lang="en-US" sz="2200" dirty="0" err="1" smtClean="0"/>
              <a:t>iluminar</a:t>
            </a:r>
            <a:r>
              <a:rPr lang="en-US" sz="2200" dirty="0" smtClean="0"/>
              <a:t>.</a:t>
            </a:r>
          </a:p>
          <a:p>
            <a:pPr lvl="2"/>
            <a:r>
              <a:rPr lang="en-US" sz="2200" dirty="0" smtClean="0"/>
              <a:t>La </a:t>
            </a:r>
            <a:r>
              <a:rPr lang="en-US" sz="2200" dirty="0" err="1" smtClean="0"/>
              <a:t>Biblia</a:t>
            </a:r>
            <a:r>
              <a:rPr lang="en-US" sz="2200" dirty="0" smtClean="0"/>
              <a:t> (la </a:t>
            </a:r>
            <a:r>
              <a:rPr lang="en-US" sz="2200" dirty="0" err="1" smtClean="0"/>
              <a:t>palabra</a:t>
            </a:r>
            <a:r>
              <a:rPr lang="en-US" sz="2200" dirty="0" smtClean="0"/>
              <a:t> de Dios) </a:t>
            </a:r>
            <a:r>
              <a:rPr lang="en-US" sz="2200" dirty="0" err="1" smtClean="0"/>
              <a:t>es</a:t>
            </a:r>
            <a:r>
              <a:rPr lang="en-US" sz="2200" dirty="0" smtClean="0"/>
              <a:t> </a:t>
            </a:r>
            <a:r>
              <a:rPr lang="en-US" sz="2200" dirty="0" err="1" smtClean="0"/>
              <a:t>una</a:t>
            </a:r>
            <a:r>
              <a:rPr lang="en-US" sz="2200" dirty="0" smtClean="0"/>
              <a:t> </a:t>
            </a:r>
            <a:r>
              <a:rPr lang="en-US" sz="2200" dirty="0" err="1" smtClean="0"/>
              <a:t>lámpara</a:t>
            </a:r>
            <a:r>
              <a:rPr lang="en-US" sz="2200" dirty="0" smtClean="0"/>
              <a:t> y </a:t>
            </a:r>
            <a:r>
              <a:rPr lang="en-US" sz="2200" dirty="0" err="1" smtClean="0"/>
              <a:t>una</a:t>
            </a:r>
            <a:r>
              <a:rPr lang="en-US" sz="2200" dirty="0" smtClean="0"/>
              <a:t> </a:t>
            </a:r>
            <a:r>
              <a:rPr lang="en-US" sz="2200" dirty="0" err="1" smtClean="0"/>
              <a:t>luz</a:t>
            </a:r>
            <a:r>
              <a:rPr lang="en-US" sz="2200" dirty="0" smtClean="0"/>
              <a:t> </a:t>
            </a:r>
            <a:r>
              <a:rPr lang="en-US" sz="2200" b="1" dirty="0" smtClean="0"/>
              <a:t>(</a:t>
            </a:r>
            <a:r>
              <a:rPr lang="en-US" sz="2200" b="1" dirty="0" err="1"/>
              <a:t>S</a:t>
            </a:r>
            <a:r>
              <a:rPr lang="en-US" sz="2200" b="1" dirty="0" err="1" smtClean="0"/>
              <a:t>almo</a:t>
            </a:r>
            <a:r>
              <a:rPr lang="en-US" sz="2200" b="1" dirty="0" smtClean="0"/>
              <a:t> 119:105)</a:t>
            </a:r>
            <a:r>
              <a:rPr lang="en-US" sz="2200" dirty="0" smtClean="0"/>
              <a:t>, </a:t>
            </a:r>
            <a:r>
              <a:rPr lang="en-US" sz="2200" dirty="0" err="1" smtClean="0"/>
              <a:t>pero</a:t>
            </a:r>
            <a:r>
              <a:rPr lang="en-US" sz="2200" dirty="0" smtClean="0"/>
              <a:t> </a:t>
            </a:r>
            <a:r>
              <a:rPr lang="en-US" sz="2200" dirty="0" err="1" smtClean="0"/>
              <a:t>sería</a:t>
            </a:r>
            <a:r>
              <a:rPr lang="en-US" sz="2200" dirty="0" smtClean="0"/>
              <a:t> </a:t>
            </a:r>
            <a:r>
              <a:rPr lang="en-US" sz="2200" dirty="0" err="1" smtClean="0"/>
              <a:t>inútil</a:t>
            </a:r>
            <a:r>
              <a:rPr lang="en-US" sz="2200" dirty="0" smtClean="0"/>
              <a:t> </a:t>
            </a:r>
            <a:r>
              <a:rPr lang="en-US" sz="2200" dirty="0" err="1" smtClean="0"/>
              <a:t>si</a:t>
            </a:r>
            <a:r>
              <a:rPr lang="en-US" sz="2200" dirty="0" smtClean="0"/>
              <a:t> </a:t>
            </a:r>
            <a:r>
              <a:rPr lang="en-US" sz="2200" dirty="0" err="1" smtClean="0"/>
              <a:t>permanece</a:t>
            </a:r>
            <a:r>
              <a:rPr lang="en-US" sz="2200" dirty="0" smtClean="0"/>
              <a:t> </a:t>
            </a:r>
            <a:r>
              <a:rPr lang="en-US" sz="2200" dirty="0" err="1" smtClean="0"/>
              <a:t>cerrada</a:t>
            </a:r>
            <a:r>
              <a:rPr lang="en-US" sz="2200" dirty="0" smtClean="0"/>
              <a:t> </a:t>
            </a:r>
            <a:r>
              <a:rPr lang="en-US" sz="2200" dirty="0" err="1" smtClean="0"/>
              <a:t>sobre</a:t>
            </a:r>
            <a:r>
              <a:rPr lang="en-US" sz="2200" dirty="0" smtClean="0"/>
              <a:t> </a:t>
            </a:r>
            <a:r>
              <a:rPr lang="en-US" sz="2200" dirty="0" err="1" smtClean="0"/>
              <a:t>una</a:t>
            </a:r>
            <a:r>
              <a:rPr lang="en-US" sz="2200" dirty="0" smtClean="0"/>
              <a:t> </a:t>
            </a:r>
            <a:r>
              <a:rPr lang="en-US" sz="2200" dirty="0" err="1" smtClean="0"/>
              <a:t>estantería</a:t>
            </a:r>
            <a:r>
              <a:rPr lang="en-US" sz="2200" dirty="0" smtClean="0"/>
              <a:t>. Para </a:t>
            </a:r>
            <a:r>
              <a:rPr lang="en-US" sz="2200" dirty="0" err="1" smtClean="0"/>
              <a:t>recibir</a:t>
            </a:r>
            <a:r>
              <a:rPr lang="en-US" sz="2200" dirty="0" smtClean="0"/>
              <a:t> </a:t>
            </a:r>
            <a:r>
              <a:rPr lang="en-US" sz="2200" dirty="0" err="1" smtClean="0"/>
              <a:t>provecho</a:t>
            </a:r>
            <a:r>
              <a:rPr lang="en-US" sz="2200" dirty="0" smtClean="0"/>
              <a:t>, </a:t>
            </a:r>
            <a:r>
              <a:rPr lang="en-US" sz="2200" dirty="0" err="1" smtClean="0"/>
              <a:t>debemos</a:t>
            </a:r>
            <a:r>
              <a:rPr lang="en-US" sz="2200" dirty="0" smtClean="0"/>
              <a:t> </a:t>
            </a:r>
            <a:r>
              <a:rPr lang="en-US" sz="2200" dirty="0" err="1" smtClean="0"/>
              <a:t>abrirla</a:t>
            </a:r>
            <a:r>
              <a:rPr lang="en-US" sz="2200" dirty="0" smtClean="0"/>
              <a:t>, </a:t>
            </a:r>
            <a:r>
              <a:rPr lang="en-US" sz="2200" dirty="0" err="1" smtClean="0"/>
              <a:t>leerla</a:t>
            </a:r>
            <a:r>
              <a:rPr lang="en-US" sz="2200" dirty="0" smtClean="0"/>
              <a:t>, </a:t>
            </a:r>
            <a:r>
              <a:rPr lang="en-US" sz="2200" dirty="0" err="1" smtClean="0"/>
              <a:t>estudiarla</a:t>
            </a:r>
            <a:r>
              <a:rPr lang="en-US" sz="2200" dirty="0" smtClean="0"/>
              <a:t>, </a:t>
            </a:r>
            <a:r>
              <a:rPr lang="en-US" sz="2200" dirty="0" err="1" smtClean="0"/>
              <a:t>meditar</a:t>
            </a:r>
            <a:r>
              <a:rPr lang="en-US" sz="2200" dirty="0" smtClean="0"/>
              <a:t> en </a:t>
            </a:r>
            <a:r>
              <a:rPr lang="en-US" sz="2200" dirty="0" err="1" smtClean="0"/>
              <a:t>ella</a:t>
            </a:r>
            <a:r>
              <a:rPr lang="en-US" sz="2200" dirty="0" smtClean="0"/>
              <a:t>, </a:t>
            </a:r>
            <a:r>
              <a:rPr lang="en-US" sz="2200" dirty="0" err="1" smtClean="0"/>
              <a:t>memorizarla</a:t>
            </a:r>
            <a:r>
              <a:rPr lang="en-US" sz="2200" dirty="0" smtClean="0"/>
              <a:t>, y </a:t>
            </a:r>
            <a:r>
              <a:rPr lang="en-US" sz="2200" dirty="0" err="1" smtClean="0"/>
              <a:t>aplicarla</a:t>
            </a:r>
            <a:r>
              <a:rPr lang="en-US" sz="2200" dirty="0" smtClean="0"/>
              <a:t>.</a:t>
            </a:r>
          </a:p>
          <a:p>
            <a:pPr lvl="2"/>
            <a:r>
              <a:rPr lang="en-US" sz="2200" dirty="0" err="1" smtClean="0"/>
              <a:t>Entonces</a:t>
            </a:r>
            <a:r>
              <a:rPr lang="en-US" sz="2200" dirty="0" smtClean="0"/>
              <a:t>, el </a:t>
            </a:r>
            <a:r>
              <a:rPr lang="en-US" sz="2200" dirty="0" err="1" smtClean="0"/>
              <a:t>énfasis</a:t>
            </a:r>
            <a:r>
              <a:rPr lang="en-US" sz="2200" dirty="0" smtClean="0"/>
              <a:t> en la </a:t>
            </a:r>
            <a:r>
              <a:rPr lang="en-US" sz="2200" dirty="0" err="1" smtClean="0"/>
              <a:t>ilustración</a:t>
            </a:r>
            <a:r>
              <a:rPr lang="en-US" sz="2200" dirty="0" smtClean="0"/>
              <a:t> de la </a:t>
            </a:r>
            <a:r>
              <a:rPr lang="en-US" sz="2200" dirty="0" err="1" smtClean="0"/>
              <a:t>lámpara</a:t>
            </a:r>
            <a:r>
              <a:rPr lang="en-US" sz="2200" dirty="0" smtClean="0"/>
              <a:t> </a:t>
            </a:r>
            <a:r>
              <a:rPr lang="en-US" sz="2200" dirty="0" err="1" smtClean="0"/>
              <a:t>es</a:t>
            </a:r>
            <a:r>
              <a:rPr lang="en-US" sz="2200" dirty="0" smtClean="0"/>
              <a:t> </a:t>
            </a:r>
            <a:r>
              <a:rPr lang="en-US" sz="2200" dirty="0" err="1" smtClean="0"/>
              <a:t>sobre</a:t>
            </a:r>
            <a:r>
              <a:rPr lang="en-US" sz="2200" dirty="0" smtClean="0"/>
              <a:t> OÍR la </a:t>
            </a:r>
            <a:r>
              <a:rPr lang="en-US" sz="2200" dirty="0" err="1" smtClean="0"/>
              <a:t>palabra</a:t>
            </a:r>
            <a:r>
              <a:rPr lang="en-US" sz="2200" dirty="0" smtClean="0"/>
              <a:t> </a:t>
            </a:r>
            <a:r>
              <a:rPr lang="en-US" sz="2200" b="1" dirty="0" smtClean="0"/>
              <a:t>(v. 18)</a:t>
            </a:r>
            <a:r>
              <a:rPr lang="en-US" sz="2200" dirty="0" smtClean="0"/>
              <a:t>, y </a:t>
            </a:r>
            <a:r>
              <a:rPr lang="en-US" sz="2200" dirty="0" err="1" smtClean="0"/>
              <a:t>oírla</a:t>
            </a:r>
            <a:r>
              <a:rPr lang="en-US" sz="2200" dirty="0" smtClean="0"/>
              <a:t> con </a:t>
            </a:r>
            <a:r>
              <a:rPr lang="en-US" sz="2200" dirty="0" err="1" smtClean="0"/>
              <a:t>cuidado</a:t>
            </a:r>
            <a:r>
              <a:rPr lang="en-US" sz="2200" dirty="0" smtClean="0"/>
              <a:t>, </a:t>
            </a:r>
            <a:r>
              <a:rPr lang="en-US" sz="2200" dirty="0" err="1" smtClean="0"/>
              <a:t>como</a:t>
            </a:r>
            <a:r>
              <a:rPr lang="en-US" sz="2200" dirty="0" smtClean="0"/>
              <a:t> se </a:t>
            </a:r>
            <a:r>
              <a:rPr lang="en-US" sz="2200" dirty="0" err="1" smtClean="0"/>
              <a:t>enfatiza</a:t>
            </a:r>
            <a:r>
              <a:rPr lang="en-US" sz="2200" dirty="0" smtClean="0"/>
              <a:t> en el </a:t>
            </a:r>
            <a:r>
              <a:rPr lang="en-US" sz="2200" dirty="0" err="1" smtClean="0"/>
              <a:t>resto</a:t>
            </a:r>
            <a:r>
              <a:rPr lang="en-US" sz="2200" dirty="0" smtClean="0"/>
              <a:t> del </a:t>
            </a:r>
            <a:r>
              <a:rPr lang="en-US" sz="2200" dirty="0" err="1" smtClean="0"/>
              <a:t>contexto</a:t>
            </a:r>
            <a:r>
              <a:rPr lang="en-US" sz="2200" dirty="0" smtClean="0"/>
              <a:t>. </a:t>
            </a:r>
            <a:r>
              <a:rPr lang="en-US" sz="2100" dirty="0" smtClean="0"/>
              <a:t>Jesús </a:t>
            </a:r>
            <a:r>
              <a:rPr lang="en-US" sz="2100" dirty="0" err="1" smtClean="0"/>
              <a:t>estaba</a:t>
            </a:r>
            <a:r>
              <a:rPr lang="en-US" sz="2100" dirty="0" smtClean="0"/>
              <a:t> </a:t>
            </a:r>
            <a:r>
              <a:rPr lang="en-US" sz="2100" dirty="0" err="1" smtClean="0"/>
              <a:t>ensañando</a:t>
            </a:r>
            <a:r>
              <a:rPr lang="en-US" sz="2100" dirty="0" smtClean="0"/>
              <a:t> </a:t>
            </a:r>
            <a:r>
              <a:rPr lang="en-US" sz="2100" dirty="0" err="1" smtClean="0"/>
              <a:t>para</a:t>
            </a:r>
            <a:r>
              <a:rPr lang="en-US" sz="2100" dirty="0" smtClean="0"/>
              <a:t> </a:t>
            </a:r>
            <a:r>
              <a:rPr lang="en-US" sz="2100" dirty="0" err="1" smtClean="0"/>
              <a:t>revelar</a:t>
            </a:r>
            <a:r>
              <a:rPr lang="en-US" sz="2100" dirty="0" smtClean="0"/>
              <a:t> la </a:t>
            </a:r>
            <a:r>
              <a:rPr lang="en-US" sz="2100" dirty="0" err="1" smtClean="0"/>
              <a:t>palabra</a:t>
            </a:r>
            <a:r>
              <a:rPr lang="en-US" sz="2100" dirty="0" smtClean="0"/>
              <a:t> de Dios, y </a:t>
            </a:r>
            <a:r>
              <a:rPr lang="en-US" sz="2100" dirty="0" err="1" smtClean="0"/>
              <a:t>para</a:t>
            </a:r>
            <a:r>
              <a:rPr lang="en-US" sz="2100" dirty="0" smtClean="0"/>
              <a:t> </a:t>
            </a:r>
            <a:r>
              <a:rPr lang="en-US" sz="2100" dirty="0" err="1" smtClean="0"/>
              <a:t>que</a:t>
            </a:r>
            <a:r>
              <a:rPr lang="en-US" sz="2100" dirty="0" smtClean="0"/>
              <a:t> </a:t>
            </a:r>
            <a:r>
              <a:rPr lang="en-US" sz="2100" dirty="0" err="1" smtClean="0"/>
              <a:t>así</a:t>
            </a:r>
            <a:r>
              <a:rPr lang="en-US" sz="2100" dirty="0" smtClean="0"/>
              <a:t> la </a:t>
            </a:r>
            <a:r>
              <a:rPr lang="en-US" sz="2100" dirty="0" err="1" smtClean="0"/>
              <a:t>palabra</a:t>
            </a:r>
            <a:r>
              <a:rPr lang="en-US" sz="2100" dirty="0" smtClean="0"/>
              <a:t> </a:t>
            </a:r>
            <a:r>
              <a:rPr lang="en-US" sz="2100" dirty="0" err="1" smtClean="0"/>
              <a:t>údiera</a:t>
            </a:r>
            <a:r>
              <a:rPr lang="en-US" sz="2100" dirty="0" smtClean="0"/>
              <a:t> </a:t>
            </a:r>
            <a:r>
              <a:rPr lang="en-US" sz="2100" dirty="0" err="1" smtClean="0"/>
              <a:t>alumbrar</a:t>
            </a:r>
            <a:r>
              <a:rPr lang="en-US" sz="2100" dirty="0" smtClean="0"/>
              <a:t> a la </a:t>
            </a:r>
            <a:r>
              <a:rPr lang="en-US" sz="2100" dirty="0" err="1" smtClean="0"/>
              <a:t>gente</a:t>
            </a:r>
            <a:r>
              <a:rPr lang="en-US" sz="2100" dirty="0" smtClean="0"/>
              <a:t>; </a:t>
            </a:r>
            <a:r>
              <a:rPr lang="en-US" sz="2100" dirty="0" err="1" smtClean="0"/>
              <a:t>pero</a:t>
            </a:r>
            <a:r>
              <a:rPr lang="en-US" sz="2100" dirty="0" smtClean="0"/>
              <a:t> </a:t>
            </a:r>
            <a:r>
              <a:rPr lang="en-US" sz="2100" dirty="0" err="1" smtClean="0"/>
              <a:t>si</a:t>
            </a:r>
            <a:r>
              <a:rPr lang="en-US" sz="2100" dirty="0" smtClean="0"/>
              <a:t> no </a:t>
            </a:r>
            <a:r>
              <a:rPr lang="en-US" sz="2100" dirty="0" err="1" smtClean="0"/>
              <a:t>ponían</a:t>
            </a:r>
            <a:r>
              <a:rPr lang="en-US" sz="2100" dirty="0" smtClean="0"/>
              <a:t> </a:t>
            </a:r>
            <a:r>
              <a:rPr lang="en-US" sz="2100" dirty="0" err="1" smtClean="0"/>
              <a:t>cuidado</a:t>
            </a:r>
            <a:r>
              <a:rPr lang="en-US" sz="2100" dirty="0" smtClean="0"/>
              <a:t> y </a:t>
            </a:r>
            <a:r>
              <a:rPr lang="en-US" sz="2100" dirty="0" err="1" smtClean="0"/>
              <a:t>esfuerzo</a:t>
            </a:r>
            <a:r>
              <a:rPr lang="en-US" sz="2100" dirty="0" smtClean="0"/>
              <a:t> en </a:t>
            </a:r>
            <a:r>
              <a:rPr lang="en-US" sz="2100" dirty="0" err="1" smtClean="0"/>
              <a:t>oír</a:t>
            </a:r>
            <a:r>
              <a:rPr lang="en-US" sz="2100" dirty="0" smtClean="0"/>
              <a:t> y </a:t>
            </a:r>
            <a:r>
              <a:rPr lang="en-US" sz="2100" dirty="0" err="1" smtClean="0"/>
              <a:t>entender</a:t>
            </a:r>
            <a:r>
              <a:rPr lang="en-US" sz="2100" dirty="0" smtClean="0"/>
              <a:t> Su </a:t>
            </a:r>
            <a:r>
              <a:rPr lang="en-US" sz="2100" dirty="0" err="1" smtClean="0"/>
              <a:t>palabra</a:t>
            </a:r>
            <a:r>
              <a:rPr lang="en-US" sz="2100" dirty="0" smtClean="0"/>
              <a:t>, </a:t>
            </a:r>
            <a:r>
              <a:rPr lang="en-US" sz="2100" dirty="0" err="1" smtClean="0"/>
              <a:t>cómo</a:t>
            </a:r>
            <a:r>
              <a:rPr lang="en-US" sz="2100" dirty="0" smtClean="0"/>
              <a:t> la </a:t>
            </a:r>
            <a:r>
              <a:rPr lang="en-US" sz="2100" dirty="0" err="1" smtClean="0"/>
              <a:t>palabra</a:t>
            </a:r>
            <a:r>
              <a:rPr lang="en-US" sz="2100" dirty="0" smtClean="0"/>
              <a:t> </a:t>
            </a:r>
            <a:r>
              <a:rPr lang="en-US" sz="2100" dirty="0" err="1" smtClean="0"/>
              <a:t>iba</a:t>
            </a:r>
            <a:r>
              <a:rPr lang="en-US" sz="2100" dirty="0" smtClean="0"/>
              <a:t> a </a:t>
            </a:r>
            <a:r>
              <a:rPr lang="en-US" sz="2100" dirty="0" err="1" smtClean="0"/>
              <a:t>alumbrar</a:t>
            </a:r>
            <a:r>
              <a:rPr lang="en-US" sz="2100" dirty="0" smtClean="0"/>
              <a:t> en </a:t>
            </a:r>
            <a:r>
              <a:rPr lang="en-US" sz="2100" dirty="0" err="1" smtClean="0"/>
              <a:t>sus</a:t>
            </a:r>
            <a:r>
              <a:rPr lang="en-US" sz="2100" dirty="0" smtClean="0"/>
              <a:t> </a:t>
            </a:r>
            <a:r>
              <a:rPr lang="en-US" sz="2100" dirty="0" err="1" smtClean="0"/>
              <a:t>vidas</a:t>
            </a:r>
            <a:r>
              <a:rPr lang="en-US" sz="2100" dirty="0" smtClean="0"/>
              <a:t>. </a:t>
            </a:r>
            <a:endParaRPr lang="en-US" sz="2100" dirty="0"/>
          </a:p>
          <a:p>
            <a:pPr lvl="1"/>
            <a:endParaRPr lang="en-US" sz="2400" dirty="0"/>
          </a:p>
          <a:p>
            <a:pPr lvl="1"/>
            <a:endParaRPr lang="en-US" sz="2400" dirty="0"/>
          </a:p>
          <a:p>
            <a:pPr lvl="2"/>
            <a:endParaRPr lang="en-US" dirty="0" smtClean="0"/>
          </a:p>
          <a:p>
            <a:pPr lvl="2"/>
            <a:endParaRPr lang="en-US" sz="1900" dirty="0" smtClean="0"/>
          </a:p>
        </p:txBody>
      </p:sp>
      <p:sp>
        <p:nvSpPr>
          <p:cNvPr id="4" name="3 CuadroTexto"/>
          <p:cNvSpPr txBox="1"/>
          <p:nvPr/>
        </p:nvSpPr>
        <p:spPr>
          <a:xfrm>
            <a:off x="2720251" y="116632"/>
            <a:ext cx="5688632" cy="461665"/>
          </a:xfrm>
          <a:prstGeom prst="rect">
            <a:avLst/>
          </a:prstGeom>
          <a:noFill/>
        </p:spPr>
        <p:txBody>
          <a:bodyPr wrap="square" rtlCol="0">
            <a:spAutoFit/>
          </a:bodyPr>
          <a:lstStyle/>
          <a:p>
            <a:r>
              <a:rPr lang="es-419" sz="2400" b="1" dirty="0" smtClean="0"/>
              <a:t>Ten Cuidado de Cómo Oyes – Lucas 8:1-21</a:t>
            </a:r>
            <a:endParaRPr lang="es-CL" sz="2400" b="1" dirty="0"/>
          </a:p>
        </p:txBody>
      </p:sp>
    </p:spTree>
    <p:extLst>
      <p:ext uri="{BB962C8B-B14F-4D97-AF65-F5344CB8AC3E}">
        <p14:creationId xmlns:p14="http://schemas.microsoft.com/office/powerpoint/2010/main" val="60146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404664"/>
            <a:ext cx="8280920" cy="1012974"/>
          </a:xfrm>
        </p:spPr>
        <p:txBody>
          <a:bodyPr/>
          <a:lstStyle/>
          <a:p>
            <a:pPr marL="514350" indent="-514350">
              <a:buFont typeface="+mj-lt"/>
              <a:buAutoNum type="arabicPeriod" startAt="2"/>
            </a:pPr>
            <a:r>
              <a:rPr lang="es-419" sz="3400" dirty="0" smtClean="0"/>
              <a:t>Parábola de la Lámpara (Lc. 8:16-18) </a:t>
            </a:r>
            <a:endParaRPr lang="es-CL" sz="3400" dirty="0"/>
          </a:p>
        </p:txBody>
      </p:sp>
      <p:sp>
        <p:nvSpPr>
          <p:cNvPr id="3" name="2 Marcador de contenido"/>
          <p:cNvSpPr>
            <a:spLocks noGrp="1"/>
          </p:cNvSpPr>
          <p:nvPr>
            <p:ph idx="1"/>
          </p:nvPr>
        </p:nvSpPr>
        <p:spPr>
          <a:xfrm>
            <a:off x="251520" y="1268760"/>
            <a:ext cx="8064896" cy="5589240"/>
          </a:xfrm>
        </p:spPr>
        <p:txBody>
          <a:bodyPr>
            <a:normAutofit/>
          </a:bodyPr>
          <a:lstStyle/>
          <a:p>
            <a:r>
              <a:rPr lang="en-US" sz="2600" i="1" dirty="0" smtClean="0"/>
              <a:t>“…al </a:t>
            </a:r>
            <a:r>
              <a:rPr lang="en-US" sz="2600" i="1" dirty="0" err="1" smtClean="0"/>
              <a:t>que</a:t>
            </a:r>
            <a:r>
              <a:rPr lang="en-US" sz="2600" i="1" dirty="0" smtClean="0"/>
              <a:t> </a:t>
            </a:r>
            <a:r>
              <a:rPr lang="en-US" sz="2600" i="1" dirty="0" err="1" smtClean="0"/>
              <a:t>tiene</a:t>
            </a:r>
            <a:r>
              <a:rPr lang="en-US" sz="2600" i="1" dirty="0" smtClean="0"/>
              <a:t> </a:t>
            </a:r>
            <a:r>
              <a:rPr lang="en-US" sz="2600" i="1" dirty="0" err="1" smtClean="0"/>
              <a:t>más</a:t>
            </a:r>
            <a:r>
              <a:rPr lang="en-US" sz="2600" i="1" dirty="0" smtClean="0"/>
              <a:t> le </a:t>
            </a:r>
            <a:r>
              <a:rPr lang="en-US" sz="2600" i="1" dirty="0" err="1" smtClean="0"/>
              <a:t>será</a:t>
            </a:r>
            <a:r>
              <a:rPr lang="en-US" sz="2600" i="1" dirty="0" smtClean="0"/>
              <a:t> dado; y al </a:t>
            </a:r>
            <a:r>
              <a:rPr lang="en-US" sz="2600" i="1" dirty="0" err="1" smtClean="0"/>
              <a:t>que</a:t>
            </a:r>
            <a:r>
              <a:rPr lang="en-US" sz="2600" i="1" dirty="0" smtClean="0"/>
              <a:t> no </a:t>
            </a:r>
            <a:r>
              <a:rPr lang="en-US" sz="2600" i="1" dirty="0" err="1" smtClean="0"/>
              <a:t>tiene</a:t>
            </a:r>
            <a:r>
              <a:rPr lang="en-US" sz="2600" i="1" dirty="0" smtClean="0"/>
              <a:t>, </a:t>
            </a:r>
            <a:r>
              <a:rPr lang="en-US" sz="2600" i="1" dirty="0" err="1" smtClean="0"/>
              <a:t>aun</a:t>
            </a:r>
            <a:r>
              <a:rPr lang="en-US" sz="2600" i="1" dirty="0" smtClean="0"/>
              <a:t> lo </a:t>
            </a:r>
            <a:r>
              <a:rPr lang="en-US" sz="2600" i="1" dirty="0" err="1" smtClean="0"/>
              <a:t>que</a:t>
            </a:r>
            <a:r>
              <a:rPr lang="en-US" sz="2600" i="1" dirty="0" smtClean="0"/>
              <a:t> </a:t>
            </a:r>
            <a:r>
              <a:rPr lang="en-US" sz="2600" i="1" dirty="0" err="1" smtClean="0"/>
              <a:t>cree</a:t>
            </a:r>
            <a:r>
              <a:rPr lang="en-US" sz="2600" i="1" dirty="0" smtClean="0"/>
              <a:t> </a:t>
            </a:r>
            <a:r>
              <a:rPr lang="en-US" sz="2600" i="1" dirty="0" err="1" smtClean="0"/>
              <a:t>que</a:t>
            </a:r>
            <a:r>
              <a:rPr lang="en-US" sz="2600" i="1" dirty="0" smtClean="0"/>
              <a:t> </a:t>
            </a:r>
            <a:r>
              <a:rPr lang="en-US" sz="2600" i="1" dirty="0" err="1" smtClean="0"/>
              <a:t>tiene</a:t>
            </a:r>
            <a:r>
              <a:rPr lang="en-US" sz="2600" i="1" dirty="0" smtClean="0"/>
              <a:t> se le </a:t>
            </a:r>
            <a:r>
              <a:rPr lang="en-US" sz="2600" i="1" dirty="0" err="1" smtClean="0"/>
              <a:t>quiatará</a:t>
            </a:r>
            <a:r>
              <a:rPr lang="en-US" sz="2600" i="1" dirty="0" smtClean="0"/>
              <a:t>”</a:t>
            </a:r>
            <a:r>
              <a:rPr lang="en-US" sz="2600" dirty="0" smtClean="0"/>
              <a:t> </a:t>
            </a:r>
            <a:r>
              <a:rPr lang="en-US" sz="2600" b="1" dirty="0" smtClean="0"/>
              <a:t>(v. 18)</a:t>
            </a:r>
          </a:p>
          <a:p>
            <a:pPr lvl="1"/>
            <a:r>
              <a:rPr lang="en-US" sz="2300" dirty="0" smtClean="0"/>
              <a:t>La </a:t>
            </a:r>
            <a:r>
              <a:rPr lang="en-US" sz="2300" dirty="0" err="1" smtClean="0"/>
              <a:t>lección</a:t>
            </a:r>
            <a:r>
              <a:rPr lang="en-US" sz="2300" dirty="0" smtClean="0"/>
              <a:t> </a:t>
            </a:r>
            <a:r>
              <a:rPr lang="en-US" sz="2300" dirty="0" err="1" smtClean="0"/>
              <a:t>es</a:t>
            </a:r>
            <a:r>
              <a:rPr lang="en-US" sz="2300" dirty="0" smtClean="0"/>
              <a:t> </a:t>
            </a:r>
            <a:r>
              <a:rPr lang="en-US" sz="2300" dirty="0" err="1" smtClean="0"/>
              <a:t>que</a:t>
            </a:r>
            <a:r>
              <a:rPr lang="en-US" sz="2300" dirty="0" smtClean="0"/>
              <a:t> entre </a:t>
            </a:r>
            <a:r>
              <a:rPr lang="en-US" sz="2300" dirty="0" err="1" smtClean="0"/>
              <a:t>más</a:t>
            </a:r>
            <a:r>
              <a:rPr lang="en-US" sz="2300" dirty="0" smtClean="0"/>
              <a:t> </a:t>
            </a:r>
            <a:r>
              <a:rPr lang="en-US" sz="2300" dirty="0" err="1" smtClean="0"/>
              <a:t>atención</a:t>
            </a:r>
            <a:r>
              <a:rPr lang="en-US" sz="2300" dirty="0" smtClean="0"/>
              <a:t> y </a:t>
            </a:r>
            <a:r>
              <a:rPr lang="en-US" sz="2300" dirty="0" err="1" smtClean="0"/>
              <a:t>dedicación</a:t>
            </a:r>
            <a:r>
              <a:rPr lang="en-US" sz="2300" dirty="0" smtClean="0"/>
              <a:t> </a:t>
            </a:r>
            <a:r>
              <a:rPr lang="en-US" sz="2300" dirty="0" err="1" smtClean="0"/>
              <a:t>uno</a:t>
            </a:r>
            <a:r>
              <a:rPr lang="en-US" sz="2300" dirty="0" smtClean="0"/>
              <a:t> da a la </a:t>
            </a:r>
            <a:r>
              <a:rPr lang="en-US" sz="2300" dirty="0" err="1" smtClean="0"/>
              <a:t>palabra</a:t>
            </a:r>
            <a:r>
              <a:rPr lang="en-US" sz="2300" dirty="0" smtClean="0"/>
              <a:t>, </a:t>
            </a:r>
            <a:r>
              <a:rPr lang="en-US" sz="2300" dirty="0" err="1" smtClean="0"/>
              <a:t>más</a:t>
            </a:r>
            <a:r>
              <a:rPr lang="en-US" sz="2300" dirty="0" smtClean="0"/>
              <a:t> </a:t>
            </a:r>
            <a:r>
              <a:rPr lang="en-US" sz="2300" dirty="0" err="1" smtClean="0"/>
              <a:t>va</a:t>
            </a:r>
            <a:r>
              <a:rPr lang="en-US" sz="2300" dirty="0" smtClean="0"/>
              <a:t> a </a:t>
            </a:r>
            <a:r>
              <a:rPr lang="en-US" sz="2300" dirty="0" err="1" smtClean="0"/>
              <a:t>obtener</a:t>
            </a:r>
            <a:r>
              <a:rPr lang="en-US" sz="2300" dirty="0" smtClean="0"/>
              <a:t> de </a:t>
            </a:r>
            <a:r>
              <a:rPr lang="en-US" sz="2300" dirty="0" err="1" smtClean="0"/>
              <a:t>ella</a:t>
            </a:r>
            <a:r>
              <a:rPr lang="en-US" sz="2300" dirty="0" smtClean="0"/>
              <a:t>. Entre </a:t>
            </a:r>
            <a:r>
              <a:rPr lang="en-US" sz="2300" dirty="0" err="1" smtClean="0"/>
              <a:t>más</a:t>
            </a:r>
            <a:r>
              <a:rPr lang="en-US" sz="2300" dirty="0" smtClean="0"/>
              <a:t> </a:t>
            </a:r>
            <a:r>
              <a:rPr lang="en-US" sz="2300" dirty="0" err="1" smtClean="0"/>
              <a:t>uno</a:t>
            </a:r>
            <a:r>
              <a:rPr lang="en-US" sz="2300" dirty="0" smtClean="0"/>
              <a:t> </a:t>
            </a:r>
            <a:r>
              <a:rPr lang="en-US" sz="2300" dirty="0" err="1" smtClean="0"/>
              <a:t>oye</a:t>
            </a:r>
            <a:r>
              <a:rPr lang="en-US" sz="2300" dirty="0" smtClean="0"/>
              <a:t> y </a:t>
            </a:r>
            <a:r>
              <a:rPr lang="en-US" sz="2300" dirty="0" err="1" smtClean="0"/>
              <a:t>aplica</a:t>
            </a:r>
            <a:r>
              <a:rPr lang="en-US" sz="2300" dirty="0" smtClean="0"/>
              <a:t>, </a:t>
            </a:r>
            <a:r>
              <a:rPr lang="en-US" sz="2300" dirty="0" err="1" smtClean="0"/>
              <a:t>es</a:t>
            </a:r>
            <a:r>
              <a:rPr lang="en-US" sz="2300" dirty="0" smtClean="0"/>
              <a:t> </a:t>
            </a:r>
            <a:r>
              <a:rPr lang="en-US" sz="2300" dirty="0" err="1" smtClean="0"/>
              <a:t>decir</a:t>
            </a:r>
            <a:r>
              <a:rPr lang="en-US" sz="2300" dirty="0" smtClean="0"/>
              <a:t>, </a:t>
            </a:r>
            <a:r>
              <a:rPr lang="en-US" sz="2300" dirty="0" err="1" smtClean="0"/>
              <a:t>usa</a:t>
            </a:r>
            <a:r>
              <a:rPr lang="en-US" sz="2300" dirty="0" smtClean="0"/>
              <a:t> lo </a:t>
            </a:r>
            <a:r>
              <a:rPr lang="en-US" sz="2300" dirty="0" err="1" smtClean="0"/>
              <a:t>que</a:t>
            </a:r>
            <a:r>
              <a:rPr lang="en-US" sz="2300" dirty="0" smtClean="0"/>
              <a:t> </a:t>
            </a:r>
            <a:r>
              <a:rPr lang="en-US" sz="2300" dirty="0" err="1" smtClean="0"/>
              <a:t>oye</a:t>
            </a:r>
            <a:r>
              <a:rPr lang="en-US" sz="2300" dirty="0" smtClean="0"/>
              <a:t> de la </a:t>
            </a:r>
            <a:r>
              <a:rPr lang="en-US" sz="2300" dirty="0" err="1" smtClean="0"/>
              <a:t>palabra</a:t>
            </a:r>
            <a:r>
              <a:rPr lang="en-US" sz="2300" dirty="0" smtClean="0"/>
              <a:t> de Dios, </a:t>
            </a:r>
            <a:r>
              <a:rPr lang="en-US" sz="2300" dirty="0" err="1" smtClean="0"/>
              <a:t>más</a:t>
            </a:r>
            <a:r>
              <a:rPr lang="en-US" sz="2300" dirty="0" smtClean="0"/>
              <a:t> </a:t>
            </a:r>
            <a:r>
              <a:rPr lang="en-US" sz="2300" dirty="0" err="1" smtClean="0"/>
              <a:t>aprende</a:t>
            </a:r>
            <a:r>
              <a:rPr lang="en-US" sz="2300" dirty="0" smtClean="0"/>
              <a:t>. </a:t>
            </a:r>
          </a:p>
          <a:p>
            <a:pPr lvl="1"/>
            <a:r>
              <a:rPr lang="en-US" sz="2300" dirty="0" smtClean="0"/>
              <a:t>Dios no </a:t>
            </a:r>
            <a:r>
              <a:rPr lang="en-US" sz="2300" dirty="0" err="1" smtClean="0"/>
              <a:t>promete</a:t>
            </a:r>
            <a:r>
              <a:rPr lang="en-US" sz="2300" dirty="0" smtClean="0"/>
              <a:t> </a:t>
            </a:r>
            <a:r>
              <a:rPr lang="en-US" sz="2300" dirty="0" err="1" smtClean="0"/>
              <a:t>entendimiento</a:t>
            </a:r>
            <a:r>
              <a:rPr lang="en-US" sz="2300" dirty="0" smtClean="0"/>
              <a:t> a los </a:t>
            </a:r>
            <a:r>
              <a:rPr lang="en-US" sz="2300" dirty="0" err="1" smtClean="0"/>
              <a:t>curiosos</a:t>
            </a:r>
            <a:r>
              <a:rPr lang="en-US" sz="2300" dirty="0" smtClean="0"/>
              <a:t> en </a:t>
            </a:r>
            <a:r>
              <a:rPr lang="en-US" sz="2300" dirty="0" err="1" smtClean="0"/>
              <a:t>su</a:t>
            </a:r>
            <a:r>
              <a:rPr lang="en-US" sz="2300" dirty="0" smtClean="0"/>
              <a:t> </a:t>
            </a:r>
            <a:r>
              <a:rPr lang="en-US" sz="2300" dirty="0" err="1" smtClean="0"/>
              <a:t>palabra</a:t>
            </a:r>
            <a:r>
              <a:rPr lang="en-US" sz="2300" dirty="0" smtClean="0"/>
              <a:t>. </a:t>
            </a:r>
            <a:r>
              <a:rPr lang="en-US" sz="2300" dirty="0" err="1" smtClean="0"/>
              <a:t>Pero</a:t>
            </a:r>
            <a:r>
              <a:rPr lang="en-US" sz="2300" dirty="0" smtClean="0"/>
              <a:t> </a:t>
            </a:r>
            <a:r>
              <a:rPr lang="en-US" sz="2300" dirty="0" err="1" smtClean="0"/>
              <a:t>si</a:t>
            </a:r>
            <a:r>
              <a:rPr lang="en-US" sz="2300" dirty="0" smtClean="0"/>
              <a:t> </a:t>
            </a:r>
            <a:r>
              <a:rPr lang="en-US" sz="2300" dirty="0" err="1" smtClean="0"/>
              <a:t>uno</a:t>
            </a:r>
            <a:r>
              <a:rPr lang="en-US" sz="2300" dirty="0" smtClean="0"/>
              <a:t> </a:t>
            </a:r>
            <a:r>
              <a:rPr lang="en-US" sz="2300" dirty="0" err="1" smtClean="0"/>
              <a:t>quiere</a:t>
            </a:r>
            <a:r>
              <a:rPr lang="en-US" sz="2300" dirty="0" smtClean="0"/>
              <a:t> </a:t>
            </a:r>
            <a:r>
              <a:rPr lang="en-US" sz="2300" dirty="0" err="1" smtClean="0"/>
              <a:t>aprender</a:t>
            </a:r>
            <a:r>
              <a:rPr lang="en-US" sz="2300" dirty="0" smtClean="0"/>
              <a:t>, </a:t>
            </a:r>
            <a:r>
              <a:rPr lang="en-US" sz="2300" dirty="0" err="1" smtClean="0"/>
              <a:t>para</a:t>
            </a:r>
            <a:r>
              <a:rPr lang="en-US" sz="2300" dirty="0" smtClean="0"/>
              <a:t> </a:t>
            </a:r>
            <a:r>
              <a:rPr lang="en-US" sz="2300" dirty="0" err="1" smtClean="0"/>
              <a:t>hacer</a:t>
            </a:r>
            <a:r>
              <a:rPr lang="en-US" sz="2300" dirty="0" smtClean="0"/>
              <a:t> lo </a:t>
            </a:r>
            <a:r>
              <a:rPr lang="en-US" sz="2300" dirty="0" err="1" smtClean="0"/>
              <a:t>correcto</a:t>
            </a:r>
            <a:r>
              <a:rPr lang="en-US" sz="2300" dirty="0" smtClean="0"/>
              <a:t>, y </a:t>
            </a:r>
            <a:r>
              <a:rPr lang="en-US" sz="2300" dirty="0" err="1" smtClean="0"/>
              <a:t>usa</a:t>
            </a:r>
            <a:r>
              <a:rPr lang="en-US" sz="2300" dirty="0" smtClean="0"/>
              <a:t> lo </a:t>
            </a:r>
            <a:r>
              <a:rPr lang="en-US" sz="2300" dirty="0" err="1" smtClean="0"/>
              <a:t>que</a:t>
            </a:r>
            <a:r>
              <a:rPr lang="en-US" sz="2300" dirty="0" smtClean="0"/>
              <a:t> </a:t>
            </a:r>
            <a:r>
              <a:rPr lang="en-US" sz="2300" dirty="0" err="1" smtClean="0"/>
              <a:t>va</a:t>
            </a:r>
            <a:r>
              <a:rPr lang="en-US" sz="2300" dirty="0" smtClean="0"/>
              <a:t> </a:t>
            </a:r>
            <a:r>
              <a:rPr lang="en-US" sz="2300" dirty="0" err="1" smtClean="0"/>
              <a:t>aprendiendo</a:t>
            </a:r>
            <a:r>
              <a:rPr lang="en-US" sz="2300" dirty="0" smtClean="0"/>
              <a:t>, </a:t>
            </a:r>
            <a:r>
              <a:rPr lang="en-US" sz="2300" dirty="0" err="1" smtClean="0"/>
              <a:t>entonces</a:t>
            </a:r>
            <a:r>
              <a:rPr lang="en-US" sz="2300" dirty="0" smtClean="0"/>
              <a:t> la </a:t>
            </a:r>
            <a:r>
              <a:rPr lang="en-US" sz="2300" dirty="0" err="1" smtClean="0"/>
              <a:t>Biblia</a:t>
            </a:r>
            <a:r>
              <a:rPr lang="en-US" sz="2300" dirty="0" smtClean="0"/>
              <a:t> </a:t>
            </a:r>
            <a:r>
              <a:rPr lang="en-US" sz="2300" dirty="0" err="1" smtClean="0"/>
              <a:t>siempre</a:t>
            </a:r>
            <a:r>
              <a:rPr lang="en-US" sz="2300" dirty="0" smtClean="0"/>
              <a:t> </a:t>
            </a:r>
            <a:r>
              <a:rPr lang="en-US" sz="2300" dirty="0" err="1" smtClean="0"/>
              <a:t>será</a:t>
            </a:r>
            <a:r>
              <a:rPr lang="en-US" sz="2300" dirty="0" smtClean="0"/>
              <a:t> un </a:t>
            </a:r>
            <a:r>
              <a:rPr lang="en-US" sz="2300" dirty="0" err="1" smtClean="0"/>
              <a:t>libro</a:t>
            </a:r>
            <a:r>
              <a:rPr lang="en-US" sz="2300" dirty="0" smtClean="0"/>
              <a:t> </a:t>
            </a:r>
            <a:r>
              <a:rPr lang="en-US" sz="2300" dirty="0" err="1" smtClean="0"/>
              <a:t>abierto</a:t>
            </a:r>
            <a:r>
              <a:rPr lang="en-US" sz="2300" dirty="0" smtClean="0"/>
              <a:t> </a:t>
            </a:r>
            <a:r>
              <a:rPr lang="en-US" sz="2300" dirty="0" err="1" smtClean="0"/>
              <a:t>para</a:t>
            </a:r>
            <a:r>
              <a:rPr lang="en-US" sz="2300" dirty="0" smtClean="0"/>
              <a:t> </a:t>
            </a:r>
            <a:r>
              <a:rPr lang="en-US" sz="2300" dirty="0" err="1" smtClean="0"/>
              <a:t>uno</a:t>
            </a:r>
            <a:r>
              <a:rPr lang="en-US" sz="2300" b="1" dirty="0" smtClean="0"/>
              <a:t> (cp. Juan 7:17).</a:t>
            </a:r>
          </a:p>
          <a:p>
            <a:pPr lvl="1"/>
            <a:r>
              <a:rPr lang="en-US" sz="2300" dirty="0" smtClean="0"/>
              <a:t>Si </a:t>
            </a:r>
            <a:r>
              <a:rPr lang="en-US" sz="2300" dirty="0" err="1" smtClean="0"/>
              <a:t>uno</a:t>
            </a:r>
            <a:r>
              <a:rPr lang="en-US" sz="2300" dirty="0" smtClean="0"/>
              <a:t> no </a:t>
            </a:r>
            <a:r>
              <a:rPr lang="en-US" sz="2300" dirty="0" err="1" smtClean="0"/>
              <a:t>tiene</a:t>
            </a:r>
            <a:r>
              <a:rPr lang="en-US" sz="2300" dirty="0" smtClean="0"/>
              <a:t> </a:t>
            </a:r>
            <a:r>
              <a:rPr lang="en-US" sz="2300" dirty="0" err="1" smtClean="0"/>
              <a:t>una</a:t>
            </a:r>
            <a:r>
              <a:rPr lang="en-US" sz="2300" dirty="0" smtClean="0"/>
              <a:t> </a:t>
            </a:r>
            <a:r>
              <a:rPr lang="en-US" sz="2300" dirty="0" err="1" smtClean="0"/>
              <a:t>actitud</a:t>
            </a:r>
            <a:r>
              <a:rPr lang="en-US" sz="2300" dirty="0" smtClean="0"/>
              <a:t> de </a:t>
            </a:r>
            <a:r>
              <a:rPr lang="en-US" sz="2300" dirty="0" err="1" smtClean="0"/>
              <a:t>buscar</a:t>
            </a:r>
            <a:r>
              <a:rPr lang="en-US" sz="2300" dirty="0" smtClean="0"/>
              <a:t> la </a:t>
            </a:r>
            <a:r>
              <a:rPr lang="en-US" sz="2300" dirty="0" err="1" smtClean="0"/>
              <a:t>palabra</a:t>
            </a:r>
            <a:r>
              <a:rPr lang="en-US" sz="2300" dirty="0" smtClean="0"/>
              <a:t> de Dios </a:t>
            </a:r>
            <a:r>
              <a:rPr lang="en-US" sz="2300" dirty="0" err="1" smtClean="0"/>
              <a:t>diligentemente</a:t>
            </a:r>
            <a:r>
              <a:rPr lang="en-US" sz="2300" dirty="0" smtClean="0"/>
              <a:t> </a:t>
            </a:r>
            <a:r>
              <a:rPr lang="en-US" sz="2300" dirty="0" err="1" smtClean="0"/>
              <a:t>para</a:t>
            </a:r>
            <a:r>
              <a:rPr lang="en-US" sz="2300" dirty="0" smtClean="0"/>
              <a:t> </a:t>
            </a:r>
            <a:r>
              <a:rPr lang="en-US" sz="2300" dirty="0" err="1" smtClean="0"/>
              <a:t>aprender</a:t>
            </a:r>
            <a:r>
              <a:rPr lang="en-US" sz="2300" dirty="0" smtClean="0"/>
              <a:t> y </a:t>
            </a:r>
            <a:r>
              <a:rPr lang="en-US" sz="2300" dirty="0" err="1" smtClean="0"/>
              <a:t>usar</a:t>
            </a:r>
            <a:r>
              <a:rPr lang="en-US" sz="2300" dirty="0" smtClean="0"/>
              <a:t> lo </a:t>
            </a:r>
            <a:r>
              <a:rPr lang="en-US" sz="2300" dirty="0" err="1" smtClean="0"/>
              <a:t>que</a:t>
            </a:r>
            <a:r>
              <a:rPr lang="en-US" sz="2300" dirty="0" smtClean="0"/>
              <a:t> </a:t>
            </a:r>
            <a:r>
              <a:rPr lang="en-US" sz="2300" dirty="0" err="1" smtClean="0"/>
              <a:t>uno</a:t>
            </a:r>
            <a:r>
              <a:rPr lang="en-US" sz="2300" dirty="0" smtClean="0"/>
              <a:t> </a:t>
            </a:r>
            <a:r>
              <a:rPr lang="en-US" sz="2300" dirty="0" err="1" smtClean="0"/>
              <a:t>aprende</a:t>
            </a:r>
            <a:r>
              <a:rPr lang="en-US" sz="2300" dirty="0" smtClean="0"/>
              <a:t>, </a:t>
            </a:r>
            <a:r>
              <a:rPr lang="en-US" sz="2300" dirty="0" err="1" smtClean="0"/>
              <a:t>aun</a:t>
            </a:r>
            <a:r>
              <a:rPr lang="en-US" sz="2300" dirty="0" smtClean="0"/>
              <a:t> lo </a:t>
            </a:r>
            <a:r>
              <a:rPr lang="en-US" sz="2300" dirty="0" err="1" smtClean="0"/>
              <a:t>que</a:t>
            </a:r>
            <a:r>
              <a:rPr lang="en-US" sz="2300" dirty="0" smtClean="0"/>
              <a:t> ha </a:t>
            </a:r>
            <a:r>
              <a:rPr lang="en-US" sz="2300" dirty="0" err="1" smtClean="0"/>
              <a:t>logrado</a:t>
            </a:r>
            <a:r>
              <a:rPr lang="en-US" sz="2300" dirty="0" smtClean="0"/>
              <a:t> </a:t>
            </a:r>
            <a:r>
              <a:rPr lang="en-US" sz="2300" dirty="0" err="1" smtClean="0"/>
              <a:t>aprender</a:t>
            </a:r>
            <a:r>
              <a:rPr lang="en-US" sz="2300" dirty="0" smtClean="0"/>
              <a:t> lo </a:t>
            </a:r>
            <a:r>
              <a:rPr lang="en-US" sz="2300" dirty="0" err="1" smtClean="0"/>
              <a:t>va</a:t>
            </a:r>
            <a:r>
              <a:rPr lang="en-US" sz="2300" dirty="0" smtClean="0"/>
              <a:t> a </a:t>
            </a:r>
            <a:r>
              <a:rPr lang="en-US" sz="2300" dirty="0" err="1" smtClean="0"/>
              <a:t>perder</a:t>
            </a:r>
            <a:r>
              <a:rPr lang="en-US" sz="2300" dirty="0" smtClean="0"/>
              <a:t>. La clave </a:t>
            </a:r>
            <a:r>
              <a:rPr lang="en-US" sz="2300" dirty="0" err="1" smtClean="0"/>
              <a:t>para</a:t>
            </a:r>
            <a:r>
              <a:rPr lang="en-US" sz="2300" dirty="0" smtClean="0"/>
              <a:t> </a:t>
            </a:r>
            <a:r>
              <a:rPr lang="en-US" sz="2300" dirty="0" err="1" smtClean="0"/>
              <a:t>prender</a:t>
            </a:r>
            <a:r>
              <a:rPr lang="en-US" sz="2300" dirty="0" smtClean="0"/>
              <a:t> la </a:t>
            </a:r>
            <a:r>
              <a:rPr lang="en-US" sz="2300" dirty="0" err="1" smtClean="0"/>
              <a:t>palabra</a:t>
            </a:r>
            <a:r>
              <a:rPr lang="en-US" sz="2300" dirty="0" smtClean="0"/>
              <a:t> de Dios </a:t>
            </a:r>
            <a:r>
              <a:rPr lang="en-US" sz="2300" dirty="0" err="1" smtClean="0"/>
              <a:t>es</a:t>
            </a:r>
            <a:r>
              <a:rPr lang="en-US" sz="2300" dirty="0" smtClean="0"/>
              <a:t> </a:t>
            </a:r>
            <a:r>
              <a:rPr lang="en-US" sz="2300" dirty="0" err="1" smtClean="0"/>
              <a:t>dedicar</a:t>
            </a:r>
            <a:r>
              <a:rPr lang="en-US" sz="2300" dirty="0" smtClean="0"/>
              <a:t>  TIEMPO y ESFUERZO.</a:t>
            </a:r>
          </a:p>
          <a:p>
            <a:pPr lvl="1"/>
            <a:endParaRPr lang="en-US" sz="2400" dirty="0"/>
          </a:p>
          <a:p>
            <a:pPr lvl="1"/>
            <a:endParaRPr lang="en-US" sz="2400" dirty="0"/>
          </a:p>
          <a:p>
            <a:pPr lvl="2"/>
            <a:endParaRPr lang="en-US" dirty="0" smtClean="0"/>
          </a:p>
          <a:p>
            <a:pPr lvl="2"/>
            <a:endParaRPr lang="en-US" sz="1900" dirty="0" smtClean="0"/>
          </a:p>
        </p:txBody>
      </p:sp>
      <p:sp>
        <p:nvSpPr>
          <p:cNvPr id="4" name="3 CuadroTexto"/>
          <p:cNvSpPr txBox="1"/>
          <p:nvPr/>
        </p:nvSpPr>
        <p:spPr>
          <a:xfrm>
            <a:off x="2720251" y="116632"/>
            <a:ext cx="5688632" cy="461665"/>
          </a:xfrm>
          <a:prstGeom prst="rect">
            <a:avLst/>
          </a:prstGeom>
          <a:noFill/>
        </p:spPr>
        <p:txBody>
          <a:bodyPr wrap="square" rtlCol="0">
            <a:spAutoFit/>
          </a:bodyPr>
          <a:lstStyle/>
          <a:p>
            <a:r>
              <a:rPr lang="es-419" sz="2400" b="1" dirty="0" smtClean="0"/>
              <a:t>Ten Cuidado de Cómo Oyes – Lucas 8:1-21</a:t>
            </a:r>
            <a:endParaRPr lang="es-CL" sz="2400" b="1" dirty="0"/>
          </a:p>
        </p:txBody>
      </p:sp>
    </p:spTree>
    <p:extLst>
      <p:ext uri="{BB962C8B-B14F-4D97-AF65-F5344CB8AC3E}">
        <p14:creationId xmlns:p14="http://schemas.microsoft.com/office/powerpoint/2010/main" val="3410933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404664"/>
            <a:ext cx="8280920" cy="1012974"/>
          </a:xfrm>
        </p:spPr>
        <p:txBody>
          <a:bodyPr/>
          <a:lstStyle/>
          <a:p>
            <a:pPr marL="514350" indent="-514350">
              <a:buFont typeface="+mj-lt"/>
              <a:buAutoNum type="arabicPeriod" startAt="3"/>
            </a:pPr>
            <a:r>
              <a:rPr lang="es-CL" sz="3400" dirty="0" smtClean="0"/>
              <a:t>La</a:t>
            </a:r>
            <a:r>
              <a:rPr lang="es-419" sz="3400" dirty="0" smtClean="0"/>
              <a:t> Familia de Jesus (Lc. 8:19-21) </a:t>
            </a:r>
            <a:endParaRPr lang="es-CL" sz="3400" dirty="0"/>
          </a:p>
        </p:txBody>
      </p:sp>
      <p:sp>
        <p:nvSpPr>
          <p:cNvPr id="3" name="2 Marcador de contenido"/>
          <p:cNvSpPr>
            <a:spLocks noGrp="1"/>
          </p:cNvSpPr>
          <p:nvPr>
            <p:ph idx="1"/>
          </p:nvPr>
        </p:nvSpPr>
        <p:spPr>
          <a:xfrm>
            <a:off x="251520" y="1268760"/>
            <a:ext cx="8064896" cy="5589240"/>
          </a:xfrm>
        </p:spPr>
        <p:txBody>
          <a:bodyPr>
            <a:normAutofit fontScale="92500" lnSpcReduction="10000"/>
          </a:bodyPr>
          <a:lstStyle/>
          <a:p>
            <a:r>
              <a:rPr lang="en-US" sz="2600" dirty="0"/>
              <a:t>E</a:t>
            </a:r>
            <a:r>
              <a:rPr lang="en-US" sz="2600" dirty="0" smtClean="0"/>
              <a:t>l </a:t>
            </a:r>
            <a:r>
              <a:rPr lang="en-US" sz="2600" dirty="0" err="1" smtClean="0"/>
              <a:t>tema</a:t>
            </a:r>
            <a:r>
              <a:rPr lang="en-US" sz="2600" dirty="0" smtClean="0"/>
              <a:t> y el </a:t>
            </a:r>
            <a:r>
              <a:rPr lang="en-US" sz="2600" dirty="0" err="1" smtClean="0"/>
              <a:t>escenario</a:t>
            </a:r>
            <a:r>
              <a:rPr lang="en-US" sz="2600" dirty="0" smtClean="0"/>
              <a:t> no ha </a:t>
            </a:r>
            <a:r>
              <a:rPr lang="en-US" sz="2600" dirty="0" err="1" smtClean="0"/>
              <a:t>cambiado</a:t>
            </a:r>
            <a:r>
              <a:rPr lang="en-US" sz="2600" dirty="0"/>
              <a:t> </a:t>
            </a:r>
            <a:r>
              <a:rPr lang="en-US" sz="2600" dirty="0" smtClean="0"/>
              <a:t>al </a:t>
            </a:r>
            <a:r>
              <a:rPr lang="en-US" sz="2600" dirty="0" err="1" smtClean="0"/>
              <a:t>llegar</a:t>
            </a:r>
            <a:r>
              <a:rPr lang="en-US" sz="2600" dirty="0" smtClean="0"/>
              <a:t> al v. 19.</a:t>
            </a:r>
          </a:p>
          <a:p>
            <a:r>
              <a:rPr lang="en-US" sz="2600" dirty="0" smtClean="0"/>
              <a:t>La </a:t>
            </a:r>
            <a:r>
              <a:rPr lang="en-US" sz="2600" dirty="0" err="1" smtClean="0"/>
              <a:t>madre</a:t>
            </a:r>
            <a:r>
              <a:rPr lang="en-US" sz="2600" dirty="0" smtClean="0"/>
              <a:t> y los </a:t>
            </a:r>
            <a:r>
              <a:rPr lang="en-US" sz="2600" dirty="0" err="1" smtClean="0"/>
              <a:t>hermanos</a:t>
            </a:r>
            <a:r>
              <a:rPr lang="en-US" sz="2600" dirty="0" smtClean="0"/>
              <a:t> de Jesús </a:t>
            </a:r>
            <a:r>
              <a:rPr lang="en-US" sz="2600" dirty="0" err="1" smtClean="0"/>
              <a:t>vienen</a:t>
            </a:r>
            <a:r>
              <a:rPr lang="en-US" sz="2600" dirty="0" smtClean="0"/>
              <a:t> a </a:t>
            </a:r>
            <a:r>
              <a:rPr lang="en-US" sz="2600" dirty="0" err="1" smtClean="0"/>
              <a:t>ver</a:t>
            </a:r>
            <a:r>
              <a:rPr lang="en-US" sz="2600" dirty="0" smtClean="0"/>
              <a:t> a Jesús; </a:t>
            </a:r>
            <a:r>
              <a:rPr lang="en-US" sz="2600" dirty="0" err="1" smtClean="0"/>
              <a:t>pero</a:t>
            </a:r>
            <a:r>
              <a:rPr lang="en-US" sz="2600" dirty="0" smtClean="0"/>
              <a:t> no </a:t>
            </a:r>
            <a:r>
              <a:rPr lang="en-US" sz="2600" dirty="0" err="1" smtClean="0"/>
              <a:t>pueden</a:t>
            </a:r>
            <a:r>
              <a:rPr lang="en-US" sz="2600" dirty="0" smtClean="0"/>
              <a:t> </a:t>
            </a:r>
            <a:r>
              <a:rPr lang="en-US" sz="2600" dirty="0" err="1" smtClean="0"/>
              <a:t>porque</a:t>
            </a:r>
            <a:r>
              <a:rPr lang="en-US" sz="2600" dirty="0" smtClean="0"/>
              <a:t> la </a:t>
            </a:r>
            <a:r>
              <a:rPr lang="en-US" sz="2600" dirty="0" err="1" smtClean="0"/>
              <a:t>multitud</a:t>
            </a:r>
            <a:r>
              <a:rPr lang="en-US" sz="2600" dirty="0" smtClean="0"/>
              <a:t> </a:t>
            </a:r>
            <a:r>
              <a:rPr lang="en-US" sz="2600" dirty="0" err="1" smtClean="0"/>
              <a:t>es</a:t>
            </a:r>
            <a:r>
              <a:rPr lang="en-US" sz="2600" dirty="0" smtClean="0"/>
              <a:t> </a:t>
            </a:r>
            <a:r>
              <a:rPr lang="en-US" sz="2600" dirty="0" err="1" smtClean="0"/>
              <a:t>muy</a:t>
            </a:r>
            <a:r>
              <a:rPr lang="en-US" sz="2600" dirty="0" smtClean="0"/>
              <a:t> </a:t>
            </a:r>
            <a:r>
              <a:rPr lang="en-US" sz="2600" dirty="0" err="1" smtClean="0"/>
              <a:t>grande</a:t>
            </a:r>
            <a:r>
              <a:rPr lang="en-US" sz="2600" dirty="0" smtClean="0"/>
              <a:t>.</a:t>
            </a:r>
          </a:p>
          <a:p>
            <a:r>
              <a:rPr lang="en-US" sz="2600" dirty="0" smtClean="0"/>
              <a:t>Jesús </a:t>
            </a:r>
            <a:r>
              <a:rPr lang="en-US" sz="2600" dirty="0" err="1" smtClean="0"/>
              <a:t>declara</a:t>
            </a:r>
            <a:r>
              <a:rPr lang="en-US" sz="2600" dirty="0" smtClean="0"/>
              <a:t> </a:t>
            </a:r>
            <a:r>
              <a:rPr lang="en-US" sz="2600" dirty="0" err="1" smtClean="0"/>
              <a:t>quiénes</a:t>
            </a:r>
            <a:r>
              <a:rPr lang="en-US" sz="2600" dirty="0" smtClean="0"/>
              <a:t> son </a:t>
            </a:r>
            <a:r>
              <a:rPr lang="en-US" sz="2600" dirty="0" err="1" smtClean="0"/>
              <a:t>verdaderamente</a:t>
            </a:r>
            <a:r>
              <a:rPr lang="en-US" sz="2600" dirty="0" smtClean="0"/>
              <a:t> de la </a:t>
            </a:r>
            <a:r>
              <a:rPr lang="en-US" sz="2600" dirty="0" err="1" smtClean="0"/>
              <a:t>familia</a:t>
            </a:r>
            <a:r>
              <a:rPr lang="en-US" sz="2600" dirty="0" smtClean="0"/>
              <a:t> de Cristo: los </a:t>
            </a:r>
            <a:r>
              <a:rPr lang="en-US" sz="2600" dirty="0" err="1" smtClean="0"/>
              <a:t>que</a:t>
            </a:r>
            <a:r>
              <a:rPr lang="en-US" sz="2600" dirty="0" smtClean="0"/>
              <a:t> </a:t>
            </a:r>
            <a:r>
              <a:rPr lang="en-US" sz="2600" b="1" i="1" dirty="0" err="1" smtClean="0"/>
              <a:t>oyen</a:t>
            </a:r>
            <a:r>
              <a:rPr lang="en-US" sz="2600" dirty="0" smtClean="0"/>
              <a:t> la </a:t>
            </a:r>
            <a:r>
              <a:rPr lang="en-US" sz="2600" dirty="0" err="1" smtClean="0"/>
              <a:t>palabra</a:t>
            </a:r>
            <a:r>
              <a:rPr lang="en-US" sz="2600" dirty="0" smtClean="0"/>
              <a:t> de Dios y la </a:t>
            </a:r>
            <a:r>
              <a:rPr lang="en-US" sz="2600" b="1" i="1" dirty="0" err="1" smtClean="0"/>
              <a:t>hacen</a:t>
            </a:r>
            <a:r>
              <a:rPr lang="en-US" sz="2600" dirty="0" smtClean="0"/>
              <a:t>.</a:t>
            </a:r>
          </a:p>
          <a:p>
            <a:pPr lvl="1"/>
            <a:r>
              <a:rPr lang="en-US" sz="2200" dirty="0" smtClean="0"/>
              <a:t>El </a:t>
            </a:r>
            <a:r>
              <a:rPr lang="en-US" sz="2200" dirty="0" err="1" smtClean="0"/>
              <a:t>mensaje</a:t>
            </a:r>
            <a:r>
              <a:rPr lang="en-US" sz="2200" dirty="0" smtClean="0"/>
              <a:t> de </a:t>
            </a:r>
            <a:r>
              <a:rPr lang="en-US" sz="2200" dirty="0" err="1" smtClean="0"/>
              <a:t>este</a:t>
            </a:r>
            <a:r>
              <a:rPr lang="en-US" sz="2200" dirty="0" smtClean="0"/>
              <a:t> </a:t>
            </a:r>
            <a:r>
              <a:rPr lang="en-US" sz="2200" dirty="0" err="1" smtClean="0"/>
              <a:t>texto</a:t>
            </a:r>
            <a:r>
              <a:rPr lang="en-US" sz="2200" dirty="0" smtClean="0"/>
              <a:t> </a:t>
            </a:r>
            <a:r>
              <a:rPr lang="en-US" sz="2200" dirty="0" err="1" smtClean="0"/>
              <a:t>es</a:t>
            </a:r>
            <a:r>
              <a:rPr lang="en-US" sz="2200" dirty="0" smtClean="0"/>
              <a:t> </a:t>
            </a:r>
            <a:r>
              <a:rPr lang="en-US" sz="2200" dirty="0" err="1" smtClean="0"/>
              <a:t>que</a:t>
            </a:r>
            <a:r>
              <a:rPr lang="en-US" sz="2200" dirty="0" smtClean="0"/>
              <a:t> </a:t>
            </a:r>
            <a:r>
              <a:rPr lang="en-US" sz="2200" dirty="0" err="1" smtClean="0"/>
              <a:t>debemo</a:t>
            </a:r>
            <a:r>
              <a:rPr lang="en-US" sz="2200" dirty="0" smtClean="0"/>
              <a:t> </a:t>
            </a:r>
            <a:r>
              <a:rPr lang="en-US" sz="2200" dirty="0" err="1" smtClean="0"/>
              <a:t>tener</a:t>
            </a:r>
            <a:r>
              <a:rPr lang="en-US" sz="2200" dirty="0" smtClean="0"/>
              <a:t> </a:t>
            </a:r>
            <a:r>
              <a:rPr lang="en-US" sz="2200" dirty="0" err="1" smtClean="0"/>
              <a:t>cuidado</a:t>
            </a:r>
            <a:r>
              <a:rPr lang="en-US" sz="2200" dirty="0" smtClean="0"/>
              <a:t> de la forma en </a:t>
            </a:r>
            <a:r>
              <a:rPr lang="en-US" sz="2200" dirty="0" err="1" smtClean="0"/>
              <a:t>que</a:t>
            </a:r>
            <a:r>
              <a:rPr lang="en-US" sz="2200" dirty="0" smtClean="0"/>
              <a:t> </a:t>
            </a:r>
            <a:r>
              <a:rPr lang="en-US" sz="2200" dirty="0" err="1" smtClean="0"/>
              <a:t>escuchamos</a:t>
            </a:r>
            <a:r>
              <a:rPr lang="en-US" sz="2200" dirty="0" smtClean="0"/>
              <a:t> la </a:t>
            </a:r>
            <a:r>
              <a:rPr lang="en-US" sz="2200" dirty="0" err="1" smtClean="0"/>
              <a:t>palabra</a:t>
            </a:r>
            <a:r>
              <a:rPr lang="en-US" sz="2200" dirty="0" smtClean="0"/>
              <a:t> de Dios. Jesús </a:t>
            </a:r>
            <a:r>
              <a:rPr lang="en-US" sz="2200"/>
              <a:t>e</a:t>
            </a:r>
            <a:r>
              <a:rPr lang="en-US" sz="2200" smtClean="0"/>
              <a:t>nfatiza</a:t>
            </a:r>
            <a:r>
              <a:rPr lang="en-US" sz="2200" dirty="0" smtClean="0"/>
              <a:t> la </a:t>
            </a:r>
            <a:r>
              <a:rPr lang="en-US" sz="2200" dirty="0" err="1" smtClean="0"/>
              <a:t>importancia</a:t>
            </a:r>
            <a:r>
              <a:rPr lang="en-US" sz="2200" dirty="0" smtClean="0"/>
              <a:t> de ESCUCAHR y HACER </a:t>
            </a:r>
            <a:r>
              <a:rPr lang="en-US" sz="2200" b="1" dirty="0" smtClean="0"/>
              <a:t>(cp. </a:t>
            </a:r>
            <a:r>
              <a:rPr lang="en-US" sz="2200" b="1" dirty="0" err="1" smtClean="0"/>
              <a:t>Lc</a:t>
            </a:r>
            <a:r>
              <a:rPr lang="en-US" sz="2200" b="1" dirty="0" smtClean="0"/>
              <a:t>. 6:47-49; 11:28)</a:t>
            </a:r>
          </a:p>
          <a:p>
            <a:pPr lvl="1"/>
            <a:r>
              <a:rPr lang="en-US" sz="2200" dirty="0" err="1" smtClean="0"/>
              <a:t>Recibir</a:t>
            </a:r>
            <a:r>
              <a:rPr lang="en-US" sz="2200" dirty="0" smtClean="0"/>
              <a:t> la </a:t>
            </a:r>
            <a:r>
              <a:rPr lang="en-US" sz="2200" dirty="0" err="1" smtClean="0"/>
              <a:t>palabra</a:t>
            </a:r>
            <a:r>
              <a:rPr lang="en-US" sz="2200" dirty="0" smtClean="0"/>
              <a:t> se </a:t>
            </a:r>
            <a:r>
              <a:rPr lang="en-US" sz="2200" dirty="0" err="1" smtClean="0"/>
              <a:t>demuestra</a:t>
            </a:r>
            <a:r>
              <a:rPr lang="en-US" sz="2200" dirty="0" smtClean="0"/>
              <a:t> en la </a:t>
            </a:r>
            <a:r>
              <a:rPr lang="en-US" sz="2200" dirty="0" err="1" smtClean="0"/>
              <a:t>acción</a:t>
            </a:r>
            <a:r>
              <a:rPr lang="en-US" sz="2200" dirty="0" smtClean="0"/>
              <a:t>/</a:t>
            </a:r>
            <a:r>
              <a:rPr lang="en-US" sz="2200" dirty="0" err="1" smtClean="0"/>
              <a:t>obediencia</a:t>
            </a:r>
            <a:r>
              <a:rPr lang="en-US" sz="2200" dirty="0" smtClean="0"/>
              <a:t> </a:t>
            </a:r>
            <a:r>
              <a:rPr lang="en-US" sz="2200" b="1" dirty="0" smtClean="0"/>
              <a:t>(</a:t>
            </a:r>
            <a:r>
              <a:rPr lang="en-US" sz="2200" b="1" dirty="0" err="1" smtClean="0"/>
              <a:t>Sant</a:t>
            </a:r>
            <a:r>
              <a:rPr lang="en-US" sz="2200" b="1" dirty="0" smtClean="0"/>
              <a:t>. 2:26; 1:19-27)</a:t>
            </a:r>
            <a:r>
              <a:rPr lang="en-US" sz="2200" dirty="0" smtClean="0"/>
              <a:t>. Jesús no </a:t>
            </a:r>
            <a:r>
              <a:rPr lang="en-US" sz="2200" dirty="0" err="1" smtClean="0"/>
              <a:t>quiere</a:t>
            </a:r>
            <a:r>
              <a:rPr lang="en-US" sz="2200" dirty="0" smtClean="0"/>
              <a:t> persona </a:t>
            </a:r>
            <a:r>
              <a:rPr lang="en-US" sz="2200" dirty="0" err="1" smtClean="0"/>
              <a:t>que</a:t>
            </a:r>
            <a:r>
              <a:rPr lang="en-US" sz="2200" dirty="0" smtClean="0"/>
              <a:t> </a:t>
            </a:r>
            <a:r>
              <a:rPr lang="en-US" sz="2200" dirty="0" err="1" smtClean="0"/>
              <a:t>sólo</a:t>
            </a:r>
            <a:r>
              <a:rPr lang="en-US" sz="2200" dirty="0" smtClean="0"/>
              <a:t> </a:t>
            </a:r>
            <a:r>
              <a:rPr lang="en-US" sz="2200" dirty="0" err="1" smtClean="0"/>
              <a:t>estén</a:t>
            </a:r>
            <a:r>
              <a:rPr lang="en-US" sz="2200" dirty="0" smtClean="0"/>
              <a:t> </a:t>
            </a:r>
            <a:r>
              <a:rPr lang="en-US" sz="2200" dirty="0" err="1" smtClean="0"/>
              <a:t>escuchando</a:t>
            </a:r>
            <a:r>
              <a:rPr lang="en-US" sz="2200" dirty="0" smtClean="0"/>
              <a:t>; </a:t>
            </a:r>
            <a:r>
              <a:rPr lang="en-US" sz="2200" dirty="0" err="1" smtClean="0"/>
              <a:t>él</a:t>
            </a:r>
            <a:r>
              <a:rPr lang="en-US" sz="2200" dirty="0" smtClean="0"/>
              <a:t> </a:t>
            </a:r>
            <a:r>
              <a:rPr lang="en-US" sz="2200" dirty="0" err="1" smtClean="0"/>
              <a:t>quiere</a:t>
            </a:r>
            <a:r>
              <a:rPr lang="en-US" sz="2200" dirty="0" smtClean="0"/>
              <a:t> personas </a:t>
            </a:r>
            <a:r>
              <a:rPr lang="en-US" sz="2200" dirty="0" err="1" smtClean="0"/>
              <a:t>que</a:t>
            </a:r>
            <a:r>
              <a:rPr lang="en-US" sz="2200" dirty="0" smtClean="0"/>
              <a:t> </a:t>
            </a:r>
            <a:r>
              <a:rPr lang="en-US" sz="2200" dirty="0" err="1" smtClean="0"/>
              <a:t>estén</a:t>
            </a:r>
            <a:r>
              <a:rPr lang="en-US" sz="2200" dirty="0" smtClean="0"/>
              <a:t> </a:t>
            </a:r>
            <a:r>
              <a:rPr lang="en-US" sz="2200" dirty="0" err="1" smtClean="0"/>
              <a:t>sirviendo</a:t>
            </a:r>
            <a:r>
              <a:rPr lang="en-US" sz="2200" dirty="0" smtClean="0"/>
              <a:t>. Las </a:t>
            </a:r>
            <a:r>
              <a:rPr lang="en-US" sz="2200" dirty="0" err="1" smtClean="0"/>
              <a:t>horas</a:t>
            </a:r>
            <a:r>
              <a:rPr lang="en-US" sz="2200" dirty="0" smtClean="0"/>
              <a:t> de </a:t>
            </a:r>
            <a:r>
              <a:rPr lang="en-US" sz="2200" dirty="0" err="1" smtClean="0"/>
              <a:t>de</a:t>
            </a:r>
            <a:r>
              <a:rPr lang="en-US" sz="2200" dirty="0" smtClean="0"/>
              <a:t> </a:t>
            </a:r>
            <a:r>
              <a:rPr lang="en-US" sz="2200" dirty="0" err="1" smtClean="0"/>
              <a:t>estudio</a:t>
            </a:r>
            <a:r>
              <a:rPr lang="en-US" sz="2200" dirty="0" smtClean="0"/>
              <a:t> y </a:t>
            </a:r>
            <a:r>
              <a:rPr lang="en-US" sz="2200" dirty="0" err="1" smtClean="0"/>
              <a:t>oración</a:t>
            </a:r>
            <a:r>
              <a:rPr lang="en-US" sz="2200" dirty="0" smtClean="0"/>
              <a:t> no </a:t>
            </a:r>
            <a:r>
              <a:rPr lang="en-US" sz="2200" dirty="0" err="1" smtClean="0"/>
              <a:t>nos</a:t>
            </a:r>
            <a:r>
              <a:rPr lang="en-US" sz="2200" dirty="0" smtClean="0"/>
              <a:t> van a </a:t>
            </a:r>
            <a:r>
              <a:rPr lang="en-US" sz="2200" dirty="0" err="1" smtClean="0"/>
              <a:t>llevar</a:t>
            </a:r>
            <a:r>
              <a:rPr lang="en-US" sz="2200" dirty="0" smtClean="0"/>
              <a:t> </a:t>
            </a:r>
            <a:r>
              <a:rPr lang="en-US" sz="2200" dirty="0" err="1" smtClean="0"/>
              <a:t>más</a:t>
            </a:r>
            <a:r>
              <a:rPr lang="en-US" sz="2200" dirty="0" smtClean="0"/>
              <a:t> </a:t>
            </a:r>
            <a:r>
              <a:rPr lang="en-US" sz="2200" dirty="0" err="1" smtClean="0"/>
              <a:t>acerca</a:t>
            </a:r>
            <a:r>
              <a:rPr lang="en-US" sz="2200" dirty="0" smtClean="0"/>
              <a:t> de </a:t>
            </a:r>
            <a:r>
              <a:rPr lang="en-US" sz="2200" dirty="0" err="1" smtClean="0"/>
              <a:t>él</a:t>
            </a:r>
            <a:r>
              <a:rPr lang="en-US" sz="2200" dirty="0" smtClean="0"/>
              <a:t>, a </a:t>
            </a:r>
            <a:r>
              <a:rPr lang="en-US" sz="2200" dirty="0" err="1" smtClean="0"/>
              <a:t>menos</a:t>
            </a:r>
            <a:r>
              <a:rPr lang="en-US" sz="2200" dirty="0" smtClean="0"/>
              <a:t> </a:t>
            </a:r>
            <a:r>
              <a:rPr lang="en-US" sz="2200" dirty="0" err="1" smtClean="0"/>
              <a:t>que</a:t>
            </a:r>
            <a:r>
              <a:rPr lang="en-US" sz="2200" dirty="0" smtClean="0"/>
              <a:t> </a:t>
            </a:r>
            <a:r>
              <a:rPr lang="en-US" sz="2200" dirty="0" err="1" smtClean="0"/>
              <a:t>hagámos</a:t>
            </a:r>
            <a:r>
              <a:rPr lang="en-US" sz="2200" dirty="0" smtClean="0"/>
              <a:t> lo </a:t>
            </a:r>
            <a:r>
              <a:rPr lang="en-US" sz="2200" dirty="0" err="1" smtClean="0"/>
              <a:t>que</a:t>
            </a:r>
            <a:r>
              <a:rPr lang="en-US" sz="2200" dirty="0" smtClean="0"/>
              <a:t> </a:t>
            </a:r>
            <a:r>
              <a:rPr lang="en-US" sz="2200" dirty="0" err="1" smtClean="0"/>
              <a:t>nos</a:t>
            </a:r>
            <a:r>
              <a:rPr lang="en-US" sz="2200" dirty="0" smtClean="0"/>
              <a:t> </a:t>
            </a:r>
            <a:r>
              <a:rPr lang="en-US" sz="2200" dirty="0" err="1" smtClean="0"/>
              <a:t>enseña</a:t>
            </a:r>
            <a:r>
              <a:rPr lang="en-US" sz="2200" dirty="0" smtClean="0"/>
              <a:t> Jesús </a:t>
            </a:r>
            <a:r>
              <a:rPr lang="en-US" sz="2200" b="1" dirty="0" smtClean="0"/>
              <a:t>(Cp. Mat. 28:20; 7:21-29; Jn. 14:15, 21; 15:14)</a:t>
            </a:r>
          </a:p>
          <a:p>
            <a:pPr lvl="1"/>
            <a:r>
              <a:rPr lang="en-US" sz="2200" dirty="0" smtClean="0"/>
              <a:t>La forma en </a:t>
            </a:r>
            <a:r>
              <a:rPr lang="en-US" sz="2200" dirty="0" err="1" smtClean="0"/>
              <a:t>que</a:t>
            </a:r>
            <a:r>
              <a:rPr lang="en-US" sz="2200" dirty="0" smtClean="0"/>
              <a:t> </a:t>
            </a:r>
            <a:r>
              <a:rPr lang="en-US" sz="2200" dirty="0" err="1" smtClean="0"/>
              <a:t>escuchas</a:t>
            </a:r>
            <a:r>
              <a:rPr lang="en-US" sz="2200" dirty="0" smtClean="0"/>
              <a:t> la </a:t>
            </a:r>
            <a:r>
              <a:rPr lang="en-US" sz="2200" dirty="0" err="1" smtClean="0"/>
              <a:t>palabra</a:t>
            </a:r>
            <a:r>
              <a:rPr lang="en-US" sz="2200" dirty="0" smtClean="0"/>
              <a:t> de Dios, </a:t>
            </a:r>
            <a:r>
              <a:rPr lang="en-US" sz="2200" dirty="0" err="1" smtClean="0"/>
              <a:t>muestra</a:t>
            </a:r>
            <a:r>
              <a:rPr lang="en-US" sz="2200" dirty="0" smtClean="0"/>
              <a:t> </a:t>
            </a:r>
            <a:r>
              <a:rPr lang="en-US" sz="2200" dirty="0" err="1" smtClean="0"/>
              <a:t>si</a:t>
            </a:r>
            <a:r>
              <a:rPr lang="en-US" sz="2200" dirty="0" smtClean="0"/>
              <a:t> </a:t>
            </a:r>
            <a:r>
              <a:rPr lang="en-US" sz="2200" dirty="0" err="1" smtClean="0"/>
              <a:t>realmente</a:t>
            </a:r>
            <a:r>
              <a:rPr lang="en-US" sz="2200" dirty="0" smtClean="0"/>
              <a:t> </a:t>
            </a:r>
            <a:r>
              <a:rPr lang="en-US" sz="2200" dirty="0" err="1" smtClean="0"/>
              <a:t>eres</a:t>
            </a:r>
            <a:r>
              <a:rPr lang="en-US" sz="2200" dirty="0" smtClean="0"/>
              <a:t> </a:t>
            </a:r>
            <a:r>
              <a:rPr lang="en-US" sz="2200" dirty="0" err="1" smtClean="0"/>
              <a:t>uno</a:t>
            </a:r>
            <a:r>
              <a:rPr lang="en-US" sz="2200" dirty="0" smtClean="0"/>
              <a:t> de los </a:t>
            </a:r>
            <a:r>
              <a:rPr lang="en-US" sz="2200" dirty="0" err="1" smtClean="0"/>
              <a:t>discípulos</a:t>
            </a:r>
            <a:r>
              <a:rPr lang="en-US" sz="2200" dirty="0" smtClean="0"/>
              <a:t> de Jesús, o no. La forma en </a:t>
            </a:r>
            <a:r>
              <a:rPr lang="en-US" sz="2200" dirty="0" err="1" smtClean="0"/>
              <a:t>que</a:t>
            </a:r>
            <a:r>
              <a:rPr lang="en-US" sz="2200" dirty="0" smtClean="0"/>
              <a:t> </a:t>
            </a:r>
            <a:r>
              <a:rPr lang="en-US" sz="2200" dirty="0" err="1" smtClean="0"/>
              <a:t>escuchas</a:t>
            </a:r>
            <a:r>
              <a:rPr lang="en-US" sz="2200" dirty="0" smtClean="0"/>
              <a:t> </a:t>
            </a:r>
            <a:r>
              <a:rPr lang="en-US" sz="2200" dirty="0" err="1" smtClean="0"/>
              <a:t>muestra</a:t>
            </a:r>
            <a:r>
              <a:rPr lang="en-US" sz="2200" dirty="0" smtClean="0"/>
              <a:t> </a:t>
            </a:r>
            <a:r>
              <a:rPr lang="en-US" sz="2200" dirty="0" err="1" smtClean="0"/>
              <a:t>si</a:t>
            </a:r>
            <a:r>
              <a:rPr lang="en-US" sz="2200" dirty="0" smtClean="0"/>
              <a:t> </a:t>
            </a:r>
            <a:r>
              <a:rPr lang="en-US" sz="2200" dirty="0" err="1" smtClean="0"/>
              <a:t>realmente</a:t>
            </a:r>
            <a:r>
              <a:rPr lang="en-US" sz="2200" dirty="0" smtClean="0"/>
              <a:t> </a:t>
            </a:r>
            <a:r>
              <a:rPr lang="en-US" sz="2200" dirty="0" err="1" smtClean="0"/>
              <a:t>estás</a:t>
            </a:r>
            <a:r>
              <a:rPr lang="en-US" sz="2200" dirty="0" smtClean="0"/>
              <a:t> en la </a:t>
            </a:r>
            <a:r>
              <a:rPr lang="en-US" sz="2200" dirty="0" err="1" smtClean="0"/>
              <a:t>familia</a:t>
            </a:r>
            <a:r>
              <a:rPr lang="en-US" sz="2200" dirty="0" smtClean="0"/>
              <a:t> de Cristo.</a:t>
            </a:r>
            <a:endParaRPr lang="en-US" sz="2200" dirty="0"/>
          </a:p>
          <a:p>
            <a:pPr lvl="1"/>
            <a:endParaRPr lang="en-US" sz="2400" dirty="0"/>
          </a:p>
          <a:p>
            <a:pPr lvl="2"/>
            <a:endParaRPr lang="en-US" dirty="0" smtClean="0"/>
          </a:p>
          <a:p>
            <a:pPr lvl="2"/>
            <a:endParaRPr lang="en-US" sz="1900" dirty="0" smtClean="0"/>
          </a:p>
        </p:txBody>
      </p:sp>
      <p:sp>
        <p:nvSpPr>
          <p:cNvPr id="4" name="3 CuadroTexto"/>
          <p:cNvSpPr txBox="1"/>
          <p:nvPr/>
        </p:nvSpPr>
        <p:spPr>
          <a:xfrm>
            <a:off x="2720251" y="116632"/>
            <a:ext cx="5688632" cy="461665"/>
          </a:xfrm>
          <a:prstGeom prst="rect">
            <a:avLst/>
          </a:prstGeom>
          <a:noFill/>
        </p:spPr>
        <p:txBody>
          <a:bodyPr wrap="square" rtlCol="0">
            <a:spAutoFit/>
          </a:bodyPr>
          <a:lstStyle/>
          <a:p>
            <a:r>
              <a:rPr lang="es-419" sz="2400" b="1" dirty="0" smtClean="0"/>
              <a:t>Ten Cuidado de Cómo Oyes – Lucas 8:1-21</a:t>
            </a:r>
            <a:endParaRPr lang="es-CL" sz="2400" b="1" dirty="0"/>
          </a:p>
        </p:txBody>
      </p:sp>
    </p:spTree>
    <p:extLst>
      <p:ext uri="{BB962C8B-B14F-4D97-AF65-F5344CB8AC3E}">
        <p14:creationId xmlns:p14="http://schemas.microsoft.com/office/powerpoint/2010/main" val="437616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04664"/>
            <a:ext cx="7620000" cy="1012974"/>
          </a:xfrm>
        </p:spPr>
        <p:txBody>
          <a:bodyPr/>
          <a:lstStyle/>
          <a:p>
            <a:r>
              <a:rPr lang="es-419" dirty="0" smtClean="0"/>
              <a:t>Introducción</a:t>
            </a:r>
            <a:endParaRPr lang="es-CL" dirty="0"/>
          </a:p>
        </p:txBody>
      </p:sp>
      <p:sp>
        <p:nvSpPr>
          <p:cNvPr id="3" name="2 Marcador de contenido"/>
          <p:cNvSpPr>
            <a:spLocks noGrp="1"/>
          </p:cNvSpPr>
          <p:nvPr>
            <p:ph idx="1"/>
          </p:nvPr>
        </p:nvSpPr>
        <p:spPr>
          <a:xfrm>
            <a:off x="251520" y="1412776"/>
            <a:ext cx="8064896" cy="5256584"/>
          </a:xfrm>
        </p:spPr>
        <p:txBody>
          <a:bodyPr>
            <a:normAutofit lnSpcReduction="10000"/>
          </a:bodyPr>
          <a:lstStyle/>
          <a:p>
            <a:pPr>
              <a:spcBef>
                <a:spcPts val="800"/>
              </a:spcBef>
            </a:pPr>
            <a:r>
              <a:rPr lang="en-US" sz="2600" dirty="0"/>
              <a:t>En un </a:t>
            </a:r>
            <a:r>
              <a:rPr lang="en-US" sz="2600" dirty="0" err="1"/>
              <a:t>punto</a:t>
            </a:r>
            <a:r>
              <a:rPr lang="en-US" sz="2600" dirty="0"/>
              <a:t>, al final de </a:t>
            </a:r>
            <a:r>
              <a:rPr lang="en-US" sz="2600" dirty="0" err="1"/>
              <a:t>su</a:t>
            </a:r>
            <a:r>
              <a:rPr lang="en-US" sz="2600" dirty="0"/>
              <a:t> </a:t>
            </a:r>
            <a:r>
              <a:rPr lang="en-US" sz="2600" dirty="0" smtClean="0"/>
              <a:t>2do. </a:t>
            </a:r>
            <a:r>
              <a:rPr lang="en-US" sz="2600" dirty="0" err="1"/>
              <a:t>año</a:t>
            </a:r>
            <a:r>
              <a:rPr lang="en-US" sz="2600" dirty="0"/>
              <a:t> de </a:t>
            </a:r>
            <a:r>
              <a:rPr lang="en-US" sz="2600" dirty="0" err="1" smtClean="0"/>
              <a:t>ministerio</a:t>
            </a:r>
            <a:r>
              <a:rPr lang="en-US" sz="2600" dirty="0" smtClean="0"/>
              <a:t>, </a:t>
            </a:r>
            <a:r>
              <a:rPr lang="en-US" sz="2600" dirty="0"/>
              <a:t>Jesús </a:t>
            </a:r>
            <a:r>
              <a:rPr lang="en-US" sz="2600" dirty="0" err="1"/>
              <a:t>comenzó</a:t>
            </a:r>
            <a:r>
              <a:rPr lang="en-US" sz="2600" dirty="0"/>
              <a:t> a </a:t>
            </a:r>
            <a:r>
              <a:rPr lang="en-US" sz="2600" dirty="0" err="1"/>
              <a:t>enseñar</a:t>
            </a:r>
            <a:r>
              <a:rPr lang="en-US" sz="2600" dirty="0"/>
              <a:t> </a:t>
            </a:r>
            <a:r>
              <a:rPr lang="en-US" sz="2600" dirty="0" err="1"/>
              <a:t>casi</a:t>
            </a:r>
            <a:r>
              <a:rPr lang="en-US" sz="2600" dirty="0"/>
              <a:t> </a:t>
            </a:r>
            <a:r>
              <a:rPr lang="en-US" sz="2600" dirty="0" err="1" smtClean="0"/>
              <a:t>exlusivamente</a:t>
            </a:r>
            <a:r>
              <a:rPr lang="en-US" sz="2600" dirty="0" smtClean="0"/>
              <a:t> </a:t>
            </a:r>
            <a:r>
              <a:rPr lang="en-US" sz="2600" dirty="0" err="1"/>
              <a:t>por</a:t>
            </a:r>
            <a:r>
              <a:rPr lang="en-US" sz="2600" dirty="0"/>
              <a:t> </a:t>
            </a:r>
            <a:r>
              <a:rPr lang="en-US" sz="2600" b="1" dirty="0" err="1" smtClean="0"/>
              <a:t>parábolas</a:t>
            </a:r>
            <a:r>
              <a:rPr lang="en-US" sz="2600" b="1" dirty="0" smtClean="0"/>
              <a:t>.</a:t>
            </a:r>
          </a:p>
          <a:p>
            <a:pPr>
              <a:spcBef>
                <a:spcPts val="800"/>
              </a:spcBef>
            </a:pPr>
            <a:r>
              <a:rPr lang="en-US" sz="2600" b="1" dirty="0" smtClean="0"/>
              <a:t>¿</a:t>
            </a:r>
            <a:r>
              <a:rPr lang="en-US" sz="2600" b="1" dirty="0" err="1" smtClean="0"/>
              <a:t>Por</a:t>
            </a:r>
            <a:r>
              <a:rPr lang="en-US" sz="2600" b="1" dirty="0" smtClean="0"/>
              <a:t> </a:t>
            </a:r>
            <a:r>
              <a:rPr lang="en-US" sz="2600" b="1" dirty="0" err="1" smtClean="0"/>
              <a:t>qué</a:t>
            </a:r>
            <a:r>
              <a:rPr lang="en-US" sz="2600" b="1" dirty="0" smtClean="0"/>
              <a:t> Jesús </a:t>
            </a:r>
            <a:r>
              <a:rPr lang="en-US" sz="2600" b="1" dirty="0" err="1" smtClean="0"/>
              <a:t>comenzó</a:t>
            </a:r>
            <a:r>
              <a:rPr lang="en-US" sz="2600" b="1" dirty="0" smtClean="0"/>
              <a:t> a </a:t>
            </a:r>
            <a:r>
              <a:rPr lang="en-US" sz="2600" b="1" dirty="0" err="1" smtClean="0"/>
              <a:t>enseñar</a:t>
            </a:r>
            <a:r>
              <a:rPr lang="en-US" sz="2600" b="1" dirty="0" smtClean="0"/>
              <a:t> </a:t>
            </a:r>
            <a:r>
              <a:rPr lang="en-US" sz="2600" b="1" dirty="0" err="1" smtClean="0"/>
              <a:t>por</a:t>
            </a:r>
            <a:r>
              <a:rPr lang="en-US" sz="2600" b="1" dirty="0" smtClean="0"/>
              <a:t> Parabolas?</a:t>
            </a:r>
          </a:p>
          <a:p>
            <a:pPr lvl="1">
              <a:spcBef>
                <a:spcPts val="800"/>
              </a:spcBef>
            </a:pPr>
            <a:r>
              <a:rPr lang="en-US" sz="2300" dirty="0" smtClean="0"/>
              <a:t>La </a:t>
            </a:r>
            <a:r>
              <a:rPr lang="en-US" sz="2300" dirty="0" err="1" smtClean="0"/>
              <a:t>respuesta</a:t>
            </a:r>
            <a:r>
              <a:rPr lang="en-US" sz="2300" dirty="0" smtClean="0"/>
              <a:t> de Jesús – </a:t>
            </a:r>
            <a:r>
              <a:rPr lang="en-US" sz="2300" b="1" dirty="0" smtClean="0"/>
              <a:t>Lucas 8:10; Mateo 13:11-17</a:t>
            </a:r>
          </a:p>
          <a:p>
            <a:pPr lvl="1">
              <a:spcBef>
                <a:spcPts val="800"/>
              </a:spcBef>
            </a:pPr>
            <a:r>
              <a:rPr lang="en-US" sz="2300" dirty="0" err="1" smtClean="0"/>
              <a:t>Fue</a:t>
            </a:r>
            <a:r>
              <a:rPr lang="en-US" sz="2300" dirty="0" smtClean="0"/>
              <a:t> </a:t>
            </a:r>
            <a:r>
              <a:rPr lang="en-US" sz="2300" dirty="0" err="1" smtClean="0"/>
              <a:t>una</a:t>
            </a:r>
            <a:r>
              <a:rPr lang="en-US" sz="2300" dirty="0" smtClean="0"/>
              <a:t> forma de </a:t>
            </a:r>
            <a:r>
              <a:rPr lang="en-US" sz="2300" dirty="0" err="1" smtClean="0"/>
              <a:t>revelar</a:t>
            </a:r>
            <a:r>
              <a:rPr lang="en-US" sz="2300" dirty="0" smtClean="0"/>
              <a:t> </a:t>
            </a:r>
            <a:r>
              <a:rPr lang="en-US" sz="2300" dirty="0" err="1" smtClean="0"/>
              <a:t>cómo</a:t>
            </a:r>
            <a:r>
              <a:rPr lang="en-US" sz="2300" dirty="0" smtClean="0"/>
              <a:t> era el </a:t>
            </a:r>
            <a:r>
              <a:rPr lang="en-US" sz="2300" dirty="0" err="1" smtClean="0"/>
              <a:t>corazón</a:t>
            </a:r>
            <a:r>
              <a:rPr lang="en-US" sz="2300" dirty="0" smtClean="0"/>
              <a:t> de </a:t>
            </a:r>
            <a:r>
              <a:rPr lang="en-US" sz="2300" dirty="0" err="1" smtClean="0"/>
              <a:t>sus</a:t>
            </a:r>
            <a:r>
              <a:rPr lang="en-US" sz="2300" dirty="0" smtClean="0"/>
              <a:t> </a:t>
            </a:r>
            <a:r>
              <a:rPr lang="en-US" sz="2300" dirty="0" err="1" smtClean="0"/>
              <a:t>oyentes</a:t>
            </a:r>
            <a:r>
              <a:rPr lang="en-US" sz="2300" dirty="0" smtClean="0"/>
              <a:t>. Para </a:t>
            </a:r>
            <a:r>
              <a:rPr lang="en-US" sz="2300" dirty="0" err="1" smtClean="0"/>
              <a:t>separar</a:t>
            </a:r>
            <a:r>
              <a:rPr lang="en-US" sz="2300" dirty="0" smtClean="0"/>
              <a:t> a los </a:t>
            </a:r>
            <a:r>
              <a:rPr lang="en-US" sz="2300" dirty="0" err="1" smtClean="0"/>
              <a:t>seguidores</a:t>
            </a:r>
            <a:r>
              <a:rPr lang="en-US" sz="2300" dirty="0" smtClean="0"/>
              <a:t> </a:t>
            </a:r>
            <a:r>
              <a:rPr lang="en-US" sz="2300" dirty="0" err="1" smtClean="0"/>
              <a:t>sinceramente</a:t>
            </a:r>
            <a:r>
              <a:rPr lang="en-US" sz="2300" dirty="0" smtClean="0"/>
              <a:t> </a:t>
            </a:r>
            <a:r>
              <a:rPr lang="en-US" sz="2300" dirty="0" err="1" smtClean="0"/>
              <a:t>interesados</a:t>
            </a:r>
            <a:r>
              <a:rPr lang="en-US" sz="2300" dirty="0" smtClean="0"/>
              <a:t>, de </a:t>
            </a:r>
            <a:r>
              <a:rPr lang="en-US" sz="2300" dirty="0" err="1" smtClean="0"/>
              <a:t>aquellos</a:t>
            </a:r>
            <a:r>
              <a:rPr lang="en-US" sz="2300" dirty="0" smtClean="0"/>
              <a:t> </a:t>
            </a:r>
            <a:r>
              <a:rPr lang="en-US" sz="2300" dirty="0" err="1" smtClean="0"/>
              <a:t>superficiales</a:t>
            </a:r>
            <a:r>
              <a:rPr lang="en-US" sz="2300" dirty="0" smtClean="0"/>
              <a:t>, </a:t>
            </a:r>
            <a:r>
              <a:rPr lang="en-US" sz="2300" dirty="0" err="1" smtClean="0"/>
              <a:t>orgullosos</a:t>
            </a:r>
            <a:r>
              <a:rPr lang="en-US" sz="2300" dirty="0" smtClean="0"/>
              <a:t> y </a:t>
            </a:r>
            <a:r>
              <a:rPr lang="en-US" sz="2300" dirty="0" err="1" smtClean="0"/>
              <a:t>rebeldes</a:t>
            </a:r>
            <a:r>
              <a:rPr lang="en-US" sz="2300" dirty="0" smtClean="0"/>
              <a:t>.</a:t>
            </a:r>
          </a:p>
          <a:p>
            <a:pPr>
              <a:spcBef>
                <a:spcPts val="800"/>
              </a:spcBef>
            </a:pPr>
            <a:r>
              <a:rPr lang="en-US" sz="2500" dirty="0"/>
              <a:t>L</a:t>
            </a:r>
            <a:r>
              <a:rPr lang="en-US" sz="2500" dirty="0" smtClean="0"/>
              <a:t>a </a:t>
            </a:r>
            <a:r>
              <a:rPr lang="en-US" sz="2500" dirty="0" err="1"/>
              <a:t>P</a:t>
            </a:r>
            <a:r>
              <a:rPr lang="en-US" sz="2500" dirty="0" err="1" smtClean="0"/>
              <a:t>arábola</a:t>
            </a:r>
            <a:r>
              <a:rPr lang="en-US" sz="2500" dirty="0" smtClean="0"/>
              <a:t> del </a:t>
            </a:r>
            <a:r>
              <a:rPr lang="en-US" sz="2500" dirty="0" err="1" smtClean="0"/>
              <a:t>sembrador</a:t>
            </a:r>
            <a:r>
              <a:rPr lang="en-US" sz="2500" dirty="0"/>
              <a:t>/</a:t>
            </a:r>
            <a:r>
              <a:rPr lang="en-US" sz="2500" dirty="0" err="1" smtClean="0"/>
              <a:t>suelos</a:t>
            </a:r>
            <a:r>
              <a:rPr lang="en-US" sz="2500" dirty="0" smtClean="0"/>
              <a:t> (</a:t>
            </a:r>
            <a:r>
              <a:rPr lang="en-US" sz="2500" dirty="0" err="1" smtClean="0"/>
              <a:t>Lc</a:t>
            </a:r>
            <a:r>
              <a:rPr lang="en-US" sz="2500" dirty="0" smtClean="0"/>
              <a:t>. 8:4-15), la </a:t>
            </a:r>
            <a:r>
              <a:rPr lang="en-US" sz="2500" dirty="0" err="1" smtClean="0"/>
              <a:t>lámpara</a:t>
            </a:r>
            <a:r>
              <a:rPr lang="en-US" sz="2500" dirty="0" smtClean="0"/>
              <a:t> (</a:t>
            </a:r>
            <a:r>
              <a:rPr lang="en-US" sz="2500" dirty="0" err="1" smtClean="0"/>
              <a:t>Lc</a:t>
            </a:r>
            <a:r>
              <a:rPr lang="en-US" sz="2500" dirty="0" smtClean="0"/>
              <a:t>. 4:16-18) y el </a:t>
            </a:r>
            <a:r>
              <a:rPr lang="en-US" sz="2500" dirty="0" err="1" smtClean="0"/>
              <a:t>relato</a:t>
            </a:r>
            <a:r>
              <a:rPr lang="en-US" sz="2500" dirty="0" smtClean="0"/>
              <a:t> de la </a:t>
            </a:r>
            <a:r>
              <a:rPr lang="en-US" sz="2500" dirty="0" err="1" smtClean="0"/>
              <a:t>madre</a:t>
            </a:r>
            <a:r>
              <a:rPr lang="en-US" sz="2500" dirty="0" smtClean="0"/>
              <a:t> y los </a:t>
            </a:r>
            <a:r>
              <a:rPr lang="en-US" sz="2500" dirty="0" err="1" smtClean="0"/>
              <a:t>hermanos</a:t>
            </a:r>
            <a:r>
              <a:rPr lang="en-US" sz="2500" dirty="0" smtClean="0"/>
              <a:t> de Jesús (</a:t>
            </a:r>
            <a:r>
              <a:rPr lang="en-US" sz="2500" dirty="0" err="1" smtClean="0"/>
              <a:t>Lc</a:t>
            </a:r>
            <a:r>
              <a:rPr lang="en-US" sz="2500" dirty="0" smtClean="0"/>
              <a:t>. 8:19-21), </a:t>
            </a:r>
            <a:r>
              <a:rPr lang="en-US" sz="2500" dirty="0" err="1" smtClean="0"/>
              <a:t>tienen</a:t>
            </a:r>
            <a:r>
              <a:rPr lang="en-US" sz="2500" dirty="0" smtClean="0"/>
              <a:t> el </a:t>
            </a:r>
            <a:r>
              <a:rPr lang="en-US" sz="2500" dirty="0" err="1" smtClean="0"/>
              <a:t>mismo</a:t>
            </a:r>
            <a:r>
              <a:rPr lang="en-US" sz="2500" dirty="0" smtClean="0"/>
              <a:t> </a:t>
            </a:r>
            <a:r>
              <a:rPr lang="en-US" sz="2500" dirty="0" err="1" smtClean="0"/>
              <a:t>punto</a:t>
            </a:r>
            <a:r>
              <a:rPr lang="en-US" sz="2500" dirty="0" smtClean="0"/>
              <a:t> o idea central: </a:t>
            </a:r>
            <a:r>
              <a:rPr lang="en-US" sz="2400" b="1" i="1" dirty="0" smtClean="0"/>
              <a:t>Ten </a:t>
            </a:r>
            <a:r>
              <a:rPr lang="en-US" sz="2400" b="1" i="1" dirty="0" err="1" smtClean="0"/>
              <a:t>cuidado</a:t>
            </a:r>
            <a:r>
              <a:rPr lang="en-US" sz="2400" b="1" i="1" dirty="0" smtClean="0"/>
              <a:t> de </a:t>
            </a:r>
            <a:r>
              <a:rPr lang="en-US" sz="2400" b="1" i="1" dirty="0" err="1" smtClean="0"/>
              <a:t>cómo</a:t>
            </a:r>
            <a:r>
              <a:rPr lang="en-US" sz="2400" b="1" i="1" dirty="0" smtClean="0"/>
              <a:t> </a:t>
            </a:r>
            <a:r>
              <a:rPr lang="en-US" sz="2400" b="1" i="1" dirty="0" err="1" smtClean="0"/>
              <a:t>oyes</a:t>
            </a:r>
            <a:r>
              <a:rPr lang="en-US" sz="2400" b="1" i="1" dirty="0"/>
              <a:t> </a:t>
            </a:r>
            <a:r>
              <a:rPr lang="en-US" sz="2400" b="1" i="1" dirty="0" smtClean="0"/>
              <a:t>la </a:t>
            </a:r>
            <a:r>
              <a:rPr lang="en-US" sz="2400" b="1" i="1" dirty="0" err="1" smtClean="0"/>
              <a:t>palabra</a:t>
            </a:r>
            <a:r>
              <a:rPr lang="en-US" sz="2400" b="1" i="1" dirty="0" smtClean="0"/>
              <a:t> de Dios (v. 8, 18, 21)</a:t>
            </a:r>
          </a:p>
          <a:p>
            <a:pPr>
              <a:spcBef>
                <a:spcPts val="800"/>
              </a:spcBef>
            </a:pPr>
            <a:r>
              <a:rPr lang="en-US" sz="2500" dirty="0" err="1" smtClean="0"/>
              <a:t>Vamos</a:t>
            </a:r>
            <a:r>
              <a:rPr lang="en-US" sz="2500" dirty="0" smtClean="0"/>
              <a:t> a </a:t>
            </a:r>
            <a:r>
              <a:rPr lang="en-US" sz="2500" dirty="0" err="1" smtClean="0"/>
              <a:t>estudiar</a:t>
            </a:r>
            <a:r>
              <a:rPr lang="en-US" sz="2500" dirty="0" smtClean="0"/>
              <a:t> </a:t>
            </a:r>
            <a:r>
              <a:rPr lang="en-US" sz="2500" dirty="0" err="1" smtClean="0"/>
              <a:t>este</a:t>
            </a:r>
            <a:r>
              <a:rPr lang="en-US" sz="2500" dirty="0" smtClean="0"/>
              <a:t> </a:t>
            </a:r>
            <a:r>
              <a:rPr lang="en-US" sz="2500" dirty="0" err="1" smtClean="0"/>
              <a:t>texto</a:t>
            </a:r>
            <a:r>
              <a:rPr lang="en-US" sz="2500" dirty="0" smtClean="0"/>
              <a:t> y </a:t>
            </a:r>
            <a:r>
              <a:rPr lang="en-US" sz="2500" dirty="0" err="1" smtClean="0"/>
              <a:t>ver</a:t>
            </a:r>
            <a:r>
              <a:rPr lang="en-US" sz="2500" dirty="0" smtClean="0"/>
              <a:t> </a:t>
            </a:r>
            <a:r>
              <a:rPr lang="en-US" sz="2500" dirty="0" err="1" smtClean="0"/>
              <a:t>las</a:t>
            </a:r>
            <a:r>
              <a:rPr lang="en-US" sz="2500" dirty="0" smtClean="0"/>
              <a:t> </a:t>
            </a:r>
            <a:r>
              <a:rPr lang="en-US" sz="2500" dirty="0" err="1" smtClean="0"/>
              <a:t>lecciones</a:t>
            </a:r>
            <a:r>
              <a:rPr lang="en-US" sz="2500" dirty="0" smtClean="0"/>
              <a:t> y </a:t>
            </a:r>
            <a:r>
              <a:rPr lang="en-US" sz="2500" dirty="0" err="1" smtClean="0"/>
              <a:t>algunas</a:t>
            </a:r>
            <a:r>
              <a:rPr lang="en-US" sz="2500" dirty="0" smtClean="0"/>
              <a:t> </a:t>
            </a:r>
            <a:r>
              <a:rPr lang="en-US" sz="2500" dirty="0" err="1" smtClean="0"/>
              <a:t>aplicaciones</a:t>
            </a:r>
            <a:r>
              <a:rPr lang="en-US" sz="2500" dirty="0" smtClean="0"/>
              <a:t> </a:t>
            </a:r>
            <a:r>
              <a:rPr lang="en-US" sz="2500" dirty="0" err="1" smtClean="0"/>
              <a:t>que</a:t>
            </a:r>
            <a:r>
              <a:rPr lang="en-US" sz="2500" dirty="0" smtClean="0"/>
              <a:t> </a:t>
            </a:r>
            <a:r>
              <a:rPr lang="en-US" sz="2500" dirty="0" err="1" smtClean="0"/>
              <a:t>tiene</a:t>
            </a:r>
            <a:r>
              <a:rPr lang="en-US" sz="2500" dirty="0" smtClean="0"/>
              <a:t> </a:t>
            </a:r>
            <a:r>
              <a:rPr lang="en-US" sz="2500" dirty="0" err="1" smtClean="0"/>
              <a:t>para</a:t>
            </a:r>
            <a:r>
              <a:rPr lang="en-US" sz="2500" dirty="0" smtClean="0"/>
              <a:t> </a:t>
            </a:r>
            <a:r>
              <a:rPr lang="en-US" sz="2500" dirty="0" err="1" smtClean="0"/>
              <a:t>nosotros</a:t>
            </a:r>
            <a:r>
              <a:rPr lang="en-US" sz="2500" dirty="0" smtClean="0"/>
              <a:t>.  </a:t>
            </a:r>
            <a:endParaRPr lang="es-CL" sz="2500" dirty="0"/>
          </a:p>
        </p:txBody>
      </p:sp>
      <p:sp>
        <p:nvSpPr>
          <p:cNvPr id="4" name="3 CuadroTexto"/>
          <p:cNvSpPr txBox="1"/>
          <p:nvPr/>
        </p:nvSpPr>
        <p:spPr>
          <a:xfrm>
            <a:off x="2720251" y="116632"/>
            <a:ext cx="5688632" cy="461665"/>
          </a:xfrm>
          <a:prstGeom prst="rect">
            <a:avLst/>
          </a:prstGeom>
          <a:noFill/>
        </p:spPr>
        <p:txBody>
          <a:bodyPr wrap="square" rtlCol="0">
            <a:spAutoFit/>
          </a:bodyPr>
          <a:lstStyle/>
          <a:p>
            <a:r>
              <a:rPr lang="es-419" sz="2400" b="1" dirty="0" smtClean="0"/>
              <a:t>Ten Cuidado de Cómo Oyes – Lucas 8:1-21</a:t>
            </a:r>
            <a:endParaRPr lang="es-CL" sz="2400" b="1" dirty="0"/>
          </a:p>
        </p:txBody>
      </p:sp>
    </p:spTree>
    <p:extLst>
      <p:ext uri="{BB962C8B-B14F-4D97-AF65-F5344CB8AC3E}">
        <p14:creationId xmlns:p14="http://schemas.microsoft.com/office/powerpoint/2010/main" val="2127313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404664"/>
            <a:ext cx="8280920" cy="1012974"/>
          </a:xfrm>
        </p:spPr>
        <p:txBody>
          <a:bodyPr/>
          <a:lstStyle/>
          <a:p>
            <a:pPr marL="441325" indent="-441325">
              <a:buFont typeface="+mj-lt"/>
              <a:buAutoNum type="arabicPeriod"/>
            </a:pPr>
            <a:r>
              <a:rPr lang="es-419" sz="3400" dirty="0" smtClean="0"/>
              <a:t>Parábola del Sembrador/Suelos (Lc. 8:4-15) </a:t>
            </a:r>
            <a:endParaRPr lang="es-CL" sz="3400" dirty="0"/>
          </a:p>
        </p:txBody>
      </p:sp>
      <p:sp>
        <p:nvSpPr>
          <p:cNvPr id="3" name="2 Marcador de contenido"/>
          <p:cNvSpPr>
            <a:spLocks noGrp="1"/>
          </p:cNvSpPr>
          <p:nvPr>
            <p:ph idx="1"/>
          </p:nvPr>
        </p:nvSpPr>
        <p:spPr>
          <a:xfrm>
            <a:off x="251520" y="1268760"/>
            <a:ext cx="8064896" cy="5328592"/>
          </a:xfrm>
        </p:spPr>
        <p:txBody>
          <a:bodyPr>
            <a:normAutofit lnSpcReduction="10000"/>
          </a:bodyPr>
          <a:lstStyle/>
          <a:p>
            <a:r>
              <a:rPr lang="en-US" sz="2600" dirty="0" smtClean="0"/>
              <a:t>La </a:t>
            </a:r>
            <a:r>
              <a:rPr lang="en-US" sz="2600" dirty="0" err="1" smtClean="0"/>
              <a:t>Parábola</a:t>
            </a:r>
            <a:r>
              <a:rPr lang="en-US" sz="2600" dirty="0" smtClean="0"/>
              <a:t> (vs. 5-8)</a:t>
            </a:r>
            <a:endParaRPr lang="en-US" sz="2600" b="1" dirty="0" smtClean="0"/>
          </a:p>
          <a:p>
            <a:r>
              <a:rPr lang="en-US" sz="2600" dirty="0" smtClean="0"/>
              <a:t>La </a:t>
            </a:r>
            <a:r>
              <a:rPr lang="en-US" sz="2600" dirty="0" err="1" smtClean="0"/>
              <a:t>Explicación</a:t>
            </a:r>
            <a:r>
              <a:rPr lang="en-US" sz="2600" dirty="0" smtClean="0"/>
              <a:t> (</a:t>
            </a:r>
            <a:r>
              <a:rPr lang="en-US" sz="2600" dirty="0" err="1" smtClean="0"/>
              <a:t>Interpretación</a:t>
            </a:r>
            <a:r>
              <a:rPr lang="en-US" sz="2600" dirty="0" smtClean="0"/>
              <a:t>) de la </a:t>
            </a:r>
            <a:r>
              <a:rPr lang="en-US" sz="2600" dirty="0" err="1" smtClean="0"/>
              <a:t>Parábola</a:t>
            </a:r>
            <a:r>
              <a:rPr lang="en-US" sz="2600" dirty="0" smtClean="0"/>
              <a:t> (vs. 11-15)</a:t>
            </a:r>
          </a:p>
          <a:p>
            <a:pPr lvl="1"/>
            <a:r>
              <a:rPr lang="en-US" sz="2300" dirty="0" smtClean="0"/>
              <a:t>Nuestra </a:t>
            </a:r>
            <a:r>
              <a:rPr lang="en-US" sz="2300" dirty="0" err="1"/>
              <a:t>tendencia</a:t>
            </a:r>
            <a:r>
              <a:rPr lang="en-US" sz="2300" dirty="0"/>
              <a:t> </a:t>
            </a:r>
            <a:r>
              <a:rPr lang="en-US" sz="2300" dirty="0" err="1"/>
              <a:t>es</a:t>
            </a:r>
            <a:r>
              <a:rPr lang="en-US" sz="2300" dirty="0"/>
              <a:t> </a:t>
            </a:r>
            <a:r>
              <a:rPr lang="en-US" sz="2300" dirty="0" err="1"/>
              <a:t>ir</a:t>
            </a:r>
            <a:r>
              <a:rPr lang="en-US" sz="2300" dirty="0"/>
              <a:t> a los </a:t>
            </a:r>
            <a:r>
              <a:rPr lang="en-US" sz="2300" dirty="0" err="1"/>
              <a:t>diferentes</a:t>
            </a:r>
            <a:r>
              <a:rPr lang="en-US" sz="2300" dirty="0"/>
              <a:t> </a:t>
            </a:r>
            <a:r>
              <a:rPr lang="en-US" sz="2300" dirty="0" err="1"/>
              <a:t>suelos</a:t>
            </a:r>
            <a:r>
              <a:rPr lang="en-US" sz="2300" dirty="0"/>
              <a:t>, y </a:t>
            </a:r>
            <a:r>
              <a:rPr lang="en-US" sz="2300" dirty="0" err="1"/>
              <a:t>empezar</a:t>
            </a:r>
            <a:r>
              <a:rPr lang="en-US" sz="2300" dirty="0"/>
              <a:t> la </a:t>
            </a:r>
            <a:r>
              <a:rPr lang="en-US" sz="2300" dirty="0" err="1"/>
              <a:t>interpretación</a:t>
            </a:r>
            <a:r>
              <a:rPr lang="en-US" sz="2300" dirty="0"/>
              <a:t> </a:t>
            </a:r>
            <a:r>
              <a:rPr lang="en-US" sz="2300" dirty="0" err="1" smtClean="0"/>
              <a:t>ahí</a:t>
            </a:r>
            <a:r>
              <a:rPr lang="en-US" sz="2300" dirty="0" smtClean="0"/>
              <a:t>. </a:t>
            </a:r>
            <a:r>
              <a:rPr lang="en-US" sz="2300" dirty="0" err="1"/>
              <a:t>Pero</a:t>
            </a:r>
            <a:r>
              <a:rPr lang="en-US" sz="2300" dirty="0"/>
              <a:t> note </a:t>
            </a:r>
            <a:r>
              <a:rPr lang="en-US" sz="2300" dirty="0" err="1"/>
              <a:t>que</a:t>
            </a:r>
            <a:r>
              <a:rPr lang="en-US" sz="2300" dirty="0"/>
              <a:t> Jesús </a:t>
            </a:r>
            <a:r>
              <a:rPr lang="en-US" sz="2300" dirty="0" err="1"/>
              <a:t>dijo</a:t>
            </a:r>
            <a:r>
              <a:rPr lang="en-US" sz="2300" dirty="0"/>
              <a:t> </a:t>
            </a:r>
            <a:r>
              <a:rPr lang="en-US" sz="2300" dirty="0" err="1"/>
              <a:t>que</a:t>
            </a:r>
            <a:r>
              <a:rPr lang="en-US" sz="2300" dirty="0"/>
              <a:t> </a:t>
            </a:r>
            <a:r>
              <a:rPr lang="en-US" sz="2300" b="1" dirty="0" err="1"/>
              <a:t>esta</a:t>
            </a:r>
            <a:r>
              <a:rPr lang="en-US" sz="2300" b="1" dirty="0"/>
              <a:t> </a:t>
            </a:r>
            <a:r>
              <a:rPr lang="en-US" sz="2300" b="1" dirty="0" err="1"/>
              <a:t>parábola</a:t>
            </a:r>
            <a:r>
              <a:rPr lang="en-US" sz="2300" b="1" dirty="0"/>
              <a:t> </a:t>
            </a:r>
            <a:r>
              <a:rPr lang="en-US" sz="2300" b="1" dirty="0" err="1"/>
              <a:t>revela</a:t>
            </a:r>
            <a:r>
              <a:rPr lang="en-US" sz="2300" b="1" dirty="0"/>
              <a:t> </a:t>
            </a:r>
            <a:r>
              <a:rPr lang="en-US" sz="2300" b="1" i="1" dirty="0"/>
              <a:t>“los </a:t>
            </a:r>
            <a:r>
              <a:rPr lang="en-US" sz="2300" b="1" i="1" dirty="0" err="1"/>
              <a:t>misterios</a:t>
            </a:r>
            <a:r>
              <a:rPr lang="en-US" sz="2300" b="1" i="1" dirty="0"/>
              <a:t> del </a:t>
            </a:r>
            <a:r>
              <a:rPr lang="en-US" sz="2300" b="1" i="1" dirty="0" err="1"/>
              <a:t>reino</a:t>
            </a:r>
            <a:r>
              <a:rPr lang="en-US" sz="2300" b="1" i="1" dirty="0"/>
              <a:t>  de Dios” </a:t>
            </a:r>
            <a:r>
              <a:rPr lang="en-US" sz="2300" b="1" dirty="0"/>
              <a:t>(</a:t>
            </a:r>
            <a:r>
              <a:rPr lang="en-US" sz="2300" b="1" dirty="0" err="1"/>
              <a:t>Lc</a:t>
            </a:r>
            <a:r>
              <a:rPr lang="en-US" sz="2300" b="1" dirty="0"/>
              <a:t>. 8:10</a:t>
            </a:r>
            <a:r>
              <a:rPr lang="en-US" sz="2300" b="1" dirty="0" smtClean="0"/>
              <a:t>)</a:t>
            </a:r>
            <a:r>
              <a:rPr lang="en-US" sz="2300" dirty="0" smtClean="0"/>
              <a:t>.</a:t>
            </a:r>
          </a:p>
          <a:p>
            <a:pPr lvl="2"/>
            <a:r>
              <a:rPr lang="en-US" sz="2100" b="1" dirty="0" smtClean="0"/>
              <a:t>¿</a:t>
            </a:r>
            <a:r>
              <a:rPr lang="en-US" sz="2100" b="1" dirty="0" err="1" smtClean="0"/>
              <a:t>Cómo</a:t>
            </a:r>
            <a:r>
              <a:rPr lang="en-US" sz="2100" b="1" dirty="0" smtClean="0"/>
              <a:t> </a:t>
            </a:r>
            <a:r>
              <a:rPr lang="en-US" sz="2100" b="1" dirty="0" err="1" smtClean="0"/>
              <a:t>esta</a:t>
            </a:r>
            <a:r>
              <a:rPr lang="en-US" sz="2100" b="1" dirty="0" smtClean="0"/>
              <a:t> </a:t>
            </a:r>
            <a:r>
              <a:rPr lang="en-US" sz="2100" b="1" dirty="0" err="1" smtClean="0"/>
              <a:t>parábola</a:t>
            </a:r>
            <a:r>
              <a:rPr lang="en-US" sz="2100" b="1" dirty="0" smtClean="0"/>
              <a:t> </a:t>
            </a:r>
            <a:r>
              <a:rPr lang="en-US" sz="2100" b="1" dirty="0" err="1" smtClean="0"/>
              <a:t>revela</a:t>
            </a:r>
            <a:r>
              <a:rPr lang="en-US" sz="2100" b="1" dirty="0" smtClean="0"/>
              <a:t> los </a:t>
            </a:r>
            <a:r>
              <a:rPr lang="en-US" sz="2100" b="1" dirty="0" err="1" smtClean="0"/>
              <a:t>misteios</a:t>
            </a:r>
            <a:r>
              <a:rPr lang="en-US" sz="2100" b="1" dirty="0" smtClean="0"/>
              <a:t> del </a:t>
            </a:r>
            <a:r>
              <a:rPr lang="en-US" sz="2100" b="1" dirty="0" err="1" smtClean="0"/>
              <a:t>reino</a:t>
            </a:r>
            <a:r>
              <a:rPr lang="en-US" sz="2100" b="1" dirty="0" smtClean="0"/>
              <a:t> de Dios?</a:t>
            </a:r>
          </a:p>
          <a:p>
            <a:pPr lvl="2"/>
            <a:r>
              <a:rPr lang="en-US" sz="2100" dirty="0" smtClean="0"/>
              <a:t>Los </a:t>
            </a:r>
            <a:r>
              <a:rPr lang="en-US" sz="2100" dirty="0" err="1"/>
              <a:t>judíos</a:t>
            </a:r>
            <a:r>
              <a:rPr lang="en-US" sz="2100" dirty="0"/>
              <a:t>, en general, </a:t>
            </a:r>
            <a:r>
              <a:rPr lang="en-US" sz="2100" dirty="0" err="1"/>
              <a:t>pensaron</a:t>
            </a:r>
            <a:r>
              <a:rPr lang="en-US" sz="2100" dirty="0"/>
              <a:t> </a:t>
            </a:r>
            <a:r>
              <a:rPr lang="en-US" sz="2100" dirty="0" err="1"/>
              <a:t>que</a:t>
            </a:r>
            <a:r>
              <a:rPr lang="en-US" sz="2100" dirty="0"/>
              <a:t> la </a:t>
            </a:r>
            <a:r>
              <a:rPr lang="en-US" sz="2100" dirty="0" err="1"/>
              <a:t>venida</a:t>
            </a:r>
            <a:r>
              <a:rPr lang="en-US" sz="2100" dirty="0"/>
              <a:t> del </a:t>
            </a:r>
            <a:r>
              <a:rPr lang="en-US" sz="2100" dirty="0" err="1"/>
              <a:t>reino</a:t>
            </a:r>
            <a:r>
              <a:rPr lang="en-US" sz="2100" dirty="0"/>
              <a:t> </a:t>
            </a:r>
            <a:r>
              <a:rPr lang="en-US" sz="2100" dirty="0" err="1"/>
              <a:t>sería</a:t>
            </a:r>
            <a:r>
              <a:rPr lang="en-US" sz="2100" dirty="0"/>
              <a:t> </a:t>
            </a:r>
            <a:r>
              <a:rPr lang="en-US" sz="2100" dirty="0" err="1"/>
              <a:t>algo</a:t>
            </a:r>
            <a:r>
              <a:rPr lang="en-US" sz="2100" dirty="0"/>
              <a:t> </a:t>
            </a:r>
            <a:r>
              <a:rPr lang="en-US" sz="2100" dirty="0" err="1"/>
              <a:t>explosivo</a:t>
            </a:r>
            <a:r>
              <a:rPr lang="en-US" sz="2100" dirty="0"/>
              <a:t>, </a:t>
            </a:r>
            <a:r>
              <a:rPr lang="en-US" sz="2100" dirty="0" err="1"/>
              <a:t>arrasador</a:t>
            </a:r>
            <a:r>
              <a:rPr lang="en-US" sz="2100" dirty="0"/>
              <a:t>. </a:t>
            </a:r>
            <a:r>
              <a:rPr lang="en-US" sz="2100" dirty="0" err="1"/>
              <a:t>Pero</a:t>
            </a:r>
            <a:r>
              <a:rPr lang="en-US" sz="2100" dirty="0"/>
              <a:t> </a:t>
            </a:r>
            <a:r>
              <a:rPr lang="en-US" sz="2100" dirty="0" err="1"/>
              <a:t>una</a:t>
            </a:r>
            <a:r>
              <a:rPr lang="en-US" sz="2100" dirty="0"/>
              <a:t> </a:t>
            </a:r>
            <a:r>
              <a:rPr lang="en-US" sz="2100" dirty="0" err="1"/>
              <a:t>rapida</a:t>
            </a:r>
            <a:r>
              <a:rPr lang="en-US" sz="2100" dirty="0"/>
              <a:t> </a:t>
            </a:r>
            <a:r>
              <a:rPr lang="en-US" sz="2100" dirty="0" err="1"/>
              <a:t>mirada</a:t>
            </a:r>
            <a:r>
              <a:rPr lang="en-US" sz="2100" dirty="0"/>
              <a:t> a </a:t>
            </a:r>
            <a:r>
              <a:rPr lang="en-US" sz="2100" dirty="0" err="1"/>
              <a:t>esta</a:t>
            </a:r>
            <a:r>
              <a:rPr lang="en-US" sz="2100" dirty="0"/>
              <a:t> </a:t>
            </a:r>
            <a:r>
              <a:rPr lang="en-US" sz="2100" dirty="0" err="1"/>
              <a:t>parábola</a:t>
            </a:r>
            <a:r>
              <a:rPr lang="en-US" sz="2100" dirty="0"/>
              <a:t> </a:t>
            </a:r>
            <a:r>
              <a:rPr lang="en-US" sz="2100" dirty="0" err="1"/>
              <a:t>mostrará</a:t>
            </a:r>
            <a:r>
              <a:rPr lang="en-US" sz="2100" dirty="0"/>
              <a:t> lo </a:t>
            </a:r>
            <a:r>
              <a:rPr lang="en-US" sz="2100" dirty="0" err="1"/>
              <a:t>contrario</a:t>
            </a:r>
            <a:r>
              <a:rPr lang="en-US" sz="2100" dirty="0"/>
              <a:t>. </a:t>
            </a:r>
            <a:endParaRPr lang="en-US" sz="2100" dirty="0" smtClean="0"/>
          </a:p>
          <a:p>
            <a:pPr lvl="2"/>
            <a:r>
              <a:rPr lang="en-US" sz="2100" dirty="0" smtClean="0"/>
              <a:t>La </a:t>
            </a:r>
            <a:r>
              <a:rPr lang="en-US" sz="2100" dirty="0" err="1"/>
              <a:t>venida</a:t>
            </a:r>
            <a:r>
              <a:rPr lang="en-US" sz="2100" dirty="0"/>
              <a:t> del </a:t>
            </a:r>
            <a:r>
              <a:rPr lang="en-US" sz="2100" dirty="0" err="1"/>
              <a:t>reino</a:t>
            </a:r>
            <a:r>
              <a:rPr lang="en-US" sz="2100" dirty="0"/>
              <a:t> </a:t>
            </a:r>
            <a:r>
              <a:rPr lang="en-US" sz="2100" dirty="0" err="1"/>
              <a:t>sería</a:t>
            </a:r>
            <a:r>
              <a:rPr lang="en-US" sz="2100" dirty="0"/>
              <a:t> </a:t>
            </a:r>
            <a:r>
              <a:rPr lang="en-US" sz="2100" dirty="0" err="1"/>
              <a:t>más</a:t>
            </a:r>
            <a:r>
              <a:rPr lang="en-US" sz="2100" dirty="0"/>
              <a:t> </a:t>
            </a:r>
            <a:r>
              <a:rPr lang="en-US" sz="2100" dirty="0" err="1"/>
              <a:t>como</a:t>
            </a:r>
            <a:r>
              <a:rPr lang="en-US" sz="2100" dirty="0"/>
              <a:t> un </a:t>
            </a:r>
            <a:r>
              <a:rPr lang="en-US" sz="2100" dirty="0" err="1"/>
              <a:t>sembrador</a:t>
            </a:r>
            <a:r>
              <a:rPr lang="en-US" sz="2100" dirty="0"/>
              <a:t> </a:t>
            </a:r>
            <a:r>
              <a:rPr lang="en-US" sz="2100" dirty="0" err="1"/>
              <a:t>sembrando</a:t>
            </a:r>
            <a:r>
              <a:rPr lang="en-US" sz="2100" dirty="0"/>
              <a:t> </a:t>
            </a:r>
            <a:r>
              <a:rPr lang="en-US" sz="2100" dirty="0" err="1"/>
              <a:t>su</a:t>
            </a:r>
            <a:r>
              <a:rPr lang="en-US" sz="2100" dirty="0"/>
              <a:t> campo, y gran parte de la </a:t>
            </a:r>
            <a:r>
              <a:rPr lang="en-US" sz="2100" dirty="0" err="1"/>
              <a:t>semilla</a:t>
            </a:r>
            <a:r>
              <a:rPr lang="en-US" sz="2100" dirty="0"/>
              <a:t>, </a:t>
            </a:r>
            <a:r>
              <a:rPr lang="en-US" sz="2100" dirty="0" err="1"/>
              <a:t>quedando</a:t>
            </a:r>
            <a:r>
              <a:rPr lang="en-US" sz="2100" dirty="0"/>
              <a:t> en nada. </a:t>
            </a:r>
            <a:r>
              <a:rPr lang="en-US" sz="2100" dirty="0" smtClean="0"/>
              <a:t>        </a:t>
            </a:r>
            <a:r>
              <a:rPr lang="en-US" sz="2100" b="1" u="sng" dirty="0" smtClean="0"/>
              <a:t>No </a:t>
            </a:r>
            <a:r>
              <a:rPr lang="en-US" sz="2100" b="1" u="sng" dirty="0" err="1"/>
              <a:t>todos</a:t>
            </a:r>
            <a:r>
              <a:rPr lang="en-US" sz="2100" b="1" u="sng" dirty="0"/>
              <a:t> </a:t>
            </a:r>
            <a:r>
              <a:rPr lang="en-US" sz="2100" b="1" u="sng" dirty="0" err="1"/>
              <a:t>aceptarán</a:t>
            </a:r>
            <a:r>
              <a:rPr lang="en-US" sz="2100" b="1" u="sng" dirty="0"/>
              <a:t> el </a:t>
            </a:r>
            <a:r>
              <a:rPr lang="en-US" sz="2100" b="1" u="sng" dirty="0" err="1"/>
              <a:t>reino</a:t>
            </a:r>
            <a:r>
              <a:rPr lang="en-US" sz="2100" b="1" u="sng" dirty="0"/>
              <a:t>, y el </a:t>
            </a:r>
            <a:r>
              <a:rPr lang="en-US" sz="2100" b="1" u="sng" dirty="0" err="1"/>
              <a:t>reino</a:t>
            </a:r>
            <a:r>
              <a:rPr lang="en-US" sz="2100" b="1" u="sng" dirty="0"/>
              <a:t> </a:t>
            </a:r>
            <a:r>
              <a:rPr lang="en-US" sz="2100" b="1" u="sng" dirty="0" err="1"/>
              <a:t>iba</a:t>
            </a:r>
            <a:r>
              <a:rPr lang="en-US" sz="2100" b="1" u="sng" dirty="0"/>
              <a:t> a </a:t>
            </a:r>
            <a:r>
              <a:rPr lang="en-US" sz="2100" b="1" u="sng" dirty="0" err="1"/>
              <a:t>ser</a:t>
            </a:r>
            <a:r>
              <a:rPr lang="en-US" sz="2100" b="1" u="sng" dirty="0"/>
              <a:t> </a:t>
            </a:r>
            <a:r>
              <a:rPr lang="en-US" sz="2100" b="1" u="sng" dirty="0" err="1"/>
              <a:t>recibido</a:t>
            </a:r>
            <a:r>
              <a:rPr lang="en-US" sz="2100" b="1" u="sng" dirty="0"/>
              <a:t> o </a:t>
            </a:r>
            <a:r>
              <a:rPr lang="en-US" sz="2100" b="1" u="sng" dirty="0" err="1"/>
              <a:t>rechazado</a:t>
            </a:r>
            <a:r>
              <a:rPr lang="en-US" sz="2100" b="1" u="sng" dirty="0"/>
              <a:t> en los </a:t>
            </a:r>
            <a:r>
              <a:rPr lang="en-US" sz="2100" b="1" u="sng" dirty="0" err="1"/>
              <a:t>corazones</a:t>
            </a:r>
            <a:r>
              <a:rPr lang="en-US" sz="2100" b="1" u="sng" dirty="0"/>
              <a:t> del los hombres y no se </a:t>
            </a:r>
            <a:r>
              <a:rPr lang="en-US" sz="2100" b="1" u="sng" dirty="0" err="1"/>
              <a:t>establecería</a:t>
            </a:r>
            <a:r>
              <a:rPr lang="en-US" sz="2100" b="1" u="sng" dirty="0"/>
              <a:t> </a:t>
            </a:r>
            <a:r>
              <a:rPr lang="en-US" sz="2100" b="1" u="sng" dirty="0" err="1"/>
              <a:t>por</a:t>
            </a:r>
            <a:r>
              <a:rPr lang="en-US" sz="2100" b="1" u="sng" dirty="0"/>
              <a:t> la </a:t>
            </a:r>
            <a:r>
              <a:rPr lang="en-US" sz="2100" b="1" u="sng" dirty="0" err="1"/>
              <a:t>fuerza</a:t>
            </a:r>
            <a:r>
              <a:rPr lang="en-US" sz="2100" b="1" u="sng" dirty="0"/>
              <a:t> </a:t>
            </a:r>
            <a:r>
              <a:rPr lang="en-US" sz="2100" b="1" u="sng" dirty="0" err="1"/>
              <a:t>física</a:t>
            </a:r>
            <a:r>
              <a:rPr lang="en-US" sz="2100" dirty="0"/>
              <a:t>. </a:t>
            </a:r>
            <a:endParaRPr lang="en-US" sz="2100" dirty="0" smtClean="0"/>
          </a:p>
          <a:p>
            <a:pPr lvl="2"/>
            <a:r>
              <a:rPr lang="en-US" sz="2100" dirty="0" smtClean="0"/>
              <a:t>El </a:t>
            </a:r>
            <a:r>
              <a:rPr lang="en-US" sz="2100" dirty="0" err="1"/>
              <a:t>reino</a:t>
            </a:r>
            <a:r>
              <a:rPr lang="en-US" sz="2100" dirty="0"/>
              <a:t> </a:t>
            </a:r>
            <a:r>
              <a:rPr lang="en-US" sz="2100" dirty="0" err="1"/>
              <a:t>es</a:t>
            </a:r>
            <a:r>
              <a:rPr lang="en-US" sz="2100" dirty="0"/>
              <a:t> </a:t>
            </a:r>
            <a:r>
              <a:rPr lang="en-US" sz="2100" dirty="0" err="1"/>
              <a:t>propagado</a:t>
            </a:r>
            <a:r>
              <a:rPr lang="en-US" sz="2100" dirty="0"/>
              <a:t> </a:t>
            </a:r>
            <a:r>
              <a:rPr lang="en-US" sz="2100" dirty="0" err="1"/>
              <a:t>por</a:t>
            </a:r>
            <a:r>
              <a:rPr lang="en-US" sz="2100" dirty="0"/>
              <a:t> </a:t>
            </a:r>
            <a:r>
              <a:rPr lang="en-US" sz="2100" b="1" i="1" dirty="0"/>
              <a:t>la </a:t>
            </a:r>
            <a:r>
              <a:rPr lang="en-US" sz="2100" b="1" i="1" dirty="0" err="1"/>
              <a:t>enseñanza</a:t>
            </a:r>
            <a:r>
              <a:rPr lang="en-US" sz="2100" dirty="0"/>
              <a:t>. La </a:t>
            </a:r>
            <a:r>
              <a:rPr lang="en-US" sz="2100" dirty="0" err="1"/>
              <a:t>propagación</a:t>
            </a:r>
            <a:r>
              <a:rPr lang="en-US" sz="2100" dirty="0"/>
              <a:t> del </a:t>
            </a:r>
            <a:r>
              <a:rPr lang="en-US" sz="2100" dirty="0" err="1"/>
              <a:t>reino</a:t>
            </a:r>
            <a:r>
              <a:rPr lang="en-US" sz="2100" dirty="0"/>
              <a:t> </a:t>
            </a:r>
            <a:r>
              <a:rPr lang="en-US" sz="2100" dirty="0" err="1"/>
              <a:t>depende</a:t>
            </a:r>
            <a:r>
              <a:rPr lang="en-US" sz="2100" dirty="0"/>
              <a:t> de </a:t>
            </a:r>
            <a:r>
              <a:rPr lang="en-US" sz="2100" b="1" i="1" dirty="0"/>
              <a:t>“</a:t>
            </a:r>
            <a:r>
              <a:rPr lang="en-US" sz="2100" b="1" i="1" dirty="0" err="1"/>
              <a:t>cómo</a:t>
            </a:r>
            <a:r>
              <a:rPr lang="en-US" sz="2100" b="1" i="1" dirty="0"/>
              <a:t> </a:t>
            </a:r>
            <a:r>
              <a:rPr lang="en-US" sz="2100" b="1" i="1" dirty="0" err="1" smtClean="0"/>
              <a:t>cada</a:t>
            </a:r>
            <a:r>
              <a:rPr lang="en-US" sz="2100" b="1" i="1" dirty="0" smtClean="0"/>
              <a:t> </a:t>
            </a:r>
            <a:r>
              <a:rPr lang="en-US" sz="2100" b="1" i="1" dirty="0" err="1" smtClean="0"/>
              <a:t>uno</a:t>
            </a:r>
            <a:r>
              <a:rPr lang="en-US" sz="2100" b="1" i="1" dirty="0" smtClean="0"/>
              <a:t> </a:t>
            </a:r>
            <a:r>
              <a:rPr lang="en-US" sz="2100" b="1" i="1" dirty="0" err="1"/>
              <a:t>oye</a:t>
            </a:r>
            <a:r>
              <a:rPr lang="en-US" sz="2100" b="1" i="1" dirty="0"/>
              <a:t>”</a:t>
            </a:r>
            <a:r>
              <a:rPr lang="en-US" sz="2100" dirty="0"/>
              <a:t>.</a:t>
            </a:r>
          </a:p>
          <a:p>
            <a:pPr lvl="2"/>
            <a:endParaRPr lang="en-US" sz="2100" dirty="0" smtClean="0"/>
          </a:p>
        </p:txBody>
      </p:sp>
      <p:sp>
        <p:nvSpPr>
          <p:cNvPr id="4" name="3 CuadroTexto"/>
          <p:cNvSpPr txBox="1"/>
          <p:nvPr/>
        </p:nvSpPr>
        <p:spPr>
          <a:xfrm>
            <a:off x="2720251" y="116632"/>
            <a:ext cx="5688632" cy="461665"/>
          </a:xfrm>
          <a:prstGeom prst="rect">
            <a:avLst/>
          </a:prstGeom>
          <a:noFill/>
        </p:spPr>
        <p:txBody>
          <a:bodyPr wrap="square" rtlCol="0">
            <a:spAutoFit/>
          </a:bodyPr>
          <a:lstStyle/>
          <a:p>
            <a:r>
              <a:rPr lang="es-419" sz="2400" b="1" dirty="0" smtClean="0"/>
              <a:t>Ten Cuidado de Cómo Oyes – Lucas 8:1-21</a:t>
            </a:r>
            <a:endParaRPr lang="es-CL" sz="2400" b="1" dirty="0"/>
          </a:p>
        </p:txBody>
      </p:sp>
    </p:spTree>
    <p:extLst>
      <p:ext uri="{BB962C8B-B14F-4D97-AF65-F5344CB8AC3E}">
        <p14:creationId xmlns:p14="http://schemas.microsoft.com/office/powerpoint/2010/main" val="221716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404664"/>
            <a:ext cx="8280920" cy="1012974"/>
          </a:xfrm>
        </p:spPr>
        <p:txBody>
          <a:bodyPr/>
          <a:lstStyle/>
          <a:p>
            <a:pPr marL="441325" indent="-441325">
              <a:buFont typeface="+mj-lt"/>
              <a:buAutoNum type="arabicPeriod"/>
            </a:pPr>
            <a:r>
              <a:rPr lang="es-419" sz="3400" dirty="0" smtClean="0"/>
              <a:t>Parábola del Sembrador/Suelos (Lc. 8:4-15) </a:t>
            </a:r>
            <a:endParaRPr lang="es-CL" sz="3400" dirty="0"/>
          </a:p>
        </p:txBody>
      </p:sp>
      <p:sp>
        <p:nvSpPr>
          <p:cNvPr id="3" name="2 Marcador de contenido"/>
          <p:cNvSpPr>
            <a:spLocks noGrp="1"/>
          </p:cNvSpPr>
          <p:nvPr>
            <p:ph idx="1"/>
          </p:nvPr>
        </p:nvSpPr>
        <p:spPr>
          <a:xfrm>
            <a:off x="251520" y="1268760"/>
            <a:ext cx="8064896" cy="5328592"/>
          </a:xfrm>
        </p:spPr>
        <p:txBody>
          <a:bodyPr>
            <a:normAutofit/>
          </a:bodyPr>
          <a:lstStyle/>
          <a:p>
            <a:r>
              <a:rPr lang="en-US" sz="2600" dirty="0" smtClean="0"/>
              <a:t>La </a:t>
            </a:r>
            <a:r>
              <a:rPr lang="en-US" sz="2600" dirty="0" err="1" smtClean="0"/>
              <a:t>Explicación</a:t>
            </a:r>
            <a:r>
              <a:rPr lang="en-US" sz="2600" dirty="0" smtClean="0"/>
              <a:t> (</a:t>
            </a:r>
            <a:r>
              <a:rPr lang="en-US" sz="2600" dirty="0" err="1" smtClean="0"/>
              <a:t>Interpretación</a:t>
            </a:r>
            <a:r>
              <a:rPr lang="en-US" sz="2600" dirty="0" smtClean="0"/>
              <a:t>) de la </a:t>
            </a:r>
            <a:r>
              <a:rPr lang="en-US" sz="2600" dirty="0" err="1" smtClean="0"/>
              <a:t>Parábola</a:t>
            </a:r>
            <a:r>
              <a:rPr lang="en-US" sz="2600" dirty="0" smtClean="0"/>
              <a:t> (vs. 11-15)</a:t>
            </a:r>
          </a:p>
          <a:p>
            <a:pPr lvl="1"/>
            <a:r>
              <a:rPr lang="en-US" sz="2300" dirty="0" smtClean="0"/>
              <a:t>El </a:t>
            </a:r>
            <a:r>
              <a:rPr lang="en-US" sz="2300" dirty="0" err="1" smtClean="0"/>
              <a:t>Sembrador</a:t>
            </a:r>
            <a:r>
              <a:rPr lang="en-US" sz="2300" dirty="0" smtClean="0"/>
              <a:t> </a:t>
            </a:r>
            <a:r>
              <a:rPr lang="en-US" sz="2300" b="1" dirty="0" smtClean="0"/>
              <a:t>(</a:t>
            </a:r>
            <a:r>
              <a:rPr lang="en-US" sz="2300" b="1" dirty="0"/>
              <a:t>L</a:t>
            </a:r>
            <a:r>
              <a:rPr lang="en-US" sz="2300" b="1" dirty="0" smtClean="0"/>
              <a:t>ucas 8:5)</a:t>
            </a:r>
          </a:p>
          <a:p>
            <a:pPr lvl="2"/>
            <a:r>
              <a:rPr lang="en-US" sz="2200" dirty="0" smtClean="0"/>
              <a:t>Aunque </a:t>
            </a:r>
            <a:r>
              <a:rPr lang="en-US" sz="2200" dirty="0"/>
              <a:t>no </a:t>
            </a:r>
            <a:r>
              <a:rPr lang="en-US" sz="2200" dirty="0" err="1"/>
              <a:t>es</a:t>
            </a:r>
            <a:r>
              <a:rPr lang="en-US" sz="2200" dirty="0"/>
              <a:t> </a:t>
            </a:r>
            <a:r>
              <a:rPr lang="en-US" sz="2200" dirty="0" err="1"/>
              <a:t>identificado</a:t>
            </a:r>
            <a:r>
              <a:rPr lang="en-US" sz="2200" dirty="0"/>
              <a:t>, </a:t>
            </a:r>
            <a:r>
              <a:rPr lang="en-US" sz="2200" dirty="0" err="1"/>
              <a:t>obviamente</a:t>
            </a:r>
            <a:r>
              <a:rPr lang="en-US" sz="2200" dirty="0"/>
              <a:t> </a:t>
            </a:r>
            <a:r>
              <a:rPr lang="en-US" sz="2200" dirty="0" err="1"/>
              <a:t>representa</a:t>
            </a:r>
            <a:r>
              <a:rPr lang="en-US" sz="2200" dirty="0"/>
              <a:t> a un maestro </a:t>
            </a:r>
            <a:r>
              <a:rPr lang="en-US" sz="2200" dirty="0" err="1"/>
              <a:t>fiel</a:t>
            </a:r>
            <a:r>
              <a:rPr lang="en-US" sz="2200" dirty="0"/>
              <a:t> de la </a:t>
            </a:r>
            <a:r>
              <a:rPr lang="en-US" sz="2200" dirty="0" err="1"/>
              <a:t>palabra</a:t>
            </a:r>
            <a:r>
              <a:rPr lang="en-US" sz="2200" dirty="0"/>
              <a:t> de Dios (sea Jesús, los </a:t>
            </a:r>
            <a:r>
              <a:rPr lang="en-US" sz="2200" dirty="0" err="1"/>
              <a:t>apóstoles</a:t>
            </a:r>
            <a:r>
              <a:rPr lang="en-US" sz="2200" dirty="0"/>
              <a:t>, u </a:t>
            </a:r>
            <a:r>
              <a:rPr lang="en-US" sz="2200" dirty="0" err="1"/>
              <a:t>otro</a:t>
            </a:r>
            <a:r>
              <a:rPr lang="en-US" sz="2200" dirty="0"/>
              <a:t> maestro</a:t>
            </a:r>
            <a:r>
              <a:rPr lang="en-US" sz="2200" dirty="0" smtClean="0"/>
              <a:t>).</a:t>
            </a:r>
          </a:p>
          <a:p>
            <a:pPr lvl="2"/>
            <a:r>
              <a:rPr lang="en-US" sz="2200" dirty="0" smtClean="0"/>
              <a:t>Su </a:t>
            </a:r>
            <a:r>
              <a:rPr lang="en-US" sz="2200" dirty="0" err="1"/>
              <a:t>trabajo</a:t>
            </a:r>
            <a:r>
              <a:rPr lang="en-US" sz="2200" dirty="0"/>
              <a:t> </a:t>
            </a:r>
            <a:r>
              <a:rPr lang="en-US" sz="2200" dirty="0" err="1"/>
              <a:t>es</a:t>
            </a:r>
            <a:r>
              <a:rPr lang="en-US" sz="2200" dirty="0"/>
              <a:t> </a:t>
            </a:r>
            <a:r>
              <a:rPr lang="en-US" sz="2200" dirty="0" err="1"/>
              <a:t>poner</a:t>
            </a:r>
            <a:r>
              <a:rPr lang="en-US" sz="2200" dirty="0"/>
              <a:t> la </a:t>
            </a:r>
            <a:r>
              <a:rPr lang="en-US" sz="2200" dirty="0" err="1"/>
              <a:t>semilla</a:t>
            </a:r>
            <a:r>
              <a:rPr lang="en-US" sz="2200" dirty="0"/>
              <a:t> en </a:t>
            </a:r>
            <a:r>
              <a:rPr lang="en-US" sz="2200" dirty="0" err="1"/>
              <a:t>contacto</a:t>
            </a:r>
            <a:r>
              <a:rPr lang="en-US" sz="2200" dirty="0"/>
              <a:t> con la </a:t>
            </a:r>
            <a:r>
              <a:rPr lang="en-US" sz="2200" dirty="0" err="1"/>
              <a:t>tierra</a:t>
            </a:r>
            <a:r>
              <a:rPr lang="en-US" sz="2200" dirty="0"/>
              <a:t>. </a:t>
            </a:r>
            <a:r>
              <a:rPr lang="en-US" sz="2200" dirty="0" smtClean="0"/>
              <a:t>       La </a:t>
            </a:r>
            <a:r>
              <a:rPr lang="en-US" sz="2200" dirty="0" err="1"/>
              <a:t>semilla</a:t>
            </a:r>
            <a:r>
              <a:rPr lang="en-US" sz="2200" dirty="0"/>
              <a:t> en el </a:t>
            </a:r>
            <a:r>
              <a:rPr lang="en-US" sz="2200" dirty="0" err="1"/>
              <a:t>granero</a:t>
            </a:r>
            <a:r>
              <a:rPr lang="en-US" sz="2200" dirty="0"/>
              <a:t> no produce </a:t>
            </a:r>
            <a:r>
              <a:rPr lang="en-US" sz="2200" dirty="0" err="1"/>
              <a:t>cosecha</a:t>
            </a:r>
            <a:r>
              <a:rPr lang="en-US" sz="2200" dirty="0"/>
              <a:t>, </a:t>
            </a:r>
            <a:r>
              <a:rPr lang="en-US" sz="2200" dirty="0" err="1"/>
              <a:t>por</a:t>
            </a:r>
            <a:r>
              <a:rPr lang="en-US" sz="2200" dirty="0"/>
              <a:t> lo </a:t>
            </a:r>
            <a:r>
              <a:rPr lang="en-US" sz="2200" dirty="0" err="1"/>
              <a:t>tanto</a:t>
            </a:r>
            <a:r>
              <a:rPr lang="en-US" sz="2200" dirty="0"/>
              <a:t> </a:t>
            </a:r>
            <a:r>
              <a:rPr lang="en-US" sz="2200" dirty="0" err="1"/>
              <a:t>su</a:t>
            </a:r>
            <a:r>
              <a:rPr lang="en-US" sz="2200" dirty="0"/>
              <a:t> </a:t>
            </a:r>
            <a:r>
              <a:rPr lang="en-US" sz="2200" dirty="0" err="1"/>
              <a:t>trabajo</a:t>
            </a:r>
            <a:r>
              <a:rPr lang="en-US" sz="2200" dirty="0"/>
              <a:t> </a:t>
            </a:r>
            <a:r>
              <a:rPr lang="en-US" sz="2200" dirty="0" err="1"/>
              <a:t>es</a:t>
            </a:r>
            <a:r>
              <a:rPr lang="en-US" sz="2200" dirty="0"/>
              <a:t> </a:t>
            </a:r>
            <a:r>
              <a:rPr lang="en-US" sz="2200" dirty="0" err="1"/>
              <a:t>muy</a:t>
            </a:r>
            <a:r>
              <a:rPr lang="en-US" sz="2200" dirty="0"/>
              <a:t> </a:t>
            </a:r>
            <a:r>
              <a:rPr lang="en-US" sz="2200" dirty="0" err="1"/>
              <a:t>importante</a:t>
            </a:r>
            <a:r>
              <a:rPr lang="en-US" sz="2200" dirty="0" smtClean="0"/>
              <a:t>.</a:t>
            </a:r>
          </a:p>
          <a:p>
            <a:pPr lvl="2"/>
            <a:r>
              <a:rPr lang="en-US" sz="2200" b="1" u="sng" dirty="0" err="1" smtClean="0"/>
              <a:t>Aplicación</a:t>
            </a:r>
            <a:r>
              <a:rPr lang="en-US" sz="2200" dirty="0"/>
              <a:t>: los </a:t>
            </a:r>
            <a:r>
              <a:rPr lang="en-US" sz="2200" dirty="0" err="1"/>
              <a:t>seguidores</a:t>
            </a:r>
            <a:r>
              <a:rPr lang="en-US" sz="2200" dirty="0"/>
              <a:t> de Cristo </a:t>
            </a:r>
            <a:r>
              <a:rPr lang="en-US" sz="2200" dirty="0" err="1"/>
              <a:t>deben</a:t>
            </a:r>
            <a:r>
              <a:rPr lang="en-US" sz="2200" dirty="0"/>
              <a:t> </a:t>
            </a:r>
            <a:r>
              <a:rPr lang="en-US" sz="2200" dirty="0" err="1"/>
              <a:t>enseñar</a:t>
            </a:r>
            <a:r>
              <a:rPr lang="en-US" sz="2200" dirty="0"/>
              <a:t> la </a:t>
            </a:r>
            <a:r>
              <a:rPr lang="en-US" sz="2200" dirty="0" err="1"/>
              <a:t>palabra</a:t>
            </a:r>
            <a:r>
              <a:rPr lang="en-US" sz="2200" dirty="0"/>
              <a:t>. </a:t>
            </a:r>
            <a:r>
              <a:rPr lang="en-US" sz="2200" dirty="0" err="1"/>
              <a:t>Cuanto</a:t>
            </a:r>
            <a:r>
              <a:rPr lang="en-US" sz="2200" dirty="0"/>
              <a:t> </a:t>
            </a:r>
            <a:r>
              <a:rPr lang="en-US" sz="2200" dirty="0" err="1"/>
              <a:t>más</a:t>
            </a:r>
            <a:r>
              <a:rPr lang="en-US" sz="2200" dirty="0"/>
              <a:t> se </a:t>
            </a:r>
            <a:r>
              <a:rPr lang="en-US" sz="2200" dirty="0" err="1" smtClean="0"/>
              <a:t>siembra</a:t>
            </a:r>
            <a:r>
              <a:rPr lang="en-US" sz="2200" dirty="0" smtClean="0"/>
              <a:t> </a:t>
            </a:r>
            <a:r>
              <a:rPr lang="en-US" sz="2200" dirty="0"/>
              <a:t>en los </a:t>
            </a:r>
            <a:r>
              <a:rPr lang="en-US" sz="2200" dirty="0" err="1"/>
              <a:t>corazones</a:t>
            </a:r>
            <a:r>
              <a:rPr lang="en-US" sz="2200" dirty="0"/>
              <a:t> de los hombres, mayor </a:t>
            </a:r>
            <a:r>
              <a:rPr lang="en-US" sz="2200" dirty="0" err="1"/>
              <a:t>será</a:t>
            </a:r>
            <a:r>
              <a:rPr lang="en-US" sz="2200" dirty="0"/>
              <a:t> la </a:t>
            </a:r>
            <a:r>
              <a:rPr lang="en-US" sz="2200" dirty="0" err="1"/>
              <a:t>cosecha</a:t>
            </a:r>
            <a:r>
              <a:rPr lang="en-US" sz="2200" dirty="0"/>
              <a:t>. </a:t>
            </a:r>
            <a:r>
              <a:rPr lang="en-US" sz="2200" dirty="0" err="1"/>
              <a:t>Pero</a:t>
            </a:r>
            <a:r>
              <a:rPr lang="en-US" sz="2200" dirty="0"/>
              <a:t> la </a:t>
            </a:r>
            <a:r>
              <a:rPr lang="en-US" sz="2200" dirty="0" err="1"/>
              <a:t>identidad</a:t>
            </a:r>
            <a:r>
              <a:rPr lang="en-US" sz="2200" dirty="0"/>
              <a:t> personal del maestro (</a:t>
            </a:r>
            <a:r>
              <a:rPr lang="en-US" sz="2200" dirty="0" err="1"/>
              <a:t>apariencia</a:t>
            </a:r>
            <a:r>
              <a:rPr lang="en-US" sz="2200" dirty="0"/>
              <a:t>, </a:t>
            </a:r>
            <a:r>
              <a:rPr lang="en-US" sz="2200" dirty="0" err="1"/>
              <a:t>capacidades</a:t>
            </a:r>
            <a:r>
              <a:rPr lang="en-US" sz="2200" dirty="0"/>
              <a:t>, </a:t>
            </a:r>
            <a:r>
              <a:rPr lang="en-US" sz="2200" dirty="0" err="1"/>
              <a:t>logros</a:t>
            </a:r>
            <a:r>
              <a:rPr lang="en-US" sz="2200" dirty="0"/>
              <a:t>, etc.) no </a:t>
            </a:r>
            <a:r>
              <a:rPr lang="en-US" sz="2200" dirty="0" err="1"/>
              <a:t>es</a:t>
            </a:r>
            <a:r>
              <a:rPr lang="en-US" sz="2200" dirty="0"/>
              <a:t> </a:t>
            </a:r>
            <a:r>
              <a:rPr lang="en-US" sz="2200" dirty="0" err="1"/>
              <a:t>relevante</a:t>
            </a:r>
            <a:r>
              <a:rPr lang="en-US" sz="2200" dirty="0"/>
              <a:t> </a:t>
            </a:r>
            <a:r>
              <a:rPr lang="en-US" sz="2200" b="1" dirty="0"/>
              <a:t>(1  Cor. 3:6-7)</a:t>
            </a:r>
            <a:r>
              <a:rPr lang="en-US" sz="2200" dirty="0"/>
              <a:t>.</a:t>
            </a:r>
          </a:p>
          <a:p>
            <a:pPr lvl="2"/>
            <a:endParaRPr lang="en-US" sz="1900" dirty="0" smtClean="0"/>
          </a:p>
        </p:txBody>
      </p:sp>
      <p:sp>
        <p:nvSpPr>
          <p:cNvPr id="4" name="3 CuadroTexto"/>
          <p:cNvSpPr txBox="1"/>
          <p:nvPr/>
        </p:nvSpPr>
        <p:spPr>
          <a:xfrm>
            <a:off x="2720251" y="116632"/>
            <a:ext cx="5688632" cy="461665"/>
          </a:xfrm>
          <a:prstGeom prst="rect">
            <a:avLst/>
          </a:prstGeom>
          <a:noFill/>
        </p:spPr>
        <p:txBody>
          <a:bodyPr wrap="square" rtlCol="0">
            <a:spAutoFit/>
          </a:bodyPr>
          <a:lstStyle/>
          <a:p>
            <a:r>
              <a:rPr lang="es-419" sz="2400" b="1" dirty="0" smtClean="0"/>
              <a:t>Ten Cuidado de Cómo Oyes – Lucas 8:1-21</a:t>
            </a:r>
            <a:endParaRPr lang="es-CL" sz="2400" b="1" dirty="0"/>
          </a:p>
        </p:txBody>
      </p:sp>
    </p:spTree>
    <p:extLst>
      <p:ext uri="{BB962C8B-B14F-4D97-AF65-F5344CB8AC3E}">
        <p14:creationId xmlns:p14="http://schemas.microsoft.com/office/powerpoint/2010/main" val="2894720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404664"/>
            <a:ext cx="8280920" cy="1012974"/>
          </a:xfrm>
        </p:spPr>
        <p:txBody>
          <a:bodyPr/>
          <a:lstStyle/>
          <a:p>
            <a:pPr marL="441325" indent="-441325">
              <a:buFont typeface="+mj-lt"/>
              <a:buAutoNum type="arabicPeriod"/>
            </a:pPr>
            <a:r>
              <a:rPr lang="es-419" sz="3400" dirty="0" smtClean="0"/>
              <a:t>Parábola del Sembrador/Suelos (Lc. 8:4-15) </a:t>
            </a:r>
            <a:endParaRPr lang="es-CL" sz="3400" dirty="0"/>
          </a:p>
        </p:txBody>
      </p:sp>
      <p:sp>
        <p:nvSpPr>
          <p:cNvPr id="3" name="2 Marcador de contenido"/>
          <p:cNvSpPr>
            <a:spLocks noGrp="1"/>
          </p:cNvSpPr>
          <p:nvPr>
            <p:ph idx="1"/>
          </p:nvPr>
        </p:nvSpPr>
        <p:spPr>
          <a:xfrm>
            <a:off x="251520" y="1268760"/>
            <a:ext cx="8064896" cy="5589240"/>
          </a:xfrm>
        </p:spPr>
        <p:txBody>
          <a:bodyPr>
            <a:normAutofit lnSpcReduction="10000"/>
          </a:bodyPr>
          <a:lstStyle/>
          <a:p>
            <a:r>
              <a:rPr lang="en-US" sz="2600" dirty="0" smtClean="0"/>
              <a:t>La </a:t>
            </a:r>
            <a:r>
              <a:rPr lang="en-US" sz="2600" dirty="0" err="1" smtClean="0"/>
              <a:t>Explicación</a:t>
            </a:r>
            <a:r>
              <a:rPr lang="en-US" sz="2600" dirty="0" smtClean="0"/>
              <a:t> (</a:t>
            </a:r>
            <a:r>
              <a:rPr lang="en-US" sz="2600" dirty="0" err="1" smtClean="0"/>
              <a:t>Interpretación</a:t>
            </a:r>
            <a:r>
              <a:rPr lang="en-US" sz="2600" dirty="0" smtClean="0"/>
              <a:t>) de la </a:t>
            </a:r>
            <a:r>
              <a:rPr lang="en-US" sz="2600" dirty="0" err="1" smtClean="0"/>
              <a:t>Parábola</a:t>
            </a:r>
            <a:r>
              <a:rPr lang="en-US" sz="2600" dirty="0" smtClean="0"/>
              <a:t> (vs. 11-15)</a:t>
            </a:r>
          </a:p>
          <a:p>
            <a:pPr lvl="1"/>
            <a:r>
              <a:rPr lang="en-US" sz="2300" dirty="0" smtClean="0"/>
              <a:t>La </a:t>
            </a:r>
            <a:r>
              <a:rPr lang="en-US" sz="2300" dirty="0" err="1" smtClean="0"/>
              <a:t>Semilla</a:t>
            </a:r>
            <a:r>
              <a:rPr lang="en-US" sz="2300" dirty="0" smtClean="0"/>
              <a:t> </a:t>
            </a:r>
            <a:r>
              <a:rPr lang="en-US" sz="2300" b="1" dirty="0" smtClean="0"/>
              <a:t>(</a:t>
            </a:r>
            <a:r>
              <a:rPr lang="en-US" sz="2300" b="1" dirty="0"/>
              <a:t>L</a:t>
            </a:r>
            <a:r>
              <a:rPr lang="en-US" sz="2300" b="1" dirty="0" smtClean="0"/>
              <a:t>ucas 8:11) </a:t>
            </a:r>
            <a:r>
              <a:rPr lang="en-US" sz="2300" dirty="0" smtClean="0"/>
              <a:t>–</a:t>
            </a:r>
            <a:r>
              <a:rPr lang="en-US" sz="2300" b="1" dirty="0" smtClean="0"/>
              <a:t> </a:t>
            </a:r>
            <a:r>
              <a:rPr lang="en-US" sz="2200" dirty="0" smtClean="0"/>
              <a:t>“</a:t>
            </a:r>
            <a:r>
              <a:rPr lang="en-US" sz="2200" dirty="0" err="1" smtClean="0"/>
              <a:t>Es</a:t>
            </a:r>
            <a:r>
              <a:rPr lang="en-US" sz="2200" dirty="0" smtClean="0"/>
              <a:t> la </a:t>
            </a:r>
            <a:r>
              <a:rPr lang="en-US" sz="2200" dirty="0" err="1" smtClean="0"/>
              <a:t>Palabra</a:t>
            </a:r>
            <a:r>
              <a:rPr lang="en-US" sz="2200" dirty="0" smtClean="0"/>
              <a:t> de Dios”</a:t>
            </a:r>
          </a:p>
          <a:p>
            <a:pPr lvl="2"/>
            <a:r>
              <a:rPr lang="en-US" sz="2100" dirty="0" smtClean="0"/>
              <a:t>Cada </a:t>
            </a:r>
            <a:r>
              <a:rPr lang="en-US" sz="2100" dirty="0" err="1"/>
              <a:t>conversión</a:t>
            </a:r>
            <a:r>
              <a:rPr lang="en-US" sz="2100" dirty="0"/>
              <a:t> </a:t>
            </a:r>
            <a:r>
              <a:rPr lang="en-US" sz="2100" dirty="0" err="1"/>
              <a:t>es</a:t>
            </a:r>
            <a:r>
              <a:rPr lang="en-US" sz="2100" dirty="0"/>
              <a:t> el </a:t>
            </a:r>
            <a:r>
              <a:rPr lang="en-US" sz="2100" dirty="0" err="1"/>
              <a:t>resultado</a:t>
            </a:r>
            <a:r>
              <a:rPr lang="en-US" sz="2100" dirty="0"/>
              <a:t> de </a:t>
            </a:r>
            <a:r>
              <a:rPr lang="en-US" sz="2100" dirty="0" err="1"/>
              <a:t>asentar</a:t>
            </a:r>
            <a:r>
              <a:rPr lang="en-US" sz="2100" dirty="0"/>
              <a:t> </a:t>
            </a:r>
            <a:r>
              <a:rPr lang="en-US" sz="2100" dirty="0" err="1"/>
              <a:t>bien</a:t>
            </a:r>
            <a:r>
              <a:rPr lang="en-US" sz="2100" dirty="0"/>
              <a:t> el </a:t>
            </a:r>
            <a:r>
              <a:rPr lang="en-US" sz="2100" dirty="0" err="1"/>
              <a:t>evangelio</a:t>
            </a:r>
            <a:r>
              <a:rPr lang="en-US" sz="2100" dirty="0"/>
              <a:t> </a:t>
            </a:r>
            <a:r>
              <a:rPr lang="en-US" sz="2100" dirty="0" err="1"/>
              <a:t>dentro</a:t>
            </a:r>
            <a:r>
              <a:rPr lang="en-US" sz="2100" dirty="0"/>
              <a:t> de un </a:t>
            </a:r>
            <a:r>
              <a:rPr lang="en-US" sz="2100" dirty="0" err="1"/>
              <a:t>corazón</a:t>
            </a:r>
            <a:r>
              <a:rPr lang="en-US" sz="2100" dirty="0"/>
              <a:t> </a:t>
            </a:r>
            <a:r>
              <a:rPr lang="en-US" sz="2100" dirty="0" err="1"/>
              <a:t>puro</a:t>
            </a:r>
            <a:r>
              <a:rPr lang="en-US" sz="2100" dirty="0" smtClean="0"/>
              <a:t>.</a:t>
            </a:r>
          </a:p>
          <a:p>
            <a:pPr lvl="2"/>
            <a:r>
              <a:rPr lang="en-US" sz="2100" dirty="0" smtClean="0"/>
              <a:t>La </a:t>
            </a:r>
            <a:r>
              <a:rPr lang="en-US" sz="2100" dirty="0" err="1"/>
              <a:t>palabra</a:t>
            </a:r>
            <a:r>
              <a:rPr lang="en-US" sz="2100" dirty="0"/>
              <a:t> de Dios “</a:t>
            </a:r>
            <a:r>
              <a:rPr lang="en-US" sz="2100" dirty="0" err="1"/>
              <a:t>hace</a:t>
            </a:r>
            <a:r>
              <a:rPr lang="en-US" sz="2100" dirty="0"/>
              <a:t> </a:t>
            </a:r>
            <a:r>
              <a:rPr lang="en-US" sz="2100" dirty="0" err="1"/>
              <a:t>nacer</a:t>
            </a:r>
            <a:r>
              <a:rPr lang="en-US" sz="2100" dirty="0"/>
              <a:t> o </a:t>
            </a:r>
            <a:r>
              <a:rPr lang="en-US" sz="2100" dirty="0" err="1"/>
              <a:t>renacer</a:t>
            </a:r>
            <a:r>
              <a:rPr lang="en-US" sz="2100" dirty="0"/>
              <a:t>” </a:t>
            </a:r>
            <a:r>
              <a:rPr lang="en-US" sz="2100" b="1" dirty="0"/>
              <a:t>(1 </a:t>
            </a:r>
            <a:r>
              <a:rPr lang="en-US" sz="2100" b="1" dirty="0" err="1"/>
              <a:t>Ped</a:t>
            </a:r>
            <a:r>
              <a:rPr lang="en-US" sz="2100" b="1" dirty="0"/>
              <a:t>. 1:23; </a:t>
            </a:r>
            <a:r>
              <a:rPr lang="en-US" sz="2100" b="1" dirty="0" err="1"/>
              <a:t>Sant</a:t>
            </a:r>
            <a:r>
              <a:rPr lang="en-US" sz="2100" b="1" dirty="0"/>
              <a:t>. 1:18)</a:t>
            </a:r>
            <a:r>
              <a:rPr lang="en-US" sz="2100" dirty="0"/>
              <a:t>, </a:t>
            </a:r>
            <a:r>
              <a:rPr lang="en-US" sz="2100" dirty="0" err="1"/>
              <a:t>salva</a:t>
            </a:r>
            <a:r>
              <a:rPr lang="en-US" sz="2100" dirty="0"/>
              <a:t> </a:t>
            </a:r>
            <a:r>
              <a:rPr lang="en-US" sz="2100" b="1" dirty="0"/>
              <a:t>(</a:t>
            </a:r>
            <a:r>
              <a:rPr lang="en-US" sz="2100" b="1" dirty="0" err="1"/>
              <a:t>Sant</a:t>
            </a:r>
            <a:r>
              <a:rPr lang="en-US" sz="2100" b="1" dirty="0"/>
              <a:t>. 1:25; Rom. 1:16)</a:t>
            </a:r>
            <a:r>
              <a:rPr lang="en-US" sz="2100" dirty="0"/>
              <a:t>, </a:t>
            </a:r>
            <a:r>
              <a:rPr lang="en-US" sz="2100" dirty="0" err="1"/>
              <a:t>libra</a:t>
            </a:r>
            <a:r>
              <a:rPr lang="en-US" sz="2100" dirty="0"/>
              <a:t> </a:t>
            </a:r>
            <a:r>
              <a:rPr lang="en-US" sz="2100" b="1" dirty="0"/>
              <a:t>(Jn. 8:32)</a:t>
            </a:r>
            <a:r>
              <a:rPr lang="en-US" sz="2100" dirty="0"/>
              <a:t>, produce </a:t>
            </a:r>
            <a:r>
              <a:rPr lang="en-US" sz="2100" dirty="0" err="1"/>
              <a:t>fe</a:t>
            </a:r>
            <a:r>
              <a:rPr lang="en-US" sz="2100" dirty="0"/>
              <a:t> </a:t>
            </a:r>
            <a:r>
              <a:rPr lang="en-US" sz="2100" b="1" dirty="0"/>
              <a:t>(Rom. 10:17)</a:t>
            </a:r>
            <a:r>
              <a:rPr lang="en-US" sz="2100" dirty="0"/>
              <a:t>, </a:t>
            </a:r>
            <a:r>
              <a:rPr lang="en-US" sz="2100" dirty="0" err="1"/>
              <a:t>santifica</a:t>
            </a:r>
            <a:r>
              <a:rPr lang="en-US" sz="2100" dirty="0"/>
              <a:t> </a:t>
            </a:r>
            <a:r>
              <a:rPr lang="en-US" sz="2100" b="1" dirty="0"/>
              <a:t>(Jn. 17:17)</a:t>
            </a:r>
            <a:r>
              <a:rPr lang="en-US" sz="2100" dirty="0"/>
              <a:t>, </a:t>
            </a:r>
            <a:r>
              <a:rPr lang="en-US" sz="2100" dirty="0" err="1"/>
              <a:t>nos</a:t>
            </a:r>
            <a:r>
              <a:rPr lang="en-US" sz="2100" dirty="0"/>
              <a:t> </a:t>
            </a:r>
            <a:r>
              <a:rPr lang="en-US" sz="2100" dirty="0" err="1"/>
              <a:t>acerca</a:t>
            </a:r>
            <a:r>
              <a:rPr lang="en-US" sz="2100" dirty="0"/>
              <a:t> a Dios </a:t>
            </a:r>
            <a:r>
              <a:rPr lang="en-US" sz="2100" b="1" dirty="0"/>
              <a:t>(Jn. 6:44-45)</a:t>
            </a:r>
            <a:r>
              <a:rPr lang="en-US" sz="2100" dirty="0"/>
              <a:t>, y </a:t>
            </a:r>
            <a:r>
              <a:rPr lang="en-US" sz="2100" dirty="0" err="1"/>
              <a:t>hace</a:t>
            </a:r>
            <a:r>
              <a:rPr lang="en-US" sz="2100" dirty="0"/>
              <a:t> </a:t>
            </a:r>
            <a:r>
              <a:rPr lang="en-US" sz="2100" dirty="0" err="1"/>
              <a:t>crecer</a:t>
            </a:r>
            <a:r>
              <a:rPr lang="en-US" sz="2100" dirty="0"/>
              <a:t> </a:t>
            </a:r>
            <a:r>
              <a:rPr lang="en-US" sz="2100" b="1" dirty="0"/>
              <a:t>(1 </a:t>
            </a:r>
            <a:r>
              <a:rPr lang="en-US" sz="2100" b="1" dirty="0" err="1"/>
              <a:t>Ped</a:t>
            </a:r>
            <a:r>
              <a:rPr lang="en-US" sz="2100" b="1" dirty="0"/>
              <a:t>. 2:2)</a:t>
            </a:r>
            <a:r>
              <a:rPr lang="en-US" sz="2100" dirty="0"/>
              <a:t>. Los </a:t>
            </a:r>
            <a:r>
              <a:rPr lang="en-US" sz="2100" dirty="0" err="1"/>
              <a:t>E</a:t>
            </a:r>
            <a:r>
              <a:rPr lang="en-US" sz="2100" dirty="0" err="1" smtClean="0"/>
              <a:t>vangelios</a:t>
            </a:r>
            <a:r>
              <a:rPr lang="en-US" sz="2100" dirty="0" smtClean="0"/>
              <a:t> </a:t>
            </a:r>
            <a:r>
              <a:rPr lang="en-US" sz="2100" dirty="0"/>
              <a:t>y el </a:t>
            </a:r>
            <a:r>
              <a:rPr lang="en-US" sz="2100" dirty="0" err="1"/>
              <a:t>libro</a:t>
            </a:r>
            <a:r>
              <a:rPr lang="en-US" sz="2100" dirty="0"/>
              <a:t> </a:t>
            </a:r>
            <a:r>
              <a:rPr lang="en-US" sz="2100" dirty="0" err="1" smtClean="0"/>
              <a:t>Hechos</a:t>
            </a:r>
            <a:r>
              <a:rPr lang="en-US" sz="2100" dirty="0" smtClean="0"/>
              <a:t> </a:t>
            </a:r>
            <a:r>
              <a:rPr lang="en-US" sz="2100" dirty="0" err="1"/>
              <a:t>destacan</a:t>
            </a:r>
            <a:r>
              <a:rPr lang="en-US" sz="2100" dirty="0"/>
              <a:t> </a:t>
            </a:r>
            <a:r>
              <a:rPr lang="en-US" sz="2100" b="1" dirty="0"/>
              <a:t>la </a:t>
            </a:r>
            <a:r>
              <a:rPr lang="en-US" sz="2100" b="1" dirty="0" err="1"/>
              <a:t>importancia</a:t>
            </a:r>
            <a:r>
              <a:rPr lang="en-US" sz="2100" b="1" dirty="0"/>
              <a:t> de la </a:t>
            </a:r>
            <a:r>
              <a:rPr lang="en-US" sz="2100" b="1" dirty="0" err="1"/>
              <a:t>enseñanza</a:t>
            </a:r>
            <a:r>
              <a:rPr lang="en-US" sz="2100" dirty="0" smtClean="0"/>
              <a:t>.</a:t>
            </a:r>
          </a:p>
          <a:p>
            <a:pPr lvl="2"/>
            <a:r>
              <a:rPr lang="en-US" sz="2100" b="1" u="sng" dirty="0" err="1" smtClean="0"/>
              <a:t>Aplicación</a:t>
            </a:r>
            <a:r>
              <a:rPr lang="en-US" sz="2100" dirty="0"/>
              <a:t>: </a:t>
            </a:r>
            <a:r>
              <a:rPr lang="en-US" sz="2100" dirty="0" err="1"/>
              <a:t>También</a:t>
            </a:r>
            <a:r>
              <a:rPr lang="en-US" sz="2100" dirty="0"/>
              <a:t> </a:t>
            </a:r>
            <a:r>
              <a:rPr lang="en-US" sz="2100" dirty="0" err="1"/>
              <a:t>debemos</a:t>
            </a:r>
            <a:r>
              <a:rPr lang="en-US" sz="2100" dirty="0"/>
              <a:t> </a:t>
            </a:r>
            <a:r>
              <a:rPr lang="en-US" sz="2100" dirty="0" err="1"/>
              <a:t>destacar</a:t>
            </a:r>
            <a:r>
              <a:rPr lang="en-US" sz="2100" dirty="0"/>
              <a:t> la </a:t>
            </a:r>
            <a:r>
              <a:rPr lang="en-US" sz="2100" dirty="0" err="1"/>
              <a:t>importancia</a:t>
            </a:r>
            <a:r>
              <a:rPr lang="en-US" sz="2100" dirty="0"/>
              <a:t> de la </a:t>
            </a:r>
            <a:r>
              <a:rPr lang="en-US" sz="2100" dirty="0" err="1"/>
              <a:t>Palabra</a:t>
            </a:r>
            <a:r>
              <a:rPr lang="en-US" sz="2100" dirty="0"/>
              <a:t> de Dios. El maestro </a:t>
            </a:r>
            <a:r>
              <a:rPr lang="en-US" sz="2100" dirty="0" err="1"/>
              <a:t>tiene</a:t>
            </a:r>
            <a:r>
              <a:rPr lang="en-US" sz="2100" dirty="0"/>
              <a:t> </a:t>
            </a:r>
            <a:r>
              <a:rPr lang="en-US" sz="2100" dirty="0" err="1"/>
              <a:t>que</a:t>
            </a:r>
            <a:r>
              <a:rPr lang="en-US" sz="2100" dirty="0"/>
              <a:t> </a:t>
            </a:r>
            <a:r>
              <a:rPr lang="en-US" sz="2100" dirty="0" err="1"/>
              <a:t>predicar</a:t>
            </a:r>
            <a:r>
              <a:rPr lang="en-US" sz="2100" dirty="0"/>
              <a:t> y </a:t>
            </a:r>
            <a:r>
              <a:rPr lang="en-US" sz="2100" dirty="0" err="1"/>
              <a:t>enseñar</a:t>
            </a:r>
            <a:r>
              <a:rPr lang="en-US" sz="2100" dirty="0"/>
              <a:t> </a:t>
            </a:r>
            <a:r>
              <a:rPr lang="en-US" sz="2100" dirty="0" smtClean="0"/>
              <a:t>        </a:t>
            </a:r>
            <a:r>
              <a:rPr lang="en-US" sz="2100" b="1" i="1" dirty="0" smtClean="0"/>
              <a:t>“</a:t>
            </a:r>
            <a:r>
              <a:rPr lang="en-US" sz="2100" b="1" i="1" dirty="0"/>
              <a:t>la </a:t>
            </a:r>
            <a:r>
              <a:rPr lang="en-US" sz="2100" b="1" i="1" dirty="0" err="1"/>
              <a:t>palabra</a:t>
            </a:r>
            <a:r>
              <a:rPr lang="en-US" sz="2100" b="1" i="1" dirty="0"/>
              <a:t>” </a:t>
            </a:r>
            <a:r>
              <a:rPr lang="en-US" sz="2100" b="1" dirty="0"/>
              <a:t>(2 Tim. 4:2). </a:t>
            </a:r>
            <a:r>
              <a:rPr lang="en-US" sz="2100" dirty="0"/>
              <a:t>No hay </a:t>
            </a:r>
            <a:r>
              <a:rPr lang="en-US" sz="2100" dirty="0" err="1"/>
              <a:t>sustituto</a:t>
            </a:r>
            <a:r>
              <a:rPr lang="en-US" sz="2100" dirty="0"/>
              <a:t> </a:t>
            </a:r>
            <a:r>
              <a:rPr lang="en-US" sz="2100" dirty="0" err="1"/>
              <a:t>permitido</a:t>
            </a:r>
            <a:r>
              <a:rPr lang="en-US" sz="2100" dirty="0"/>
              <a:t>. </a:t>
            </a:r>
            <a:r>
              <a:rPr lang="en-US" sz="2100" dirty="0" err="1"/>
              <a:t>Tenemos</a:t>
            </a:r>
            <a:r>
              <a:rPr lang="en-US" sz="2100" dirty="0"/>
              <a:t> </a:t>
            </a:r>
            <a:r>
              <a:rPr lang="en-US" sz="2100" dirty="0" err="1"/>
              <a:t>que</a:t>
            </a:r>
            <a:r>
              <a:rPr lang="en-US" sz="2100" dirty="0"/>
              <a:t> </a:t>
            </a:r>
            <a:r>
              <a:rPr lang="en-US" sz="2100" dirty="0" err="1"/>
              <a:t>aprender</a:t>
            </a:r>
            <a:r>
              <a:rPr lang="en-US" sz="2100" dirty="0"/>
              <a:t> a </a:t>
            </a:r>
            <a:r>
              <a:rPr lang="en-US" sz="2100" dirty="0" err="1"/>
              <a:t>estar</a:t>
            </a:r>
            <a:r>
              <a:rPr lang="en-US" sz="2100" dirty="0"/>
              <a:t> </a:t>
            </a:r>
            <a:r>
              <a:rPr lang="en-US" sz="2100" dirty="0" err="1"/>
              <a:t>contentos</a:t>
            </a:r>
            <a:r>
              <a:rPr lang="en-US" sz="2100" dirty="0"/>
              <a:t> con el </a:t>
            </a:r>
            <a:r>
              <a:rPr lang="en-US" sz="2100" dirty="0" smtClean="0"/>
              <a:t>plan </a:t>
            </a:r>
            <a:r>
              <a:rPr lang="en-US" sz="2100" dirty="0"/>
              <a:t>de Dios, y no </a:t>
            </a:r>
            <a:r>
              <a:rPr lang="en-US" sz="2100" dirty="0" err="1"/>
              <a:t>querer</a:t>
            </a:r>
            <a:r>
              <a:rPr lang="en-US" sz="2100" dirty="0"/>
              <a:t> </a:t>
            </a:r>
            <a:r>
              <a:rPr lang="en-US" sz="2100" dirty="0" err="1"/>
              <a:t>atraer</a:t>
            </a:r>
            <a:r>
              <a:rPr lang="en-US" sz="2100" dirty="0"/>
              <a:t> a la </a:t>
            </a:r>
            <a:r>
              <a:rPr lang="en-US" sz="2100" dirty="0" err="1"/>
              <a:t>gente</a:t>
            </a:r>
            <a:r>
              <a:rPr lang="en-US" sz="2100" dirty="0"/>
              <a:t> con </a:t>
            </a:r>
            <a:r>
              <a:rPr lang="en-US" sz="2100" dirty="0" err="1" smtClean="0"/>
              <a:t>otros</a:t>
            </a:r>
            <a:r>
              <a:rPr lang="en-US" sz="2100" dirty="0" smtClean="0"/>
              <a:t> </a:t>
            </a:r>
            <a:r>
              <a:rPr lang="en-US" sz="2100" dirty="0" err="1"/>
              <a:t>medios</a:t>
            </a:r>
            <a:r>
              <a:rPr lang="en-US" sz="2100" dirty="0"/>
              <a:t>. </a:t>
            </a:r>
            <a:r>
              <a:rPr lang="en-US" sz="2100" dirty="0" err="1"/>
              <a:t>Esta</a:t>
            </a:r>
            <a:r>
              <a:rPr lang="en-US" sz="2100" dirty="0"/>
              <a:t> </a:t>
            </a:r>
            <a:r>
              <a:rPr lang="en-US" sz="2100" dirty="0" err="1"/>
              <a:t>misma</a:t>
            </a:r>
            <a:r>
              <a:rPr lang="en-US" sz="2100" dirty="0"/>
              <a:t> </a:t>
            </a:r>
            <a:r>
              <a:rPr lang="en-US" sz="2100" dirty="0" err="1"/>
              <a:t>semilla</a:t>
            </a:r>
            <a:r>
              <a:rPr lang="en-US" sz="2100" dirty="0"/>
              <a:t>, </a:t>
            </a:r>
            <a:r>
              <a:rPr lang="en-US" sz="2100" dirty="0" err="1"/>
              <a:t>plantada</a:t>
            </a:r>
            <a:r>
              <a:rPr lang="en-US" sz="2100" dirty="0"/>
              <a:t> en </a:t>
            </a:r>
            <a:r>
              <a:rPr lang="en-US" sz="2100" dirty="0" err="1"/>
              <a:t>corazones</a:t>
            </a:r>
            <a:r>
              <a:rPr lang="en-US" sz="2100" dirty="0"/>
              <a:t> </a:t>
            </a:r>
            <a:r>
              <a:rPr lang="en-US" sz="2100" dirty="0" err="1"/>
              <a:t>sinceros</a:t>
            </a:r>
            <a:r>
              <a:rPr lang="en-US" sz="2100" dirty="0"/>
              <a:t>, </a:t>
            </a:r>
            <a:r>
              <a:rPr lang="en-US" sz="2100" dirty="0" err="1"/>
              <a:t>que</a:t>
            </a:r>
            <a:r>
              <a:rPr lang="en-US" sz="2100" dirty="0"/>
              <a:t> </a:t>
            </a:r>
            <a:r>
              <a:rPr lang="en-US" sz="2100" dirty="0" err="1"/>
              <a:t>produjo</a:t>
            </a:r>
            <a:r>
              <a:rPr lang="en-US" sz="2100" dirty="0"/>
              <a:t> </a:t>
            </a:r>
            <a:r>
              <a:rPr lang="en-US" sz="2100" dirty="0" err="1"/>
              <a:t>cristianos</a:t>
            </a:r>
            <a:r>
              <a:rPr lang="en-US" sz="2100" dirty="0"/>
              <a:t> </a:t>
            </a:r>
            <a:r>
              <a:rPr lang="en-US" sz="2100" dirty="0" err="1" smtClean="0"/>
              <a:t>simplemente</a:t>
            </a:r>
            <a:r>
              <a:rPr lang="en-US" sz="2100" dirty="0" smtClean="0"/>
              <a:t> </a:t>
            </a:r>
            <a:r>
              <a:rPr lang="en-US" sz="2100" dirty="0"/>
              <a:t>en el </a:t>
            </a:r>
            <a:r>
              <a:rPr lang="en-US" sz="2100" dirty="0" smtClean="0"/>
              <a:t>Nuevo </a:t>
            </a:r>
            <a:r>
              <a:rPr lang="en-US" sz="2100" dirty="0" err="1" smtClean="0"/>
              <a:t>Testamento</a:t>
            </a:r>
            <a:r>
              <a:rPr lang="en-US" sz="2100" dirty="0" smtClean="0"/>
              <a:t> </a:t>
            </a:r>
            <a:r>
              <a:rPr lang="en-US" sz="2100" dirty="0"/>
              <a:t>¡</a:t>
            </a:r>
            <a:r>
              <a:rPr lang="en-US" sz="2100" dirty="0" err="1"/>
              <a:t>puede</a:t>
            </a:r>
            <a:r>
              <a:rPr lang="en-US" sz="2100" dirty="0"/>
              <a:t> </a:t>
            </a:r>
            <a:r>
              <a:rPr lang="en-US" sz="2100" dirty="0" err="1"/>
              <a:t>hacer</a:t>
            </a:r>
            <a:r>
              <a:rPr lang="en-US" sz="2100" dirty="0"/>
              <a:t> lo </a:t>
            </a:r>
            <a:r>
              <a:rPr lang="en-US" sz="2100" dirty="0" err="1"/>
              <a:t>mismo</a:t>
            </a:r>
            <a:r>
              <a:rPr lang="en-US" sz="2100" dirty="0"/>
              <a:t> hoy </a:t>
            </a:r>
            <a:r>
              <a:rPr lang="en-US" sz="2100" dirty="0" err="1" smtClean="0"/>
              <a:t>día</a:t>
            </a:r>
            <a:r>
              <a:rPr lang="en-US" sz="2100" dirty="0"/>
              <a:t>!</a:t>
            </a:r>
          </a:p>
          <a:p>
            <a:pPr lvl="2"/>
            <a:endParaRPr lang="en-US" dirty="0" smtClean="0"/>
          </a:p>
          <a:p>
            <a:pPr lvl="2"/>
            <a:endParaRPr lang="en-US" sz="1900" dirty="0" smtClean="0"/>
          </a:p>
        </p:txBody>
      </p:sp>
      <p:sp>
        <p:nvSpPr>
          <p:cNvPr id="4" name="3 CuadroTexto"/>
          <p:cNvSpPr txBox="1"/>
          <p:nvPr/>
        </p:nvSpPr>
        <p:spPr>
          <a:xfrm>
            <a:off x="2720251" y="116632"/>
            <a:ext cx="5688632" cy="461665"/>
          </a:xfrm>
          <a:prstGeom prst="rect">
            <a:avLst/>
          </a:prstGeom>
          <a:noFill/>
        </p:spPr>
        <p:txBody>
          <a:bodyPr wrap="square" rtlCol="0">
            <a:spAutoFit/>
          </a:bodyPr>
          <a:lstStyle/>
          <a:p>
            <a:r>
              <a:rPr lang="es-419" sz="2400" b="1" dirty="0" smtClean="0"/>
              <a:t>Ten Cuidado de Cómo Oyes – Lucas 8:1-21</a:t>
            </a:r>
            <a:endParaRPr lang="es-CL" sz="2400" b="1" dirty="0"/>
          </a:p>
        </p:txBody>
      </p:sp>
    </p:spTree>
    <p:extLst>
      <p:ext uri="{BB962C8B-B14F-4D97-AF65-F5344CB8AC3E}">
        <p14:creationId xmlns:p14="http://schemas.microsoft.com/office/powerpoint/2010/main" val="106234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404664"/>
            <a:ext cx="8280920" cy="1012974"/>
          </a:xfrm>
        </p:spPr>
        <p:txBody>
          <a:bodyPr/>
          <a:lstStyle/>
          <a:p>
            <a:pPr marL="441325" indent="-441325">
              <a:buFont typeface="+mj-lt"/>
              <a:buAutoNum type="arabicPeriod"/>
            </a:pPr>
            <a:r>
              <a:rPr lang="es-419" sz="3400" dirty="0" smtClean="0"/>
              <a:t>Parábola del Sembrador/Suelos (Lc. 8:4-15) </a:t>
            </a:r>
            <a:endParaRPr lang="es-CL" sz="3400" dirty="0"/>
          </a:p>
        </p:txBody>
      </p:sp>
      <p:sp>
        <p:nvSpPr>
          <p:cNvPr id="3" name="2 Marcador de contenido"/>
          <p:cNvSpPr>
            <a:spLocks noGrp="1"/>
          </p:cNvSpPr>
          <p:nvPr>
            <p:ph idx="1"/>
          </p:nvPr>
        </p:nvSpPr>
        <p:spPr>
          <a:xfrm>
            <a:off x="251520" y="1268760"/>
            <a:ext cx="8064896" cy="5589240"/>
          </a:xfrm>
        </p:spPr>
        <p:txBody>
          <a:bodyPr>
            <a:normAutofit/>
          </a:bodyPr>
          <a:lstStyle/>
          <a:p>
            <a:r>
              <a:rPr lang="en-US" sz="2600" dirty="0" smtClean="0"/>
              <a:t>La </a:t>
            </a:r>
            <a:r>
              <a:rPr lang="en-US" sz="2600" dirty="0" err="1" smtClean="0"/>
              <a:t>Explicación</a:t>
            </a:r>
            <a:r>
              <a:rPr lang="en-US" sz="2600" dirty="0" smtClean="0"/>
              <a:t> (</a:t>
            </a:r>
            <a:r>
              <a:rPr lang="en-US" sz="2600" dirty="0" err="1" smtClean="0"/>
              <a:t>Interpretación</a:t>
            </a:r>
            <a:r>
              <a:rPr lang="en-US" sz="2600" dirty="0" smtClean="0"/>
              <a:t>) de la </a:t>
            </a:r>
            <a:r>
              <a:rPr lang="en-US" sz="2600" dirty="0" err="1" smtClean="0"/>
              <a:t>Parábola</a:t>
            </a:r>
            <a:r>
              <a:rPr lang="en-US" sz="2600" dirty="0" smtClean="0"/>
              <a:t> </a:t>
            </a:r>
            <a:r>
              <a:rPr lang="en-US" sz="2600" b="1" dirty="0" smtClean="0"/>
              <a:t>(vs. 11-15)</a:t>
            </a:r>
          </a:p>
          <a:p>
            <a:pPr lvl="1"/>
            <a:r>
              <a:rPr lang="en-US" sz="2300" dirty="0" smtClean="0"/>
              <a:t>Los </a:t>
            </a:r>
            <a:r>
              <a:rPr lang="en-US" sz="2300" dirty="0" err="1" smtClean="0"/>
              <a:t>Suelos</a:t>
            </a:r>
            <a:r>
              <a:rPr lang="en-US" sz="2300" dirty="0" smtClean="0"/>
              <a:t> </a:t>
            </a:r>
            <a:r>
              <a:rPr lang="en-US" sz="2300" b="1" dirty="0" smtClean="0"/>
              <a:t>(</a:t>
            </a:r>
            <a:r>
              <a:rPr lang="en-US" sz="2300" b="1" dirty="0"/>
              <a:t>L</a:t>
            </a:r>
            <a:r>
              <a:rPr lang="en-US" sz="2300" b="1" dirty="0" smtClean="0"/>
              <a:t>ucas 8:12-15) </a:t>
            </a:r>
            <a:endParaRPr lang="en-US" sz="2200" dirty="0" smtClean="0"/>
          </a:p>
          <a:p>
            <a:pPr lvl="2"/>
            <a:endParaRPr lang="en-US" dirty="0" smtClean="0"/>
          </a:p>
          <a:p>
            <a:pPr lvl="2"/>
            <a:endParaRPr lang="en-US" sz="1900" dirty="0" smtClean="0"/>
          </a:p>
        </p:txBody>
      </p:sp>
      <p:sp>
        <p:nvSpPr>
          <p:cNvPr id="4" name="3 CuadroTexto"/>
          <p:cNvSpPr txBox="1"/>
          <p:nvPr/>
        </p:nvSpPr>
        <p:spPr>
          <a:xfrm>
            <a:off x="2720251" y="116632"/>
            <a:ext cx="5688632" cy="461665"/>
          </a:xfrm>
          <a:prstGeom prst="rect">
            <a:avLst/>
          </a:prstGeom>
          <a:noFill/>
        </p:spPr>
        <p:txBody>
          <a:bodyPr wrap="square" rtlCol="0">
            <a:spAutoFit/>
          </a:bodyPr>
          <a:lstStyle/>
          <a:p>
            <a:r>
              <a:rPr lang="es-419" sz="2400" b="1" dirty="0" smtClean="0"/>
              <a:t>Ten Cuidado de Cómo Oyes – Lucas 8:1-21</a:t>
            </a:r>
            <a:endParaRPr lang="es-CL" sz="2400" b="1" dirty="0"/>
          </a:p>
        </p:txBody>
      </p:sp>
    </p:spTree>
    <p:extLst>
      <p:ext uri="{BB962C8B-B14F-4D97-AF65-F5344CB8AC3E}">
        <p14:creationId xmlns:p14="http://schemas.microsoft.com/office/powerpoint/2010/main" val="721130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Tabla"/>
          <p:cNvGraphicFramePr>
            <a:graphicFrameLocks noGrp="1"/>
          </p:cNvGraphicFramePr>
          <p:nvPr>
            <p:extLst>
              <p:ext uri="{D42A27DB-BD31-4B8C-83A1-F6EECF244321}">
                <p14:modId xmlns:p14="http://schemas.microsoft.com/office/powerpoint/2010/main" val="769935273"/>
              </p:ext>
            </p:extLst>
          </p:nvPr>
        </p:nvGraphicFramePr>
        <p:xfrm>
          <a:off x="0" y="1"/>
          <a:ext cx="9144000" cy="6918276"/>
        </p:xfrm>
        <a:graphic>
          <a:graphicData uri="http://schemas.openxmlformats.org/drawingml/2006/table">
            <a:tbl>
              <a:tblPr firstRow="1" bandRow="1">
                <a:tableStyleId>{5C22544A-7EE6-4342-B048-85BDC9FD1C3A}</a:tableStyleId>
              </a:tblPr>
              <a:tblGrid>
                <a:gridCol w="4211960"/>
                <a:gridCol w="4932040"/>
              </a:tblGrid>
              <a:tr h="662730">
                <a:tc>
                  <a:txBody>
                    <a:bodyPr/>
                    <a:lstStyle/>
                    <a:p>
                      <a:pPr algn="ctr"/>
                      <a:r>
                        <a:rPr lang="es-CL" sz="2400" dirty="0" smtClean="0">
                          <a:solidFill>
                            <a:schemeClr val="bg1"/>
                          </a:solidFill>
                        </a:rPr>
                        <a:t>Los </a:t>
                      </a:r>
                      <a:r>
                        <a:rPr lang="es-CL" sz="2400" dirty="0" smtClean="0">
                          <a:solidFill>
                            <a:schemeClr val="bg1"/>
                          </a:solidFill>
                        </a:rPr>
                        <a:t>Suelos (</a:t>
                      </a:r>
                      <a:r>
                        <a:rPr lang="es-CL" sz="2400" dirty="0" err="1" smtClean="0">
                          <a:solidFill>
                            <a:schemeClr val="bg1"/>
                          </a:solidFill>
                        </a:rPr>
                        <a:t>Lc</a:t>
                      </a:r>
                      <a:r>
                        <a:rPr lang="es-CL" sz="2400" dirty="0" smtClean="0">
                          <a:solidFill>
                            <a:schemeClr val="bg1"/>
                          </a:solidFill>
                        </a:rPr>
                        <a:t>. 8:5-8)</a:t>
                      </a:r>
                      <a:endParaRPr lang="es-CL" sz="2400" dirty="0">
                        <a:solidFill>
                          <a:schemeClr val="bg1"/>
                        </a:solidFill>
                      </a:endParaRPr>
                    </a:p>
                  </a:txBody>
                  <a:tcPr marT="45722" marB="45722"/>
                </a:tc>
                <a:tc>
                  <a:txBody>
                    <a:bodyPr/>
                    <a:lstStyle/>
                    <a:p>
                      <a:pPr algn="ctr"/>
                      <a:r>
                        <a:rPr lang="es-CL" sz="2400" baseline="0" dirty="0" smtClean="0">
                          <a:solidFill>
                            <a:schemeClr val="bg1"/>
                          </a:solidFill>
                        </a:rPr>
                        <a:t>(</a:t>
                      </a:r>
                      <a:r>
                        <a:rPr lang="es-CL" sz="2400" baseline="0" dirty="0" err="1" smtClean="0">
                          <a:solidFill>
                            <a:schemeClr val="bg1"/>
                          </a:solidFill>
                        </a:rPr>
                        <a:t>Lc</a:t>
                      </a:r>
                      <a:r>
                        <a:rPr lang="es-CL" sz="2400" baseline="0" dirty="0" smtClean="0">
                          <a:solidFill>
                            <a:schemeClr val="bg1"/>
                          </a:solidFill>
                        </a:rPr>
                        <a:t>. 8:12-15) 4  </a:t>
                      </a:r>
                      <a:r>
                        <a:rPr lang="es-CL" sz="2400" baseline="0" dirty="0" smtClean="0">
                          <a:solidFill>
                            <a:schemeClr val="bg1"/>
                          </a:solidFill>
                        </a:rPr>
                        <a:t>tipos de </a:t>
                      </a:r>
                      <a:r>
                        <a:rPr lang="es-CL" sz="2400" baseline="0" dirty="0" smtClean="0">
                          <a:solidFill>
                            <a:schemeClr val="bg1"/>
                          </a:solidFill>
                        </a:rPr>
                        <a:t>corazón</a:t>
                      </a:r>
                      <a:endParaRPr lang="es-CL" sz="2400" baseline="0" dirty="0">
                        <a:solidFill>
                          <a:schemeClr val="bg1"/>
                        </a:solidFill>
                      </a:endParaRPr>
                    </a:p>
                  </a:txBody>
                  <a:tcPr marT="45722" marB="45722"/>
                </a:tc>
              </a:tr>
              <a:tr h="1470125">
                <a:tc>
                  <a:txBody>
                    <a:bodyPr/>
                    <a:lstStyle/>
                    <a:p>
                      <a:pPr algn="ctr"/>
                      <a:endParaRPr lang="es-CL" sz="1600" dirty="0"/>
                    </a:p>
                  </a:txBody>
                  <a:tcPr marT="45722" marB="45722"/>
                </a:tc>
                <a:tc>
                  <a:txBody>
                    <a:bodyPr/>
                    <a:lstStyle/>
                    <a:p>
                      <a:endParaRPr lang="es-CL" sz="1600" baseline="0" dirty="0"/>
                    </a:p>
                  </a:txBody>
                  <a:tcPr marT="45722" marB="45722"/>
                </a:tc>
              </a:tr>
              <a:tr h="1584176">
                <a:tc>
                  <a:txBody>
                    <a:bodyPr/>
                    <a:lstStyle/>
                    <a:p>
                      <a:pPr algn="ctr"/>
                      <a:endParaRPr lang="es-CL" sz="1600" b="0" dirty="0">
                        <a:solidFill>
                          <a:schemeClr val="tx1"/>
                        </a:solidFill>
                      </a:endParaRPr>
                    </a:p>
                  </a:txBody>
                  <a:tcPr marT="45722" marB="45722"/>
                </a:tc>
                <a:tc>
                  <a:txBody>
                    <a:bodyPr/>
                    <a:lstStyle/>
                    <a:p>
                      <a:endParaRPr lang="es-CL" sz="1600" dirty="0">
                        <a:solidFill>
                          <a:srgbClr val="002D86"/>
                        </a:solidFill>
                      </a:endParaRPr>
                    </a:p>
                  </a:txBody>
                  <a:tcPr marT="45722" marB="45722"/>
                </a:tc>
              </a:tr>
              <a:tr h="1819380">
                <a:tc>
                  <a:txBody>
                    <a:bodyPr/>
                    <a:lstStyle/>
                    <a:p>
                      <a:pPr algn="ctr"/>
                      <a:endParaRPr lang="es-CL" sz="1600" b="0" dirty="0">
                        <a:solidFill>
                          <a:schemeClr val="tx1"/>
                        </a:solidFill>
                      </a:endParaRPr>
                    </a:p>
                  </a:txBody>
                  <a:tcPr marT="45722" marB="45722"/>
                </a:tc>
                <a:tc>
                  <a:txBody>
                    <a:bodyPr/>
                    <a:lstStyle/>
                    <a:p>
                      <a:endParaRPr lang="es-CL" sz="1600" b="0" dirty="0">
                        <a:solidFill>
                          <a:schemeClr val="tx1"/>
                        </a:solidFill>
                      </a:endParaRPr>
                    </a:p>
                  </a:txBody>
                  <a:tcPr marT="45722" marB="45722"/>
                </a:tc>
              </a:tr>
              <a:tr h="1381865">
                <a:tc>
                  <a:txBody>
                    <a:bodyPr/>
                    <a:lstStyle/>
                    <a:p>
                      <a:pPr algn="ctr"/>
                      <a:endParaRPr lang="es-CL" sz="1800" b="1" dirty="0">
                        <a:solidFill>
                          <a:srgbClr val="002D86"/>
                        </a:solidFill>
                      </a:endParaRPr>
                    </a:p>
                  </a:txBody>
                  <a:tcPr marT="45722" marB="45722"/>
                </a:tc>
                <a:tc>
                  <a:txBody>
                    <a:bodyPr/>
                    <a:lstStyle/>
                    <a:p>
                      <a:endParaRPr lang="es-CL" sz="1600" b="0" dirty="0">
                        <a:solidFill>
                          <a:schemeClr val="tx1"/>
                        </a:solidFill>
                      </a:endParaRPr>
                    </a:p>
                  </a:txBody>
                  <a:tcPr marT="45722" marB="45722"/>
                </a:tc>
              </a:tr>
            </a:tbl>
          </a:graphicData>
        </a:graphic>
      </p:graphicFrame>
      <p:sp>
        <p:nvSpPr>
          <p:cNvPr id="11" name="10 CuadroTexto"/>
          <p:cNvSpPr txBox="1">
            <a:spLocks noChangeArrowheads="1"/>
          </p:cNvSpPr>
          <p:nvPr/>
        </p:nvSpPr>
        <p:spPr bwMode="auto">
          <a:xfrm>
            <a:off x="-10050" y="692696"/>
            <a:ext cx="4140200" cy="1354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CL" b="1" dirty="0">
                <a:latin typeface="Arial Narrow" pitchFamily="34" charset="0"/>
              </a:rPr>
              <a:t>Junto al camino </a:t>
            </a:r>
            <a:r>
              <a:rPr lang="es-CL" b="1" dirty="0">
                <a:solidFill>
                  <a:srgbClr val="FF0000"/>
                </a:solidFill>
                <a:latin typeface="Arial Narrow" pitchFamily="34" charset="0"/>
              </a:rPr>
              <a:t>(</a:t>
            </a:r>
            <a:r>
              <a:rPr lang="es-CL" b="1" dirty="0" err="1">
                <a:solidFill>
                  <a:srgbClr val="FF0000"/>
                </a:solidFill>
                <a:latin typeface="Arial Narrow" pitchFamily="34" charset="0"/>
              </a:rPr>
              <a:t>Lc</a:t>
            </a:r>
            <a:r>
              <a:rPr lang="es-CL" b="1" dirty="0">
                <a:solidFill>
                  <a:srgbClr val="FF0000"/>
                </a:solidFill>
                <a:latin typeface="Arial Narrow" pitchFamily="34" charset="0"/>
              </a:rPr>
              <a:t>. 8:5)</a:t>
            </a:r>
            <a:endParaRPr lang="es-CL" dirty="0">
              <a:solidFill>
                <a:srgbClr val="FF0000"/>
              </a:solidFill>
              <a:latin typeface="Arial Narrow" pitchFamily="34" charset="0"/>
            </a:endParaRPr>
          </a:p>
          <a:p>
            <a:pPr algn="just" eaLnBrk="1" hangingPunct="1"/>
            <a:r>
              <a:rPr lang="es-CL" sz="1600" b="1" dirty="0">
                <a:latin typeface="Arial Narrow" pitchFamily="34" charset="0"/>
              </a:rPr>
              <a:t>Senderos entre los campos, compactados y endurecidos. No permite que la semilla entre para que pueda crecer  Fue pisada, y las aves la comieron.</a:t>
            </a:r>
          </a:p>
        </p:txBody>
      </p:sp>
      <p:sp>
        <p:nvSpPr>
          <p:cNvPr id="12" name="11 CuadroTexto"/>
          <p:cNvSpPr txBox="1">
            <a:spLocks noChangeArrowheads="1"/>
          </p:cNvSpPr>
          <p:nvPr/>
        </p:nvSpPr>
        <p:spPr bwMode="auto">
          <a:xfrm>
            <a:off x="4248151" y="708638"/>
            <a:ext cx="4895850" cy="1338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CL" b="1" dirty="0">
                <a:solidFill>
                  <a:srgbClr val="000000"/>
                </a:solidFill>
                <a:latin typeface="Arial Narrow" pitchFamily="34" charset="0"/>
              </a:rPr>
              <a:t>N</a:t>
            </a:r>
            <a:r>
              <a:rPr lang="es-CL" b="1" dirty="0">
                <a:latin typeface="Arial Narrow" pitchFamily="34" charset="0"/>
              </a:rPr>
              <a:t>o convertido </a:t>
            </a:r>
            <a:r>
              <a:rPr lang="es-CL" b="1" dirty="0">
                <a:solidFill>
                  <a:srgbClr val="FF0000"/>
                </a:solidFill>
                <a:latin typeface="Arial Narrow" pitchFamily="34" charset="0"/>
              </a:rPr>
              <a:t>(</a:t>
            </a:r>
            <a:r>
              <a:rPr lang="es-CL" b="1" dirty="0" err="1">
                <a:solidFill>
                  <a:srgbClr val="FF0000"/>
                </a:solidFill>
                <a:latin typeface="Arial Narrow" pitchFamily="34" charset="0"/>
              </a:rPr>
              <a:t>Lc</a:t>
            </a:r>
            <a:r>
              <a:rPr lang="es-CL" b="1" dirty="0">
                <a:solidFill>
                  <a:srgbClr val="FF0000"/>
                </a:solidFill>
                <a:latin typeface="Arial Narrow" pitchFamily="34" charset="0"/>
              </a:rPr>
              <a:t>. 8:12) </a:t>
            </a:r>
            <a:r>
              <a:rPr lang="es-CL" b="1" dirty="0">
                <a:latin typeface="Arial Narrow" pitchFamily="34" charset="0"/>
              </a:rPr>
              <a:t>[Corazón endurecido] </a:t>
            </a:r>
            <a:r>
              <a:rPr lang="es-CL" sz="1600" b="1" dirty="0">
                <a:latin typeface="Arial Narrow" pitchFamily="34" charset="0"/>
              </a:rPr>
              <a:t>Prejuiciosos, desinteresados (orgullo, pereza).  El Diablo  quita la palabra pronto, y no deja que tenga ningún efecto para cambiar el corazón de esta persona. </a:t>
            </a:r>
            <a:r>
              <a:rPr lang="es-CL" sz="1500" b="1" dirty="0">
                <a:latin typeface="Arial Narrow" pitchFamily="34" charset="0"/>
              </a:rPr>
              <a:t>No en contra de su voluntad, sino por no responder con obediencia, y urgencia.  </a:t>
            </a:r>
          </a:p>
        </p:txBody>
      </p:sp>
      <p:sp>
        <p:nvSpPr>
          <p:cNvPr id="13" name="12 CuadroTexto"/>
          <p:cNvSpPr txBox="1">
            <a:spLocks noChangeArrowheads="1"/>
          </p:cNvSpPr>
          <p:nvPr/>
        </p:nvSpPr>
        <p:spPr bwMode="auto">
          <a:xfrm>
            <a:off x="0" y="2097138"/>
            <a:ext cx="4211638"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CL" b="1" dirty="0">
                <a:latin typeface="Arial Narrow" pitchFamily="34" charset="0"/>
              </a:rPr>
              <a:t>Sobre la roca </a:t>
            </a:r>
            <a:r>
              <a:rPr lang="es-CL" b="1" dirty="0">
                <a:solidFill>
                  <a:srgbClr val="FF0000"/>
                </a:solidFill>
                <a:latin typeface="Arial Narrow" pitchFamily="34" charset="0"/>
              </a:rPr>
              <a:t>(</a:t>
            </a:r>
            <a:r>
              <a:rPr lang="es-CL" b="1" dirty="0" err="1">
                <a:solidFill>
                  <a:srgbClr val="FF0000"/>
                </a:solidFill>
                <a:latin typeface="Arial Narrow" pitchFamily="34" charset="0"/>
              </a:rPr>
              <a:t>Lc</a:t>
            </a:r>
            <a:r>
              <a:rPr lang="es-CL" b="1" dirty="0">
                <a:solidFill>
                  <a:srgbClr val="FF0000"/>
                </a:solidFill>
                <a:latin typeface="Arial Narrow" pitchFamily="34" charset="0"/>
              </a:rPr>
              <a:t>. 8:6)</a:t>
            </a:r>
            <a:endParaRPr lang="es-CL" dirty="0">
              <a:solidFill>
                <a:srgbClr val="FF0000"/>
              </a:solidFill>
              <a:latin typeface="Arial Narrow" pitchFamily="34" charset="0"/>
            </a:endParaRPr>
          </a:p>
          <a:p>
            <a:pPr algn="just" eaLnBrk="1" hangingPunct="1"/>
            <a:r>
              <a:rPr lang="es-CL" sz="1600" b="1" dirty="0">
                <a:latin typeface="Arial Narrow" pitchFamily="34" charset="0"/>
              </a:rPr>
              <a:t>El suelo sobre una fina capa de tierra en la parte superior de una base de piedra (roca caliza). Semilla entró hasta cierta parte. Una planta germina (crece), pero se seca porque sus raíces no pueden profundizar (falta de humedad).  </a:t>
            </a:r>
          </a:p>
        </p:txBody>
      </p:sp>
      <p:sp>
        <p:nvSpPr>
          <p:cNvPr id="14" name="13 CuadroTexto"/>
          <p:cNvSpPr txBox="1">
            <a:spLocks noChangeArrowheads="1"/>
          </p:cNvSpPr>
          <p:nvPr/>
        </p:nvSpPr>
        <p:spPr bwMode="auto">
          <a:xfrm>
            <a:off x="4216931" y="2101840"/>
            <a:ext cx="4932362"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CL" b="1" dirty="0">
                <a:solidFill>
                  <a:srgbClr val="0000CC"/>
                </a:solidFill>
                <a:latin typeface="Arial Narrow" pitchFamily="34" charset="0"/>
              </a:rPr>
              <a:t>Convertido</a:t>
            </a:r>
            <a:r>
              <a:rPr lang="es-CL" b="1" dirty="0">
                <a:latin typeface="Arial Narrow" pitchFamily="34" charset="0"/>
              </a:rPr>
              <a:t>, pero caído </a:t>
            </a:r>
            <a:r>
              <a:rPr lang="es-CL" b="1" dirty="0">
                <a:solidFill>
                  <a:srgbClr val="FF0000"/>
                </a:solidFill>
                <a:latin typeface="Arial Narrow" pitchFamily="34" charset="0"/>
              </a:rPr>
              <a:t>(</a:t>
            </a:r>
            <a:r>
              <a:rPr lang="es-CL" b="1" dirty="0" err="1">
                <a:solidFill>
                  <a:srgbClr val="FF0000"/>
                </a:solidFill>
                <a:latin typeface="Arial Narrow" pitchFamily="34" charset="0"/>
              </a:rPr>
              <a:t>Lc</a:t>
            </a:r>
            <a:r>
              <a:rPr lang="es-CL" b="1" dirty="0">
                <a:solidFill>
                  <a:srgbClr val="FF0000"/>
                </a:solidFill>
                <a:latin typeface="Arial Narrow" pitchFamily="34" charset="0"/>
              </a:rPr>
              <a:t>. 8:13)</a:t>
            </a:r>
            <a:r>
              <a:rPr lang="es-CL" dirty="0">
                <a:solidFill>
                  <a:srgbClr val="002D86"/>
                </a:solidFill>
                <a:latin typeface="Arial Narrow" pitchFamily="34" charset="0"/>
              </a:rPr>
              <a:t> </a:t>
            </a:r>
            <a:r>
              <a:rPr lang="es-CL" b="1" dirty="0">
                <a:latin typeface="Arial Narrow" pitchFamily="34" charset="0"/>
              </a:rPr>
              <a:t>[Corazón poco profundo]. </a:t>
            </a:r>
            <a:r>
              <a:rPr lang="es-CL" sz="1600" b="1" dirty="0">
                <a:latin typeface="Arial Narrow" pitchFamily="34" charset="0"/>
              </a:rPr>
              <a:t>Reciben la palabra con alegría y comienzan bien (entusiasmo). Pero no tienen raíz, y en el tiempo de las pruebas,  persecución, tribulación, se apartan </a:t>
            </a:r>
            <a:r>
              <a:rPr lang="es-CL" sz="1600" b="1" dirty="0">
                <a:solidFill>
                  <a:srgbClr val="FF0000"/>
                </a:solidFill>
                <a:latin typeface="Arial Narrow" pitchFamily="34" charset="0"/>
              </a:rPr>
              <a:t>(Mr. 4:17; Col. 1:21-23).</a:t>
            </a:r>
            <a:r>
              <a:rPr lang="es-CL" sz="1600" b="1" dirty="0">
                <a:latin typeface="Arial Narrow" pitchFamily="34" charset="0"/>
              </a:rPr>
              <a:t> No contaron con tener que sacrificar todo por el Señor  </a:t>
            </a:r>
            <a:r>
              <a:rPr lang="es-CL" sz="1600" b="1" dirty="0">
                <a:solidFill>
                  <a:srgbClr val="FF0000"/>
                </a:solidFill>
                <a:latin typeface="Arial Narrow" pitchFamily="34" charset="0"/>
              </a:rPr>
              <a:t>(</a:t>
            </a:r>
            <a:r>
              <a:rPr lang="es-CL" sz="1600" b="1" dirty="0" err="1">
                <a:solidFill>
                  <a:srgbClr val="FF0000"/>
                </a:solidFill>
                <a:latin typeface="Arial Narrow" pitchFamily="34" charset="0"/>
              </a:rPr>
              <a:t>Lc</a:t>
            </a:r>
            <a:r>
              <a:rPr lang="es-CL" sz="1600" b="1" dirty="0">
                <a:solidFill>
                  <a:srgbClr val="FF0000"/>
                </a:solidFill>
                <a:latin typeface="Arial Narrow" pitchFamily="34" charset="0"/>
              </a:rPr>
              <a:t>. 14:25-35).</a:t>
            </a:r>
            <a:r>
              <a:rPr lang="es-CL" sz="1600" b="1" dirty="0">
                <a:latin typeface="Arial Narrow" pitchFamily="34" charset="0"/>
              </a:rPr>
              <a:t>  </a:t>
            </a:r>
          </a:p>
        </p:txBody>
      </p:sp>
      <p:sp>
        <p:nvSpPr>
          <p:cNvPr id="15" name="14 CuadroTexto"/>
          <p:cNvSpPr txBox="1">
            <a:spLocks noChangeArrowheads="1"/>
          </p:cNvSpPr>
          <p:nvPr/>
        </p:nvSpPr>
        <p:spPr bwMode="auto">
          <a:xfrm>
            <a:off x="-10050" y="3716346"/>
            <a:ext cx="4284663"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CL" b="1" dirty="0">
                <a:latin typeface="Arial Narrow" pitchFamily="34" charset="0"/>
              </a:rPr>
              <a:t>Entre espinos o espinoso </a:t>
            </a:r>
            <a:r>
              <a:rPr lang="es-CL" b="1" dirty="0">
                <a:solidFill>
                  <a:srgbClr val="FF0000"/>
                </a:solidFill>
                <a:latin typeface="Arial Narrow" pitchFamily="34" charset="0"/>
              </a:rPr>
              <a:t>(</a:t>
            </a:r>
            <a:r>
              <a:rPr lang="es-CL" b="1" dirty="0" err="1">
                <a:solidFill>
                  <a:srgbClr val="FF0000"/>
                </a:solidFill>
                <a:latin typeface="Arial Narrow" pitchFamily="34" charset="0"/>
              </a:rPr>
              <a:t>Lc</a:t>
            </a:r>
            <a:r>
              <a:rPr lang="es-CL" b="1" dirty="0">
                <a:solidFill>
                  <a:srgbClr val="FF0000"/>
                </a:solidFill>
                <a:latin typeface="Arial Narrow" pitchFamily="34" charset="0"/>
              </a:rPr>
              <a:t>. 8:7)</a:t>
            </a:r>
            <a:endParaRPr lang="es-CL" dirty="0">
              <a:solidFill>
                <a:srgbClr val="FF0000"/>
              </a:solidFill>
              <a:latin typeface="Arial Narrow" pitchFamily="34" charset="0"/>
            </a:endParaRPr>
          </a:p>
          <a:p>
            <a:pPr algn="just" eaLnBrk="1" hangingPunct="1"/>
            <a:r>
              <a:rPr lang="es-CL" sz="1600" b="1" dirty="0">
                <a:latin typeface="Arial Narrow" pitchFamily="34" charset="0"/>
              </a:rPr>
              <a:t>(Es un ambiente de competencia). La semilla cae en medio de malezas (hierbas dañinas), que sofocan cualquier planta nueva. La planta brota, crece y no muere. Simplemente no da fruto. Este tipo de suelo nos identifica, más que cualquiera de los otros.</a:t>
            </a:r>
            <a:endParaRPr lang="es-CL" sz="1600" b="1" dirty="0">
              <a:latin typeface="Georgia" pitchFamily="18" charset="0"/>
            </a:endParaRPr>
          </a:p>
        </p:txBody>
      </p:sp>
      <p:sp>
        <p:nvSpPr>
          <p:cNvPr id="16" name="15 CuadroTexto"/>
          <p:cNvSpPr txBox="1">
            <a:spLocks noChangeArrowheads="1"/>
          </p:cNvSpPr>
          <p:nvPr/>
        </p:nvSpPr>
        <p:spPr bwMode="auto">
          <a:xfrm>
            <a:off x="4187352" y="3716346"/>
            <a:ext cx="4932362" cy="1846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CL" b="1" dirty="0">
                <a:solidFill>
                  <a:srgbClr val="0000CC"/>
                </a:solidFill>
                <a:latin typeface="Arial Narrow" pitchFamily="34" charset="0"/>
              </a:rPr>
              <a:t>Convertido</a:t>
            </a:r>
            <a:r>
              <a:rPr lang="es-CL" b="1" dirty="0">
                <a:latin typeface="Arial Narrow" pitchFamily="34" charset="0"/>
              </a:rPr>
              <a:t>, sin fruto </a:t>
            </a:r>
            <a:r>
              <a:rPr lang="es-CL" b="1" dirty="0">
                <a:solidFill>
                  <a:srgbClr val="FF0000"/>
                </a:solidFill>
                <a:latin typeface="Arial Narrow" pitchFamily="34" charset="0"/>
              </a:rPr>
              <a:t>(</a:t>
            </a:r>
            <a:r>
              <a:rPr lang="es-CL" b="1" dirty="0" err="1">
                <a:solidFill>
                  <a:srgbClr val="FF0000"/>
                </a:solidFill>
                <a:latin typeface="Arial Narrow" pitchFamily="34" charset="0"/>
              </a:rPr>
              <a:t>Lc</a:t>
            </a:r>
            <a:r>
              <a:rPr lang="es-CL" b="1" dirty="0">
                <a:solidFill>
                  <a:srgbClr val="FF0000"/>
                </a:solidFill>
                <a:latin typeface="Arial Narrow" pitchFamily="34" charset="0"/>
              </a:rPr>
              <a:t>. 8:14)</a:t>
            </a:r>
            <a:r>
              <a:rPr lang="es-CL" b="1" dirty="0">
                <a:latin typeface="Arial Narrow" pitchFamily="34" charset="0"/>
              </a:rPr>
              <a:t> </a:t>
            </a:r>
            <a:r>
              <a:rPr lang="es-CL" sz="1700" b="1" dirty="0">
                <a:latin typeface="Arial Narrow" pitchFamily="34" charset="0"/>
              </a:rPr>
              <a:t>[Corazón preocupado] </a:t>
            </a:r>
            <a:r>
              <a:rPr lang="es-CL" sz="1600" b="1" dirty="0">
                <a:latin typeface="Arial Narrow" pitchFamily="34" charset="0"/>
              </a:rPr>
              <a:t>Los que reciben la palabra, pero nunca llegan a la madurez </a:t>
            </a:r>
            <a:r>
              <a:rPr lang="es-CL" sz="1600" b="1" dirty="0">
                <a:solidFill>
                  <a:srgbClr val="FF0000"/>
                </a:solidFill>
                <a:latin typeface="Arial Narrow" pitchFamily="34" charset="0"/>
              </a:rPr>
              <a:t>(</a:t>
            </a:r>
            <a:r>
              <a:rPr lang="es-CL" sz="1600" b="1" dirty="0" err="1">
                <a:solidFill>
                  <a:srgbClr val="FF0000"/>
                </a:solidFill>
                <a:latin typeface="Arial Narrow" pitchFamily="34" charset="0"/>
              </a:rPr>
              <a:t>Jn</a:t>
            </a:r>
            <a:r>
              <a:rPr lang="es-CL" sz="1600" b="1" dirty="0">
                <a:solidFill>
                  <a:srgbClr val="FF0000"/>
                </a:solidFill>
                <a:latin typeface="Arial Narrow" pitchFamily="34" charset="0"/>
              </a:rPr>
              <a:t>. 15:2)</a:t>
            </a:r>
            <a:r>
              <a:rPr lang="es-CL" sz="1600" b="1" dirty="0">
                <a:latin typeface="Arial Narrow" pitchFamily="34" charset="0"/>
              </a:rPr>
              <a:t> . La palabra es ahogada por  las preocupaciones (trabajo, familia, </a:t>
            </a:r>
            <a:r>
              <a:rPr lang="es-CL" sz="1600" b="1" dirty="0" smtClean="0">
                <a:latin typeface="Arial Narrow" pitchFamily="34" charset="0"/>
              </a:rPr>
              <a:t>colegio, </a:t>
            </a:r>
            <a:r>
              <a:rPr lang="es-CL" sz="1600" b="1" dirty="0">
                <a:latin typeface="Arial Narrow" pitchFamily="34" charset="0"/>
              </a:rPr>
              <a:t>etc.), las riquezas, y los placeres de esta </a:t>
            </a:r>
            <a:r>
              <a:rPr lang="es-CL" sz="1600" b="1" dirty="0" smtClean="0">
                <a:latin typeface="Arial Narrow" pitchFamily="34" charset="0"/>
              </a:rPr>
              <a:t>vida (TV, Internet, deportes, </a:t>
            </a:r>
            <a:r>
              <a:rPr lang="es-CL" sz="1600" b="1" dirty="0" err="1" smtClean="0">
                <a:latin typeface="Arial Narrow" pitchFamily="34" charset="0"/>
              </a:rPr>
              <a:t>etc</a:t>
            </a:r>
            <a:r>
              <a:rPr lang="es-CL" sz="1600" b="1" dirty="0" smtClean="0">
                <a:latin typeface="Arial Narrow" pitchFamily="34" charset="0"/>
              </a:rPr>
              <a:t>,). </a:t>
            </a:r>
            <a:r>
              <a:rPr lang="es-CL" sz="1600" b="1" dirty="0">
                <a:latin typeface="Arial Narrow" pitchFamily="34" charset="0"/>
              </a:rPr>
              <a:t>Muchas de estas </a:t>
            </a:r>
            <a:r>
              <a:rPr lang="es-CL" sz="1600" b="1" dirty="0" smtClean="0">
                <a:latin typeface="Arial Narrow" pitchFamily="34" charset="0"/>
              </a:rPr>
              <a:t>cosas nos </a:t>
            </a:r>
            <a:r>
              <a:rPr lang="es-CL" sz="1600" b="1" dirty="0">
                <a:latin typeface="Arial Narrow" pitchFamily="34" charset="0"/>
              </a:rPr>
              <a:t>son malas en sí mismas, pero </a:t>
            </a:r>
            <a:r>
              <a:rPr lang="es-CL" sz="1600" b="1" dirty="0" smtClean="0">
                <a:latin typeface="Arial Narrow" pitchFamily="34" charset="0"/>
              </a:rPr>
              <a:t>llegan a ser </a:t>
            </a:r>
            <a:r>
              <a:rPr lang="es-CL" sz="1600" b="1" dirty="0">
                <a:latin typeface="Arial Narrow" pitchFamily="34" charset="0"/>
              </a:rPr>
              <a:t>un </a:t>
            </a:r>
            <a:r>
              <a:rPr lang="es-CL" sz="1600" b="1" dirty="0" smtClean="0">
                <a:latin typeface="Arial Narrow" pitchFamily="34" charset="0"/>
              </a:rPr>
              <a:t>impedimento si </a:t>
            </a:r>
            <a:r>
              <a:rPr lang="es-CL" sz="1600" b="1" dirty="0">
                <a:latin typeface="Arial Narrow" pitchFamily="34" charset="0"/>
              </a:rPr>
              <a:t>toman el primer lugar en su vida </a:t>
            </a:r>
            <a:r>
              <a:rPr lang="es-CL" sz="1600" b="1" dirty="0" smtClean="0">
                <a:solidFill>
                  <a:srgbClr val="FF0000"/>
                </a:solidFill>
                <a:latin typeface="Arial Narrow" pitchFamily="34" charset="0"/>
              </a:rPr>
              <a:t>(Mat</a:t>
            </a:r>
            <a:r>
              <a:rPr lang="es-CL" sz="1600" b="1" dirty="0">
                <a:solidFill>
                  <a:srgbClr val="FF0000"/>
                </a:solidFill>
                <a:latin typeface="Arial Narrow" pitchFamily="34" charset="0"/>
              </a:rPr>
              <a:t>. 6:33)</a:t>
            </a:r>
            <a:r>
              <a:rPr lang="es-CL" sz="1600" b="1" dirty="0">
                <a:latin typeface="Arial Narrow" pitchFamily="34" charset="0"/>
              </a:rPr>
              <a:t>.</a:t>
            </a:r>
          </a:p>
        </p:txBody>
      </p:sp>
      <p:sp>
        <p:nvSpPr>
          <p:cNvPr id="17" name="16 CuadroTexto"/>
          <p:cNvSpPr txBox="1">
            <a:spLocks noChangeArrowheads="1"/>
          </p:cNvSpPr>
          <p:nvPr/>
        </p:nvSpPr>
        <p:spPr bwMode="auto">
          <a:xfrm>
            <a:off x="9719" y="5618270"/>
            <a:ext cx="421163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CL" b="1" dirty="0">
                <a:latin typeface="Arial Narrow" pitchFamily="34" charset="0"/>
              </a:rPr>
              <a:t>Buena tierra </a:t>
            </a:r>
            <a:r>
              <a:rPr lang="es-CL" b="1" dirty="0">
                <a:solidFill>
                  <a:srgbClr val="FF0000"/>
                </a:solidFill>
                <a:latin typeface="Arial Narrow" pitchFamily="34" charset="0"/>
              </a:rPr>
              <a:t>(</a:t>
            </a:r>
            <a:r>
              <a:rPr lang="es-CL" b="1" dirty="0" err="1">
                <a:solidFill>
                  <a:srgbClr val="FF0000"/>
                </a:solidFill>
                <a:latin typeface="Arial Narrow" pitchFamily="34" charset="0"/>
              </a:rPr>
              <a:t>Lc</a:t>
            </a:r>
            <a:r>
              <a:rPr lang="es-CL" b="1" dirty="0">
                <a:solidFill>
                  <a:srgbClr val="FF0000"/>
                </a:solidFill>
                <a:latin typeface="Arial Narrow" pitchFamily="34" charset="0"/>
              </a:rPr>
              <a:t>. 8:8) </a:t>
            </a:r>
            <a:endParaRPr lang="es-CL" dirty="0">
              <a:solidFill>
                <a:srgbClr val="FF0000"/>
              </a:solidFill>
              <a:latin typeface="Arial Narrow" pitchFamily="34" charset="0"/>
            </a:endParaRPr>
          </a:p>
          <a:p>
            <a:pPr eaLnBrk="1" hangingPunct="1"/>
            <a:endParaRPr lang="es-CL" dirty="0">
              <a:latin typeface="Arial Narrow" pitchFamily="34" charset="0"/>
            </a:endParaRPr>
          </a:p>
        </p:txBody>
      </p:sp>
      <p:sp>
        <p:nvSpPr>
          <p:cNvPr id="18" name="17 CuadroTexto"/>
          <p:cNvSpPr txBox="1">
            <a:spLocks noChangeArrowheads="1"/>
          </p:cNvSpPr>
          <p:nvPr/>
        </p:nvSpPr>
        <p:spPr bwMode="auto">
          <a:xfrm>
            <a:off x="4187352" y="5503863"/>
            <a:ext cx="4932362" cy="135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CL" b="1" dirty="0">
                <a:solidFill>
                  <a:srgbClr val="0000CC"/>
                </a:solidFill>
                <a:latin typeface="Arial Narrow" pitchFamily="34" charset="0"/>
              </a:rPr>
              <a:t>Convertido</a:t>
            </a:r>
            <a:r>
              <a:rPr lang="es-CL" b="1" dirty="0">
                <a:latin typeface="Arial Narrow" pitchFamily="34" charset="0"/>
              </a:rPr>
              <a:t>, que lleva fruto </a:t>
            </a:r>
            <a:r>
              <a:rPr lang="es-CL" b="1" dirty="0">
                <a:solidFill>
                  <a:srgbClr val="FF0000"/>
                </a:solidFill>
                <a:latin typeface="Arial Narrow" pitchFamily="34" charset="0"/>
              </a:rPr>
              <a:t>(</a:t>
            </a:r>
            <a:r>
              <a:rPr lang="es-CL" b="1" dirty="0" err="1">
                <a:solidFill>
                  <a:srgbClr val="FF0000"/>
                </a:solidFill>
                <a:latin typeface="Arial Narrow" pitchFamily="34" charset="0"/>
              </a:rPr>
              <a:t>Lc</a:t>
            </a:r>
            <a:r>
              <a:rPr lang="es-CL" b="1" dirty="0">
                <a:solidFill>
                  <a:srgbClr val="FF0000"/>
                </a:solidFill>
                <a:latin typeface="Arial Narrow" pitchFamily="34" charset="0"/>
              </a:rPr>
              <a:t>. 8:15)</a:t>
            </a:r>
            <a:endParaRPr lang="es-CL" dirty="0">
              <a:solidFill>
                <a:srgbClr val="FF0000"/>
              </a:solidFill>
              <a:latin typeface="Arial Narrow" pitchFamily="34" charset="0"/>
            </a:endParaRPr>
          </a:p>
          <a:p>
            <a:pPr eaLnBrk="1" hangingPunct="1"/>
            <a:r>
              <a:rPr lang="es-CL" sz="1600" b="1" dirty="0">
                <a:latin typeface="Arial Narrow" pitchFamily="34" charset="0"/>
              </a:rPr>
              <a:t>Estos </a:t>
            </a:r>
            <a:r>
              <a:rPr lang="es-CL" sz="1600" b="1" i="1" dirty="0">
                <a:latin typeface="Arial Narrow" pitchFamily="34" charset="0"/>
              </a:rPr>
              <a:t>retienen</a:t>
            </a:r>
            <a:r>
              <a:rPr lang="es-CL" sz="1600" b="1" dirty="0">
                <a:latin typeface="Arial Narrow" pitchFamily="34" charset="0"/>
              </a:rPr>
              <a:t> la palabra que oyen. Mantienen un </a:t>
            </a:r>
            <a:r>
              <a:rPr lang="es-CL" sz="1600" b="1" i="1" dirty="0">
                <a:latin typeface="Arial Narrow" pitchFamily="34" charset="0"/>
              </a:rPr>
              <a:t>corazón bueno </a:t>
            </a:r>
            <a:r>
              <a:rPr lang="es-CL" sz="1600" b="1" dirty="0">
                <a:latin typeface="Arial Narrow" pitchFamily="34" charset="0"/>
              </a:rPr>
              <a:t>y </a:t>
            </a:r>
            <a:r>
              <a:rPr lang="es-CL" sz="1600" b="1" i="1" dirty="0">
                <a:latin typeface="Arial Narrow" pitchFamily="34" charset="0"/>
              </a:rPr>
              <a:t>honesto</a:t>
            </a:r>
            <a:r>
              <a:rPr lang="es-CL" sz="1600" b="1" dirty="0">
                <a:latin typeface="Arial Narrow" pitchFamily="34" charset="0"/>
              </a:rPr>
              <a:t>. </a:t>
            </a:r>
            <a:r>
              <a:rPr lang="es-CL" sz="1600" b="1" i="1" dirty="0">
                <a:latin typeface="Arial Narrow" pitchFamily="34" charset="0"/>
              </a:rPr>
              <a:t>Llevan fruto con perseverancia </a:t>
            </a:r>
            <a:r>
              <a:rPr lang="es-CL" sz="1600" b="1" dirty="0">
                <a:latin typeface="Arial Narrow" pitchFamily="34" charset="0"/>
              </a:rPr>
              <a:t>(siguen dando frutos).  Abrazan la transformación. No se desaniman, no permiten que Satanás los detenga.</a:t>
            </a:r>
          </a:p>
        </p:txBody>
      </p:sp>
    </p:spTree>
    <p:extLst>
      <p:ext uri="{BB962C8B-B14F-4D97-AF65-F5344CB8AC3E}">
        <p14:creationId xmlns:p14="http://schemas.microsoft.com/office/powerpoint/2010/main" val="2350038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P spid="17"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404664"/>
            <a:ext cx="8280920" cy="1012974"/>
          </a:xfrm>
        </p:spPr>
        <p:txBody>
          <a:bodyPr/>
          <a:lstStyle/>
          <a:p>
            <a:pPr marL="441325" indent="-441325">
              <a:buFont typeface="+mj-lt"/>
              <a:buAutoNum type="arabicPeriod"/>
            </a:pPr>
            <a:r>
              <a:rPr lang="es-419" sz="3400" dirty="0" smtClean="0"/>
              <a:t>Parábola del Sembrador/Suelos (Lc. 8:4-15) </a:t>
            </a:r>
            <a:endParaRPr lang="es-CL" sz="3400" dirty="0"/>
          </a:p>
        </p:txBody>
      </p:sp>
      <p:sp>
        <p:nvSpPr>
          <p:cNvPr id="3" name="2 Marcador de contenido"/>
          <p:cNvSpPr>
            <a:spLocks noGrp="1"/>
          </p:cNvSpPr>
          <p:nvPr>
            <p:ph idx="1"/>
          </p:nvPr>
        </p:nvSpPr>
        <p:spPr>
          <a:xfrm>
            <a:off x="251520" y="1268760"/>
            <a:ext cx="8064896" cy="5589240"/>
          </a:xfrm>
        </p:spPr>
        <p:txBody>
          <a:bodyPr>
            <a:normAutofit/>
          </a:bodyPr>
          <a:lstStyle/>
          <a:p>
            <a:r>
              <a:rPr lang="en-US" sz="2600" b="1" dirty="0" err="1" smtClean="0"/>
              <a:t>Lecciones</a:t>
            </a:r>
            <a:r>
              <a:rPr lang="en-US" sz="2600" b="1" dirty="0" smtClean="0"/>
              <a:t> </a:t>
            </a:r>
            <a:r>
              <a:rPr lang="en-US" sz="2600" b="1" dirty="0" err="1" smtClean="0"/>
              <a:t>Prácticas</a:t>
            </a:r>
            <a:r>
              <a:rPr lang="en-US" sz="2600" b="1" dirty="0" smtClean="0"/>
              <a:t> de </a:t>
            </a:r>
            <a:r>
              <a:rPr lang="en-US" sz="2600" b="1" dirty="0" err="1" smtClean="0"/>
              <a:t>esta</a:t>
            </a:r>
            <a:r>
              <a:rPr lang="en-US" sz="2600" b="1" dirty="0" smtClean="0"/>
              <a:t> </a:t>
            </a:r>
            <a:r>
              <a:rPr lang="en-US" sz="2600" b="1" dirty="0" err="1" smtClean="0"/>
              <a:t>Parábola</a:t>
            </a:r>
            <a:endParaRPr lang="en-US" sz="2600" b="1" dirty="0" smtClean="0"/>
          </a:p>
          <a:p>
            <a:pPr lvl="1"/>
            <a:r>
              <a:rPr lang="en-US" sz="2400" dirty="0" smtClean="0"/>
              <a:t>No </a:t>
            </a:r>
            <a:r>
              <a:rPr lang="en-US" sz="2400" dirty="0" err="1"/>
              <a:t>puede</a:t>
            </a:r>
            <a:r>
              <a:rPr lang="en-US" sz="2400" dirty="0"/>
              <a:t> </a:t>
            </a:r>
            <a:r>
              <a:rPr lang="en-US" sz="2400" dirty="0" err="1"/>
              <a:t>haber</a:t>
            </a:r>
            <a:r>
              <a:rPr lang="en-US" sz="2400" dirty="0"/>
              <a:t> </a:t>
            </a:r>
            <a:r>
              <a:rPr lang="en-US" sz="2400" dirty="0" err="1"/>
              <a:t>una</a:t>
            </a:r>
            <a:r>
              <a:rPr lang="en-US" sz="2400" dirty="0"/>
              <a:t> </a:t>
            </a:r>
            <a:r>
              <a:rPr lang="en-US" sz="2400" dirty="0" err="1"/>
              <a:t>cosecha</a:t>
            </a:r>
            <a:r>
              <a:rPr lang="en-US" sz="2400" dirty="0"/>
              <a:t> sin la </a:t>
            </a:r>
            <a:r>
              <a:rPr lang="en-US" sz="2400" dirty="0" err="1"/>
              <a:t>siembra</a:t>
            </a:r>
            <a:r>
              <a:rPr lang="en-US" sz="2400" dirty="0"/>
              <a:t> de la </a:t>
            </a:r>
            <a:r>
              <a:rPr lang="en-US" sz="2400" dirty="0" err="1"/>
              <a:t>semilla</a:t>
            </a:r>
            <a:r>
              <a:rPr lang="en-US" sz="2400" dirty="0" smtClean="0"/>
              <a:t>.</a:t>
            </a:r>
          </a:p>
          <a:p>
            <a:pPr lvl="1"/>
            <a:r>
              <a:rPr lang="en-US" sz="2400" dirty="0" smtClean="0"/>
              <a:t>El </a:t>
            </a:r>
            <a:r>
              <a:rPr lang="en-US" sz="2400" dirty="0"/>
              <a:t>Diablo no </a:t>
            </a:r>
            <a:r>
              <a:rPr lang="en-US" sz="2400" dirty="0" err="1"/>
              <a:t>quiere</a:t>
            </a:r>
            <a:r>
              <a:rPr lang="en-US" sz="2400" dirty="0"/>
              <a:t> </a:t>
            </a:r>
            <a:r>
              <a:rPr lang="en-US" sz="2400" dirty="0" err="1"/>
              <a:t>que</a:t>
            </a:r>
            <a:r>
              <a:rPr lang="en-US" sz="2400" dirty="0"/>
              <a:t> la </a:t>
            </a:r>
            <a:r>
              <a:rPr lang="en-US" sz="2400" dirty="0" err="1"/>
              <a:t>semilla</a:t>
            </a:r>
            <a:r>
              <a:rPr lang="en-US" sz="2400" dirty="0"/>
              <a:t> de </a:t>
            </a:r>
            <a:r>
              <a:rPr lang="en-US" sz="2400" dirty="0" err="1"/>
              <a:t>fruto</a:t>
            </a:r>
            <a:r>
              <a:rPr lang="en-US" sz="2400" dirty="0"/>
              <a:t>, y </a:t>
            </a:r>
            <a:r>
              <a:rPr lang="en-US" sz="2400" dirty="0" err="1"/>
              <a:t>hará</a:t>
            </a:r>
            <a:r>
              <a:rPr lang="en-US" sz="2400" dirty="0"/>
              <a:t> </a:t>
            </a:r>
            <a:r>
              <a:rPr lang="en-US" sz="2400" dirty="0" err="1"/>
              <a:t>todo</a:t>
            </a:r>
            <a:r>
              <a:rPr lang="en-US" sz="2400" dirty="0"/>
              <a:t> lo </a:t>
            </a:r>
            <a:r>
              <a:rPr lang="en-US" sz="2400" dirty="0" err="1"/>
              <a:t>posible</a:t>
            </a:r>
            <a:r>
              <a:rPr lang="en-US" sz="2400" dirty="0"/>
              <a:t> </a:t>
            </a:r>
            <a:r>
              <a:rPr lang="en-US" sz="2400" dirty="0" err="1"/>
              <a:t>para</a:t>
            </a:r>
            <a:r>
              <a:rPr lang="en-US" sz="2400" dirty="0"/>
              <a:t> </a:t>
            </a:r>
            <a:r>
              <a:rPr lang="en-US" sz="2400" dirty="0" err="1"/>
              <a:t>impedirlo</a:t>
            </a:r>
            <a:r>
              <a:rPr lang="en-US" sz="2400" dirty="0"/>
              <a:t>. </a:t>
            </a:r>
            <a:endParaRPr lang="en-US" sz="2400" dirty="0" smtClean="0"/>
          </a:p>
          <a:p>
            <a:pPr lvl="1"/>
            <a:r>
              <a:rPr lang="en-US" sz="2400" dirty="0" err="1" smtClean="0"/>
              <a:t>Es</a:t>
            </a:r>
            <a:r>
              <a:rPr lang="en-US" sz="2400" dirty="0" smtClean="0"/>
              <a:t> </a:t>
            </a:r>
            <a:r>
              <a:rPr lang="en-US" sz="2400" dirty="0" err="1"/>
              <a:t>importante</a:t>
            </a:r>
            <a:r>
              <a:rPr lang="en-US" sz="2400" dirty="0"/>
              <a:t> </a:t>
            </a:r>
            <a:r>
              <a:rPr lang="en-US" sz="2400" dirty="0" err="1"/>
              <a:t>preparar</a:t>
            </a:r>
            <a:r>
              <a:rPr lang="en-US" sz="2400" dirty="0"/>
              <a:t> </a:t>
            </a:r>
            <a:r>
              <a:rPr lang="en-US" sz="2400" dirty="0" err="1"/>
              <a:t>nuestros</a:t>
            </a:r>
            <a:r>
              <a:rPr lang="en-US" sz="2400" dirty="0"/>
              <a:t> </a:t>
            </a:r>
            <a:r>
              <a:rPr lang="en-US" sz="2400" dirty="0" err="1"/>
              <a:t>corazones</a:t>
            </a:r>
            <a:r>
              <a:rPr lang="en-US" sz="2400" dirty="0"/>
              <a:t> </a:t>
            </a:r>
            <a:r>
              <a:rPr lang="en-US" sz="2400" dirty="0" err="1"/>
              <a:t>para</a:t>
            </a:r>
            <a:r>
              <a:rPr lang="en-US" sz="2400" dirty="0"/>
              <a:t> </a:t>
            </a:r>
            <a:r>
              <a:rPr lang="en-US" sz="2400" dirty="0" err="1"/>
              <a:t>recibir</a:t>
            </a:r>
            <a:r>
              <a:rPr lang="en-US" sz="2400" dirty="0"/>
              <a:t> la </a:t>
            </a:r>
            <a:r>
              <a:rPr lang="en-US" sz="2400" dirty="0" err="1"/>
              <a:t>palabra</a:t>
            </a:r>
            <a:r>
              <a:rPr lang="en-US" sz="2400" dirty="0"/>
              <a:t> de Dios</a:t>
            </a:r>
            <a:r>
              <a:rPr lang="en-US" sz="2400" dirty="0" smtClean="0"/>
              <a:t>.</a:t>
            </a:r>
          </a:p>
          <a:p>
            <a:pPr lvl="2"/>
            <a:r>
              <a:rPr lang="en-US" b="1" dirty="0" smtClean="0"/>
              <a:t>¿</a:t>
            </a:r>
            <a:r>
              <a:rPr lang="en-US" b="1" dirty="0" err="1" smtClean="0"/>
              <a:t>Tengo</a:t>
            </a:r>
            <a:r>
              <a:rPr lang="en-US" b="1" dirty="0" smtClean="0"/>
              <a:t> </a:t>
            </a:r>
            <a:r>
              <a:rPr lang="en-US" b="1" dirty="0" err="1"/>
              <a:t>yo</a:t>
            </a:r>
            <a:r>
              <a:rPr lang="en-US" b="1" dirty="0"/>
              <a:t> el </a:t>
            </a:r>
            <a:r>
              <a:rPr lang="en-US" b="1" dirty="0" err="1"/>
              <a:t>tipo</a:t>
            </a:r>
            <a:r>
              <a:rPr lang="en-US" b="1" dirty="0"/>
              <a:t> de </a:t>
            </a:r>
            <a:r>
              <a:rPr lang="en-US" b="1" dirty="0" err="1"/>
              <a:t>corazón</a:t>
            </a:r>
            <a:r>
              <a:rPr lang="en-US" b="1" dirty="0"/>
              <a:t> en el </a:t>
            </a:r>
            <a:r>
              <a:rPr lang="en-US" b="1" dirty="0" err="1"/>
              <a:t>cual</a:t>
            </a:r>
            <a:r>
              <a:rPr lang="en-US" b="1" dirty="0"/>
              <a:t> la </a:t>
            </a:r>
            <a:r>
              <a:rPr lang="en-US" b="1" dirty="0" err="1"/>
              <a:t>palabra</a:t>
            </a:r>
            <a:r>
              <a:rPr lang="en-US" b="1" dirty="0"/>
              <a:t> de Dios </a:t>
            </a:r>
            <a:r>
              <a:rPr lang="en-US" b="1" dirty="0" err="1"/>
              <a:t>puede</a:t>
            </a:r>
            <a:r>
              <a:rPr lang="en-US" b="1" dirty="0"/>
              <a:t> </a:t>
            </a:r>
            <a:r>
              <a:rPr lang="en-US" b="1" dirty="0" err="1"/>
              <a:t>florecer</a:t>
            </a:r>
            <a:r>
              <a:rPr lang="en-US" b="1" dirty="0"/>
              <a:t> y </a:t>
            </a:r>
            <a:r>
              <a:rPr lang="en-US" b="1" dirty="0" err="1"/>
              <a:t>dar</a:t>
            </a:r>
            <a:r>
              <a:rPr lang="en-US" b="1" dirty="0"/>
              <a:t> </a:t>
            </a:r>
            <a:r>
              <a:rPr lang="en-US" b="1" dirty="0" err="1"/>
              <a:t>fruto</a:t>
            </a:r>
            <a:r>
              <a:rPr lang="en-US" b="1" dirty="0" smtClean="0"/>
              <a:t>?</a:t>
            </a:r>
          </a:p>
          <a:p>
            <a:pPr lvl="2"/>
            <a:r>
              <a:rPr lang="en-US" dirty="0" smtClean="0"/>
              <a:t>¿He </a:t>
            </a:r>
            <a:r>
              <a:rPr lang="en-US" dirty="0" err="1"/>
              <a:t>preparado</a:t>
            </a:r>
            <a:r>
              <a:rPr lang="en-US" dirty="0"/>
              <a:t> mi </a:t>
            </a:r>
            <a:r>
              <a:rPr lang="en-US" dirty="0" err="1"/>
              <a:t>corazón</a:t>
            </a:r>
            <a:r>
              <a:rPr lang="en-US" dirty="0"/>
              <a:t> </a:t>
            </a:r>
            <a:r>
              <a:rPr lang="en-US" dirty="0" err="1"/>
              <a:t>como</a:t>
            </a:r>
            <a:r>
              <a:rPr lang="en-US" dirty="0"/>
              <a:t> lo </a:t>
            </a:r>
            <a:r>
              <a:rPr lang="en-US" dirty="0" err="1"/>
              <a:t>hizo</a:t>
            </a:r>
            <a:r>
              <a:rPr lang="en-US" dirty="0"/>
              <a:t> </a:t>
            </a:r>
            <a:r>
              <a:rPr lang="en-US" dirty="0" err="1"/>
              <a:t>Esdras</a:t>
            </a:r>
            <a:r>
              <a:rPr lang="en-US" dirty="0"/>
              <a:t>? </a:t>
            </a:r>
            <a:r>
              <a:rPr lang="en-US" b="1" dirty="0"/>
              <a:t>(</a:t>
            </a:r>
            <a:r>
              <a:rPr lang="en-US" b="1" dirty="0" err="1"/>
              <a:t>Esdras</a:t>
            </a:r>
            <a:r>
              <a:rPr lang="en-US" b="1" dirty="0"/>
              <a:t> 7:9-10</a:t>
            </a:r>
            <a:r>
              <a:rPr lang="en-US" b="1" dirty="0" smtClean="0"/>
              <a:t>)</a:t>
            </a:r>
            <a:r>
              <a:rPr lang="en-US" dirty="0" smtClean="0"/>
              <a:t>.</a:t>
            </a:r>
          </a:p>
          <a:p>
            <a:pPr lvl="2"/>
            <a:r>
              <a:rPr lang="en-US" dirty="0" smtClean="0"/>
              <a:t>¿He </a:t>
            </a:r>
            <a:r>
              <a:rPr lang="en-US" dirty="0" err="1"/>
              <a:t>arrancado</a:t>
            </a:r>
            <a:r>
              <a:rPr lang="en-US" dirty="0"/>
              <a:t> </a:t>
            </a:r>
            <a:r>
              <a:rPr lang="en-US" dirty="0" err="1"/>
              <a:t>esas</a:t>
            </a:r>
            <a:r>
              <a:rPr lang="en-US" dirty="0"/>
              <a:t> </a:t>
            </a:r>
            <a:r>
              <a:rPr lang="en-US" dirty="0" err="1"/>
              <a:t>cosas</a:t>
            </a:r>
            <a:r>
              <a:rPr lang="en-US" dirty="0"/>
              <a:t> de mi </a:t>
            </a:r>
            <a:r>
              <a:rPr lang="en-US" dirty="0" err="1"/>
              <a:t>corazón</a:t>
            </a:r>
            <a:r>
              <a:rPr lang="en-US" dirty="0"/>
              <a:t> </a:t>
            </a:r>
            <a:r>
              <a:rPr lang="en-US" dirty="0" err="1"/>
              <a:t>que</a:t>
            </a:r>
            <a:r>
              <a:rPr lang="en-US" dirty="0"/>
              <a:t> </a:t>
            </a:r>
            <a:r>
              <a:rPr lang="en-US" dirty="0" err="1"/>
              <a:t>podrían</a:t>
            </a:r>
            <a:r>
              <a:rPr lang="en-US" dirty="0"/>
              <a:t> </a:t>
            </a:r>
            <a:r>
              <a:rPr lang="en-US" dirty="0" err="1"/>
              <a:t>ahogar</a:t>
            </a:r>
            <a:r>
              <a:rPr lang="en-US" dirty="0"/>
              <a:t> la </a:t>
            </a:r>
            <a:r>
              <a:rPr lang="en-US" dirty="0" err="1"/>
              <a:t>palabra</a:t>
            </a:r>
            <a:r>
              <a:rPr lang="en-US" dirty="0"/>
              <a:t> de Dios? </a:t>
            </a:r>
            <a:r>
              <a:rPr lang="en-US" b="1" dirty="0"/>
              <a:t>(</a:t>
            </a:r>
            <a:r>
              <a:rPr lang="en-US" b="1" dirty="0" err="1"/>
              <a:t>Sant</a:t>
            </a:r>
            <a:r>
              <a:rPr lang="en-US" b="1" dirty="0"/>
              <a:t>. 1:19-21; 1 </a:t>
            </a:r>
            <a:r>
              <a:rPr lang="en-US" b="1" dirty="0" err="1"/>
              <a:t>Ped</a:t>
            </a:r>
            <a:r>
              <a:rPr lang="en-US" b="1" dirty="0"/>
              <a:t>. 2:1-3)</a:t>
            </a:r>
            <a:r>
              <a:rPr lang="en-US" dirty="0"/>
              <a:t>. </a:t>
            </a:r>
            <a:endParaRPr lang="en-US" dirty="0" smtClean="0"/>
          </a:p>
          <a:p>
            <a:pPr lvl="2"/>
            <a:r>
              <a:rPr lang="en-US" dirty="0" err="1" smtClean="0"/>
              <a:t>Recuerde</a:t>
            </a:r>
            <a:r>
              <a:rPr lang="en-US" dirty="0" smtClean="0"/>
              <a:t> </a:t>
            </a:r>
            <a:r>
              <a:rPr lang="en-US" dirty="0" err="1"/>
              <a:t>que</a:t>
            </a:r>
            <a:r>
              <a:rPr lang="en-US" dirty="0"/>
              <a:t> </a:t>
            </a:r>
            <a:r>
              <a:rPr lang="en-US" dirty="0" err="1"/>
              <a:t>esta</a:t>
            </a:r>
            <a:r>
              <a:rPr lang="en-US" dirty="0"/>
              <a:t> </a:t>
            </a:r>
            <a:r>
              <a:rPr lang="en-US" dirty="0" err="1"/>
              <a:t>parábola</a:t>
            </a:r>
            <a:r>
              <a:rPr lang="en-US" dirty="0"/>
              <a:t> (y </a:t>
            </a:r>
            <a:r>
              <a:rPr lang="en-US" dirty="0" err="1"/>
              <a:t>es</a:t>
            </a:r>
            <a:r>
              <a:rPr lang="en-US" dirty="0"/>
              <a:t> la idea </a:t>
            </a:r>
            <a:r>
              <a:rPr lang="en-US" dirty="0" err="1"/>
              <a:t>básica</a:t>
            </a:r>
            <a:r>
              <a:rPr lang="en-US" dirty="0"/>
              <a:t> en </a:t>
            </a:r>
            <a:r>
              <a:rPr lang="en-US" dirty="0" err="1"/>
              <a:t>todas</a:t>
            </a:r>
            <a:r>
              <a:rPr lang="en-US" dirty="0"/>
              <a:t> </a:t>
            </a:r>
            <a:r>
              <a:rPr lang="en-US" dirty="0" err="1"/>
              <a:t>las</a:t>
            </a:r>
            <a:r>
              <a:rPr lang="en-US" dirty="0"/>
              <a:t> </a:t>
            </a:r>
            <a:r>
              <a:rPr lang="en-US" dirty="0" err="1"/>
              <a:t>parábolas</a:t>
            </a:r>
            <a:r>
              <a:rPr lang="en-US" dirty="0"/>
              <a:t>) </a:t>
            </a:r>
            <a:r>
              <a:rPr lang="en-US" dirty="0" err="1"/>
              <a:t>tiene</a:t>
            </a:r>
            <a:r>
              <a:rPr lang="en-US" dirty="0"/>
              <a:t> </a:t>
            </a:r>
            <a:r>
              <a:rPr lang="en-US" dirty="0" err="1"/>
              <a:t>que</a:t>
            </a:r>
            <a:r>
              <a:rPr lang="en-US" dirty="0"/>
              <a:t> </a:t>
            </a:r>
            <a:r>
              <a:rPr lang="en-US" dirty="0" err="1"/>
              <a:t>ver</a:t>
            </a:r>
            <a:r>
              <a:rPr lang="en-US" dirty="0"/>
              <a:t> con </a:t>
            </a:r>
            <a:r>
              <a:rPr lang="en-US" dirty="0" err="1"/>
              <a:t>cómo</a:t>
            </a:r>
            <a:r>
              <a:rPr lang="en-US" dirty="0"/>
              <a:t> </a:t>
            </a:r>
            <a:r>
              <a:rPr lang="en-US" dirty="0" err="1"/>
              <a:t>uno</a:t>
            </a:r>
            <a:r>
              <a:rPr lang="en-US" dirty="0"/>
              <a:t> </a:t>
            </a:r>
            <a:r>
              <a:rPr lang="en-US" dirty="0" err="1"/>
              <a:t>oye</a:t>
            </a:r>
            <a:r>
              <a:rPr lang="en-US" dirty="0"/>
              <a:t> la </a:t>
            </a:r>
            <a:r>
              <a:rPr lang="en-US" dirty="0" err="1"/>
              <a:t>palabra</a:t>
            </a:r>
            <a:r>
              <a:rPr lang="en-US" dirty="0"/>
              <a:t> de Dios. ¿</a:t>
            </a:r>
            <a:r>
              <a:rPr lang="en-US" dirty="0" err="1"/>
              <a:t>Qué</a:t>
            </a:r>
            <a:r>
              <a:rPr lang="en-US" dirty="0"/>
              <a:t> </a:t>
            </a:r>
            <a:r>
              <a:rPr lang="en-US" dirty="0" err="1"/>
              <a:t>hará</a:t>
            </a:r>
            <a:r>
              <a:rPr lang="en-US" dirty="0"/>
              <a:t> </a:t>
            </a:r>
            <a:r>
              <a:rPr lang="en-US" dirty="0" err="1"/>
              <a:t>uno</a:t>
            </a:r>
            <a:r>
              <a:rPr lang="en-US" dirty="0"/>
              <a:t> con la </a:t>
            </a:r>
            <a:r>
              <a:rPr lang="en-US" dirty="0" err="1"/>
              <a:t>palabra</a:t>
            </a:r>
            <a:r>
              <a:rPr lang="en-US" dirty="0"/>
              <a:t> de Dios </a:t>
            </a:r>
            <a:r>
              <a:rPr lang="en-US" dirty="0" err="1"/>
              <a:t>que</a:t>
            </a:r>
            <a:r>
              <a:rPr lang="en-US" dirty="0"/>
              <a:t> </a:t>
            </a:r>
            <a:r>
              <a:rPr lang="en-US" dirty="0" err="1"/>
              <a:t>oye</a:t>
            </a:r>
            <a:r>
              <a:rPr lang="en-US" dirty="0"/>
              <a:t>? </a:t>
            </a:r>
            <a:r>
              <a:rPr lang="en-US" b="1" dirty="0"/>
              <a:t>(</a:t>
            </a:r>
            <a:r>
              <a:rPr lang="en-US" b="1" dirty="0" err="1"/>
              <a:t>Lc</a:t>
            </a:r>
            <a:r>
              <a:rPr lang="en-US" b="1" dirty="0"/>
              <a:t>. 8:8, 18)</a:t>
            </a:r>
            <a:r>
              <a:rPr lang="en-US" dirty="0"/>
              <a:t>. La </a:t>
            </a:r>
            <a:r>
              <a:rPr lang="en-US" dirty="0" err="1"/>
              <a:t>única</a:t>
            </a:r>
            <a:r>
              <a:rPr lang="en-US" dirty="0"/>
              <a:t> </a:t>
            </a:r>
            <a:r>
              <a:rPr lang="en-US" dirty="0" err="1"/>
              <a:t>respuesta</a:t>
            </a:r>
            <a:r>
              <a:rPr lang="en-US" dirty="0"/>
              <a:t> </a:t>
            </a:r>
            <a:r>
              <a:rPr lang="en-US" dirty="0" err="1"/>
              <a:t>aceptable</a:t>
            </a:r>
            <a:r>
              <a:rPr lang="en-US" dirty="0"/>
              <a:t> </a:t>
            </a:r>
            <a:r>
              <a:rPr lang="en-US" dirty="0" err="1"/>
              <a:t>para</a:t>
            </a:r>
            <a:r>
              <a:rPr lang="en-US" dirty="0"/>
              <a:t> Dios, al </a:t>
            </a:r>
            <a:r>
              <a:rPr lang="en-US" dirty="0" err="1"/>
              <a:t>oír</a:t>
            </a:r>
            <a:r>
              <a:rPr lang="en-US" dirty="0"/>
              <a:t> la </a:t>
            </a:r>
            <a:r>
              <a:rPr lang="en-US" dirty="0" err="1"/>
              <a:t>palabra</a:t>
            </a:r>
            <a:r>
              <a:rPr lang="en-US" dirty="0"/>
              <a:t> de Dios, </a:t>
            </a:r>
            <a:r>
              <a:rPr lang="en-US" dirty="0" err="1"/>
              <a:t>es</a:t>
            </a:r>
            <a:r>
              <a:rPr lang="en-US" dirty="0"/>
              <a:t> </a:t>
            </a:r>
            <a:r>
              <a:rPr lang="en-US" b="1" dirty="0" err="1"/>
              <a:t>obedecerla</a:t>
            </a:r>
            <a:r>
              <a:rPr lang="en-US" dirty="0"/>
              <a:t>  </a:t>
            </a:r>
            <a:r>
              <a:rPr lang="en-US" b="1" dirty="0"/>
              <a:t>(</a:t>
            </a:r>
            <a:r>
              <a:rPr lang="en-US" b="1" dirty="0" err="1"/>
              <a:t>Lc</a:t>
            </a:r>
            <a:r>
              <a:rPr lang="en-US" b="1" dirty="0"/>
              <a:t>. 8:21; </a:t>
            </a:r>
            <a:r>
              <a:rPr lang="en-US" b="1" dirty="0" err="1"/>
              <a:t>Sant</a:t>
            </a:r>
            <a:r>
              <a:rPr lang="en-US" b="1" dirty="0"/>
              <a:t>. 1:21-22)</a:t>
            </a:r>
            <a:r>
              <a:rPr lang="en-US" dirty="0"/>
              <a:t>.</a:t>
            </a:r>
          </a:p>
          <a:p>
            <a:pPr lvl="2"/>
            <a:endParaRPr lang="en-US" sz="2200" dirty="0"/>
          </a:p>
          <a:p>
            <a:pPr lvl="1"/>
            <a:endParaRPr lang="en-US" sz="2400" dirty="0"/>
          </a:p>
          <a:p>
            <a:pPr lvl="1"/>
            <a:endParaRPr lang="en-US" sz="2400" dirty="0"/>
          </a:p>
          <a:p>
            <a:pPr lvl="2"/>
            <a:endParaRPr lang="en-US" dirty="0" smtClean="0"/>
          </a:p>
          <a:p>
            <a:pPr lvl="2"/>
            <a:endParaRPr lang="en-US" sz="1900" dirty="0" smtClean="0"/>
          </a:p>
        </p:txBody>
      </p:sp>
      <p:sp>
        <p:nvSpPr>
          <p:cNvPr id="4" name="3 CuadroTexto"/>
          <p:cNvSpPr txBox="1"/>
          <p:nvPr/>
        </p:nvSpPr>
        <p:spPr>
          <a:xfrm>
            <a:off x="2720251" y="116632"/>
            <a:ext cx="5688632" cy="461665"/>
          </a:xfrm>
          <a:prstGeom prst="rect">
            <a:avLst/>
          </a:prstGeom>
          <a:noFill/>
        </p:spPr>
        <p:txBody>
          <a:bodyPr wrap="square" rtlCol="0">
            <a:spAutoFit/>
          </a:bodyPr>
          <a:lstStyle/>
          <a:p>
            <a:r>
              <a:rPr lang="es-419" sz="2400" b="1" dirty="0" smtClean="0"/>
              <a:t>Ten Cuidado de Cómo Oyes – Lucas 8:1-21</a:t>
            </a:r>
            <a:endParaRPr lang="es-CL" sz="2400" b="1" dirty="0"/>
          </a:p>
        </p:txBody>
      </p:sp>
    </p:spTree>
    <p:extLst>
      <p:ext uri="{BB962C8B-B14F-4D97-AF65-F5344CB8AC3E}">
        <p14:creationId xmlns:p14="http://schemas.microsoft.com/office/powerpoint/2010/main" val="2682328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404664"/>
            <a:ext cx="8280920" cy="1012974"/>
          </a:xfrm>
        </p:spPr>
        <p:txBody>
          <a:bodyPr/>
          <a:lstStyle/>
          <a:p>
            <a:pPr marL="441325" indent="-441325">
              <a:buFont typeface="+mj-lt"/>
              <a:buAutoNum type="arabicPeriod"/>
            </a:pPr>
            <a:r>
              <a:rPr lang="es-419" sz="3400" dirty="0" smtClean="0"/>
              <a:t>Parábola del Sembrador/Suelos (Lc. 8:4-15) </a:t>
            </a:r>
            <a:endParaRPr lang="es-CL" sz="3400" dirty="0"/>
          </a:p>
        </p:txBody>
      </p:sp>
      <p:sp>
        <p:nvSpPr>
          <p:cNvPr id="3" name="2 Marcador de contenido"/>
          <p:cNvSpPr>
            <a:spLocks noGrp="1"/>
          </p:cNvSpPr>
          <p:nvPr>
            <p:ph idx="1"/>
          </p:nvPr>
        </p:nvSpPr>
        <p:spPr>
          <a:xfrm>
            <a:off x="251520" y="1268760"/>
            <a:ext cx="8064896" cy="5589240"/>
          </a:xfrm>
        </p:spPr>
        <p:txBody>
          <a:bodyPr>
            <a:normAutofit lnSpcReduction="10000"/>
          </a:bodyPr>
          <a:lstStyle/>
          <a:p>
            <a:r>
              <a:rPr lang="en-US" sz="2600" b="1" dirty="0" err="1" smtClean="0"/>
              <a:t>Lecciones</a:t>
            </a:r>
            <a:r>
              <a:rPr lang="en-US" sz="2600" b="1" dirty="0" smtClean="0"/>
              <a:t> </a:t>
            </a:r>
            <a:r>
              <a:rPr lang="en-US" sz="2600" b="1" dirty="0" err="1" smtClean="0"/>
              <a:t>Prácticas</a:t>
            </a:r>
            <a:r>
              <a:rPr lang="en-US" sz="2600" b="1" dirty="0" smtClean="0"/>
              <a:t> de </a:t>
            </a:r>
            <a:r>
              <a:rPr lang="en-US" sz="2600" b="1" dirty="0" err="1" smtClean="0"/>
              <a:t>esta</a:t>
            </a:r>
            <a:r>
              <a:rPr lang="en-US" sz="2600" b="1" dirty="0" smtClean="0"/>
              <a:t> </a:t>
            </a:r>
            <a:r>
              <a:rPr lang="en-US" sz="2600" b="1" dirty="0" err="1" smtClean="0"/>
              <a:t>Parábola</a:t>
            </a:r>
            <a:endParaRPr lang="en-US" sz="2600" b="1" dirty="0" smtClean="0"/>
          </a:p>
          <a:p>
            <a:pPr lvl="1"/>
            <a:r>
              <a:rPr lang="en-US" sz="2400" dirty="0" err="1" smtClean="0"/>
              <a:t>Debemos</a:t>
            </a:r>
            <a:r>
              <a:rPr lang="en-US" sz="2400" dirty="0" smtClean="0"/>
              <a:t> </a:t>
            </a:r>
            <a:r>
              <a:rPr lang="en-US" sz="2400" dirty="0"/>
              <a:t>responder a la </a:t>
            </a:r>
            <a:r>
              <a:rPr lang="en-US" sz="2400" dirty="0" err="1"/>
              <a:t>palabra</a:t>
            </a:r>
            <a:r>
              <a:rPr lang="en-US" sz="2400" dirty="0"/>
              <a:t> de Dios con </a:t>
            </a:r>
            <a:r>
              <a:rPr lang="en-US" sz="2400" dirty="0" err="1"/>
              <a:t>convicción</a:t>
            </a:r>
            <a:r>
              <a:rPr lang="en-US" sz="2400" dirty="0"/>
              <a:t> y </a:t>
            </a:r>
            <a:r>
              <a:rPr lang="en-US" sz="2400" dirty="0" err="1"/>
              <a:t>emoción</a:t>
            </a:r>
            <a:r>
              <a:rPr lang="en-US" sz="2400" dirty="0"/>
              <a:t>. </a:t>
            </a:r>
            <a:endParaRPr lang="en-US" sz="2400" dirty="0" smtClean="0"/>
          </a:p>
          <a:p>
            <a:pPr lvl="2"/>
            <a:r>
              <a:rPr lang="en-US" sz="2100" dirty="0" smtClean="0"/>
              <a:t>No </a:t>
            </a:r>
            <a:r>
              <a:rPr lang="en-US" sz="2100" dirty="0" err="1"/>
              <a:t>queremos</a:t>
            </a:r>
            <a:r>
              <a:rPr lang="en-US" sz="2100" dirty="0"/>
              <a:t> </a:t>
            </a:r>
            <a:r>
              <a:rPr lang="en-US" sz="2100" dirty="0" err="1"/>
              <a:t>ser</a:t>
            </a:r>
            <a:r>
              <a:rPr lang="en-US" sz="2100" dirty="0"/>
              <a:t> </a:t>
            </a:r>
            <a:r>
              <a:rPr lang="en-US" sz="2100" dirty="0" err="1"/>
              <a:t>como</a:t>
            </a:r>
            <a:r>
              <a:rPr lang="en-US" sz="2100" dirty="0"/>
              <a:t> los </a:t>
            </a:r>
            <a:r>
              <a:rPr lang="en-US" sz="2100" dirty="0" err="1"/>
              <a:t>que</a:t>
            </a:r>
            <a:r>
              <a:rPr lang="en-US" sz="2100" dirty="0"/>
              <a:t> </a:t>
            </a:r>
            <a:r>
              <a:rPr lang="en-US" sz="2100" dirty="0" err="1"/>
              <a:t>recibieron</a:t>
            </a:r>
            <a:r>
              <a:rPr lang="en-US" sz="2100" dirty="0"/>
              <a:t> con </a:t>
            </a:r>
            <a:r>
              <a:rPr lang="en-US" sz="2100" dirty="0" err="1"/>
              <a:t>gozo</a:t>
            </a:r>
            <a:r>
              <a:rPr lang="en-US" sz="2100" dirty="0"/>
              <a:t>, </a:t>
            </a:r>
            <a:r>
              <a:rPr lang="en-US" sz="2100" dirty="0" err="1"/>
              <a:t>pero</a:t>
            </a:r>
            <a:r>
              <a:rPr lang="en-US" sz="2100" dirty="0"/>
              <a:t> en el </a:t>
            </a:r>
            <a:r>
              <a:rPr lang="en-US" sz="2100" dirty="0" err="1"/>
              <a:t>tiempo</a:t>
            </a:r>
            <a:r>
              <a:rPr lang="en-US" sz="2100" dirty="0"/>
              <a:t> de la </a:t>
            </a:r>
            <a:r>
              <a:rPr lang="en-US" sz="2100" dirty="0" err="1"/>
              <a:t>tentación</a:t>
            </a:r>
            <a:r>
              <a:rPr lang="en-US" sz="2100" dirty="0"/>
              <a:t>, se </a:t>
            </a:r>
            <a:r>
              <a:rPr lang="en-US" sz="2100" dirty="0" err="1"/>
              <a:t>apartaron</a:t>
            </a:r>
            <a:r>
              <a:rPr lang="en-US" sz="2100" dirty="0"/>
              <a:t> </a:t>
            </a:r>
            <a:r>
              <a:rPr lang="en-US" sz="2100" b="1" dirty="0"/>
              <a:t>(</a:t>
            </a:r>
            <a:r>
              <a:rPr lang="en-US" sz="2100" b="1" dirty="0" err="1"/>
              <a:t>Lc</a:t>
            </a:r>
            <a:r>
              <a:rPr lang="en-US" sz="2100" b="1" dirty="0"/>
              <a:t>. 8:13</a:t>
            </a:r>
            <a:r>
              <a:rPr lang="en-US" sz="2100" b="1" dirty="0" smtClean="0"/>
              <a:t>)</a:t>
            </a:r>
          </a:p>
          <a:p>
            <a:pPr lvl="2"/>
            <a:r>
              <a:rPr lang="en-US" sz="2100" dirty="0" smtClean="0"/>
              <a:t>Para </a:t>
            </a:r>
            <a:r>
              <a:rPr lang="en-US" sz="2100" dirty="0" err="1"/>
              <a:t>permanecer</a:t>
            </a:r>
            <a:r>
              <a:rPr lang="en-US" sz="2100" dirty="0"/>
              <a:t> </a:t>
            </a:r>
            <a:r>
              <a:rPr lang="en-US" sz="2100" dirty="0" err="1"/>
              <a:t>firmes</a:t>
            </a:r>
            <a:r>
              <a:rPr lang="en-US" sz="2100" dirty="0"/>
              <a:t> en el </a:t>
            </a:r>
            <a:r>
              <a:rPr lang="en-US" sz="2100" dirty="0" err="1"/>
              <a:t>evangelio</a:t>
            </a:r>
            <a:r>
              <a:rPr lang="en-US" sz="2100" dirty="0"/>
              <a:t> </a:t>
            </a:r>
            <a:r>
              <a:rPr lang="en-US" sz="2100" b="1" dirty="0"/>
              <a:t>(Col. 1:23)</a:t>
            </a:r>
            <a:r>
              <a:rPr lang="en-US" sz="2100" dirty="0"/>
              <a:t>, </a:t>
            </a:r>
            <a:r>
              <a:rPr lang="en-US" sz="2100" dirty="0" err="1"/>
              <a:t>debemos</a:t>
            </a:r>
            <a:r>
              <a:rPr lang="en-US" sz="2100" dirty="0"/>
              <a:t> </a:t>
            </a:r>
            <a:r>
              <a:rPr lang="en-US" sz="2100" dirty="0" err="1"/>
              <a:t>tener</a:t>
            </a:r>
            <a:r>
              <a:rPr lang="en-US" sz="2100" dirty="0"/>
              <a:t> </a:t>
            </a:r>
            <a:r>
              <a:rPr lang="en-US" sz="2100" dirty="0" err="1"/>
              <a:t>convicción</a:t>
            </a:r>
            <a:r>
              <a:rPr lang="en-US" sz="2100" dirty="0"/>
              <a:t>. </a:t>
            </a:r>
            <a:r>
              <a:rPr lang="en-US" sz="2100" dirty="0" err="1"/>
              <a:t>Debemos</a:t>
            </a:r>
            <a:r>
              <a:rPr lang="en-US" sz="2100" dirty="0"/>
              <a:t> </a:t>
            </a:r>
            <a:r>
              <a:rPr lang="en-US" sz="2100" dirty="0" err="1"/>
              <a:t>sinceramente</a:t>
            </a:r>
            <a:r>
              <a:rPr lang="en-US" sz="2100" dirty="0"/>
              <a:t> </a:t>
            </a:r>
            <a:r>
              <a:rPr lang="en-US" sz="2100" dirty="0" err="1"/>
              <a:t>creer</a:t>
            </a:r>
            <a:r>
              <a:rPr lang="en-US" sz="2100" dirty="0"/>
              <a:t> en </a:t>
            </a:r>
            <a:r>
              <a:rPr lang="en-US" sz="2100" dirty="0" err="1"/>
              <a:t>las</a:t>
            </a:r>
            <a:r>
              <a:rPr lang="en-US" sz="2100" dirty="0"/>
              <a:t> </a:t>
            </a:r>
            <a:r>
              <a:rPr lang="en-US" sz="2100" dirty="0" err="1"/>
              <a:t>verdades</a:t>
            </a:r>
            <a:r>
              <a:rPr lang="en-US" sz="2100" dirty="0"/>
              <a:t> del </a:t>
            </a:r>
            <a:r>
              <a:rPr lang="en-US" sz="2100" dirty="0" err="1"/>
              <a:t>evangelio</a:t>
            </a:r>
            <a:r>
              <a:rPr lang="en-US" sz="2100" dirty="0"/>
              <a:t>. </a:t>
            </a:r>
            <a:r>
              <a:rPr lang="en-US" sz="2100" dirty="0" err="1"/>
              <a:t>Debemos</a:t>
            </a:r>
            <a:r>
              <a:rPr lang="en-US" sz="2100" dirty="0"/>
              <a:t> </a:t>
            </a:r>
            <a:r>
              <a:rPr lang="en-US" sz="2100" dirty="0" err="1"/>
              <a:t>confiar</a:t>
            </a:r>
            <a:r>
              <a:rPr lang="en-US" sz="2100" dirty="0"/>
              <a:t> (</a:t>
            </a:r>
            <a:r>
              <a:rPr lang="en-US" sz="2100" dirty="0" err="1"/>
              <a:t>creer</a:t>
            </a:r>
            <a:r>
              <a:rPr lang="en-US" sz="2100" dirty="0"/>
              <a:t>) </a:t>
            </a:r>
            <a:r>
              <a:rPr lang="en-US" sz="2100" dirty="0" err="1"/>
              <a:t>plenamente</a:t>
            </a:r>
            <a:r>
              <a:rPr lang="en-US" sz="2100" dirty="0"/>
              <a:t> y </a:t>
            </a:r>
            <a:r>
              <a:rPr lang="en-US" sz="2100" dirty="0" err="1"/>
              <a:t>tomarnos</a:t>
            </a:r>
            <a:r>
              <a:rPr lang="en-US" sz="2100" dirty="0"/>
              <a:t> </a:t>
            </a:r>
            <a:r>
              <a:rPr lang="en-US" sz="2100" dirty="0" err="1"/>
              <a:t>fuertemente</a:t>
            </a:r>
            <a:r>
              <a:rPr lang="en-US" sz="2100" dirty="0"/>
              <a:t> de la </a:t>
            </a:r>
            <a:r>
              <a:rPr lang="en-US" sz="2100" dirty="0" err="1"/>
              <a:t>palabra</a:t>
            </a:r>
            <a:r>
              <a:rPr lang="en-US" sz="2100" dirty="0"/>
              <a:t> de Dios </a:t>
            </a:r>
            <a:r>
              <a:rPr lang="en-US" sz="2100" b="1" dirty="0"/>
              <a:t>(Heb. 3:12, 18-19; 4:2).</a:t>
            </a:r>
          </a:p>
          <a:p>
            <a:pPr lvl="1"/>
            <a:r>
              <a:rPr lang="en-US" sz="2400" dirty="0" smtClean="0"/>
              <a:t>El </a:t>
            </a:r>
            <a:r>
              <a:rPr lang="en-US" sz="2400" dirty="0" err="1"/>
              <a:t>amor</a:t>
            </a:r>
            <a:r>
              <a:rPr lang="en-US" sz="2400" dirty="0"/>
              <a:t> </a:t>
            </a:r>
            <a:r>
              <a:rPr lang="en-US" sz="2400" dirty="0" err="1" smtClean="0"/>
              <a:t>por</a:t>
            </a:r>
            <a:r>
              <a:rPr lang="en-US" sz="2400" dirty="0" smtClean="0"/>
              <a:t> </a:t>
            </a:r>
            <a:r>
              <a:rPr lang="en-US" sz="2400" dirty="0" err="1"/>
              <a:t>esta</a:t>
            </a:r>
            <a:r>
              <a:rPr lang="en-US" sz="2400" dirty="0"/>
              <a:t> </a:t>
            </a:r>
            <a:r>
              <a:rPr lang="en-US" sz="2400" dirty="0" err="1"/>
              <a:t>vida</a:t>
            </a:r>
            <a:r>
              <a:rPr lang="en-US" sz="2400" dirty="0"/>
              <a:t> y </a:t>
            </a:r>
            <a:r>
              <a:rPr lang="en-US" sz="2400" dirty="0" err="1"/>
              <a:t>las</a:t>
            </a:r>
            <a:r>
              <a:rPr lang="en-US" sz="2400" dirty="0"/>
              <a:t> </a:t>
            </a:r>
            <a:r>
              <a:rPr lang="en-US" sz="2400" dirty="0" err="1"/>
              <a:t>cosas</a:t>
            </a:r>
            <a:r>
              <a:rPr lang="en-US" sz="2400" dirty="0"/>
              <a:t> de </a:t>
            </a:r>
            <a:r>
              <a:rPr lang="en-US" sz="2400" dirty="0" err="1"/>
              <a:t>esta</a:t>
            </a:r>
            <a:r>
              <a:rPr lang="en-US" sz="2400" dirty="0"/>
              <a:t> </a:t>
            </a:r>
            <a:r>
              <a:rPr lang="en-US" sz="2400" dirty="0" err="1"/>
              <a:t>vida</a:t>
            </a:r>
            <a:r>
              <a:rPr lang="en-US" sz="2400" dirty="0"/>
              <a:t>, </a:t>
            </a:r>
            <a:r>
              <a:rPr lang="en-US" sz="2400" dirty="0" err="1"/>
              <a:t>pueden</a:t>
            </a:r>
            <a:r>
              <a:rPr lang="en-US" sz="2400" dirty="0"/>
              <a:t> </a:t>
            </a:r>
            <a:r>
              <a:rPr lang="en-US" sz="2400" dirty="0" err="1"/>
              <a:t>impedirnos</a:t>
            </a:r>
            <a:r>
              <a:rPr lang="en-US" sz="2400" dirty="0"/>
              <a:t> de </a:t>
            </a:r>
            <a:r>
              <a:rPr lang="en-US" sz="2400" dirty="0" err="1"/>
              <a:t>obtener</a:t>
            </a:r>
            <a:r>
              <a:rPr lang="en-US" sz="2400" dirty="0"/>
              <a:t> la </a:t>
            </a:r>
            <a:r>
              <a:rPr lang="en-US" sz="2400" dirty="0" err="1"/>
              <a:t>vida</a:t>
            </a:r>
            <a:r>
              <a:rPr lang="en-US" sz="2400" dirty="0"/>
              <a:t> </a:t>
            </a:r>
            <a:r>
              <a:rPr lang="en-US" sz="2400" dirty="0" err="1"/>
              <a:t>eterna</a:t>
            </a:r>
            <a:r>
              <a:rPr lang="en-US" sz="2400" dirty="0" smtClean="0"/>
              <a:t>.</a:t>
            </a:r>
          </a:p>
          <a:p>
            <a:pPr lvl="2"/>
            <a:r>
              <a:rPr lang="en-US" sz="2100" dirty="0" smtClean="0"/>
              <a:t>¿No </a:t>
            </a:r>
            <a:r>
              <a:rPr lang="en-US" sz="2100" dirty="0" err="1"/>
              <a:t>fue</a:t>
            </a:r>
            <a:r>
              <a:rPr lang="en-US" sz="2100" dirty="0"/>
              <a:t> </a:t>
            </a:r>
            <a:r>
              <a:rPr lang="en-US" sz="2100" dirty="0" err="1"/>
              <a:t>esto</a:t>
            </a:r>
            <a:r>
              <a:rPr lang="en-US" sz="2100" dirty="0"/>
              <a:t> lo </a:t>
            </a:r>
            <a:r>
              <a:rPr lang="en-US" sz="2100" dirty="0" err="1"/>
              <a:t>que</a:t>
            </a:r>
            <a:r>
              <a:rPr lang="en-US" sz="2100" dirty="0"/>
              <a:t> </a:t>
            </a:r>
            <a:r>
              <a:rPr lang="en-US" sz="2100" dirty="0" err="1"/>
              <a:t>sucedió</a:t>
            </a:r>
            <a:r>
              <a:rPr lang="en-US" sz="2100" dirty="0"/>
              <a:t> al </a:t>
            </a:r>
            <a:r>
              <a:rPr lang="en-US" sz="2100" dirty="0" err="1"/>
              <a:t>joven</a:t>
            </a:r>
            <a:r>
              <a:rPr lang="en-US" sz="2100" dirty="0"/>
              <a:t> </a:t>
            </a:r>
            <a:r>
              <a:rPr lang="en-US" sz="2100" dirty="0" err="1"/>
              <a:t>rico</a:t>
            </a:r>
            <a:r>
              <a:rPr lang="en-US" sz="2100" dirty="0"/>
              <a:t>? </a:t>
            </a:r>
            <a:r>
              <a:rPr lang="en-US" sz="2100" b="1" dirty="0"/>
              <a:t>(</a:t>
            </a:r>
            <a:r>
              <a:rPr lang="en-US" sz="2100" b="1" dirty="0" err="1"/>
              <a:t>Lc</a:t>
            </a:r>
            <a:r>
              <a:rPr lang="en-US" sz="2100" b="1" dirty="0"/>
              <a:t>. 18:18-23</a:t>
            </a:r>
            <a:r>
              <a:rPr lang="en-US" sz="2100" b="1" dirty="0" smtClean="0"/>
              <a:t>).</a:t>
            </a:r>
          </a:p>
          <a:p>
            <a:pPr lvl="2"/>
            <a:r>
              <a:rPr lang="en-US" sz="2100" dirty="0" err="1" smtClean="0"/>
              <a:t>Según</a:t>
            </a:r>
            <a:r>
              <a:rPr lang="en-US" sz="2100" dirty="0" smtClean="0"/>
              <a:t> </a:t>
            </a:r>
            <a:r>
              <a:rPr lang="en-US" sz="2100" dirty="0" err="1"/>
              <a:t>esta</a:t>
            </a:r>
            <a:r>
              <a:rPr lang="en-US" sz="2100" dirty="0"/>
              <a:t> </a:t>
            </a:r>
            <a:r>
              <a:rPr lang="en-US" sz="2100" dirty="0" err="1"/>
              <a:t>parábola</a:t>
            </a:r>
            <a:r>
              <a:rPr lang="en-US" sz="2100" dirty="0"/>
              <a:t>, la </a:t>
            </a:r>
            <a:r>
              <a:rPr lang="en-US" sz="2100" dirty="0" err="1"/>
              <a:t>palabra</a:t>
            </a:r>
            <a:r>
              <a:rPr lang="en-US" sz="2100" dirty="0"/>
              <a:t> </a:t>
            </a:r>
            <a:r>
              <a:rPr lang="en-US" sz="2100" dirty="0" err="1"/>
              <a:t>puede</a:t>
            </a:r>
            <a:r>
              <a:rPr lang="en-US" sz="2100" dirty="0"/>
              <a:t> </a:t>
            </a:r>
            <a:r>
              <a:rPr lang="en-US" sz="2100" dirty="0" err="1"/>
              <a:t>ser</a:t>
            </a:r>
            <a:r>
              <a:rPr lang="en-US" sz="2100" dirty="0"/>
              <a:t> </a:t>
            </a:r>
            <a:r>
              <a:rPr lang="en-US" sz="2100" dirty="0" err="1"/>
              <a:t>ahogada</a:t>
            </a:r>
            <a:r>
              <a:rPr lang="en-US" sz="2100" dirty="0"/>
              <a:t> </a:t>
            </a:r>
            <a:r>
              <a:rPr lang="en-US" sz="2100" dirty="0" err="1"/>
              <a:t>por</a:t>
            </a:r>
            <a:r>
              <a:rPr lang="en-US" sz="2100" dirty="0"/>
              <a:t> </a:t>
            </a:r>
            <a:r>
              <a:rPr lang="en-US" sz="2100" dirty="0" err="1"/>
              <a:t>las</a:t>
            </a:r>
            <a:r>
              <a:rPr lang="en-US" sz="2100" dirty="0"/>
              <a:t> </a:t>
            </a:r>
            <a:r>
              <a:rPr lang="en-US" sz="2100" dirty="0" err="1"/>
              <a:t>preocupaciones</a:t>
            </a:r>
            <a:r>
              <a:rPr lang="en-US" sz="2100" dirty="0"/>
              <a:t> de </a:t>
            </a:r>
            <a:r>
              <a:rPr lang="en-US" sz="2100" dirty="0" err="1"/>
              <a:t>esta</a:t>
            </a:r>
            <a:r>
              <a:rPr lang="en-US" sz="2100" dirty="0"/>
              <a:t> </a:t>
            </a:r>
            <a:r>
              <a:rPr lang="en-US" sz="2100" dirty="0" err="1"/>
              <a:t>vida</a:t>
            </a:r>
            <a:r>
              <a:rPr lang="en-US" sz="2100" dirty="0"/>
              <a:t>, el </a:t>
            </a:r>
            <a:r>
              <a:rPr lang="en-US" sz="2100" dirty="0" err="1"/>
              <a:t>engaño</a:t>
            </a:r>
            <a:r>
              <a:rPr lang="en-US" sz="2100" dirty="0"/>
              <a:t> de </a:t>
            </a:r>
            <a:r>
              <a:rPr lang="en-US" sz="2100" dirty="0" err="1"/>
              <a:t>las</a:t>
            </a:r>
            <a:r>
              <a:rPr lang="en-US" sz="2100" dirty="0"/>
              <a:t> </a:t>
            </a:r>
            <a:r>
              <a:rPr lang="en-US" sz="2100" dirty="0" err="1"/>
              <a:t>riquezas</a:t>
            </a:r>
            <a:r>
              <a:rPr lang="en-US" sz="2100" dirty="0"/>
              <a:t>, y los </a:t>
            </a:r>
            <a:r>
              <a:rPr lang="en-US" sz="2100" dirty="0" err="1"/>
              <a:t>placeres</a:t>
            </a:r>
            <a:r>
              <a:rPr lang="en-US" sz="2100" dirty="0"/>
              <a:t> de </a:t>
            </a:r>
            <a:r>
              <a:rPr lang="en-US" sz="2100" dirty="0" err="1"/>
              <a:t>esta</a:t>
            </a:r>
            <a:r>
              <a:rPr lang="en-US" sz="2100" dirty="0"/>
              <a:t> </a:t>
            </a:r>
            <a:r>
              <a:rPr lang="en-US" sz="2100" dirty="0" err="1"/>
              <a:t>vida</a:t>
            </a:r>
            <a:r>
              <a:rPr lang="en-US" sz="2100" dirty="0"/>
              <a:t>, y el </a:t>
            </a:r>
            <a:r>
              <a:rPr lang="en-US" sz="2100" dirty="0" err="1"/>
              <a:t>deseo</a:t>
            </a:r>
            <a:r>
              <a:rPr lang="en-US" sz="2100" dirty="0"/>
              <a:t> de </a:t>
            </a:r>
            <a:r>
              <a:rPr lang="en-US" sz="2100" dirty="0" err="1"/>
              <a:t>otras</a:t>
            </a:r>
            <a:r>
              <a:rPr lang="en-US" sz="2100" dirty="0"/>
              <a:t> </a:t>
            </a:r>
            <a:r>
              <a:rPr lang="en-US" sz="2100" dirty="0" err="1"/>
              <a:t>cosas</a:t>
            </a:r>
            <a:r>
              <a:rPr lang="en-US" sz="2100" dirty="0"/>
              <a:t> (Mr. 4:19). </a:t>
            </a:r>
            <a:r>
              <a:rPr lang="en-US" sz="2100" dirty="0" err="1"/>
              <a:t>Tenemos</a:t>
            </a:r>
            <a:r>
              <a:rPr lang="en-US" sz="2100" dirty="0"/>
              <a:t> </a:t>
            </a:r>
            <a:r>
              <a:rPr lang="en-US" sz="2100" dirty="0" err="1"/>
              <a:t>que</a:t>
            </a:r>
            <a:r>
              <a:rPr lang="en-US" sz="2100" dirty="0"/>
              <a:t> </a:t>
            </a:r>
            <a:r>
              <a:rPr lang="en-US" sz="2100" dirty="0" err="1"/>
              <a:t>recordar</a:t>
            </a:r>
            <a:r>
              <a:rPr lang="en-US" sz="2100" dirty="0"/>
              <a:t> la </a:t>
            </a:r>
            <a:r>
              <a:rPr lang="en-US" sz="2100" dirty="0" err="1"/>
              <a:t>verdad</a:t>
            </a:r>
            <a:r>
              <a:rPr lang="en-US" sz="2100" dirty="0"/>
              <a:t> de </a:t>
            </a:r>
            <a:r>
              <a:rPr lang="en-US" sz="2100" b="1" dirty="0"/>
              <a:t>1 Juan 2:17</a:t>
            </a:r>
            <a:r>
              <a:rPr lang="en-US" sz="2100" dirty="0"/>
              <a:t>.</a:t>
            </a:r>
          </a:p>
          <a:p>
            <a:pPr lvl="1"/>
            <a:endParaRPr lang="en-US" sz="2400" dirty="0"/>
          </a:p>
          <a:p>
            <a:pPr lvl="1"/>
            <a:endParaRPr lang="en-US" sz="2200" dirty="0"/>
          </a:p>
          <a:p>
            <a:pPr lvl="1"/>
            <a:endParaRPr lang="en-US" sz="2400" dirty="0"/>
          </a:p>
          <a:p>
            <a:pPr lvl="1"/>
            <a:endParaRPr lang="en-US" sz="2400" dirty="0"/>
          </a:p>
          <a:p>
            <a:pPr lvl="2"/>
            <a:endParaRPr lang="en-US" dirty="0" smtClean="0"/>
          </a:p>
          <a:p>
            <a:pPr lvl="2"/>
            <a:endParaRPr lang="en-US" sz="1900" dirty="0" smtClean="0"/>
          </a:p>
        </p:txBody>
      </p:sp>
      <p:sp>
        <p:nvSpPr>
          <p:cNvPr id="4" name="3 CuadroTexto"/>
          <p:cNvSpPr txBox="1"/>
          <p:nvPr/>
        </p:nvSpPr>
        <p:spPr>
          <a:xfrm>
            <a:off x="2720251" y="116632"/>
            <a:ext cx="5688632" cy="461665"/>
          </a:xfrm>
          <a:prstGeom prst="rect">
            <a:avLst/>
          </a:prstGeom>
          <a:noFill/>
        </p:spPr>
        <p:txBody>
          <a:bodyPr wrap="square" rtlCol="0">
            <a:spAutoFit/>
          </a:bodyPr>
          <a:lstStyle/>
          <a:p>
            <a:r>
              <a:rPr lang="es-419" sz="2400" b="1" dirty="0" smtClean="0"/>
              <a:t>Ten Cuidado de Cómo Oyes – Lucas 8:1-21</a:t>
            </a:r>
            <a:endParaRPr lang="es-CL" sz="2400" b="1" dirty="0"/>
          </a:p>
        </p:txBody>
      </p:sp>
    </p:spTree>
    <p:extLst>
      <p:ext uri="{BB962C8B-B14F-4D97-AF65-F5344CB8AC3E}">
        <p14:creationId xmlns:p14="http://schemas.microsoft.com/office/powerpoint/2010/main" val="3876666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Transmisión de listas">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124</TotalTime>
  <Words>2215</Words>
  <Application>Microsoft Office PowerPoint</Application>
  <PresentationFormat>Presentación en pantalla (4:3)</PresentationFormat>
  <Paragraphs>106</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Adyacencia</vt:lpstr>
      <vt:lpstr>Ten Cuidado de Cómo Oyes</vt:lpstr>
      <vt:lpstr>Introducción</vt:lpstr>
      <vt:lpstr>Parábola del Sembrador/Suelos (Lc. 8:4-15) </vt:lpstr>
      <vt:lpstr>Parábola del Sembrador/Suelos (Lc. 8:4-15) </vt:lpstr>
      <vt:lpstr>Parábola del Sembrador/Suelos (Lc. 8:4-15) </vt:lpstr>
      <vt:lpstr>Parábola del Sembrador/Suelos (Lc. 8:4-15) </vt:lpstr>
      <vt:lpstr>Presentación de PowerPoint</vt:lpstr>
      <vt:lpstr>Parábola del Sembrador/Suelos (Lc. 8:4-15) </vt:lpstr>
      <vt:lpstr>Parábola del Sembrador/Suelos (Lc. 8:4-15) </vt:lpstr>
      <vt:lpstr>Parábola de la Lámpara (Lc. 8:16-18) </vt:lpstr>
      <vt:lpstr>Parábola de la Lámpara (Lc. 8:16-18) </vt:lpstr>
      <vt:lpstr>La Familia de Jesus (Lc. 8:19-21)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Ten Cuidado de Cómo Oyes</dc:title>
  <dc:creator>Dell</dc:creator>
  <cp:lastModifiedBy>Dell</cp:lastModifiedBy>
  <cp:revision>17</cp:revision>
  <dcterms:created xsi:type="dcterms:W3CDTF">2020-08-12T22:24:24Z</dcterms:created>
  <dcterms:modified xsi:type="dcterms:W3CDTF">2020-08-13T00:29:10Z</dcterms:modified>
</cp:coreProperties>
</file>