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5017-8BDC-40D4-9A1B-F50395C67F35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C31D-6288-4EB3-A28D-E7EEC6820A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636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5017-8BDC-40D4-9A1B-F50395C67F35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C31D-6288-4EB3-A28D-E7EEC6820A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247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5017-8BDC-40D4-9A1B-F50395C67F35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C31D-6288-4EB3-A28D-E7EEC6820A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028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5017-8BDC-40D4-9A1B-F50395C67F35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C31D-6288-4EB3-A28D-E7EEC6820A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272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5017-8BDC-40D4-9A1B-F50395C67F35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C31D-6288-4EB3-A28D-E7EEC6820A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51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5017-8BDC-40D4-9A1B-F50395C67F35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C31D-6288-4EB3-A28D-E7EEC6820A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018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5017-8BDC-40D4-9A1B-F50395C67F35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C31D-6288-4EB3-A28D-E7EEC6820A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547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5017-8BDC-40D4-9A1B-F50395C67F35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C31D-6288-4EB3-A28D-E7EEC6820A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08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5017-8BDC-40D4-9A1B-F50395C67F35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C31D-6288-4EB3-A28D-E7EEC6820A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541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5017-8BDC-40D4-9A1B-F50395C67F35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C31D-6288-4EB3-A28D-E7EEC6820A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811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5017-8BDC-40D4-9A1B-F50395C67F35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C31D-6288-4EB3-A28D-E7EEC6820A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9487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35017-8BDC-40D4-9A1B-F50395C67F35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7C31D-6288-4EB3-A28D-E7EEC6820A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1555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b="1" u="sng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UN CANTICO DE ÁNIMO Y CONSUELO.</a:t>
            </a:r>
          </a:p>
          <a:p>
            <a:pPr algn="ctr"/>
            <a:r>
              <a:rPr lang="es-ES" b="1" u="sng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TEXTO: SALMOS.23:1-6</a:t>
            </a:r>
            <a:r>
              <a:rPr lang="es-ES" b="1" u="sng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.</a:t>
            </a:r>
            <a:endParaRPr lang="es-ES" b="1" u="sng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r>
              <a:rPr lang="es-ES" b="1" dirty="0">
                <a:solidFill>
                  <a:schemeClr val="bg1"/>
                </a:solidFill>
              </a:rPr>
              <a:t>INTRODUCCIÓN: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En </a:t>
            </a:r>
            <a:r>
              <a:rPr lang="es-ES" b="1" dirty="0">
                <a:solidFill>
                  <a:schemeClr val="bg1"/>
                </a:solidFill>
              </a:rPr>
              <a:t>este breve, pero delicioso salmo, él salmista reconoce a Jehová como su pastor. 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El </a:t>
            </a:r>
            <a:r>
              <a:rPr lang="es-ES" b="1" dirty="0">
                <a:solidFill>
                  <a:schemeClr val="bg1"/>
                </a:solidFill>
              </a:rPr>
              <a:t>deber de los cristianos es alentarse unos a otros en el Señor.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Aquí </a:t>
            </a:r>
            <a:r>
              <a:rPr lang="es-ES" b="1" dirty="0">
                <a:solidFill>
                  <a:schemeClr val="bg1"/>
                </a:solidFill>
              </a:rPr>
              <a:t>veremos tres aspecto: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1. El </a:t>
            </a:r>
            <a:r>
              <a:rPr lang="es-ES" b="1" dirty="0">
                <a:solidFill>
                  <a:schemeClr val="bg1"/>
                </a:solidFill>
              </a:rPr>
              <a:t>aliento por su provisión. V.1.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2. El </a:t>
            </a:r>
            <a:r>
              <a:rPr lang="es-ES" b="1" dirty="0">
                <a:solidFill>
                  <a:schemeClr val="bg1"/>
                </a:solidFill>
              </a:rPr>
              <a:t>aliento de la presencia y protección de Dios. V.2-4.</a:t>
            </a: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3278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II </a:t>
            </a:r>
            <a:r>
              <a:rPr lang="es-ES" b="1" dirty="0" smtClean="0">
                <a:solidFill>
                  <a:schemeClr val="bg1"/>
                </a:solidFill>
              </a:rPr>
              <a:t>Corintios.9:8.</a:t>
            </a:r>
          </a:p>
          <a:p>
            <a:r>
              <a:rPr lang="es-ES" b="1" dirty="0">
                <a:solidFill>
                  <a:schemeClr val="bg1"/>
                </a:solidFill>
              </a:rPr>
              <a:t>Y Dios puede hacer que toda gracia abunde para vosotros, a fin de que teniendo siempre todo lo suficiente en todas las cosas, abundéis para toda buena obra; 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Efesios.3:20.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Y </a:t>
            </a:r>
            <a:r>
              <a:rPr lang="es-ES" b="1" dirty="0">
                <a:solidFill>
                  <a:schemeClr val="bg1"/>
                </a:solidFill>
              </a:rPr>
              <a:t>a aquel que es poderoso para hacer todo mucho más abundantemente de lo que pedimos o entendemos, según el poder que obra en nosotros,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Filipenses.4:19</a:t>
            </a:r>
            <a:r>
              <a:rPr lang="es-ES" b="1" dirty="0">
                <a:solidFill>
                  <a:schemeClr val="bg1"/>
                </a:solidFill>
              </a:rPr>
              <a:t>. </a:t>
            </a: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9828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Y mi Dios proveerá a todas vuestras necesidades, conforme a sus riquezas en gloria en Cristo Jesús. </a:t>
            </a:r>
          </a:p>
          <a:p>
            <a:pPr algn="ctr"/>
            <a:r>
              <a:rPr lang="es-ES" b="1" u="sng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EL </a:t>
            </a:r>
            <a:r>
              <a:rPr lang="es-ES" b="1" u="sng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ALIENTO DE LA PRESENCIA Y PROTECCIÓN DE DIOS. </a:t>
            </a:r>
            <a:r>
              <a:rPr lang="es-ES" b="1" u="sng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SALMOS.23:2-4.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El </a:t>
            </a:r>
            <a:r>
              <a:rPr lang="es-ES" b="1" dirty="0">
                <a:solidFill>
                  <a:schemeClr val="bg1"/>
                </a:solidFill>
              </a:rPr>
              <a:t>bienestar- tiene lo que le agrada.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>
                <a:solidFill>
                  <a:schemeClr val="bg1"/>
                </a:solidFill>
              </a:rPr>
              <a:t>V.2. </a:t>
            </a:r>
          </a:p>
          <a:p>
            <a:r>
              <a:rPr lang="es-ES" b="1" u="sng" dirty="0" smtClean="0">
                <a:solidFill>
                  <a:srgbClr val="FFFF00"/>
                </a:solidFill>
              </a:rPr>
              <a:t>“</a:t>
            </a:r>
            <a:r>
              <a:rPr lang="es-ES" b="1" u="sng" dirty="0">
                <a:solidFill>
                  <a:srgbClr val="FFFF00"/>
                </a:solidFill>
              </a:rPr>
              <a:t>EN LUGARES DE DELICADOS PASTOS ME HARA DESCANSAR</a:t>
            </a:r>
            <a:r>
              <a:rPr lang="es-ES" b="1" u="sng" dirty="0" smtClean="0">
                <a:solidFill>
                  <a:srgbClr val="FFFF00"/>
                </a:solidFill>
              </a:rPr>
              <a:t>”. 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Dios </a:t>
            </a:r>
            <a:r>
              <a:rPr lang="es-ES" b="1" dirty="0">
                <a:solidFill>
                  <a:schemeClr val="bg1"/>
                </a:solidFill>
              </a:rPr>
              <a:t>hace descansar a sus santos, sus almas se hallan sosegadas (descansadas) en él, y esto hace que todos los pastos sean verdes.</a:t>
            </a:r>
          </a:p>
        </p:txBody>
      </p:sp>
    </p:spTree>
    <p:extLst>
      <p:ext uri="{BB962C8B-B14F-4D97-AF65-F5344CB8AC3E}">
        <p14:creationId xmlns:p14="http://schemas.microsoft.com/office/powerpoint/2010/main" val="3607538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De </a:t>
            </a:r>
            <a:r>
              <a:rPr lang="es-ES" b="1" dirty="0">
                <a:solidFill>
                  <a:schemeClr val="bg1"/>
                </a:solidFill>
              </a:rPr>
              <a:t>la mano de Dios nuestro Padre tenemos el pan de cada día.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Mateo.6:11. </a:t>
            </a:r>
          </a:p>
          <a:p>
            <a:r>
              <a:rPr lang="es-ES" b="1" dirty="0">
                <a:solidFill>
                  <a:schemeClr val="bg1"/>
                </a:solidFill>
              </a:rPr>
              <a:t>"Danos hoy el pan nuestro de cada día.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Mateo.7:9-11</a:t>
            </a:r>
            <a:r>
              <a:rPr lang="es-ES" b="1" dirty="0">
                <a:solidFill>
                  <a:schemeClr val="bg1"/>
                </a:solidFill>
              </a:rPr>
              <a:t>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>
                <a:solidFill>
                  <a:schemeClr val="bg1"/>
                </a:solidFill>
              </a:rPr>
              <a:t>¿O qué hombre hay entre vosotros que si su hijo le pide pan, le dará una piedra,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V.10.  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o </a:t>
            </a:r>
            <a:r>
              <a:rPr lang="es-ES" b="1" dirty="0">
                <a:solidFill>
                  <a:schemeClr val="bg1"/>
                </a:solidFill>
              </a:rPr>
              <a:t>si le pide un pescado, le dará una serpiente? </a:t>
            </a:r>
          </a:p>
          <a:p>
            <a:endParaRPr lang="es-E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0345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Pues si vosotros, siendo malos, sabéis dar buenas dádivas a vuestros hijos, ¿cuánto más vuestro Padre que está en los cielos dará cosas buenas a los que le piden?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La </a:t>
            </a:r>
            <a:r>
              <a:rPr lang="es-ES" b="1" dirty="0">
                <a:solidFill>
                  <a:schemeClr val="bg1"/>
                </a:solidFill>
              </a:rPr>
              <a:t>mayor abundancia es para el perverso un pasto seco, sin gusto.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En </a:t>
            </a:r>
            <a:r>
              <a:rPr lang="es-ES" b="1" dirty="0">
                <a:solidFill>
                  <a:schemeClr val="bg1"/>
                </a:solidFill>
              </a:rPr>
              <a:t>cambio para él hijo de Dios que gusta de la bondad de Dios en todo lo que disfruta, es un pasto delicado, delicioso, a un cuando tenga poco. </a:t>
            </a:r>
          </a:p>
          <a:p>
            <a:r>
              <a:rPr lang="es-ES" b="1" dirty="0">
                <a:solidFill>
                  <a:schemeClr val="bg1"/>
                </a:solidFill>
              </a:rPr>
              <a:t>Salmos.37:16. </a:t>
            </a:r>
          </a:p>
        </p:txBody>
      </p:sp>
    </p:spTree>
    <p:extLst>
      <p:ext uri="{BB962C8B-B14F-4D97-AF65-F5344CB8AC3E}">
        <p14:creationId xmlns:p14="http://schemas.microsoft.com/office/powerpoint/2010/main" val="28043969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Mejor es lo poco del justo que la abundancia de muchos impíos.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Proverbios.15:16-17. </a:t>
            </a:r>
          </a:p>
          <a:p>
            <a:r>
              <a:rPr lang="es-ES" b="1" dirty="0">
                <a:solidFill>
                  <a:schemeClr val="bg1"/>
                </a:solidFill>
              </a:rPr>
              <a:t>Mejor es lo poco con el temor del SEÑOR, que gran tesoro y turbación con él. 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V.17.  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Mejor </a:t>
            </a:r>
            <a:r>
              <a:rPr lang="es-ES" b="1" dirty="0">
                <a:solidFill>
                  <a:schemeClr val="bg1"/>
                </a:solidFill>
              </a:rPr>
              <a:t>es un plato de legumbres donde hay amor, que buey engordado y odio con él.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Proverbios.16:8. </a:t>
            </a: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3725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Mejor es poco con justicia, que gran ganancia con injusticia.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Proverbios.17:1</a:t>
            </a:r>
            <a:r>
              <a:rPr lang="es-ES" b="1" dirty="0">
                <a:solidFill>
                  <a:schemeClr val="bg1"/>
                </a:solidFill>
              </a:rPr>
              <a:t>.</a:t>
            </a:r>
          </a:p>
          <a:p>
            <a:r>
              <a:rPr lang="es-ES" b="1" dirty="0">
                <a:solidFill>
                  <a:schemeClr val="bg1"/>
                </a:solidFill>
              </a:rPr>
              <a:t>Mejor es un bocado seco y con él tranquilidad, que una casa llena de banquetes con discordia. 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Dios </a:t>
            </a:r>
            <a:r>
              <a:rPr lang="es-ES" b="1" dirty="0">
                <a:solidFill>
                  <a:schemeClr val="bg1"/>
                </a:solidFill>
              </a:rPr>
              <a:t>hace que sus santos puedan reposar pues les da paz de conciencia y consentimiento de corazón, cualquiera que sea la situación en este mundo, el alma de los buenos descansa a gusto en él Señor y eso hace que todos los pastos les resulten frescos y deliciosos. </a:t>
            </a:r>
          </a:p>
        </p:txBody>
      </p:sp>
    </p:spTree>
    <p:extLst>
      <p:ext uri="{BB962C8B-B14F-4D97-AF65-F5344CB8AC3E}">
        <p14:creationId xmlns:p14="http://schemas.microsoft.com/office/powerpoint/2010/main" val="31628160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Filipenses.4:12.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Sé </a:t>
            </a:r>
            <a:r>
              <a:rPr lang="es-ES" b="1" dirty="0">
                <a:solidFill>
                  <a:schemeClr val="bg1"/>
                </a:solidFill>
              </a:rPr>
              <a:t>vivir en pobreza, y sé vivir en prosperidad; en todo y por todo he aprendido el secreto tanto de estar saciado como de tener hambre, de tener abundancia como de sufrir necesidad. 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Toda buena dadiva viene solamente de Dios nada malo viene de Dios.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Santiago.1:17.</a:t>
            </a:r>
          </a:p>
          <a:p>
            <a:r>
              <a:rPr lang="es-ES" b="1" dirty="0">
                <a:solidFill>
                  <a:schemeClr val="bg1"/>
                </a:solidFill>
              </a:rPr>
              <a:t>Toda buena dádiva y todo don perfecto viene de lo alto, desciende del Padre de las luces, con el cual no hay cambio ni sombra de variación. </a:t>
            </a: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3155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</a:rPr>
              <a:t>1. Son </a:t>
            </a:r>
            <a:r>
              <a:rPr lang="es-ES" b="1" dirty="0">
                <a:solidFill>
                  <a:schemeClr val="bg1"/>
                </a:solidFill>
              </a:rPr>
              <a:t>bien guiados.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>
                <a:solidFill>
                  <a:schemeClr val="bg1"/>
                </a:solidFill>
              </a:rPr>
              <a:t>V.2.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u="sng" dirty="0" smtClean="0">
                <a:solidFill>
                  <a:srgbClr val="FF0000"/>
                </a:solidFill>
              </a:rPr>
              <a:t>“</a:t>
            </a:r>
            <a:r>
              <a:rPr lang="es-ES" b="1" u="sng" dirty="0">
                <a:solidFill>
                  <a:srgbClr val="FF0000"/>
                </a:solidFill>
              </a:rPr>
              <a:t>JUNTO A AGUAS DE REPOSO ME PASTOREARA”. </a:t>
            </a:r>
            <a:endParaRPr lang="es-ES" b="1" u="sng" dirty="0" smtClean="0">
              <a:solidFill>
                <a:srgbClr val="FF0000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Quienes </a:t>
            </a:r>
            <a:r>
              <a:rPr lang="es-ES" b="1" dirty="0">
                <a:solidFill>
                  <a:schemeClr val="bg1"/>
                </a:solidFill>
              </a:rPr>
              <a:t>se alimentan de la bondad de Dios, la dirección de Dios han de seguir, él les dirige sus ojos, el camino y el corazón, dirige a los suyos, no a las aguas estancadas, que se corrompen y recogen suciedad, ni a las aguas bravas y encrespadas del mar, sino a las aguas tranquilas, silenciosas de los arroyos. </a:t>
            </a:r>
          </a:p>
        </p:txBody>
      </p:sp>
    </p:spTree>
    <p:extLst>
      <p:ext uri="{BB962C8B-B14F-4D97-AF65-F5344CB8AC3E}">
        <p14:creationId xmlns:p14="http://schemas.microsoft.com/office/powerpoint/2010/main" val="29562484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Apocalipsis.7:17</a:t>
            </a:r>
            <a:r>
              <a:rPr lang="es-ES" b="1" dirty="0">
                <a:solidFill>
                  <a:schemeClr val="bg1"/>
                </a:solidFill>
              </a:rPr>
              <a:t>.</a:t>
            </a:r>
          </a:p>
          <a:p>
            <a:r>
              <a:rPr lang="es-ES" b="1" dirty="0">
                <a:solidFill>
                  <a:schemeClr val="bg1"/>
                </a:solidFill>
              </a:rPr>
              <a:t>pues el Cordero en medio del trono los pastoreará y los guiará a manantiales de aguas de vida, y Dios enjugará toda lágrima de sus ojos.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2. Recibe </a:t>
            </a:r>
            <a:r>
              <a:rPr lang="es-ES" b="1" dirty="0">
                <a:solidFill>
                  <a:schemeClr val="bg1"/>
                </a:solidFill>
              </a:rPr>
              <a:t>ayuda.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>
                <a:solidFill>
                  <a:schemeClr val="bg1"/>
                </a:solidFill>
              </a:rPr>
              <a:t>V.3.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u="sng" dirty="0" smtClean="0">
                <a:solidFill>
                  <a:srgbClr val="7030A0"/>
                </a:solidFill>
              </a:rPr>
              <a:t>“</a:t>
            </a:r>
            <a:r>
              <a:rPr lang="es-ES" b="1" u="sng" dirty="0">
                <a:solidFill>
                  <a:srgbClr val="7030A0"/>
                </a:solidFill>
              </a:rPr>
              <a:t>CONFORTARA MI ALMA”. </a:t>
            </a:r>
            <a:endParaRPr lang="es-ES" b="1" u="sng" dirty="0" smtClean="0">
              <a:solidFill>
                <a:srgbClr val="7030A0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Él </a:t>
            </a:r>
            <a:r>
              <a:rPr lang="es-ES" b="1" dirty="0">
                <a:solidFill>
                  <a:schemeClr val="bg1"/>
                </a:solidFill>
              </a:rPr>
              <a:t>los hace volver al aprisco cuando se descarrían, nos deja recuperar cuando estamos enfermos y nos reanima cuando desmayamos y de este modo restaura el alma que estaba a punto de morir. </a:t>
            </a:r>
          </a:p>
        </p:txBody>
      </p:sp>
    </p:spTree>
    <p:extLst>
      <p:ext uri="{BB962C8B-B14F-4D97-AF65-F5344CB8AC3E}">
        <p14:creationId xmlns:p14="http://schemas.microsoft.com/office/powerpoint/2010/main" val="9768730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Salmos.19:7</a:t>
            </a:r>
            <a:r>
              <a:rPr lang="es-ES" b="1" dirty="0">
                <a:solidFill>
                  <a:schemeClr val="bg1"/>
                </a:solidFill>
              </a:rPr>
              <a:t>.</a:t>
            </a:r>
          </a:p>
          <a:p>
            <a:r>
              <a:rPr lang="es-ES" b="1" dirty="0">
                <a:solidFill>
                  <a:schemeClr val="bg1"/>
                </a:solidFill>
              </a:rPr>
              <a:t>La ley del SEÑOR es perfecta, que restaura el alma; el testimonio del SEÑOR es seguro, que hace sabio al sencillo. </a:t>
            </a:r>
          </a:p>
          <a:p>
            <a:r>
              <a:rPr lang="es-ES" b="1" u="sng" dirty="0">
                <a:solidFill>
                  <a:srgbClr val="FFFF00"/>
                </a:solidFill>
              </a:rPr>
              <a:t>3</a:t>
            </a:r>
            <a:r>
              <a:rPr lang="es-ES" b="1" u="sng" dirty="0" smtClean="0">
                <a:solidFill>
                  <a:srgbClr val="FFFF00"/>
                </a:solidFill>
              </a:rPr>
              <a:t>. “</a:t>
            </a:r>
            <a:r>
              <a:rPr lang="es-ES" b="1" u="sng" dirty="0">
                <a:solidFill>
                  <a:srgbClr val="FFFF00"/>
                </a:solidFill>
              </a:rPr>
              <a:t>NOS GUIA POR SENTEROS DE JUSTICIA”. </a:t>
            </a:r>
            <a:endParaRPr lang="es-ES" b="1" u="sng" dirty="0" smtClean="0">
              <a:solidFill>
                <a:srgbClr val="FFFF00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V.3</a:t>
            </a:r>
            <a:r>
              <a:rPr lang="es-ES" b="1" dirty="0">
                <a:solidFill>
                  <a:schemeClr val="bg1"/>
                </a:solidFill>
              </a:rPr>
              <a:t>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Ósea </a:t>
            </a:r>
            <a:r>
              <a:rPr lang="es-ES" b="1" dirty="0">
                <a:solidFill>
                  <a:schemeClr val="bg1"/>
                </a:solidFill>
              </a:rPr>
              <a:t>por el camino del deber, por medio de la palabra.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Salmos.5:8.</a:t>
            </a:r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835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fontScale="92500"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3. El </a:t>
            </a:r>
            <a:r>
              <a:rPr lang="es-ES" b="1" dirty="0">
                <a:solidFill>
                  <a:schemeClr val="bg1"/>
                </a:solidFill>
              </a:rPr>
              <a:t>aliento de la misericordia perpetua de Dios. V.5-6.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Esperando </a:t>
            </a:r>
            <a:r>
              <a:rPr lang="es-ES" b="1" dirty="0">
                <a:solidFill>
                  <a:schemeClr val="bg1"/>
                </a:solidFill>
              </a:rPr>
              <a:t>que este salmo nos sea de mucho animo para confiar en Dios</a:t>
            </a:r>
            <a:r>
              <a:rPr lang="es-ES" b="1" dirty="0" smtClean="0">
                <a:solidFill>
                  <a:schemeClr val="bg1"/>
                </a:solidFill>
              </a:rPr>
              <a:t>.</a:t>
            </a:r>
            <a:endParaRPr lang="es-ES" b="1" dirty="0">
              <a:solidFill>
                <a:schemeClr val="bg1"/>
              </a:solidFill>
            </a:endParaRPr>
          </a:p>
          <a:p>
            <a:pPr algn="ctr"/>
            <a:r>
              <a:rPr lang="es-ES" b="1" u="sng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EL </a:t>
            </a:r>
            <a:r>
              <a:rPr lang="es-ES" b="1" u="sng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ALIENTO POR SU PROTECIÓN. </a:t>
            </a:r>
            <a:r>
              <a:rPr lang="es-ES" b="1" u="sng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SALMOS.23:1</a:t>
            </a:r>
            <a:r>
              <a:rPr lang="es-ES" b="1" u="sng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.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El </a:t>
            </a:r>
            <a:r>
              <a:rPr lang="es-ES" b="1" dirty="0">
                <a:solidFill>
                  <a:schemeClr val="bg1"/>
                </a:solidFill>
              </a:rPr>
              <a:t>cuidado que tiene Dios de los creyentes. </a:t>
            </a:r>
            <a:r>
              <a:rPr lang="es-ES" b="1" u="sng" dirty="0">
                <a:solidFill>
                  <a:srgbClr val="C00000"/>
                </a:solidFill>
              </a:rPr>
              <a:t>“JEHOVÁ ES MI PASTOR”</a:t>
            </a:r>
            <a:r>
              <a:rPr lang="es-ES" b="1" dirty="0">
                <a:solidFill>
                  <a:schemeClr val="bg1"/>
                </a:solidFill>
              </a:rPr>
              <a:t> Por ser Jehová su pastor, infiere David que no le ha de faltar ninguna cosa que sea realmente buena para él. 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1. El </a:t>
            </a:r>
            <a:r>
              <a:rPr lang="es-ES" b="1" dirty="0">
                <a:solidFill>
                  <a:schemeClr val="bg1"/>
                </a:solidFill>
              </a:rPr>
              <a:t>pastor alimenta y guía.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Salmos.78:52-53</a:t>
            </a:r>
            <a:r>
              <a:rPr lang="es-ES" b="1" dirty="0">
                <a:solidFill>
                  <a:schemeClr val="bg1"/>
                </a:solidFill>
              </a:rPr>
              <a:t>. </a:t>
            </a: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7940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SEÑOR, guíame en tu justicia por causa de mis enemigos; allana delante de mí tu camino.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Salmos.31:3. </a:t>
            </a:r>
          </a:p>
          <a:p>
            <a:r>
              <a:rPr lang="es-ES" b="1" dirty="0">
                <a:solidFill>
                  <a:schemeClr val="bg1"/>
                </a:solidFill>
              </a:rPr>
              <a:t>Porque tú eres mi roca y mi fortaleza, y por amor de tu nombre me conducirás y me guiarás.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>
                <a:solidFill>
                  <a:schemeClr val="bg1"/>
                </a:solidFill>
              </a:rPr>
              <a:t>E</a:t>
            </a:r>
            <a:r>
              <a:rPr lang="es-ES" b="1" dirty="0" smtClean="0">
                <a:solidFill>
                  <a:schemeClr val="bg1"/>
                </a:solidFill>
              </a:rPr>
              <a:t>s </a:t>
            </a:r>
            <a:r>
              <a:rPr lang="es-ES" b="1" dirty="0">
                <a:solidFill>
                  <a:schemeClr val="bg1"/>
                </a:solidFill>
              </a:rPr>
              <a:t>guiados por él Espíritu.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Romanos.8:14. 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Porque </a:t>
            </a:r>
            <a:r>
              <a:rPr lang="es-ES" b="1" dirty="0">
                <a:solidFill>
                  <a:schemeClr val="bg1"/>
                </a:solidFill>
              </a:rPr>
              <a:t>todos los que son guiados por el Espíritu de Dios, los tales son hijos de Dios. </a:t>
            </a:r>
          </a:p>
        </p:txBody>
      </p:sp>
    </p:spTree>
    <p:extLst>
      <p:ext uri="{BB962C8B-B14F-4D97-AF65-F5344CB8AC3E}">
        <p14:creationId xmlns:p14="http://schemas.microsoft.com/office/powerpoint/2010/main" val="9270379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Galatas.5:18. </a:t>
            </a:r>
          </a:p>
          <a:p>
            <a:r>
              <a:rPr lang="es-ES" b="1" dirty="0">
                <a:solidFill>
                  <a:schemeClr val="bg1"/>
                </a:solidFill>
              </a:rPr>
              <a:t>Pero si sois guiados por el Espíritu, no estáis bajo la ley.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Solo </a:t>
            </a:r>
            <a:r>
              <a:rPr lang="es-ES" b="1" dirty="0">
                <a:solidFill>
                  <a:schemeClr val="bg1"/>
                </a:solidFill>
              </a:rPr>
              <a:t>atraves de la palabra. </a:t>
            </a:r>
          </a:p>
          <a:p>
            <a:r>
              <a:rPr lang="es-ES" b="1" dirty="0">
                <a:solidFill>
                  <a:schemeClr val="bg1"/>
                </a:solidFill>
              </a:rPr>
              <a:t>El valor de un santo, la suposición de un peligro inminente</a:t>
            </a:r>
            <a:r>
              <a:rPr lang="es-ES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s-ES" b="1" u="sng" dirty="0" smtClean="0">
                <a:solidFill>
                  <a:srgbClr val="FF0000"/>
                </a:solidFill>
              </a:rPr>
              <a:t>“AUNQUE </a:t>
            </a:r>
            <a:r>
              <a:rPr lang="es-ES" b="1" u="sng" dirty="0">
                <a:solidFill>
                  <a:srgbClr val="FF0000"/>
                </a:solidFill>
              </a:rPr>
              <a:t>ANDE EN VALLE DE SOMBRA DE MUERTE”. V.4. </a:t>
            </a:r>
            <a:endParaRPr lang="es-ES" b="1" u="sng" dirty="0" smtClean="0">
              <a:solidFill>
                <a:srgbClr val="FF0000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Es </a:t>
            </a:r>
            <a:r>
              <a:rPr lang="es-ES" b="1" dirty="0">
                <a:solidFill>
                  <a:schemeClr val="bg1"/>
                </a:solidFill>
              </a:rPr>
              <a:t>decir por un valle tenebroso, expuesto al asalto de fieras y ladrones,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u="sng" dirty="0" smtClean="0">
                <a:solidFill>
                  <a:srgbClr val="FFFF00"/>
                </a:solidFill>
              </a:rPr>
              <a:t>“</a:t>
            </a:r>
            <a:r>
              <a:rPr lang="es-ES" b="1" u="sng" dirty="0">
                <a:solidFill>
                  <a:srgbClr val="FFFF00"/>
                </a:solidFill>
              </a:rPr>
              <a:t>NO TEMERÉ MAL ALGUNO”. V.4. </a:t>
            </a:r>
            <a:endParaRPr lang="es-ES" b="1" u="sng" dirty="0" smtClean="0">
              <a:solidFill>
                <a:srgbClr val="FFFF00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Hay </a:t>
            </a:r>
            <a:r>
              <a:rPr lang="es-ES" b="1" dirty="0">
                <a:solidFill>
                  <a:schemeClr val="bg1"/>
                </a:solidFill>
              </a:rPr>
              <a:t>cuatros palabras que disminuyen el terror.</a:t>
            </a: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7842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/>
          </a:bodyPr>
          <a:lstStyle/>
          <a:p>
            <a:r>
              <a:rPr lang="es-ES" b="1" u="sng" dirty="0" smtClean="0">
                <a:solidFill>
                  <a:srgbClr val="7030A0"/>
                </a:solidFill>
              </a:rPr>
              <a:t>SOMBRA-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>
                <a:solidFill>
                  <a:schemeClr val="bg1"/>
                </a:solidFill>
              </a:rPr>
              <a:t>No se trata aquí de muerte, sino de sombra, sin cuerpo, figura sin realidad, ni la sombra de una serpiente pica, ni la sombra de una espada mata.</a:t>
            </a:r>
          </a:p>
          <a:p>
            <a:r>
              <a:rPr lang="es-ES" b="1" u="sng" dirty="0" smtClean="0">
                <a:solidFill>
                  <a:srgbClr val="00B050"/>
                </a:solidFill>
              </a:rPr>
              <a:t>ES </a:t>
            </a:r>
            <a:r>
              <a:rPr lang="es-ES" b="1" u="sng" dirty="0">
                <a:solidFill>
                  <a:srgbClr val="00B050"/>
                </a:solidFill>
              </a:rPr>
              <a:t>VALLE-</a:t>
            </a:r>
            <a:r>
              <a:rPr lang="es-ES" b="1" dirty="0">
                <a:solidFill>
                  <a:schemeClr val="bg1"/>
                </a:solidFill>
              </a:rPr>
              <a:t> Bastante profundo como para ser tenebroso, pero todo tiene su fin.</a:t>
            </a:r>
          </a:p>
          <a:p>
            <a:r>
              <a:rPr lang="es-ES" b="1" u="sng" dirty="0" smtClean="0">
                <a:solidFill>
                  <a:srgbClr val="FF0000"/>
                </a:solidFill>
              </a:rPr>
              <a:t>ES </a:t>
            </a:r>
            <a:r>
              <a:rPr lang="es-ES" b="1" u="sng" dirty="0">
                <a:solidFill>
                  <a:srgbClr val="FF0000"/>
                </a:solidFill>
              </a:rPr>
              <a:t>UN PASAR-</a:t>
            </a:r>
            <a:r>
              <a:rPr lang="es-ES" b="1" dirty="0">
                <a:solidFill>
                  <a:schemeClr val="bg1"/>
                </a:solidFill>
              </a:rPr>
              <a:t> Como un paseo, algo breve no una estancia permanente.</a:t>
            </a:r>
          </a:p>
          <a:p>
            <a:r>
              <a:rPr lang="es-ES" b="1" u="sng" dirty="0" smtClean="0">
                <a:solidFill>
                  <a:srgbClr val="FFFF00"/>
                </a:solidFill>
              </a:rPr>
              <a:t>ES </a:t>
            </a:r>
            <a:r>
              <a:rPr lang="es-ES" b="1" u="sng" dirty="0">
                <a:solidFill>
                  <a:srgbClr val="FFFF00"/>
                </a:solidFill>
              </a:rPr>
              <a:t>UN PASAR POR EL VALLE-</a:t>
            </a:r>
            <a:r>
              <a:rPr lang="es-ES" b="1" dirty="0">
                <a:solidFill>
                  <a:schemeClr val="bg1"/>
                </a:solidFill>
              </a:rPr>
              <a:t> No se perderá en el valle, sino que saldrá a salvo, a un jardín precioso.</a:t>
            </a: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2993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El </a:t>
            </a:r>
            <a:r>
              <a:rPr lang="es-ES" b="1" dirty="0">
                <a:solidFill>
                  <a:schemeClr val="bg1"/>
                </a:solidFill>
              </a:rPr>
              <a:t>triunfo sobre el peligro.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u="sng" dirty="0" smtClean="0">
                <a:solidFill>
                  <a:srgbClr val="C00000"/>
                </a:solidFill>
              </a:rPr>
              <a:t>“</a:t>
            </a:r>
            <a:r>
              <a:rPr lang="es-ES" b="1" u="sng" dirty="0">
                <a:solidFill>
                  <a:srgbClr val="C00000"/>
                </a:solidFill>
              </a:rPr>
              <a:t>NO TEMERË MAL ALGUNO” V.4. </a:t>
            </a:r>
            <a:endParaRPr lang="es-ES" b="1" u="sng" dirty="0" smtClean="0">
              <a:solidFill>
                <a:srgbClr val="C00000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Un </a:t>
            </a:r>
            <a:r>
              <a:rPr lang="es-ES" b="1" dirty="0">
                <a:solidFill>
                  <a:schemeClr val="bg1"/>
                </a:solidFill>
              </a:rPr>
              <a:t>creyente puede hacer frente a la muerte con una santa seguridad y con serenidad de animo.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Por </a:t>
            </a:r>
            <a:r>
              <a:rPr lang="es-ES" b="1" dirty="0">
                <a:solidFill>
                  <a:schemeClr val="bg1"/>
                </a:solidFill>
              </a:rPr>
              <a:t>que no hay mal en ella para él santo.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Salmos.116:15. </a:t>
            </a:r>
          </a:p>
          <a:p>
            <a:r>
              <a:rPr lang="es-ES" b="1" dirty="0">
                <a:solidFill>
                  <a:schemeClr val="bg1"/>
                </a:solidFill>
              </a:rPr>
              <a:t>Estimada a los ojos del SEÑOR es la muerte de sus santos.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Filipenses.1:23</a:t>
            </a:r>
            <a:r>
              <a:rPr lang="es-ES" b="1" dirty="0">
                <a:solidFill>
                  <a:schemeClr val="bg1"/>
                </a:solidFill>
              </a:rPr>
              <a:t>.</a:t>
            </a: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4454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fontScale="925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pues de ambos lados me siento apremiado, teniendo el deseo de partir y estar con Cristo, pues eso es mucho mejor;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Por </a:t>
            </a:r>
            <a:r>
              <a:rPr lang="es-ES" b="1" dirty="0">
                <a:solidFill>
                  <a:schemeClr val="bg1"/>
                </a:solidFill>
              </a:rPr>
              <a:t>que tiene la presencia de la gracia de Dios con él en los momentos de su muerte. </a:t>
            </a:r>
          </a:p>
          <a:p>
            <a:pPr algn="ctr"/>
            <a:r>
              <a:rPr lang="es-ES" b="1" u="sng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EL ALIENTO DE LA MISERICORDIA PERPETUA DE DIOS. SALMOS. 23:5-6.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Una </a:t>
            </a:r>
            <a:r>
              <a:rPr lang="es-ES" b="1" dirty="0">
                <a:solidFill>
                  <a:schemeClr val="bg1"/>
                </a:solidFill>
              </a:rPr>
              <a:t>provisión suficiente.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>
                <a:solidFill>
                  <a:schemeClr val="bg1"/>
                </a:solidFill>
              </a:rPr>
              <a:t>V.5.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u="sng" dirty="0" smtClean="0">
                <a:solidFill>
                  <a:srgbClr val="C00000"/>
                </a:solidFill>
              </a:rPr>
              <a:t>“</a:t>
            </a:r>
            <a:r>
              <a:rPr lang="es-ES" b="1" u="sng" dirty="0">
                <a:solidFill>
                  <a:srgbClr val="C00000"/>
                </a:solidFill>
              </a:rPr>
              <a:t>ADEREZARAS (PREPARARÁS) MESA DELANTE DE MÍ”.</a:t>
            </a:r>
            <a:r>
              <a:rPr lang="es-ES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96341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Es decir tú me provees de todo lo necesario para mi alma y para mi cuerpo no solo en el tiempo, sino por toda la eternidad.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Alimento </a:t>
            </a:r>
            <a:r>
              <a:rPr lang="es-ES" b="1" dirty="0">
                <a:solidFill>
                  <a:schemeClr val="bg1"/>
                </a:solidFill>
              </a:rPr>
              <a:t>conveniente, una mesa bien preparada, bien llena de copa.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u="sng" dirty="0" smtClean="0">
                <a:solidFill>
                  <a:srgbClr val="FFFF00"/>
                </a:solidFill>
              </a:rPr>
              <a:t>“</a:t>
            </a:r>
            <a:r>
              <a:rPr lang="es-ES" b="1" u="sng" dirty="0">
                <a:solidFill>
                  <a:srgbClr val="FFFF00"/>
                </a:solidFill>
              </a:rPr>
              <a:t>MI COPA ESTA REBOSANDO”</a:t>
            </a:r>
            <a:r>
              <a:rPr lang="es-ES" b="1" dirty="0">
                <a:solidFill>
                  <a:schemeClr val="bg1"/>
                </a:solidFill>
              </a:rPr>
              <a:t> De forma que no tengo solo para mí, sino también para mis amigos</a:t>
            </a:r>
            <a:r>
              <a:rPr lang="es-ES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s-ES" b="1" dirty="0">
                <a:solidFill>
                  <a:schemeClr val="bg1"/>
                </a:solidFill>
              </a:rPr>
              <a:t>V.5. </a:t>
            </a:r>
          </a:p>
          <a:p>
            <a:r>
              <a:rPr lang="es-ES" b="1" u="sng" dirty="0" smtClean="0">
                <a:solidFill>
                  <a:srgbClr val="7030A0"/>
                </a:solidFill>
              </a:rPr>
              <a:t>“UNGISTE  </a:t>
            </a:r>
            <a:r>
              <a:rPr lang="es-ES" b="1" u="sng" dirty="0">
                <a:solidFill>
                  <a:srgbClr val="7030A0"/>
                </a:solidFill>
              </a:rPr>
              <a:t>MI CABEZA CON ACEITE”.</a:t>
            </a:r>
            <a:r>
              <a:rPr lang="es-ES" b="1" dirty="0">
                <a:solidFill>
                  <a:schemeClr val="bg1"/>
                </a:solidFill>
              </a:rPr>
              <a:t>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Como </a:t>
            </a:r>
            <a:r>
              <a:rPr lang="es-ES" b="1" dirty="0">
                <a:solidFill>
                  <a:schemeClr val="bg1"/>
                </a:solidFill>
              </a:rPr>
              <a:t>buen anfitrión. </a:t>
            </a:r>
          </a:p>
        </p:txBody>
      </p:sp>
    </p:spTree>
    <p:extLst>
      <p:ext uri="{BB962C8B-B14F-4D97-AF65-F5344CB8AC3E}">
        <p14:creationId xmlns:p14="http://schemas.microsoft.com/office/powerpoint/2010/main" val="32906190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Lucas.7:46.</a:t>
            </a:r>
          </a:p>
          <a:p>
            <a:r>
              <a:rPr lang="es-ES" b="1" dirty="0">
                <a:solidFill>
                  <a:schemeClr val="bg1"/>
                </a:solidFill>
              </a:rPr>
              <a:t>No ungiste mi cabeza con aceite, pero ella ungió mis pies con perfume. 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La </a:t>
            </a:r>
            <a:r>
              <a:rPr lang="es-ES" b="1" dirty="0">
                <a:solidFill>
                  <a:schemeClr val="bg1"/>
                </a:solidFill>
              </a:rPr>
              <a:t>continuidad de los favores de Dios.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>
                <a:solidFill>
                  <a:schemeClr val="bg1"/>
                </a:solidFill>
              </a:rPr>
              <a:t>V.6. </a:t>
            </a:r>
          </a:p>
          <a:p>
            <a:r>
              <a:rPr lang="es-ES" b="1" u="sng" dirty="0" smtClean="0">
                <a:solidFill>
                  <a:srgbClr val="FF0000"/>
                </a:solidFill>
              </a:rPr>
              <a:t>“</a:t>
            </a:r>
            <a:r>
              <a:rPr lang="es-ES" b="1" u="sng" dirty="0">
                <a:solidFill>
                  <a:srgbClr val="FF0000"/>
                </a:solidFill>
              </a:rPr>
              <a:t>CIERTAMENTE LA BONDAD Y LA MISERICORDIA ME SEGUIRAN TODOS LOS DIAS”. </a:t>
            </a:r>
            <a:endParaRPr lang="es-ES" b="1" u="sng" dirty="0" smtClean="0">
              <a:solidFill>
                <a:srgbClr val="FF0000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Se </a:t>
            </a:r>
            <a:r>
              <a:rPr lang="es-ES" b="1" dirty="0">
                <a:solidFill>
                  <a:schemeClr val="bg1"/>
                </a:solidFill>
              </a:rPr>
              <a:t>trata de misericordia, misericordia protectora, sustentadora, proveedora.</a:t>
            </a:r>
          </a:p>
          <a:p>
            <a:pPr marL="0" indent="0">
              <a:buNone/>
            </a:pPr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8549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La confianza </a:t>
            </a:r>
            <a:r>
              <a:rPr lang="es-ES" b="1" u="sng" dirty="0">
                <a:solidFill>
                  <a:srgbClr val="7030A0"/>
                </a:solidFill>
              </a:rPr>
              <a:t>“ME SEGUIRAN”. V.6.</a:t>
            </a:r>
            <a:r>
              <a:rPr lang="es-ES" b="1" dirty="0">
                <a:solidFill>
                  <a:schemeClr val="bg1"/>
                </a:solidFill>
              </a:rPr>
              <a:t>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Dice </a:t>
            </a:r>
            <a:r>
              <a:rPr lang="es-ES" b="1" dirty="0">
                <a:solidFill>
                  <a:schemeClr val="bg1"/>
                </a:solidFill>
              </a:rPr>
              <a:t>David, como el agua de la roca seguía al campamento de Israel por el desierto.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I Corintios.10:4</a:t>
            </a:r>
            <a:r>
              <a:rPr lang="es-ES" b="1" dirty="0">
                <a:solidFill>
                  <a:schemeClr val="bg1"/>
                </a:solidFill>
              </a:rPr>
              <a:t>. </a:t>
            </a:r>
          </a:p>
          <a:p>
            <a:r>
              <a:rPr lang="es-ES" b="1" dirty="0">
                <a:solidFill>
                  <a:schemeClr val="bg1"/>
                </a:solidFill>
              </a:rPr>
              <a:t>y todos bebieron la misma bebida espiritual, porque bebían de una roca espiritual que los seguía; y la roca era Cristo. 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Siempre </a:t>
            </a:r>
            <a:r>
              <a:rPr lang="es-ES" b="1" dirty="0">
                <a:solidFill>
                  <a:schemeClr val="bg1"/>
                </a:solidFill>
              </a:rPr>
              <a:t>buscando la protección de Dios David dice</a:t>
            </a:r>
            <a:r>
              <a:rPr lang="es-ES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s-ES" b="1" dirty="0">
                <a:solidFill>
                  <a:schemeClr val="bg1"/>
                </a:solidFill>
              </a:rPr>
              <a:t> V.6.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u="sng" dirty="0" smtClean="0">
                <a:solidFill>
                  <a:srgbClr val="C00000"/>
                </a:solidFill>
              </a:rPr>
              <a:t>“</a:t>
            </a:r>
            <a:r>
              <a:rPr lang="es-ES" b="1" u="sng" dirty="0">
                <a:solidFill>
                  <a:srgbClr val="C00000"/>
                </a:solidFill>
              </a:rPr>
              <a:t>Y EN LA CASA DEL SEÑOR MORARE POR LARGOS DIAS”. </a:t>
            </a:r>
          </a:p>
        </p:txBody>
      </p:sp>
    </p:spTree>
    <p:extLst>
      <p:ext uri="{BB962C8B-B14F-4D97-AF65-F5344CB8AC3E}">
        <p14:creationId xmlns:p14="http://schemas.microsoft.com/office/powerpoint/2010/main" val="26550259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Salmos.26:8.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Oh </a:t>
            </a:r>
            <a:r>
              <a:rPr lang="es-ES" b="1" dirty="0">
                <a:solidFill>
                  <a:schemeClr val="bg1"/>
                </a:solidFill>
              </a:rPr>
              <a:t>SEÑOR, yo amo la habitación de tu casa, y el lugar donde habita tu gloria. 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Salmos.27:4. </a:t>
            </a:r>
          </a:p>
          <a:p>
            <a:r>
              <a:rPr lang="es-ES" b="1" dirty="0">
                <a:solidFill>
                  <a:schemeClr val="bg1"/>
                </a:solidFill>
              </a:rPr>
              <a:t>Una cosa he pedido al SEÑOR, y ésa buscaré: que habite yo en la casa del SEÑOR todos los días de mi vida, para contemplar la hermosura del SEÑOR, y para meditar en su templo.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Salmos.122:1</a:t>
            </a:r>
            <a:r>
              <a:rPr lang="es-ES" b="1" dirty="0">
                <a:solidFill>
                  <a:schemeClr val="bg1"/>
                </a:solidFill>
              </a:rPr>
              <a:t>.</a:t>
            </a: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4221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Yo me alegré cuando me dijeron: Vamos a la casa del SEÑOR. </a:t>
            </a:r>
          </a:p>
          <a:p>
            <a:r>
              <a:rPr lang="es-ES" b="1" dirty="0">
                <a:solidFill>
                  <a:schemeClr val="bg1"/>
                </a:solidFill>
              </a:rPr>
              <a:t>David captó el olor grato de esa pura delicia cuando los judíos piadosos le recordaron que era tiempo de ir a la fiesta en Jerusalén.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Se </a:t>
            </a:r>
            <a:r>
              <a:rPr lang="es-ES" b="1" dirty="0">
                <a:solidFill>
                  <a:schemeClr val="bg1"/>
                </a:solidFill>
              </a:rPr>
              <a:t>alegró. No fue un deber pesado ni una rutina aburrida. En el hecho de ir al templo para adorar, él encontraba propósito y gozo</a:t>
            </a:r>
            <a:r>
              <a:rPr lang="es-ES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s-ES" b="1" dirty="0">
                <a:solidFill>
                  <a:schemeClr val="bg1"/>
                </a:solidFill>
              </a:rPr>
              <a:t>Cuando la bondad y la misericordia habiéndome seguido todos los días de mi vida en esta tierra, cuando esta </a:t>
            </a:r>
            <a:r>
              <a:rPr lang="es-ES" b="1" dirty="0" smtClean="0">
                <a:solidFill>
                  <a:schemeClr val="bg1"/>
                </a:solidFill>
              </a:rPr>
              <a:t>termine</a:t>
            </a:r>
            <a:r>
              <a:rPr lang="es-ES" b="1" dirty="0">
                <a:solidFill>
                  <a:schemeClr val="bg1"/>
                </a:solidFill>
              </a:rPr>
              <a:t>.</a:t>
            </a: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1708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Mas a su pueblo lo sacó como a ovejas, como a rebaño los condujo en el desierto; 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V.53.  </a:t>
            </a:r>
          </a:p>
          <a:p>
            <a:r>
              <a:rPr lang="es-ES" b="1" dirty="0">
                <a:solidFill>
                  <a:schemeClr val="bg1"/>
                </a:solidFill>
              </a:rPr>
              <a:t>L</a:t>
            </a:r>
            <a:r>
              <a:rPr lang="es-ES" b="1" dirty="0" smtClean="0">
                <a:solidFill>
                  <a:schemeClr val="bg1"/>
                </a:solidFill>
              </a:rPr>
              <a:t>os guío </a:t>
            </a:r>
            <a:r>
              <a:rPr lang="es-ES" b="1" dirty="0">
                <a:solidFill>
                  <a:schemeClr val="bg1"/>
                </a:solidFill>
              </a:rPr>
              <a:t>con seguridad, de modo que no temieron, pero el mar se tragó a sus enemigos.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Los </a:t>
            </a:r>
            <a:r>
              <a:rPr lang="es-ES" b="1" dirty="0">
                <a:solidFill>
                  <a:schemeClr val="bg1"/>
                </a:solidFill>
              </a:rPr>
              <a:t>guía con seguridad, y no tendrán temor</a:t>
            </a:r>
            <a:r>
              <a:rPr lang="es-ES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2. Los </a:t>
            </a:r>
            <a:r>
              <a:rPr lang="es-ES" b="1" dirty="0">
                <a:solidFill>
                  <a:schemeClr val="bg1"/>
                </a:solidFill>
              </a:rPr>
              <a:t>lleva en sus brazos, y cuida suavemente a las recién paridas.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Isaias.40:11</a:t>
            </a:r>
            <a:r>
              <a:rPr lang="es-ES" b="1" dirty="0">
                <a:solidFill>
                  <a:schemeClr val="bg1"/>
                </a:solidFill>
              </a:rPr>
              <a:t>. </a:t>
            </a: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3197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S</a:t>
            </a:r>
            <a:r>
              <a:rPr lang="es-ES" b="1" dirty="0" smtClean="0">
                <a:solidFill>
                  <a:schemeClr val="bg1"/>
                </a:solidFill>
              </a:rPr>
              <a:t>erán </a:t>
            </a:r>
            <a:r>
              <a:rPr lang="es-ES" b="1" dirty="0">
                <a:solidFill>
                  <a:schemeClr val="bg1"/>
                </a:solidFill>
              </a:rPr>
              <a:t>trasladadas a un mundo mejor a vivir en la casa del Señor para siempre, la casa de nuestro Padre arriba, donde hay muchas moradas.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Juan.14:2.</a:t>
            </a:r>
          </a:p>
          <a:p>
            <a:r>
              <a:rPr lang="es-ES" b="1" dirty="0">
                <a:solidFill>
                  <a:schemeClr val="bg1"/>
                </a:solidFill>
              </a:rPr>
              <a:t>En la casa de mi Padre hay muchas moradas; si no fuera así, os lo hubiera dicho; porque voy a preparar un lugar para vosotros. </a:t>
            </a:r>
          </a:p>
          <a:p>
            <a:r>
              <a:rPr lang="es-ES" b="1" dirty="0">
                <a:solidFill>
                  <a:schemeClr val="bg1"/>
                </a:solidFill>
              </a:rPr>
              <a:t>La casa del Padre hace referencia al cielo, donde hay muchas moradas. Hay lugar allí para todos los redimidos. Si no, el Señor se lo hubiera dicho.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No </a:t>
            </a:r>
            <a:r>
              <a:rPr lang="es-ES" b="1" dirty="0">
                <a:solidFill>
                  <a:schemeClr val="bg1"/>
                </a:solidFill>
              </a:rPr>
              <a:t>habría suscitado falsas esperanzas en ellos. </a:t>
            </a:r>
          </a:p>
          <a:p>
            <a:endParaRPr lang="es-ES" b="1" dirty="0">
              <a:solidFill>
                <a:schemeClr val="bg1"/>
              </a:solidFill>
            </a:endParaRP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4655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/>
          <a:lstStyle/>
          <a:p>
            <a:pPr algn="ctr"/>
            <a:r>
              <a:rPr lang="es-ES" b="1" u="sng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CONCLUSIÓN: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Este </a:t>
            </a:r>
            <a:r>
              <a:rPr lang="es-ES" b="1" dirty="0">
                <a:solidFill>
                  <a:schemeClr val="bg1"/>
                </a:solidFill>
              </a:rPr>
              <a:t>salmo es de mucho animo aliento para él cristiano si tiene a Dios como su pastor.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Vamos </a:t>
            </a:r>
            <a:r>
              <a:rPr lang="es-ES" b="1" dirty="0">
                <a:solidFill>
                  <a:schemeClr val="bg1"/>
                </a:solidFill>
              </a:rPr>
              <a:t>a tener de </a:t>
            </a:r>
            <a:r>
              <a:rPr lang="es-ES" b="1" dirty="0" smtClean="0">
                <a:solidFill>
                  <a:schemeClr val="bg1"/>
                </a:solidFill>
              </a:rPr>
              <a:t>El: 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Provisión. 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Protección.  </a:t>
            </a:r>
          </a:p>
          <a:p>
            <a:r>
              <a:rPr lang="es-ES" b="1" dirty="0">
                <a:solidFill>
                  <a:schemeClr val="bg1"/>
                </a:solidFill>
              </a:rPr>
              <a:t>M</a:t>
            </a:r>
            <a:r>
              <a:rPr lang="es-ES" b="1" dirty="0" smtClean="0">
                <a:solidFill>
                  <a:schemeClr val="bg1"/>
                </a:solidFill>
              </a:rPr>
              <a:t>isericordia.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Para siempre es su bondad y amor.</a:t>
            </a:r>
            <a:endParaRPr lang="es-ES" b="1" dirty="0">
              <a:solidFill>
                <a:schemeClr val="bg1"/>
              </a:solidFill>
            </a:endParaRPr>
          </a:p>
          <a:p>
            <a:endParaRPr lang="es-ES" b="1" dirty="0">
              <a:solidFill>
                <a:schemeClr val="bg1"/>
              </a:solidFill>
            </a:endParaRP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5939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/>
          <p:cNvSpPr/>
          <p:nvPr/>
        </p:nvSpPr>
        <p:spPr>
          <a:xfrm>
            <a:off x="537882" y="3939989"/>
            <a:ext cx="8001000" cy="1062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DIOS NOS BENDIGA A TODOS.</a:t>
            </a:r>
            <a:endParaRPr lang="es-ES" sz="4800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2" y="658905"/>
            <a:ext cx="8000999" cy="3281083"/>
          </a:xfrm>
          <a:prstGeom prst="rect">
            <a:avLst/>
          </a:prstGeom>
        </p:spPr>
      </p:pic>
      <p:sp>
        <p:nvSpPr>
          <p:cNvPr id="4" name="Llamada de nube 3"/>
          <p:cNvSpPr/>
          <p:nvPr/>
        </p:nvSpPr>
        <p:spPr>
          <a:xfrm>
            <a:off x="4814048" y="658904"/>
            <a:ext cx="3724834" cy="1855695"/>
          </a:xfrm>
          <a:prstGeom prst="cloudCallout">
            <a:avLst>
              <a:gd name="adj1" fmla="val -60833"/>
              <a:gd name="adj2" fmla="val 567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POR SU FINA ATENCION.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296400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fontScale="925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Como pastor apacentará su rebaño, en su brazo recogerá los corderos, y en su seno los llevará; guiará con cuidado a las recién paridas.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3</a:t>
            </a:r>
            <a:r>
              <a:rPr lang="es-ES" b="1" dirty="0">
                <a:solidFill>
                  <a:schemeClr val="bg1"/>
                </a:solidFill>
              </a:rPr>
              <a:t>. El pastor reúne y guarda.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>
                <a:solidFill>
                  <a:schemeClr val="bg1"/>
                </a:solidFill>
              </a:rPr>
              <a:t>J</a:t>
            </a:r>
            <a:r>
              <a:rPr lang="es-ES" b="1" dirty="0" smtClean="0">
                <a:solidFill>
                  <a:schemeClr val="bg1"/>
                </a:solidFill>
              </a:rPr>
              <a:t>eremias.31:10</a:t>
            </a:r>
            <a:r>
              <a:rPr lang="es-ES" b="1" dirty="0">
                <a:solidFill>
                  <a:schemeClr val="bg1"/>
                </a:solidFill>
              </a:rPr>
              <a:t>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Oíd</a:t>
            </a:r>
            <a:r>
              <a:rPr lang="es-ES" b="1" dirty="0">
                <a:solidFill>
                  <a:schemeClr val="bg1"/>
                </a:solidFill>
              </a:rPr>
              <a:t>, naciones, la palabra del SEÑOR, anunciad en las costas lejanas, y decid: El que dispersó a Israel lo reunirá, y lo guardará como un pastor a su rebaño.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4</a:t>
            </a:r>
            <a:r>
              <a:rPr lang="es-ES" b="1" dirty="0">
                <a:solidFill>
                  <a:schemeClr val="bg1"/>
                </a:solidFill>
              </a:rPr>
              <a:t>. Dormirán en buen redil y en pastos suculentos.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Ezequiel.34:11-16</a:t>
            </a:r>
            <a:r>
              <a:rPr lang="es-ES" b="1" dirty="0">
                <a:solidFill>
                  <a:schemeClr val="bg1"/>
                </a:solidFill>
              </a:rPr>
              <a:t>. </a:t>
            </a: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5796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Porque así dice el Señor DIOS: He aquí, yo mismo buscaré mis ovejas y velaré por ellas. 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V.12.  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Como </a:t>
            </a:r>
            <a:r>
              <a:rPr lang="es-ES" b="1" dirty="0">
                <a:solidFill>
                  <a:schemeClr val="bg1"/>
                </a:solidFill>
              </a:rPr>
              <a:t>un pastor vela por su rebaño el día que está en medio de sus ovejas dispersas, así yo velaré por mis ovejas y las libraré de todos los lugares adonde fueron dispersadas un día nublado y sombrío.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V.13.</a:t>
            </a:r>
          </a:p>
          <a:p>
            <a:r>
              <a:rPr lang="es-ES" b="1" dirty="0">
                <a:solidFill>
                  <a:schemeClr val="bg1"/>
                </a:solidFill>
              </a:rPr>
              <a:t>Las sacaré de los pueblos y las juntaré de las tierras; las traeré a su propia tierra, y las apacentaré en los montes de Israel, por las barrancas y por todos los lugares habitados del país. </a:t>
            </a: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1577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V.14.</a:t>
            </a:r>
          </a:p>
          <a:p>
            <a:r>
              <a:rPr lang="es-ES" b="1" dirty="0">
                <a:solidFill>
                  <a:schemeClr val="bg1"/>
                </a:solidFill>
              </a:rPr>
              <a:t>Las apacentaré en buenos pastos, y en los altos montes de Israel estará su apacentadero. Allí reposarán en apacentadero bueno, y apacentarán en ricos pastos sobre los montes de Israel.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V.15.</a:t>
            </a:r>
          </a:p>
          <a:p>
            <a:r>
              <a:rPr lang="es-ES" b="1" dirty="0">
                <a:solidFill>
                  <a:schemeClr val="bg1"/>
                </a:solidFill>
              </a:rPr>
              <a:t>Yo apacentaré mis ovejas y las llevaré a reposar--declara el Señor DIOS.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V.16.</a:t>
            </a:r>
            <a:endParaRPr lang="es-ES" b="1" dirty="0">
              <a:solidFill>
                <a:schemeClr val="bg1"/>
              </a:solidFill>
            </a:endParaRPr>
          </a:p>
          <a:p>
            <a:endParaRPr lang="es-ES" b="1" dirty="0">
              <a:solidFill>
                <a:schemeClr val="bg1"/>
              </a:solidFill>
            </a:endParaRPr>
          </a:p>
          <a:p>
            <a:endParaRPr lang="es-ES" b="1" dirty="0" smtClean="0">
              <a:solidFill>
                <a:schemeClr val="bg1"/>
              </a:solidFill>
            </a:endParaRP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5307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Buscaré la perdida, haré volver la descarriada, vendaré la perniquebrada y fortaleceré la enferma; pero destruiré la engordada y la fuerte. Las apacentaré con justicia.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5</a:t>
            </a:r>
            <a:r>
              <a:rPr lang="es-ES" b="1" dirty="0">
                <a:solidFill>
                  <a:schemeClr val="bg1"/>
                </a:solidFill>
              </a:rPr>
              <a:t>. El buen pastor da la vida por sus ovejas. </a:t>
            </a:r>
          </a:p>
          <a:p>
            <a:r>
              <a:rPr lang="es-ES" b="1" dirty="0">
                <a:solidFill>
                  <a:schemeClr val="bg1"/>
                </a:solidFill>
              </a:rPr>
              <a:t>Juan.10:11.</a:t>
            </a:r>
          </a:p>
          <a:p>
            <a:r>
              <a:rPr lang="es-ES" b="1" dirty="0">
                <a:solidFill>
                  <a:schemeClr val="bg1"/>
                </a:solidFill>
              </a:rPr>
              <a:t>Yo soy el buen pastor; el buen pastor da su vida por las ovejas. </a:t>
            </a:r>
          </a:p>
          <a:p>
            <a:r>
              <a:rPr lang="es-ES" b="1" dirty="0">
                <a:solidFill>
                  <a:schemeClr val="bg1"/>
                </a:solidFill>
              </a:rPr>
              <a:t>Hubo un tiempo en que David era pastor. </a:t>
            </a:r>
          </a:p>
        </p:txBody>
      </p:sp>
    </p:spTree>
    <p:extLst>
      <p:ext uri="{BB962C8B-B14F-4D97-AF65-F5344CB8AC3E}">
        <p14:creationId xmlns:p14="http://schemas.microsoft.com/office/powerpoint/2010/main" val="17586173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Salmos.78:70-71</a:t>
            </a:r>
            <a:r>
              <a:rPr lang="es-ES" b="1" dirty="0">
                <a:solidFill>
                  <a:schemeClr val="bg1"/>
                </a:solidFill>
              </a:rPr>
              <a:t>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>
                <a:solidFill>
                  <a:schemeClr val="bg1"/>
                </a:solidFill>
              </a:rPr>
              <a:t>Escogió también a David su siervo, lo tomó de entre los apriscos de las ovejas; 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V.71. 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lo </a:t>
            </a:r>
            <a:r>
              <a:rPr lang="es-ES" b="1" dirty="0">
                <a:solidFill>
                  <a:schemeClr val="bg1"/>
                </a:solidFill>
              </a:rPr>
              <a:t>trajo de cuidar las ovejas con sus corderitos, para pastorear a Jacob, su pueblo, y a Israel, su heredad.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De </a:t>
            </a:r>
            <a:r>
              <a:rPr lang="es-ES" b="1" dirty="0">
                <a:solidFill>
                  <a:schemeClr val="bg1"/>
                </a:solidFill>
              </a:rPr>
              <a:t>modo que conocía por experiencia los cuidados y tiernos afectos de un buen pastor hacia su rebaño. 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El </a:t>
            </a:r>
            <a:r>
              <a:rPr lang="es-ES" b="1" dirty="0">
                <a:solidFill>
                  <a:schemeClr val="bg1"/>
                </a:solidFill>
              </a:rPr>
              <a:t>que es el pastor de Israel es él pastor de cada creyente. Él guarda en aprisco y los cuida, los protege y provee para ellos.</a:t>
            </a: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3343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fontScale="92500"/>
          </a:bodyPr>
          <a:lstStyle/>
          <a:p>
            <a:r>
              <a:rPr lang="es-ES" b="1" u="sng" dirty="0">
                <a:solidFill>
                  <a:srgbClr val="FF0000"/>
                </a:solidFill>
              </a:rPr>
              <a:t>1</a:t>
            </a:r>
            <a:r>
              <a:rPr lang="es-ES" b="1" u="sng" dirty="0" smtClean="0">
                <a:solidFill>
                  <a:srgbClr val="FF0000"/>
                </a:solidFill>
              </a:rPr>
              <a:t>. “</a:t>
            </a:r>
            <a:r>
              <a:rPr lang="es-ES" b="1" u="sng" dirty="0">
                <a:solidFill>
                  <a:srgbClr val="FF0000"/>
                </a:solidFill>
              </a:rPr>
              <a:t>NADA ME FALTARA”-</a:t>
            </a:r>
            <a:r>
              <a:rPr lang="es-ES" b="1" dirty="0">
                <a:solidFill>
                  <a:schemeClr val="bg1"/>
                </a:solidFill>
              </a:rPr>
              <a:t> Es decir de nada carecerá si no tenemos algo que deseamos tener, podemos concluir o que nos es dañoso o que lo tendremos a su debido tiempo.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Salmos.34:9-10. </a:t>
            </a:r>
          </a:p>
          <a:p>
            <a:r>
              <a:rPr lang="es-ES" b="1" dirty="0">
                <a:solidFill>
                  <a:schemeClr val="bg1"/>
                </a:solidFill>
              </a:rPr>
              <a:t>Temed al SEÑOR, vosotros sus santos, pues nada les falta a aquellos que le temen. 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V.10.  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Los </a:t>
            </a:r>
            <a:r>
              <a:rPr lang="es-ES" b="1" dirty="0">
                <a:solidFill>
                  <a:schemeClr val="bg1"/>
                </a:solidFill>
              </a:rPr>
              <a:t>leoncillos pasan necesidad y tienen hambre, mas los que buscan al SEÑOR no carecerán de bien alguno. </a:t>
            </a:r>
          </a:p>
          <a:p>
            <a:endParaRPr lang="es-E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6743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2317</Words>
  <Application>Microsoft Office PowerPoint</Application>
  <PresentationFormat>Presentación en pantalla (4:3)</PresentationFormat>
  <Paragraphs>179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</dc:creator>
  <cp:lastModifiedBy>MARIO</cp:lastModifiedBy>
  <cp:revision>10</cp:revision>
  <dcterms:created xsi:type="dcterms:W3CDTF">2020-07-15T16:57:30Z</dcterms:created>
  <dcterms:modified xsi:type="dcterms:W3CDTF">2020-08-08T17:53:00Z</dcterms:modified>
</cp:coreProperties>
</file>