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9" r:id="rId42"/>
    <p:sldId id="300" r:id="rId43"/>
    <p:sldId id="298" r:id="rId44"/>
    <p:sldId id="301" r:id="rId45"/>
    <p:sldId id="302" r:id="rId46"/>
    <p:sldId id="303" r:id="rId47"/>
    <p:sldId id="304" r:id="rId48"/>
    <p:sldId id="305" r:id="rId49"/>
    <p:sldId id="306" r:id="rId50"/>
    <p:sldId id="297" r:id="rId51"/>
    <p:sldId id="307" r:id="rId5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735017-8BDC-40D4-9A1B-F50395C67F35}" type="datetimeFigureOut">
              <a:rPr lang="es-ES" smtClean="0"/>
              <a:t>16/12/2020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388636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735017-8BDC-40D4-9A1B-F50395C67F35}" type="datetimeFigureOut">
              <a:rPr lang="es-ES" smtClean="0"/>
              <a:t>16/12/2020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2032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735017-8BDC-40D4-9A1B-F50395C67F35}" type="datetimeFigureOut">
              <a:rPr lang="es-ES" smtClean="0"/>
              <a:t>16/12/2020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68028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735017-8BDC-40D4-9A1B-F50395C67F35}" type="datetimeFigureOut">
              <a:rPr lang="es-ES" smtClean="0"/>
              <a:t>16/12/2020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19227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8735017-8BDC-40D4-9A1B-F50395C67F35}" type="datetimeFigureOut">
              <a:rPr lang="es-ES" smtClean="0"/>
              <a:t>16/12/2020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17725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735017-8BDC-40D4-9A1B-F50395C67F35}" type="datetimeFigureOut">
              <a:rPr lang="es-ES" smtClean="0"/>
              <a:t>16/12/2020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1230188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735017-8BDC-40D4-9A1B-F50395C67F35}" type="datetimeFigureOut">
              <a:rPr lang="es-ES" smtClean="0"/>
              <a:t>16/12/2020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204547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735017-8BDC-40D4-9A1B-F50395C67F35}" type="datetimeFigureOut">
              <a:rPr lang="es-ES" smtClean="0"/>
              <a:t>16/12/2020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27708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35017-8BDC-40D4-9A1B-F50395C67F35}" type="datetimeFigureOut">
              <a:rPr lang="es-ES" smtClean="0"/>
              <a:t>16/12/2020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1965410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8735017-8BDC-40D4-9A1B-F50395C67F35}" type="datetimeFigureOut">
              <a:rPr lang="es-ES" smtClean="0"/>
              <a:t>16/12/2020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31381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8735017-8BDC-40D4-9A1B-F50395C67F35}" type="datetimeFigureOut">
              <a:rPr lang="es-ES" smtClean="0"/>
              <a:t>16/12/2020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CF7C31D-6288-4EB3-A28D-E7EEC6820A83}" type="slidenum">
              <a:rPr lang="es-ES" smtClean="0"/>
              <a:t>‹Nº›</a:t>
            </a:fld>
            <a:endParaRPr lang="es-ES"/>
          </a:p>
        </p:txBody>
      </p:sp>
    </p:spTree>
    <p:extLst>
      <p:ext uri="{BB962C8B-B14F-4D97-AF65-F5344CB8AC3E}">
        <p14:creationId xmlns:p14="http://schemas.microsoft.com/office/powerpoint/2010/main" val="373948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35017-8BDC-40D4-9A1B-F50395C67F35}" type="datetimeFigureOut">
              <a:rPr lang="es-ES" smtClean="0"/>
              <a:t>16/12/2020</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7C31D-6288-4EB3-A28D-E7EEC6820A83}" type="slidenum">
              <a:rPr lang="es-ES" smtClean="0"/>
              <a:t>‹Nº›</a:t>
            </a:fld>
            <a:endParaRPr lang="es-ES"/>
          </a:p>
        </p:txBody>
      </p:sp>
    </p:spTree>
    <p:extLst>
      <p:ext uri="{BB962C8B-B14F-4D97-AF65-F5344CB8AC3E}">
        <p14:creationId xmlns:p14="http://schemas.microsoft.com/office/powerpoint/2010/main" val="3861555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68236"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Rectángulo: esquinas redondeadas 2">
            <a:extLst>
              <a:ext uri="{FF2B5EF4-FFF2-40B4-BE49-F238E27FC236}">
                <a16:creationId xmlns:a16="http://schemas.microsoft.com/office/drawing/2014/main" id="{29ED2C04-ECBB-4D32-8C6B-0C64127BE034}"/>
              </a:ext>
            </a:extLst>
          </p:cNvPr>
          <p:cNvSpPr/>
          <p:nvPr/>
        </p:nvSpPr>
        <p:spPr>
          <a:xfrm>
            <a:off x="1524000" y="654937"/>
            <a:ext cx="5897217" cy="98833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68236" cy="4351338"/>
          </a:xfrm>
        </p:spPr>
        <p:txBody>
          <a:bodyPr>
            <a:normAutofit/>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DESECHANDO DE NOSOTROS.</a:t>
            </a:r>
          </a:p>
          <a:p>
            <a:pPr algn="ctr"/>
            <a:r>
              <a:rPr lang="es-ES" b="1" dirty="0">
                <a:ln w="6600">
                  <a:solidFill>
                    <a:schemeClr val="accent2"/>
                  </a:solidFill>
                  <a:prstDash val="solid"/>
                </a:ln>
                <a:solidFill>
                  <a:srgbClr val="FFFFFF"/>
                </a:solidFill>
                <a:effectLst>
                  <a:outerShdw dist="38100" dir="2700000" algn="tl" rotWithShape="0">
                    <a:schemeClr val="accent2"/>
                  </a:outerShdw>
                </a:effectLst>
              </a:rPr>
              <a:t>I PEDRO.2:1.</a:t>
            </a:r>
          </a:p>
          <a:p>
            <a:r>
              <a:rPr lang="es-ES" b="1" u="sng" dirty="0">
                <a:solidFill>
                  <a:srgbClr val="7030A0"/>
                </a:solidFill>
              </a:rPr>
              <a:t>INTRODUCCION:</a:t>
            </a:r>
          </a:p>
          <a:p>
            <a:r>
              <a:rPr lang="es-ES" b="1" dirty="0">
                <a:solidFill>
                  <a:schemeClr val="bg1"/>
                </a:solidFill>
              </a:rPr>
              <a:t>Por tanto, desechando toda malicia y todo engaño, e hipocresías, envidias y toda difamación, </a:t>
            </a:r>
          </a:p>
          <a:p>
            <a:r>
              <a:rPr lang="es-ES" b="1" dirty="0">
                <a:solidFill>
                  <a:schemeClr val="bg1"/>
                </a:solidFill>
              </a:rPr>
              <a:t>El apóstol Pedro nos exhorta a que dejemos- desechemos estos cinco pecados que mucho hace daño a la humanidad.</a:t>
            </a:r>
          </a:p>
          <a:p>
            <a:r>
              <a:rPr lang="es-ES" b="1" dirty="0">
                <a:solidFill>
                  <a:schemeClr val="bg1"/>
                </a:solidFill>
              </a:rPr>
              <a:t>El apóstol Pedro llega a esta conclusión:</a:t>
            </a:r>
          </a:p>
        </p:txBody>
      </p:sp>
    </p:spTree>
    <p:extLst>
      <p:ext uri="{BB962C8B-B14F-4D97-AF65-F5344CB8AC3E}">
        <p14:creationId xmlns:p14="http://schemas.microsoft.com/office/powerpoint/2010/main" val="25743278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 calcmode="lin" valueType="num">
                                      <p:cBhvr>
                                        <p:cTn id="18"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 calcmode="lin" valueType="num">
                                      <p:cBhvr>
                                        <p:cTn id="24"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p:cTn id="30"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 calcmode="lin" valueType="num">
                                      <p:cBhvr>
                                        <p:cTn id="36"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Es un desagrado irrazonable que se complace en ver sufrir a los demás.</a:t>
            </a:r>
          </a:p>
          <a:p>
            <a:r>
              <a:rPr lang="es-ES" b="1" dirty="0">
                <a:solidFill>
                  <a:schemeClr val="bg1"/>
                </a:solidFill>
              </a:rPr>
              <a:t>Tito.3:3.</a:t>
            </a:r>
          </a:p>
          <a:p>
            <a:r>
              <a:rPr lang="es-ES" b="1" dirty="0">
                <a:solidFill>
                  <a:schemeClr val="bg1"/>
                </a:solidFill>
              </a:rPr>
              <a:t>Porque nosotros también en otro tiempo éramos necios, desobedientes, extraviados, esclavos de deleites y placeres diversos, viviendo en malicia y envidia, aborrecibles y odiándonos unos a otros. </a:t>
            </a:r>
          </a:p>
          <a:p>
            <a:r>
              <a:rPr lang="es-ES" b="1" dirty="0">
                <a:solidFill>
                  <a:schemeClr val="bg1"/>
                </a:solidFill>
              </a:rPr>
              <a:t>Antes tiempo pasado teníamos malicia ahora en Cristo ese pecado ya no debe de existir en nosotros.</a:t>
            </a:r>
          </a:p>
        </p:txBody>
      </p:sp>
    </p:spTree>
    <p:extLst>
      <p:ext uri="{BB962C8B-B14F-4D97-AF65-F5344CB8AC3E}">
        <p14:creationId xmlns:p14="http://schemas.microsoft.com/office/powerpoint/2010/main" val="56598289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Santiago.1:21.</a:t>
            </a:r>
          </a:p>
          <a:p>
            <a:r>
              <a:rPr lang="es-ES" b="1" dirty="0">
                <a:solidFill>
                  <a:schemeClr val="bg1"/>
                </a:solidFill>
              </a:rPr>
              <a:t>Por lo cual, desechando toda inmundicia y todo resto de malicia, recibid con humildad la palabra implantada, que es poderosa para salvar vuestras almas. </a:t>
            </a:r>
          </a:p>
          <a:p>
            <a:r>
              <a:rPr lang="es-ES" b="1" dirty="0">
                <a:solidFill>
                  <a:schemeClr val="bg1"/>
                </a:solidFill>
              </a:rPr>
              <a:t>Para que la palabra de Dios puede ser implantada sembrada en nosotros tenemos que desechar la malicia.</a:t>
            </a:r>
          </a:p>
          <a:p>
            <a:r>
              <a:rPr lang="es-ES" b="1" dirty="0">
                <a:solidFill>
                  <a:schemeClr val="bg1"/>
                </a:solidFill>
              </a:rPr>
              <a:t>Así como el sembrador limpia el terreno para sembrar.</a:t>
            </a:r>
          </a:p>
        </p:txBody>
      </p:sp>
    </p:spTree>
    <p:extLst>
      <p:ext uri="{BB962C8B-B14F-4D97-AF65-F5344CB8AC3E}">
        <p14:creationId xmlns:p14="http://schemas.microsoft.com/office/powerpoint/2010/main" val="3607538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En otros pasajes la malicia se traduce como maldad.</a:t>
            </a:r>
          </a:p>
          <a:p>
            <a:r>
              <a:rPr lang="es-ES" b="1" dirty="0">
                <a:solidFill>
                  <a:schemeClr val="bg1"/>
                </a:solidFill>
              </a:rPr>
              <a:t>Hechos.8:22.</a:t>
            </a:r>
          </a:p>
          <a:p>
            <a:r>
              <a:rPr lang="es-ES" b="1" dirty="0">
                <a:solidFill>
                  <a:schemeClr val="bg1"/>
                </a:solidFill>
              </a:rPr>
              <a:t>Por tanto, arrepiéntete de esta tu maldad, y ruega al Señor que si es posible se te perdone el intento de tu corazón. </a:t>
            </a:r>
          </a:p>
          <a:p>
            <a:r>
              <a:rPr lang="es-ES" b="1" dirty="0">
                <a:solidFill>
                  <a:schemeClr val="bg1"/>
                </a:solidFill>
              </a:rPr>
              <a:t>Romanos.1:29.</a:t>
            </a:r>
          </a:p>
          <a:p>
            <a:r>
              <a:rPr lang="es-ES" b="1" dirty="0">
                <a:solidFill>
                  <a:schemeClr val="bg1"/>
                </a:solidFill>
              </a:rPr>
              <a:t>estando llenos de toda injusticia, maldad, avaricia y malicia; colmados de envidia, homicidios, pleitos, engaños y malignidad; son chismosos,</a:t>
            </a:r>
          </a:p>
        </p:txBody>
      </p:sp>
    </p:spTree>
    <p:extLst>
      <p:ext uri="{BB962C8B-B14F-4D97-AF65-F5344CB8AC3E}">
        <p14:creationId xmlns:p14="http://schemas.microsoft.com/office/powerpoint/2010/main" val="7220345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I Pedro.2:16.</a:t>
            </a:r>
          </a:p>
          <a:p>
            <a:r>
              <a:rPr lang="es-ES" b="1" dirty="0">
                <a:solidFill>
                  <a:schemeClr val="bg1"/>
                </a:solidFill>
              </a:rPr>
              <a:t>Andad como libres, pero no uséis la libertad como pretexto para la maldad, sino empleadla como siervos de Dios. </a:t>
            </a:r>
          </a:p>
          <a:p>
            <a:r>
              <a:rPr lang="es-ES" b="1" dirty="0">
                <a:solidFill>
                  <a:schemeClr val="bg1"/>
                </a:solidFill>
              </a:rPr>
              <a:t>Tenemos que deshacernos de toda malicia maldad de nuestra vida.</a:t>
            </a:r>
          </a:p>
          <a:p>
            <a:r>
              <a:rPr lang="es-ES" b="1" dirty="0">
                <a:solidFill>
                  <a:schemeClr val="bg1"/>
                </a:solidFill>
              </a:rPr>
              <a:t>Para poder agradar y servir a Dios con limpia conciencia.</a:t>
            </a:r>
          </a:p>
          <a:p>
            <a:r>
              <a:rPr lang="es-ES" b="1" dirty="0">
                <a:solidFill>
                  <a:schemeClr val="bg1"/>
                </a:solidFill>
              </a:rPr>
              <a:t>Hebreos.10:22.</a:t>
            </a:r>
          </a:p>
        </p:txBody>
      </p:sp>
    </p:spTree>
    <p:extLst>
      <p:ext uri="{BB962C8B-B14F-4D97-AF65-F5344CB8AC3E}">
        <p14:creationId xmlns:p14="http://schemas.microsoft.com/office/powerpoint/2010/main" val="28043969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acerquémonos con corazón sincero, en plena certidumbre de fe, teniendo nuestro corazón purificado de mala conciencia y nuestro cuerpo lavado con agua pura. </a:t>
            </a:r>
          </a:p>
          <a:p>
            <a:r>
              <a:rPr lang="es-ES" b="1" dirty="0">
                <a:solidFill>
                  <a:schemeClr val="bg1"/>
                </a:solidFill>
              </a:rPr>
              <a:t>Tenemos que ser limpios de corazón.</a:t>
            </a:r>
          </a:p>
          <a:p>
            <a:r>
              <a:rPr lang="es-ES" b="1" dirty="0">
                <a:solidFill>
                  <a:schemeClr val="bg1"/>
                </a:solidFill>
              </a:rPr>
              <a:t>Mateo.5:8.</a:t>
            </a:r>
          </a:p>
          <a:p>
            <a:r>
              <a:rPr lang="es-ES" b="1" dirty="0">
                <a:solidFill>
                  <a:schemeClr val="bg1"/>
                </a:solidFill>
              </a:rPr>
              <a:t>Bienaventurados los de limpio corazón, pues ellos verán a Dios. </a:t>
            </a:r>
          </a:p>
          <a:p>
            <a:r>
              <a:rPr lang="es-ES" b="1" dirty="0">
                <a:solidFill>
                  <a:schemeClr val="bg1"/>
                </a:solidFill>
              </a:rPr>
              <a:t>Abandonemos la milicia de nuestras vidas.</a:t>
            </a:r>
          </a:p>
        </p:txBody>
      </p:sp>
    </p:spTree>
    <p:extLst>
      <p:ext uri="{BB962C8B-B14F-4D97-AF65-F5344CB8AC3E}">
        <p14:creationId xmlns:p14="http://schemas.microsoft.com/office/powerpoint/2010/main" val="14793725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No seamos como Eli con Ana.</a:t>
            </a:r>
          </a:p>
          <a:p>
            <a:r>
              <a:rPr lang="es-ES" b="1" dirty="0">
                <a:solidFill>
                  <a:schemeClr val="bg1"/>
                </a:solidFill>
              </a:rPr>
              <a:t>I Samuel.1:12-15.</a:t>
            </a:r>
          </a:p>
          <a:p>
            <a:r>
              <a:rPr lang="es-ES" b="1" dirty="0">
                <a:solidFill>
                  <a:schemeClr val="bg1"/>
                </a:solidFill>
              </a:rPr>
              <a:t>Y mientras ella continuaba en oración delante del SEÑOR, Elí le estaba observando la boca. </a:t>
            </a:r>
          </a:p>
          <a:p>
            <a:r>
              <a:rPr lang="es-ES" b="1" dirty="0">
                <a:solidFill>
                  <a:schemeClr val="bg1"/>
                </a:solidFill>
              </a:rPr>
              <a:t>V.13.</a:t>
            </a:r>
          </a:p>
          <a:p>
            <a:r>
              <a:rPr lang="es-ES" b="1" dirty="0">
                <a:solidFill>
                  <a:schemeClr val="bg1"/>
                </a:solidFill>
              </a:rPr>
              <a:t>Pero Ana hablaba en su corazón, sólo sus labios se movían y su voz no se oía. Elí, pues, pensó que estaba ebria. </a:t>
            </a:r>
          </a:p>
          <a:p>
            <a:r>
              <a:rPr lang="es-ES" b="1" dirty="0">
                <a:solidFill>
                  <a:schemeClr val="bg1"/>
                </a:solidFill>
              </a:rPr>
              <a:t>V.14.</a:t>
            </a:r>
          </a:p>
        </p:txBody>
      </p:sp>
    </p:spTree>
    <p:extLst>
      <p:ext uri="{BB962C8B-B14F-4D97-AF65-F5344CB8AC3E}">
        <p14:creationId xmlns:p14="http://schemas.microsoft.com/office/powerpoint/2010/main" val="316281601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Entonces Elí le dijo: ¿Hasta cuándo estarás embriagada? Echa de ti tu vino. </a:t>
            </a:r>
          </a:p>
          <a:p>
            <a:r>
              <a:rPr lang="es-ES" b="1" dirty="0">
                <a:solidFill>
                  <a:schemeClr val="bg1"/>
                </a:solidFill>
              </a:rPr>
              <a:t>V.15.</a:t>
            </a:r>
          </a:p>
          <a:p>
            <a:r>
              <a:rPr lang="es-ES" b="1" dirty="0">
                <a:solidFill>
                  <a:schemeClr val="bg1"/>
                </a:solidFill>
              </a:rPr>
              <a:t>Pero Ana respondió y dijo: No, señor mío, soy una mujer angustiada en espíritu; no he bebido vino ni licor, sino que he derramado mi alma delante del SEÑOR. </a:t>
            </a:r>
          </a:p>
          <a:p>
            <a:r>
              <a:rPr lang="es-ES" b="1" dirty="0">
                <a:solidFill>
                  <a:schemeClr val="bg1"/>
                </a:solidFill>
              </a:rPr>
              <a:t>Pensó y creyó con malicia que Ana esta borracha.</a:t>
            </a:r>
          </a:p>
          <a:p>
            <a:r>
              <a:rPr lang="es-ES" b="1" dirty="0">
                <a:solidFill>
                  <a:schemeClr val="bg1"/>
                </a:solidFill>
              </a:rPr>
              <a:t>No seamos maliciosos.</a:t>
            </a:r>
          </a:p>
          <a:p>
            <a:endParaRPr lang="es-ES" b="1" dirty="0">
              <a:solidFill>
                <a:schemeClr val="bg1"/>
              </a:solidFill>
            </a:endParaRPr>
          </a:p>
        </p:txBody>
      </p:sp>
    </p:spTree>
    <p:extLst>
      <p:ext uri="{BB962C8B-B14F-4D97-AF65-F5344CB8AC3E}">
        <p14:creationId xmlns:p14="http://schemas.microsoft.com/office/powerpoint/2010/main" val="27273155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esquinas redondeadas 1">
            <a:extLst>
              <a:ext uri="{FF2B5EF4-FFF2-40B4-BE49-F238E27FC236}">
                <a16:creationId xmlns:a16="http://schemas.microsoft.com/office/drawing/2014/main" id="{CCC477A5-F888-41FB-953D-4942F6C9EEE6}"/>
              </a:ext>
            </a:extLst>
          </p:cNvPr>
          <p:cNvSpPr/>
          <p:nvPr/>
        </p:nvSpPr>
        <p:spPr>
          <a:xfrm>
            <a:off x="1099930" y="658906"/>
            <a:ext cx="6838122" cy="94460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1" y="654937"/>
            <a:ext cx="8000999" cy="4351338"/>
          </a:xfrm>
        </p:spPr>
        <p:txBody>
          <a:bodyPr>
            <a:normAutofit/>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DEBEMOS DESECHAR TODO ENGAÑO.</a:t>
            </a:r>
          </a:p>
          <a:p>
            <a:pPr algn="ctr"/>
            <a:r>
              <a:rPr lang="es-ES" b="1" dirty="0">
                <a:ln w="6600">
                  <a:solidFill>
                    <a:schemeClr val="accent2"/>
                  </a:solidFill>
                  <a:prstDash val="solid"/>
                </a:ln>
                <a:solidFill>
                  <a:srgbClr val="FFFFFF"/>
                </a:solidFill>
                <a:effectLst>
                  <a:outerShdw dist="38100" dir="2700000" algn="tl" rotWithShape="0">
                    <a:schemeClr val="accent2"/>
                  </a:outerShdw>
                </a:effectLst>
              </a:rPr>
              <a:t>I PEDRO.2:1.</a:t>
            </a:r>
          </a:p>
          <a:p>
            <a:r>
              <a:rPr lang="es-ES" b="1" dirty="0">
                <a:solidFill>
                  <a:schemeClr val="bg1"/>
                </a:solidFill>
              </a:rPr>
              <a:t>Por tanto, desechando toda malicia y todo engaño, e hipocresías, envidias y toda difamación, </a:t>
            </a:r>
          </a:p>
          <a:p>
            <a:r>
              <a:rPr lang="es-ES" b="1" u="sng" dirty="0">
                <a:solidFill>
                  <a:srgbClr val="7030A0"/>
                </a:solidFill>
              </a:rPr>
              <a:t>Engañ</a:t>
            </a:r>
            <a:r>
              <a:rPr lang="es-ES" b="1" dirty="0">
                <a:solidFill>
                  <a:srgbClr val="7030A0"/>
                </a:solidFill>
              </a:rPr>
              <a:t>o-</a:t>
            </a:r>
            <a:r>
              <a:rPr lang="es-ES" b="1" dirty="0">
                <a:solidFill>
                  <a:schemeClr val="bg1"/>
                </a:solidFill>
              </a:rPr>
              <a:t> cualquier forma de deshonestidad (¡qué variedad de formas asume!)-. El engaño falsifica las declaraciones de hacienda, copia en los exámenes, miente sobre la edad, soborna a funcionarios y urde dudosos tratos en negocios.</a:t>
            </a:r>
          </a:p>
        </p:txBody>
      </p:sp>
    </p:spTree>
    <p:extLst>
      <p:ext uri="{BB962C8B-B14F-4D97-AF65-F5344CB8AC3E}">
        <p14:creationId xmlns:p14="http://schemas.microsoft.com/office/powerpoint/2010/main" val="295624845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1000" fill="hold"/>
                                        <p:tgtEl>
                                          <p:spTgt spid="9">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p:cTn id="26"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 calcmode="lin" valueType="num">
                                      <p:cBhvr>
                                        <p:cTn id="32"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dirty="0">
                <a:solidFill>
                  <a:schemeClr val="bg1"/>
                </a:solidFill>
              </a:rPr>
              <a:t>«fraude, engaño; malicia; falsedad; vanidad; vacío».</a:t>
            </a:r>
          </a:p>
          <a:p>
            <a:r>
              <a:rPr lang="es-ES" b="1" dirty="0">
                <a:solidFill>
                  <a:schemeClr val="bg1"/>
                </a:solidFill>
              </a:rPr>
              <a:t>Efesios.5:6.</a:t>
            </a:r>
          </a:p>
          <a:p>
            <a:r>
              <a:rPr lang="es-ES" b="1" dirty="0">
                <a:solidFill>
                  <a:schemeClr val="bg1"/>
                </a:solidFill>
              </a:rPr>
              <a:t>Que nadie os engañe con palabras vanas, pues por causa de estas cosas la ira de Dios viene sobre los hijos de desobediencia. </a:t>
            </a:r>
          </a:p>
          <a:p>
            <a:r>
              <a:rPr lang="es-ES" b="1" dirty="0">
                <a:solidFill>
                  <a:schemeClr val="bg1"/>
                </a:solidFill>
              </a:rPr>
              <a:t>Son muchos los que engañan con sus palabras vanas, lisonjeras, aduladoras.</a:t>
            </a:r>
          </a:p>
          <a:p>
            <a:r>
              <a:rPr lang="es-ES" b="1" dirty="0">
                <a:solidFill>
                  <a:schemeClr val="bg1"/>
                </a:solidFill>
              </a:rPr>
              <a:t>Santiago.1:26.</a:t>
            </a:r>
          </a:p>
        </p:txBody>
      </p:sp>
    </p:spTree>
    <p:extLst>
      <p:ext uri="{BB962C8B-B14F-4D97-AF65-F5344CB8AC3E}">
        <p14:creationId xmlns:p14="http://schemas.microsoft.com/office/powerpoint/2010/main" val="9270379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Si alguno se cree religioso, pero no refrena su lengua, sino que engaña a su propio corazón, la religión del tal es vana. </a:t>
            </a:r>
          </a:p>
          <a:p>
            <a:r>
              <a:rPr lang="es-ES" b="1" dirty="0">
                <a:solidFill>
                  <a:schemeClr val="bg1"/>
                </a:solidFill>
              </a:rPr>
              <a:t>Debemos de dejar el engaño, el engaño es de Satanás no de Dios.</a:t>
            </a:r>
          </a:p>
          <a:p>
            <a:r>
              <a:rPr lang="es-ES" b="1" dirty="0">
                <a:solidFill>
                  <a:schemeClr val="bg1"/>
                </a:solidFill>
              </a:rPr>
              <a:t>Salmos.144:8.</a:t>
            </a:r>
          </a:p>
          <a:p>
            <a:r>
              <a:rPr lang="es-ES" b="1" dirty="0">
                <a:solidFill>
                  <a:schemeClr val="bg1"/>
                </a:solidFill>
              </a:rPr>
              <a:t>cuya boca habla falsedad y cuya diestra es diestra de mentira. </a:t>
            </a:r>
          </a:p>
          <a:p>
            <a:r>
              <a:rPr lang="es-ES" b="1" dirty="0">
                <a:solidFill>
                  <a:schemeClr val="bg1"/>
                </a:solidFill>
              </a:rPr>
              <a:t>Hablar mentira engañar hace mucho daño.</a:t>
            </a:r>
          </a:p>
          <a:p>
            <a:endParaRPr lang="es-ES" b="1" dirty="0">
              <a:solidFill>
                <a:schemeClr val="bg1"/>
              </a:solidFill>
            </a:endParaRPr>
          </a:p>
          <a:p>
            <a:endParaRPr lang="es-ES" b="1" dirty="0">
              <a:solidFill>
                <a:schemeClr val="bg1"/>
              </a:solidFill>
            </a:endParaRPr>
          </a:p>
          <a:p>
            <a:endParaRPr lang="es-ES" b="1" dirty="0">
              <a:solidFill>
                <a:schemeClr val="bg1"/>
              </a:solidFill>
            </a:endParaRPr>
          </a:p>
        </p:txBody>
      </p:sp>
    </p:spTree>
    <p:extLst>
      <p:ext uri="{BB962C8B-B14F-4D97-AF65-F5344CB8AC3E}">
        <p14:creationId xmlns:p14="http://schemas.microsoft.com/office/powerpoint/2010/main" val="97687304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El nos ha dicho que la palabra de Dios permanece para siempre.</a:t>
            </a:r>
          </a:p>
          <a:p>
            <a:r>
              <a:rPr lang="es-ES" b="1" dirty="0">
                <a:solidFill>
                  <a:schemeClr val="bg1"/>
                </a:solidFill>
              </a:rPr>
              <a:t>I Pedro.1:25.</a:t>
            </a:r>
          </a:p>
          <a:p>
            <a:r>
              <a:rPr lang="es-ES" b="1" dirty="0">
                <a:solidFill>
                  <a:schemeClr val="bg1"/>
                </a:solidFill>
              </a:rPr>
              <a:t>MAS LA PALABRA DEL SEÑOR PERMANECE PARA SIEMPRE. Y esta es la palabra que os fue predicada. </a:t>
            </a:r>
          </a:p>
          <a:p>
            <a:r>
              <a:rPr lang="es-ES" b="1" dirty="0">
                <a:solidFill>
                  <a:schemeClr val="bg1"/>
                </a:solidFill>
              </a:rPr>
              <a:t>Por lo tanto en conclusión ya que la palabra de Dios permanece para siempre debemos de desechar.</a:t>
            </a:r>
          </a:p>
          <a:p>
            <a:r>
              <a:rPr lang="es-ES" b="1" dirty="0">
                <a:solidFill>
                  <a:schemeClr val="bg1"/>
                </a:solidFill>
              </a:rPr>
              <a:t>Por eso la palabra de Dios debe permanecer para siempre.</a:t>
            </a:r>
          </a:p>
        </p:txBody>
      </p:sp>
    </p:spTree>
    <p:extLst>
      <p:ext uri="{BB962C8B-B14F-4D97-AF65-F5344CB8AC3E}">
        <p14:creationId xmlns:p14="http://schemas.microsoft.com/office/powerpoint/2010/main" val="6147940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Proverbios.26:18-19.</a:t>
            </a:r>
          </a:p>
          <a:p>
            <a:r>
              <a:rPr lang="es-ES" b="1" dirty="0">
                <a:solidFill>
                  <a:schemeClr val="bg1"/>
                </a:solidFill>
              </a:rPr>
              <a:t>Como el enloquecido que lanza teas encendidas, flechas y muerte, </a:t>
            </a:r>
          </a:p>
          <a:p>
            <a:r>
              <a:rPr lang="es-ES" b="1" dirty="0">
                <a:solidFill>
                  <a:schemeClr val="bg1"/>
                </a:solidFill>
              </a:rPr>
              <a:t>V.19.</a:t>
            </a:r>
          </a:p>
          <a:p>
            <a:r>
              <a:rPr lang="es-ES" b="1" dirty="0">
                <a:solidFill>
                  <a:schemeClr val="bg1"/>
                </a:solidFill>
              </a:rPr>
              <a:t>así es el hombre que engaña a su prójimo, y dice: ¿Acaso no estaba yo bromeando? </a:t>
            </a:r>
          </a:p>
          <a:p>
            <a:r>
              <a:rPr lang="es-ES" b="1" dirty="0">
                <a:solidFill>
                  <a:schemeClr val="bg1"/>
                </a:solidFill>
              </a:rPr>
              <a:t>Como uno que enloquece, y echa llamas y saetas mortales, así es el que insulta o traiciona a su prójimo y luego, tras haber ocasionado el mal, dice: </a:t>
            </a:r>
          </a:p>
        </p:txBody>
      </p:sp>
    </p:spTree>
    <p:extLst>
      <p:ext uri="{BB962C8B-B14F-4D97-AF65-F5344CB8AC3E}">
        <p14:creationId xmlns:p14="http://schemas.microsoft.com/office/powerpoint/2010/main" val="25178357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«Ciertamente lo hice por broma». </a:t>
            </a:r>
          </a:p>
          <a:p>
            <a:r>
              <a:rPr lang="es-ES" b="1" dirty="0">
                <a:solidFill>
                  <a:schemeClr val="bg1"/>
                </a:solidFill>
              </a:rPr>
              <a:t>Es como excusar un asesinato diciendo que era broma. Este proverbio puede aplicarse al noviazgo y compromiso irresponsables también que muchos hacen.</a:t>
            </a:r>
          </a:p>
          <a:p>
            <a:r>
              <a:rPr lang="es-ES" b="1" dirty="0">
                <a:solidFill>
                  <a:schemeClr val="bg1"/>
                </a:solidFill>
              </a:rPr>
              <a:t>Jeremias.9:5.</a:t>
            </a:r>
          </a:p>
          <a:p>
            <a:r>
              <a:rPr lang="es-ES" b="1" dirty="0">
                <a:solidFill>
                  <a:schemeClr val="bg1"/>
                </a:solidFill>
              </a:rPr>
              <a:t>Cada uno engaña a su prójimo, y no habla la verdad, han enseñado sus lenguas a hablar mentiras; se afanan por cometer iniquidad. </a:t>
            </a:r>
          </a:p>
          <a:p>
            <a:endParaRPr lang="es-ES" b="1" dirty="0">
              <a:solidFill>
                <a:schemeClr val="bg1"/>
              </a:solidFill>
            </a:endParaRPr>
          </a:p>
          <a:p>
            <a:endParaRPr lang="es-ES" b="1" dirty="0">
              <a:solidFill>
                <a:schemeClr val="bg1"/>
              </a:solidFill>
            </a:endParaRPr>
          </a:p>
        </p:txBody>
      </p:sp>
    </p:spTree>
    <p:extLst>
      <p:ext uri="{BB962C8B-B14F-4D97-AF65-F5344CB8AC3E}">
        <p14:creationId xmlns:p14="http://schemas.microsoft.com/office/powerpoint/2010/main" val="20704299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Muchos son engañados y engañadores.</a:t>
            </a:r>
          </a:p>
          <a:p>
            <a:r>
              <a:rPr lang="es-ES" b="1" dirty="0">
                <a:solidFill>
                  <a:schemeClr val="bg1"/>
                </a:solidFill>
              </a:rPr>
              <a:t>II Timoteo.3:13.</a:t>
            </a:r>
          </a:p>
          <a:p>
            <a:r>
              <a:rPr lang="es-ES" b="1" dirty="0">
                <a:solidFill>
                  <a:schemeClr val="bg1"/>
                </a:solidFill>
              </a:rPr>
              <a:t>Pero los hombres malos e impostores irán de mal en peor, engañando y siendo engañados.</a:t>
            </a:r>
          </a:p>
          <a:p>
            <a:r>
              <a:rPr lang="es-ES" b="1" dirty="0">
                <a:solidFill>
                  <a:schemeClr val="bg1"/>
                </a:solidFill>
              </a:rPr>
              <a:t>Se irían volviendo más y más sutiles en sus métodos y más osados en sus ataques. </a:t>
            </a:r>
          </a:p>
          <a:p>
            <a:r>
              <a:rPr lang="es-ES" b="1" dirty="0">
                <a:solidFill>
                  <a:schemeClr val="bg1"/>
                </a:solidFill>
              </a:rPr>
              <a:t>No sólo engañarían ellos a otros, sino que ellos mismos se verían atrapados por la misma falsa enseñanza con la que querían atrapar a sus oyentes.</a:t>
            </a:r>
          </a:p>
        </p:txBody>
      </p:sp>
    </p:spTree>
    <p:extLst>
      <p:ext uri="{BB962C8B-B14F-4D97-AF65-F5344CB8AC3E}">
        <p14:creationId xmlns:p14="http://schemas.microsoft.com/office/powerpoint/2010/main" val="350849366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Después de vender sus mentiras durante tanto tiempo, llegarían a creerlas personalmente.</a:t>
            </a:r>
          </a:p>
          <a:p>
            <a:r>
              <a:rPr lang="es-ES" b="1" dirty="0">
                <a:solidFill>
                  <a:schemeClr val="bg1"/>
                </a:solidFill>
              </a:rPr>
              <a:t>Hechos.13:10.</a:t>
            </a:r>
          </a:p>
          <a:p>
            <a:r>
              <a:rPr lang="es-ES" b="1" dirty="0">
                <a:solidFill>
                  <a:schemeClr val="bg1"/>
                </a:solidFill>
              </a:rPr>
              <a:t>dijo: Tú, hijo del diablo, que estás lleno de todo engaño y fraude, enemigo de toda justicia, ¿no cesarás de torcer los caminos rectos del Señor? </a:t>
            </a:r>
          </a:p>
          <a:p>
            <a:r>
              <a:rPr lang="es-ES" b="1" dirty="0">
                <a:solidFill>
                  <a:schemeClr val="bg1"/>
                </a:solidFill>
              </a:rPr>
              <a:t>¿Cómo le llama el Apóstol Pablo al Mago </a:t>
            </a:r>
            <a:r>
              <a:rPr lang="es-ES" b="1" dirty="0" err="1">
                <a:solidFill>
                  <a:schemeClr val="bg1"/>
                </a:solidFill>
              </a:rPr>
              <a:t>Elimas</a:t>
            </a:r>
            <a:r>
              <a:rPr lang="es-ES" b="1" dirty="0">
                <a:solidFill>
                  <a:schemeClr val="bg1"/>
                </a:solidFill>
              </a:rPr>
              <a:t>?</a:t>
            </a:r>
          </a:p>
          <a:p>
            <a:r>
              <a:rPr lang="es-ES" b="1" dirty="0">
                <a:solidFill>
                  <a:schemeClr val="bg1"/>
                </a:solidFill>
              </a:rPr>
              <a:t>Hijo del diablo.</a:t>
            </a:r>
          </a:p>
          <a:p>
            <a:r>
              <a:rPr lang="es-ES" b="1" dirty="0">
                <a:solidFill>
                  <a:schemeClr val="bg1"/>
                </a:solidFill>
              </a:rPr>
              <a:t>¿Por qué le llama hijo del diablo?</a:t>
            </a:r>
          </a:p>
        </p:txBody>
      </p:sp>
    </p:spTree>
    <p:extLst>
      <p:ext uri="{BB962C8B-B14F-4D97-AF65-F5344CB8AC3E}">
        <p14:creationId xmlns:p14="http://schemas.microsoft.com/office/powerpoint/2010/main" val="832589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Porque estaba haciendo lo que hace el diablo mentir y engañar.</a:t>
            </a:r>
          </a:p>
          <a:p>
            <a:r>
              <a:rPr lang="es-ES" b="1" dirty="0">
                <a:solidFill>
                  <a:schemeClr val="bg1"/>
                </a:solidFill>
              </a:rPr>
              <a:t>Aquel mago era enemigo de toda justicia, y obraba incesantemente para torcer la verdad de Dios.</a:t>
            </a:r>
          </a:p>
          <a:p>
            <a:r>
              <a:rPr lang="es-ES" b="1" dirty="0">
                <a:solidFill>
                  <a:schemeClr val="bg1"/>
                </a:solidFill>
              </a:rPr>
              <a:t>Juan.8:44.</a:t>
            </a:r>
          </a:p>
          <a:p>
            <a:r>
              <a:rPr lang="es-ES" b="1" dirty="0">
                <a:solidFill>
                  <a:schemeClr val="bg1"/>
                </a:solidFill>
              </a:rPr>
              <a:t>Sois de vuestro padre el diablo y queréis hacer los deseos de vuestro padre. El fue un homicida desde el principio, y no se ha mantenido en la verdad porque no hay verdad en él. Cuando habla mentira, habla de su propia naturaleza, porque es mentiroso y el padre de la mentira. </a:t>
            </a:r>
          </a:p>
        </p:txBody>
      </p:sp>
    </p:spTree>
    <p:extLst>
      <p:ext uri="{BB962C8B-B14F-4D97-AF65-F5344CB8AC3E}">
        <p14:creationId xmlns:p14="http://schemas.microsoft.com/office/powerpoint/2010/main" val="344257428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05239" y="596569"/>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esquinas redondeadas 1">
            <a:extLst>
              <a:ext uri="{FF2B5EF4-FFF2-40B4-BE49-F238E27FC236}">
                <a16:creationId xmlns:a16="http://schemas.microsoft.com/office/drawing/2014/main" id="{E4441C45-C351-437D-BCED-A9B558CAA217}"/>
              </a:ext>
            </a:extLst>
          </p:cNvPr>
          <p:cNvSpPr/>
          <p:nvPr/>
        </p:nvSpPr>
        <p:spPr>
          <a:xfrm>
            <a:off x="1510748" y="654937"/>
            <a:ext cx="5989982" cy="89556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DESECHANDO TODA HIPOCRESIA.</a:t>
            </a:r>
          </a:p>
          <a:p>
            <a:pPr algn="ctr"/>
            <a:r>
              <a:rPr lang="es-ES" b="1" dirty="0">
                <a:ln w="6600">
                  <a:solidFill>
                    <a:schemeClr val="accent2"/>
                  </a:solidFill>
                  <a:prstDash val="solid"/>
                </a:ln>
                <a:solidFill>
                  <a:srgbClr val="FFFFFF"/>
                </a:solidFill>
                <a:effectLst>
                  <a:outerShdw dist="38100" dir="2700000" algn="tl" rotWithShape="0">
                    <a:schemeClr val="accent2"/>
                  </a:outerShdw>
                </a:effectLst>
              </a:rPr>
              <a:t>I PEDRO.2:1.</a:t>
            </a:r>
          </a:p>
          <a:p>
            <a:r>
              <a:rPr lang="es-ES" b="1" dirty="0">
                <a:solidFill>
                  <a:schemeClr val="bg1"/>
                </a:solidFill>
              </a:rPr>
              <a:t>Por tanto, desechando toda malicia y todo engaño, e hipocresías, envidias y toda difamación,</a:t>
            </a:r>
          </a:p>
          <a:p>
            <a:r>
              <a:rPr lang="es-ES" b="1" dirty="0">
                <a:solidFill>
                  <a:schemeClr val="bg1"/>
                </a:solidFill>
              </a:rPr>
              <a:t>La hipocresía puede venir del deseo de esconder de los demás motivos reales o sentimientos. </a:t>
            </a:r>
          </a:p>
          <a:p>
            <a:r>
              <a:rPr lang="es-ES" b="1" dirty="0">
                <a:solidFill>
                  <a:schemeClr val="bg1"/>
                </a:solidFill>
              </a:rPr>
              <a:t>En muchos idiomas, un hipócrita es alguien que esconde sus intenciones y verdadera personalidad.</a:t>
            </a:r>
          </a:p>
          <a:p>
            <a:r>
              <a:rPr lang="es-ES" b="1" dirty="0">
                <a:solidFill>
                  <a:schemeClr val="bg1"/>
                </a:solidFill>
              </a:rPr>
              <a:t>Actuación dramática, referido al hablar de los actores en diálogo; de ahí pretensión, hipocresía. </a:t>
            </a:r>
          </a:p>
        </p:txBody>
      </p:sp>
    </p:spTree>
    <p:extLst>
      <p:ext uri="{BB962C8B-B14F-4D97-AF65-F5344CB8AC3E}">
        <p14:creationId xmlns:p14="http://schemas.microsoft.com/office/powerpoint/2010/main" val="28612038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1000" fill="hold"/>
                                        <p:tgtEl>
                                          <p:spTgt spid="9">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p:cTn id="26"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 calcmode="lin" valueType="num">
                                      <p:cBhvr>
                                        <p:cTn id="32"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p:cTn id="38"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 calcmode="lin" valueType="num">
                                      <p:cBhvr>
                                        <p:cTn id="44"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Es alguien de doble cara, doblez, falsas pretensiones.</a:t>
            </a:r>
          </a:p>
          <a:p>
            <a:r>
              <a:rPr lang="es-ES" b="1" dirty="0">
                <a:solidFill>
                  <a:schemeClr val="bg1"/>
                </a:solidFill>
              </a:rPr>
              <a:t>Mateo.23:27-29.</a:t>
            </a:r>
          </a:p>
          <a:p>
            <a:r>
              <a:rPr lang="es-ES" b="1" dirty="0">
                <a:solidFill>
                  <a:schemeClr val="bg1"/>
                </a:solidFill>
              </a:rPr>
              <a:t>¡Ay de vosotros, escribas y fariseos, hipócritas!, porque sois semejantes a sepulcros blanqueados, que por fuera lucen hermosos, pero por dentro están llenos de huesos de muertos y de toda inmundicia. </a:t>
            </a:r>
          </a:p>
          <a:p>
            <a:r>
              <a:rPr lang="es-ES" b="1" dirty="0">
                <a:solidFill>
                  <a:schemeClr val="bg1"/>
                </a:solidFill>
              </a:rPr>
              <a:t>V.28.</a:t>
            </a:r>
          </a:p>
        </p:txBody>
      </p:sp>
    </p:spTree>
    <p:extLst>
      <p:ext uri="{BB962C8B-B14F-4D97-AF65-F5344CB8AC3E}">
        <p14:creationId xmlns:p14="http://schemas.microsoft.com/office/powerpoint/2010/main" val="26963860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Así también vosotros, por fuera parecéis justos a los hombres, pero por dentro estáis llenos de hipocresía y de iniquidad. </a:t>
            </a:r>
          </a:p>
          <a:p>
            <a:r>
              <a:rPr lang="es-ES" b="1" dirty="0">
                <a:solidFill>
                  <a:schemeClr val="bg1"/>
                </a:solidFill>
              </a:rPr>
              <a:t>V.29.</a:t>
            </a:r>
          </a:p>
          <a:p>
            <a:r>
              <a:rPr lang="es-ES" b="1" dirty="0">
                <a:solidFill>
                  <a:schemeClr val="bg1"/>
                </a:solidFill>
              </a:rPr>
              <a:t>¡Ay de vosotros, escribas y fariseos, hipócritas!, porque edificáis los sepulcros de los profetas y adornáis los monumentos de los justos,</a:t>
            </a:r>
          </a:p>
          <a:p>
            <a:r>
              <a:rPr lang="es-ES" b="1" dirty="0">
                <a:solidFill>
                  <a:schemeClr val="bg1"/>
                </a:solidFill>
              </a:rPr>
              <a:t>Marcos.12:19.</a:t>
            </a:r>
          </a:p>
          <a:p>
            <a:r>
              <a:rPr lang="es-ES" b="1" dirty="0">
                <a:solidFill>
                  <a:schemeClr val="bg1"/>
                </a:solidFill>
              </a:rPr>
              <a:t>Entonces él, como entendió la hipocresía de ellos, les dijo: —¿Por qué me probáis? Traedme un denario para que lo vea. </a:t>
            </a:r>
          </a:p>
        </p:txBody>
      </p:sp>
    </p:spTree>
    <p:extLst>
      <p:ext uri="{BB962C8B-B14F-4D97-AF65-F5344CB8AC3E}">
        <p14:creationId xmlns:p14="http://schemas.microsoft.com/office/powerpoint/2010/main" val="184263711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Lucas.12:1.</a:t>
            </a:r>
          </a:p>
          <a:p>
            <a:r>
              <a:rPr lang="es-ES" b="1" dirty="0">
                <a:solidFill>
                  <a:schemeClr val="bg1"/>
                </a:solidFill>
              </a:rPr>
              <a:t>En estas circunstancias, cuando una multitud de miles y miles se había reunido, tanto que se atropellaban unos a otros, Jesús comenzó a decir primeramente a sus discípulos: Guardaos de la levadura de los fariseos, que es la hipocresía. </a:t>
            </a:r>
          </a:p>
          <a:p>
            <a:r>
              <a:rPr lang="es-ES" b="1" dirty="0">
                <a:solidFill>
                  <a:schemeClr val="bg1"/>
                </a:solidFill>
              </a:rPr>
              <a:t>Guardaos de la levadura de los fariseos. Les explicó que la levadura es un símbolo o imagen de hipocresía. </a:t>
            </a:r>
          </a:p>
          <a:p>
            <a:r>
              <a:rPr lang="es-ES" b="1" dirty="0">
                <a:solidFill>
                  <a:schemeClr val="bg1"/>
                </a:solidFill>
              </a:rPr>
              <a:t>Un hipócrita es uno que lleva una máscara, alguien cuya apariencia externa es radicalmente diferente de lo que es por dentro.</a:t>
            </a:r>
          </a:p>
        </p:txBody>
      </p:sp>
    </p:spTree>
    <p:extLst>
      <p:ext uri="{BB962C8B-B14F-4D97-AF65-F5344CB8AC3E}">
        <p14:creationId xmlns:p14="http://schemas.microsoft.com/office/powerpoint/2010/main" val="15452134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I Timoteo.4:2.</a:t>
            </a:r>
          </a:p>
          <a:p>
            <a:r>
              <a:rPr lang="es-ES" b="1" dirty="0">
                <a:solidFill>
                  <a:schemeClr val="bg1"/>
                </a:solidFill>
              </a:rPr>
              <a:t>mediante la hipocresía de mentirosos que tienen cauterizada la conciencia; </a:t>
            </a:r>
          </a:p>
          <a:p>
            <a:r>
              <a:rPr lang="es-ES" b="1" dirty="0">
                <a:solidFill>
                  <a:schemeClr val="bg1"/>
                </a:solidFill>
              </a:rPr>
              <a:t>La palabra hipocresía sugiere «llevar una máscara». </a:t>
            </a:r>
          </a:p>
          <a:p>
            <a:r>
              <a:rPr lang="es-ES" b="1" dirty="0">
                <a:solidFill>
                  <a:schemeClr val="bg1"/>
                </a:solidFill>
              </a:rPr>
              <a:t>¡Qué típico es eso de los falsos sectarios! Tratan de ocultar su verdadera identidad. </a:t>
            </a:r>
          </a:p>
          <a:p>
            <a:r>
              <a:rPr lang="es-ES" b="1" dirty="0">
                <a:solidFill>
                  <a:schemeClr val="bg1"/>
                </a:solidFill>
              </a:rPr>
              <a:t>No quieren que la gente conozca el sistema con el que se identifican. Se disfrazan empleando términos bíblicos y cantando himnos cristianos. </a:t>
            </a:r>
          </a:p>
        </p:txBody>
      </p:sp>
    </p:spTree>
    <p:extLst>
      <p:ext uri="{BB962C8B-B14F-4D97-AF65-F5344CB8AC3E}">
        <p14:creationId xmlns:p14="http://schemas.microsoft.com/office/powerpoint/2010/main" val="4125688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u="sng" dirty="0">
                <a:solidFill>
                  <a:srgbClr val="7030A0"/>
                </a:solidFill>
              </a:rPr>
              <a:t>DESECHAR, DESECHO-</a:t>
            </a:r>
            <a:r>
              <a:rPr lang="es-ES" b="1" dirty="0">
                <a:solidFill>
                  <a:schemeClr val="bg1"/>
                </a:solidFill>
              </a:rPr>
              <a:t> </a:t>
            </a:r>
            <a:r>
              <a:rPr lang="es-ES" b="1" dirty="0" err="1">
                <a:solidFill>
                  <a:schemeClr val="bg1"/>
                </a:solidFill>
              </a:rPr>
              <a:t>atheteo</a:t>
            </a:r>
            <a:r>
              <a:rPr lang="es-ES" b="1" dirty="0">
                <a:solidFill>
                  <a:schemeClr val="bg1"/>
                </a:solidFill>
              </a:rPr>
              <a:t> (</a:t>
            </a:r>
            <a:r>
              <a:rPr lang="es-ES" b="1" dirty="0" err="1">
                <a:solidFill>
                  <a:schemeClr val="bg1"/>
                </a:solidFill>
              </a:rPr>
              <a:t>ἀθετέω</a:t>
            </a:r>
            <a:r>
              <a:rPr lang="es-ES" b="1" dirty="0">
                <a:solidFill>
                  <a:schemeClr val="bg1"/>
                </a:solidFill>
              </a:rPr>
              <a:t>, G114), propiamente, librarse de lo que ha sido hecho yacer, hacer </a:t>
            </a:r>
            <a:r>
              <a:rPr lang="es-ES" b="1" dirty="0" err="1">
                <a:solidFill>
                  <a:schemeClr val="bg1"/>
                </a:solidFill>
              </a:rPr>
              <a:t>atheton</a:t>
            </a:r>
            <a:r>
              <a:rPr lang="es-ES" b="1" dirty="0">
                <a:solidFill>
                  <a:schemeClr val="bg1"/>
                </a:solidFill>
              </a:rPr>
              <a:t> (esto es, sin lugar; a, negativo; tithemi, colocar); de ahí, además de sus significados de poner a un lado, de invalidar, anular, significa desechar, rechazar.</a:t>
            </a:r>
          </a:p>
          <a:p>
            <a:r>
              <a:rPr lang="es-ES" b="1" dirty="0">
                <a:solidFill>
                  <a:schemeClr val="bg1"/>
                </a:solidFill>
              </a:rPr>
              <a:t>Debido a que son partícipes de la vida divina, los cristianos deberían echar de sí todos los siguientes rasgos contra el amor:</a:t>
            </a:r>
          </a:p>
          <a:p>
            <a:r>
              <a:rPr lang="es-ES" b="1" dirty="0">
                <a:solidFill>
                  <a:schemeClr val="bg1"/>
                </a:solidFill>
              </a:rPr>
              <a:t>1. Malicia.</a:t>
            </a:r>
          </a:p>
        </p:txBody>
      </p:sp>
    </p:spTree>
    <p:extLst>
      <p:ext uri="{BB962C8B-B14F-4D97-AF65-F5344CB8AC3E}">
        <p14:creationId xmlns:p14="http://schemas.microsoft.com/office/powerpoint/2010/main" val="294331979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No sólo son hipócritas, sino que son además mentirosos. </a:t>
            </a:r>
          </a:p>
          <a:p>
            <a:r>
              <a:rPr lang="es-ES" b="1" dirty="0">
                <a:solidFill>
                  <a:schemeClr val="bg1"/>
                </a:solidFill>
              </a:rPr>
              <a:t>La hipocresía no debe estar en el cristiano.</a:t>
            </a:r>
          </a:p>
          <a:p>
            <a:r>
              <a:rPr lang="es-ES" b="1" dirty="0">
                <a:solidFill>
                  <a:schemeClr val="bg1"/>
                </a:solidFill>
              </a:rPr>
              <a:t>Muchas veces queremos presentar lo que realmente no somos.</a:t>
            </a:r>
          </a:p>
          <a:p>
            <a:r>
              <a:rPr lang="es-ES" b="1" dirty="0">
                <a:solidFill>
                  <a:schemeClr val="bg1"/>
                </a:solidFill>
              </a:rPr>
              <a:t>Muchas veces le damos la mano al hermano y le deseamos bendiciones pero:</a:t>
            </a:r>
          </a:p>
          <a:p>
            <a:r>
              <a:rPr lang="es-ES" b="1" dirty="0">
                <a:solidFill>
                  <a:schemeClr val="bg1"/>
                </a:solidFill>
              </a:rPr>
              <a:t>¿Lo Hacemos por una costumbre?</a:t>
            </a:r>
          </a:p>
          <a:p>
            <a:r>
              <a:rPr lang="es-ES" b="1" dirty="0">
                <a:solidFill>
                  <a:schemeClr val="bg1"/>
                </a:solidFill>
              </a:rPr>
              <a:t>O</a:t>
            </a:r>
          </a:p>
        </p:txBody>
      </p:sp>
    </p:spTree>
    <p:extLst>
      <p:ext uri="{BB962C8B-B14F-4D97-AF65-F5344CB8AC3E}">
        <p14:creationId xmlns:p14="http://schemas.microsoft.com/office/powerpoint/2010/main" val="7929707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dirty="0">
                <a:solidFill>
                  <a:schemeClr val="bg1"/>
                </a:solidFill>
              </a:rPr>
              <a:t>¿Lo hacemos porque realmente lo sentimos y lo queremos?</a:t>
            </a:r>
          </a:p>
          <a:p>
            <a:r>
              <a:rPr lang="es-ES" b="1" dirty="0">
                <a:solidFill>
                  <a:schemeClr val="bg1"/>
                </a:solidFill>
              </a:rPr>
              <a:t>Muchas veces le decimos al hermano yo te amo.</a:t>
            </a:r>
          </a:p>
          <a:p>
            <a:r>
              <a:rPr lang="es-ES" b="1" dirty="0">
                <a:solidFill>
                  <a:schemeClr val="bg1"/>
                </a:solidFill>
              </a:rPr>
              <a:t>¿Pero realmente le amamos?</a:t>
            </a:r>
          </a:p>
          <a:p>
            <a:r>
              <a:rPr lang="es-ES" b="1" dirty="0">
                <a:solidFill>
                  <a:schemeClr val="bg1"/>
                </a:solidFill>
              </a:rPr>
              <a:t>Romanos.12:9.</a:t>
            </a:r>
          </a:p>
          <a:p>
            <a:r>
              <a:rPr lang="es-ES" b="1" dirty="0">
                <a:solidFill>
                  <a:schemeClr val="bg1"/>
                </a:solidFill>
              </a:rPr>
              <a:t>El amor sea sin hipocresía; aborreciendo lo malo, aplicándoos a lo bueno. </a:t>
            </a:r>
          </a:p>
          <a:p>
            <a:r>
              <a:rPr lang="es-ES" b="1" dirty="0">
                <a:solidFill>
                  <a:schemeClr val="bg1"/>
                </a:solidFill>
              </a:rPr>
              <a:t>¿Lo decimos de corazón?</a:t>
            </a:r>
          </a:p>
          <a:p>
            <a:r>
              <a:rPr lang="es-ES" b="1" dirty="0">
                <a:solidFill>
                  <a:schemeClr val="bg1"/>
                </a:solidFill>
              </a:rPr>
              <a:t>No seamos hipócrita no usemos una mascara.</a:t>
            </a:r>
          </a:p>
        </p:txBody>
      </p:sp>
    </p:spTree>
    <p:extLst>
      <p:ext uri="{BB962C8B-B14F-4D97-AF65-F5344CB8AC3E}">
        <p14:creationId xmlns:p14="http://schemas.microsoft.com/office/powerpoint/2010/main" val="21341691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p:cTn id="43"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9">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esquinas redondeadas 1">
            <a:extLst>
              <a:ext uri="{FF2B5EF4-FFF2-40B4-BE49-F238E27FC236}">
                <a16:creationId xmlns:a16="http://schemas.microsoft.com/office/drawing/2014/main" id="{A6F0856C-A25D-4900-A7C4-D9D2E46CB046}"/>
              </a:ext>
            </a:extLst>
          </p:cNvPr>
          <p:cNvSpPr/>
          <p:nvPr/>
        </p:nvSpPr>
        <p:spPr>
          <a:xfrm>
            <a:off x="1669774" y="654937"/>
            <a:ext cx="5592417" cy="98833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DESECHEMOS LA ENVIDIA.</a:t>
            </a:r>
          </a:p>
          <a:p>
            <a:pPr algn="ctr"/>
            <a:r>
              <a:rPr lang="es-ES" b="1" dirty="0">
                <a:ln w="6600">
                  <a:solidFill>
                    <a:schemeClr val="accent2"/>
                  </a:solidFill>
                  <a:prstDash val="solid"/>
                </a:ln>
                <a:solidFill>
                  <a:srgbClr val="FFFFFF"/>
                </a:solidFill>
                <a:effectLst>
                  <a:outerShdw dist="38100" dir="2700000" algn="tl" rotWithShape="0">
                    <a:schemeClr val="accent2"/>
                  </a:outerShdw>
                </a:effectLst>
              </a:rPr>
              <a:t>I PEDRO.2:1.</a:t>
            </a:r>
          </a:p>
          <a:p>
            <a:r>
              <a:rPr lang="es-ES" b="1" dirty="0">
                <a:solidFill>
                  <a:schemeClr val="bg1"/>
                </a:solidFill>
              </a:rPr>
              <a:t>Por tanto, desechando toda malicia y todo engaño, e hipocresías, envidias y toda difamación, </a:t>
            </a:r>
          </a:p>
          <a:p>
            <a:r>
              <a:rPr lang="es-ES" b="1" dirty="0">
                <a:solidFill>
                  <a:schemeClr val="bg1"/>
                </a:solidFill>
              </a:rPr>
              <a:t>La envida un pecado que lo vemos en este mundo y por todas partes.</a:t>
            </a:r>
          </a:p>
          <a:p>
            <a:r>
              <a:rPr lang="es-ES" b="1" u="sng" dirty="0">
                <a:solidFill>
                  <a:srgbClr val="7030A0"/>
                </a:solidFill>
              </a:rPr>
              <a:t>Envidia-</a:t>
            </a:r>
            <a:r>
              <a:rPr lang="es-ES" b="1" dirty="0">
                <a:solidFill>
                  <a:schemeClr val="bg1"/>
                </a:solidFill>
              </a:rPr>
              <a:t> Sentimiento de tristeza o enojo que experimenta la persona que no tiene o desearía tener para sí sola algo que otra posee.</a:t>
            </a:r>
          </a:p>
        </p:txBody>
      </p:sp>
    </p:spTree>
    <p:extLst>
      <p:ext uri="{BB962C8B-B14F-4D97-AF65-F5344CB8AC3E}">
        <p14:creationId xmlns:p14="http://schemas.microsoft.com/office/powerpoint/2010/main" val="28045704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1000" fill="hold"/>
                                        <p:tgtEl>
                                          <p:spTgt spid="9">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p:cTn id="26"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 calcmode="lin" valueType="num">
                                      <p:cBhvr>
                                        <p:cTn id="32"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p:cTn id="38"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Mateo.27:18.</a:t>
            </a:r>
          </a:p>
          <a:p>
            <a:r>
              <a:rPr lang="es-ES" b="1" dirty="0">
                <a:solidFill>
                  <a:schemeClr val="bg1"/>
                </a:solidFill>
              </a:rPr>
              <a:t>Porque él sabía que le habían entregado por envidia. </a:t>
            </a:r>
          </a:p>
          <a:p>
            <a:r>
              <a:rPr lang="es-ES" b="1" dirty="0">
                <a:solidFill>
                  <a:schemeClr val="bg1"/>
                </a:solidFill>
              </a:rPr>
              <a:t>Pilato sabia que habían entregado a Jesús por envidia.</a:t>
            </a:r>
          </a:p>
          <a:p>
            <a:r>
              <a:rPr lang="es-ES" b="1" dirty="0">
                <a:solidFill>
                  <a:schemeClr val="bg1"/>
                </a:solidFill>
              </a:rPr>
              <a:t>La envidia los llevo a matar a Jesús.</a:t>
            </a:r>
          </a:p>
          <a:p>
            <a:r>
              <a:rPr lang="es-ES" b="1" dirty="0">
                <a:solidFill>
                  <a:schemeClr val="bg1"/>
                </a:solidFill>
              </a:rPr>
              <a:t>La envidia ha llevado a muchas personas a matar a otros por envidia.</a:t>
            </a:r>
          </a:p>
          <a:p>
            <a:r>
              <a:rPr lang="es-ES" b="1" dirty="0">
                <a:solidFill>
                  <a:schemeClr val="bg1"/>
                </a:solidFill>
              </a:rPr>
              <a:t>Galatas.5:26.</a:t>
            </a:r>
          </a:p>
        </p:txBody>
      </p:sp>
    </p:spTree>
    <p:extLst>
      <p:ext uri="{BB962C8B-B14F-4D97-AF65-F5344CB8AC3E}">
        <p14:creationId xmlns:p14="http://schemas.microsoft.com/office/powerpoint/2010/main" val="7276272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No nos hagamos vanagloriosos, provocándonos unos a otros, envidiándonos unos a otros. </a:t>
            </a:r>
          </a:p>
          <a:p>
            <a:r>
              <a:rPr lang="es-ES" b="1" dirty="0">
                <a:solidFill>
                  <a:schemeClr val="bg1"/>
                </a:solidFill>
              </a:rPr>
              <a:t>La envidia es específicamente el pecado de desear algo que pertenece a otra persona y a lo que uno no tiene derecho. </a:t>
            </a:r>
          </a:p>
          <a:p>
            <a:r>
              <a:rPr lang="es-ES" b="1" dirty="0">
                <a:solidFill>
                  <a:schemeClr val="bg1"/>
                </a:solidFill>
              </a:rPr>
              <a:t>La envidia lamenta el éxito superior de otra persona, sus talentos, posesiones o buena apariencia. </a:t>
            </a:r>
          </a:p>
          <a:p>
            <a:r>
              <a:rPr lang="es-ES" b="1" dirty="0">
                <a:solidFill>
                  <a:schemeClr val="bg1"/>
                </a:solidFill>
              </a:rPr>
              <a:t>Las personas de poco talento o de carácter débil son susceptibles a envidiar a los que parecen observar mejor la ley. </a:t>
            </a:r>
          </a:p>
          <a:p>
            <a:r>
              <a:rPr lang="es-ES" b="1" dirty="0">
                <a:solidFill>
                  <a:schemeClr val="bg1"/>
                </a:solidFill>
              </a:rPr>
              <a:t>Todos estos atributos son extraños a la gracia. </a:t>
            </a:r>
          </a:p>
        </p:txBody>
      </p:sp>
    </p:spTree>
    <p:extLst>
      <p:ext uri="{BB962C8B-B14F-4D97-AF65-F5344CB8AC3E}">
        <p14:creationId xmlns:p14="http://schemas.microsoft.com/office/powerpoint/2010/main" val="12714532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Un verdadero creyente debería estimar a otros como mejores que él mismo. </a:t>
            </a:r>
          </a:p>
          <a:p>
            <a:r>
              <a:rPr lang="es-ES" b="1" dirty="0">
                <a:solidFill>
                  <a:schemeClr val="bg1"/>
                </a:solidFill>
              </a:rPr>
              <a:t>Los observantes de la ley desean una falsa gloria. </a:t>
            </a:r>
          </a:p>
          <a:p>
            <a:r>
              <a:rPr lang="es-ES" b="1" dirty="0">
                <a:solidFill>
                  <a:schemeClr val="bg1"/>
                </a:solidFill>
              </a:rPr>
              <a:t>La verdadera grandeza es servir sin ser observado, laborar para no visto.</a:t>
            </a:r>
          </a:p>
          <a:p>
            <a:r>
              <a:rPr lang="es-ES" b="1" dirty="0">
                <a:solidFill>
                  <a:schemeClr val="bg1"/>
                </a:solidFill>
              </a:rPr>
              <a:t>Hechos.7:9.</a:t>
            </a:r>
          </a:p>
          <a:p>
            <a:r>
              <a:rPr lang="es-ES" b="1" dirty="0">
                <a:solidFill>
                  <a:schemeClr val="bg1"/>
                </a:solidFill>
              </a:rPr>
              <a:t>Y los patriarcas tuvieron envidia de José y lo vendieron para Egipto. Pero Dios estaba con él,</a:t>
            </a:r>
          </a:p>
          <a:p>
            <a:r>
              <a:rPr lang="es-ES" b="1" dirty="0">
                <a:solidFill>
                  <a:schemeClr val="bg1"/>
                </a:solidFill>
              </a:rPr>
              <a:t>La envidia los llevo a vender a su hermano.</a:t>
            </a:r>
          </a:p>
          <a:p>
            <a:endParaRPr lang="es-ES" b="1" dirty="0">
              <a:solidFill>
                <a:schemeClr val="bg1"/>
              </a:solidFill>
            </a:endParaRPr>
          </a:p>
        </p:txBody>
      </p:sp>
    </p:spTree>
    <p:extLst>
      <p:ext uri="{BB962C8B-B14F-4D97-AF65-F5344CB8AC3E}">
        <p14:creationId xmlns:p14="http://schemas.microsoft.com/office/powerpoint/2010/main" val="4661177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Genesis.37:4-5.</a:t>
            </a:r>
          </a:p>
          <a:p>
            <a:r>
              <a:rPr lang="es-ES" b="1" dirty="0">
                <a:solidFill>
                  <a:schemeClr val="bg1"/>
                </a:solidFill>
              </a:rPr>
              <a:t>Y vieron sus hermanos que su padre lo amaba más que a todos sus hermanos; por eso lo odiaban y no podían hablarle amistosamente. </a:t>
            </a:r>
          </a:p>
          <a:p>
            <a:r>
              <a:rPr lang="es-ES" b="1" dirty="0">
                <a:solidFill>
                  <a:schemeClr val="bg1"/>
                </a:solidFill>
              </a:rPr>
              <a:t>V.5.</a:t>
            </a:r>
          </a:p>
          <a:p>
            <a:r>
              <a:rPr lang="es-ES" b="1" dirty="0">
                <a:solidFill>
                  <a:schemeClr val="bg1"/>
                </a:solidFill>
              </a:rPr>
              <a:t>Y José tuvo un sueño y cuando lo contó a sus hermanos, ellos lo odiaron aún más. </a:t>
            </a:r>
          </a:p>
          <a:p>
            <a:r>
              <a:rPr lang="es-ES" b="1" dirty="0">
                <a:solidFill>
                  <a:schemeClr val="bg1"/>
                </a:solidFill>
              </a:rPr>
              <a:t>La envidia los llevo a no poder hablarle como a su hermano amistosamente.</a:t>
            </a:r>
          </a:p>
        </p:txBody>
      </p:sp>
    </p:spTree>
    <p:extLst>
      <p:ext uri="{BB962C8B-B14F-4D97-AF65-F5344CB8AC3E}">
        <p14:creationId xmlns:p14="http://schemas.microsoft.com/office/powerpoint/2010/main" val="64947990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Santiago.4:2.</a:t>
            </a:r>
          </a:p>
          <a:p>
            <a:r>
              <a:rPr lang="es-ES" b="1" dirty="0">
                <a:solidFill>
                  <a:schemeClr val="bg1"/>
                </a:solidFill>
              </a:rPr>
              <a:t>Codiciáis y no tenéis, por eso cometéis homicidio. Sois envidiosos y no podéis obtener, por eso combatís y hacéis guerra. No tenéis, porque no pedís. </a:t>
            </a:r>
          </a:p>
          <a:p>
            <a:r>
              <a:rPr lang="es-ES" b="1" dirty="0">
                <a:solidFill>
                  <a:schemeClr val="bg1"/>
                </a:solidFill>
              </a:rPr>
              <a:t>Matáis. Emplea la palabra mayormente en un sentido figurado. </a:t>
            </a:r>
          </a:p>
          <a:p>
            <a:r>
              <a:rPr lang="es-ES" b="1" dirty="0">
                <a:solidFill>
                  <a:schemeClr val="bg1"/>
                </a:solidFill>
              </a:rPr>
              <a:t>No matamos literalmente, pero la ira, los celos y la crueldad que generamos son homicidio.</a:t>
            </a:r>
          </a:p>
        </p:txBody>
      </p:sp>
    </p:spTree>
    <p:extLst>
      <p:ext uri="{BB962C8B-B14F-4D97-AF65-F5344CB8AC3E}">
        <p14:creationId xmlns:p14="http://schemas.microsoft.com/office/powerpoint/2010/main" val="354772636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I Juan.3:15.</a:t>
            </a:r>
          </a:p>
          <a:p>
            <a:r>
              <a:rPr lang="es-ES" b="1" dirty="0">
                <a:solidFill>
                  <a:schemeClr val="bg1"/>
                </a:solidFill>
              </a:rPr>
              <a:t>Todo el que aborrece a su hermano es homicida, y vosotros sabéis que ningún homicida tiene vida eterna permanente en él. </a:t>
            </a:r>
          </a:p>
          <a:p>
            <a:r>
              <a:rPr lang="es-ES" b="1" dirty="0">
                <a:solidFill>
                  <a:schemeClr val="bg1"/>
                </a:solidFill>
              </a:rPr>
              <a:t>A los ojos del mundo, el odio no es algo malo, pero Dios lo llama homicidio. </a:t>
            </a:r>
          </a:p>
          <a:p>
            <a:r>
              <a:rPr lang="es-ES" b="1" dirty="0">
                <a:solidFill>
                  <a:schemeClr val="bg1"/>
                </a:solidFill>
              </a:rPr>
              <a:t>Un momento de reflexión demostrará que se trata de homicidio en embrión. </a:t>
            </a:r>
          </a:p>
          <a:p>
            <a:r>
              <a:rPr lang="es-ES" b="1" dirty="0">
                <a:solidFill>
                  <a:schemeClr val="bg1"/>
                </a:solidFill>
              </a:rPr>
              <a:t>El motivo está ahí, aunque el acto pueda no cometerse. </a:t>
            </a:r>
          </a:p>
        </p:txBody>
      </p:sp>
    </p:spTree>
    <p:extLst>
      <p:ext uri="{BB962C8B-B14F-4D97-AF65-F5344CB8AC3E}">
        <p14:creationId xmlns:p14="http://schemas.microsoft.com/office/powerpoint/2010/main" val="38279445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esquinas redondeadas 1">
            <a:extLst>
              <a:ext uri="{FF2B5EF4-FFF2-40B4-BE49-F238E27FC236}">
                <a16:creationId xmlns:a16="http://schemas.microsoft.com/office/drawing/2014/main" id="{90642EAE-E200-47C7-8D78-5A1BB5E60BE4}"/>
              </a:ext>
            </a:extLst>
          </p:cNvPr>
          <p:cNvSpPr/>
          <p:nvPr/>
        </p:nvSpPr>
        <p:spPr>
          <a:xfrm>
            <a:off x="1789043" y="654937"/>
            <a:ext cx="5473148" cy="975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0999" cy="4351338"/>
          </a:xfrm>
        </p:spPr>
        <p:txBody>
          <a:bodyPr>
            <a:normAutofit/>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DESECHAR LA DIFAMACION.</a:t>
            </a:r>
          </a:p>
          <a:p>
            <a:pPr algn="ctr"/>
            <a:r>
              <a:rPr lang="es-ES" b="1" dirty="0">
                <a:ln w="6600">
                  <a:solidFill>
                    <a:schemeClr val="accent2"/>
                  </a:solidFill>
                  <a:prstDash val="solid"/>
                </a:ln>
                <a:solidFill>
                  <a:srgbClr val="FFFFFF"/>
                </a:solidFill>
                <a:effectLst>
                  <a:outerShdw dist="38100" dir="2700000" algn="tl" rotWithShape="0">
                    <a:schemeClr val="accent2"/>
                  </a:outerShdw>
                </a:effectLst>
              </a:rPr>
              <a:t>I PEDRO.2:1.</a:t>
            </a:r>
          </a:p>
          <a:p>
            <a:r>
              <a:rPr lang="es-ES" b="1" dirty="0">
                <a:solidFill>
                  <a:schemeClr val="bg1"/>
                </a:solidFill>
              </a:rPr>
              <a:t>Por tanto, desechando toda malicia y todo engaño, e hipocresías, envidias y toda difamación.</a:t>
            </a:r>
          </a:p>
          <a:p>
            <a:r>
              <a:rPr lang="es-ES" b="1" u="sng" dirty="0">
                <a:solidFill>
                  <a:srgbClr val="7030A0"/>
                </a:solidFill>
              </a:rPr>
              <a:t>Difamación, Murmuración-</a:t>
            </a:r>
            <a:r>
              <a:rPr lang="es-ES" b="1" dirty="0">
                <a:solidFill>
                  <a:schemeClr val="bg1"/>
                </a:solidFill>
              </a:rPr>
              <a:t> Información negativa que se dice en público o se escribe de una persona en contra de su buen nombre, su fama y su honor, especialmente cuando es falsa.</a:t>
            </a:r>
          </a:p>
          <a:p>
            <a:r>
              <a:rPr lang="es-ES" b="1" dirty="0">
                <a:solidFill>
                  <a:schemeClr val="bg1"/>
                </a:solidFill>
              </a:rPr>
              <a:t>Hechos.6:1.</a:t>
            </a:r>
          </a:p>
        </p:txBody>
      </p:sp>
    </p:spTree>
    <p:extLst>
      <p:ext uri="{BB962C8B-B14F-4D97-AF65-F5344CB8AC3E}">
        <p14:creationId xmlns:p14="http://schemas.microsoft.com/office/powerpoint/2010/main" val="51380735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1000" fill="hold"/>
                                        <p:tgtEl>
                                          <p:spTgt spid="9">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p:cTn id="26"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 calcmode="lin" valueType="num">
                                      <p:cBhvr>
                                        <p:cTn id="32"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p:cTn id="38"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2. Todo Engaño.</a:t>
            </a:r>
          </a:p>
          <a:p>
            <a:r>
              <a:rPr lang="es-ES" b="1" dirty="0">
                <a:solidFill>
                  <a:schemeClr val="bg1"/>
                </a:solidFill>
              </a:rPr>
              <a:t>3. Hipocresía.</a:t>
            </a:r>
          </a:p>
          <a:p>
            <a:r>
              <a:rPr lang="es-ES" b="1" dirty="0">
                <a:solidFill>
                  <a:schemeClr val="bg1"/>
                </a:solidFill>
              </a:rPr>
              <a:t>4. Envidias.</a:t>
            </a:r>
          </a:p>
          <a:p>
            <a:r>
              <a:rPr lang="es-ES" b="1" dirty="0">
                <a:solidFill>
                  <a:schemeClr val="bg1"/>
                </a:solidFill>
              </a:rPr>
              <a:t>5. Difamación.</a:t>
            </a:r>
          </a:p>
          <a:p>
            <a:r>
              <a:rPr lang="es-ES" b="1" dirty="0">
                <a:solidFill>
                  <a:schemeClr val="bg1"/>
                </a:solidFill>
              </a:rPr>
              <a:t>Todos estos pecados no dejan que nosotros podamos crecer en la palabra de Dios.</a:t>
            </a:r>
          </a:p>
          <a:p>
            <a:r>
              <a:rPr lang="es-ES" b="1" dirty="0">
                <a:solidFill>
                  <a:schemeClr val="bg1"/>
                </a:solidFill>
              </a:rPr>
              <a:t>Para desear la palabra de Dios tenemos que dejar deshacernos de todos estos pecados que nos impiden desear la palabra de Dios.</a:t>
            </a:r>
          </a:p>
          <a:p>
            <a:endParaRPr lang="es-ES" b="1" dirty="0">
              <a:solidFill>
                <a:schemeClr val="bg1"/>
              </a:solidFill>
            </a:endParaRPr>
          </a:p>
        </p:txBody>
      </p:sp>
    </p:spTree>
    <p:extLst>
      <p:ext uri="{BB962C8B-B14F-4D97-AF65-F5344CB8AC3E}">
        <p14:creationId xmlns:p14="http://schemas.microsoft.com/office/powerpoint/2010/main" val="5535796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Por aquellos días, al multiplicarse el número de los discípulos, surgió una queja de parte de los judíos helenistas en contra de los judíos nativos, porque sus viudas eran desatendidas en la distribución diaria de los alimentos. </a:t>
            </a:r>
          </a:p>
          <a:p>
            <a:r>
              <a:rPr lang="es-ES" b="1" dirty="0">
                <a:solidFill>
                  <a:schemeClr val="bg1"/>
                </a:solidFill>
              </a:rPr>
              <a:t>Si el diablo no puede destruir mediante ataques desde fuera, intentará derribar mediante la disensión interior. </a:t>
            </a:r>
          </a:p>
          <a:p>
            <a:r>
              <a:rPr lang="es-ES" b="1" dirty="0">
                <a:solidFill>
                  <a:schemeClr val="bg1"/>
                </a:solidFill>
              </a:rPr>
              <a:t>Esto queda ilustrado en estos versículos.</a:t>
            </a:r>
          </a:p>
        </p:txBody>
      </p:sp>
    </p:spTree>
    <p:extLst>
      <p:ext uri="{BB962C8B-B14F-4D97-AF65-F5344CB8AC3E}">
        <p14:creationId xmlns:p14="http://schemas.microsoft.com/office/powerpoint/2010/main" val="19326994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Filipenses.2:14.</a:t>
            </a:r>
          </a:p>
          <a:p>
            <a:r>
              <a:rPr lang="es-ES" b="1" dirty="0">
                <a:solidFill>
                  <a:schemeClr val="bg1"/>
                </a:solidFill>
              </a:rPr>
              <a:t>Haced todas las cosas sin murmuraciones ni discusiones, </a:t>
            </a:r>
          </a:p>
          <a:p>
            <a:r>
              <a:rPr lang="es-ES" b="1" dirty="0">
                <a:solidFill>
                  <a:schemeClr val="bg1"/>
                </a:solidFill>
              </a:rPr>
              <a:t>Al cumplir Su beneplácito, deberíamos hacerlo sin murmuraciones ni cuestionamientos: </a:t>
            </a:r>
          </a:p>
          <a:p>
            <a:r>
              <a:rPr lang="es-ES" b="1" dirty="0">
                <a:solidFill>
                  <a:schemeClr val="bg1"/>
                </a:solidFill>
              </a:rPr>
              <a:t>«No a regañadientes, sino de manera triunfante». </a:t>
            </a:r>
          </a:p>
          <a:p>
            <a:r>
              <a:rPr lang="es-ES" b="1" dirty="0">
                <a:solidFill>
                  <a:schemeClr val="bg1"/>
                </a:solidFill>
              </a:rPr>
              <a:t>Las murmuraciones y las discusiones llevan generalmente a mayores ofensas.</a:t>
            </a:r>
          </a:p>
          <a:p>
            <a:r>
              <a:rPr lang="es-ES" b="1" dirty="0">
                <a:solidFill>
                  <a:schemeClr val="bg1"/>
                </a:solidFill>
              </a:rPr>
              <a:t>I Pedro.4:9.</a:t>
            </a:r>
          </a:p>
          <a:p>
            <a:endParaRPr lang="es-ES" b="1" dirty="0">
              <a:solidFill>
                <a:schemeClr val="bg1"/>
              </a:solidFill>
            </a:endParaRPr>
          </a:p>
        </p:txBody>
      </p:sp>
    </p:spTree>
    <p:extLst>
      <p:ext uri="{BB962C8B-B14F-4D97-AF65-F5344CB8AC3E}">
        <p14:creationId xmlns:p14="http://schemas.microsoft.com/office/powerpoint/2010/main" val="5460613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Sed hospitalarios los unos para con los otros, sin murmuraciones. </a:t>
            </a:r>
          </a:p>
          <a:p>
            <a:r>
              <a:rPr lang="es-ES" b="1" dirty="0">
                <a:solidFill>
                  <a:schemeClr val="bg1"/>
                </a:solidFill>
              </a:rPr>
              <a:t>No seamos como Eli.</a:t>
            </a:r>
          </a:p>
          <a:p>
            <a:r>
              <a:rPr lang="es-ES" b="1" dirty="0">
                <a:solidFill>
                  <a:schemeClr val="bg1"/>
                </a:solidFill>
              </a:rPr>
              <a:t>I Samuel.1:14.</a:t>
            </a:r>
          </a:p>
          <a:p>
            <a:r>
              <a:rPr lang="es-ES" b="1" dirty="0">
                <a:solidFill>
                  <a:schemeClr val="bg1"/>
                </a:solidFill>
              </a:rPr>
              <a:t>Entonces Elí le dijo: ¿Hasta cuándo estarás embriagada? Echa de ti tu vino. </a:t>
            </a:r>
          </a:p>
          <a:p>
            <a:r>
              <a:rPr lang="es-ES" b="1" dirty="0">
                <a:solidFill>
                  <a:schemeClr val="bg1"/>
                </a:solidFill>
              </a:rPr>
              <a:t>Estaba difamando hablando mal contra Ana condenándola que esta borracha.</a:t>
            </a:r>
          </a:p>
          <a:p>
            <a:r>
              <a:rPr lang="es-ES" b="1" dirty="0">
                <a:solidFill>
                  <a:schemeClr val="bg1"/>
                </a:solidFill>
              </a:rPr>
              <a:t>Cuando no era así.</a:t>
            </a:r>
          </a:p>
        </p:txBody>
      </p:sp>
    </p:spTree>
    <p:extLst>
      <p:ext uri="{BB962C8B-B14F-4D97-AF65-F5344CB8AC3E}">
        <p14:creationId xmlns:p14="http://schemas.microsoft.com/office/powerpoint/2010/main" val="10278939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I Samuel.1:15-16.</a:t>
            </a:r>
          </a:p>
          <a:p>
            <a:r>
              <a:rPr lang="es-ES" b="1" dirty="0">
                <a:solidFill>
                  <a:schemeClr val="bg1"/>
                </a:solidFill>
              </a:rPr>
              <a:t>Pero Ana respondió y dijo: No, señor mío, soy una mujer angustiada en espíritu; no he bebido vino ni licor, sino que he derramado mi alma delante del SEÑOR. </a:t>
            </a:r>
          </a:p>
          <a:p>
            <a:r>
              <a:rPr lang="es-ES" b="1" dirty="0">
                <a:solidFill>
                  <a:schemeClr val="bg1"/>
                </a:solidFill>
              </a:rPr>
              <a:t>V.16.</a:t>
            </a:r>
          </a:p>
          <a:p>
            <a:r>
              <a:rPr lang="es-ES" b="1" dirty="0">
                <a:solidFill>
                  <a:schemeClr val="bg1"/>
                </a:solidFill>
              </a:rPr>
              <a:t>No tengas a tu sierva por mujer indigna; porque hasta ahora he orado a causa de mi gran congoja y aflicción. </a:t>
            </a:r>
          </a:p>
          <a:p>
            <a:endParaRPr lang="es-ES" b="1" dirty="0">
              <a:solidFill>
                <a:schemeClr val="bg1"/>
              </a:solidFill>
            </a:endParaRPr>
          </a:p>
        </p:txBody>
      </p:sp>
    </p:spTree>
    <p:extLst>
      <p:ext uri="{BB962C8B-B14F-4D97-AF65-F5344CB8AC3E}">
        <p14:creationId xmlns:p14="http://schemas.microsoft.com/office/powerpoint/2010/main" val="313277236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Seamos como José.</a:t>
            </a:r>
          </a:p>
          <a:p>
            <a:r>
              <a:rPr lang="es-ES" b="1" dirty="0">
                <a:solidFill>
                  <a:schemeClr val="bg1"/>
                </a:solidFill>
              </a:rPr>
              <a:t>Mateo.1:19.</a:t>
            </a:r>
          </a:p>
          <a:p>
            <a:r>
              <a:rPr lang="es-ES" b="1" dirty="0">
                <a:solidFill>
                  <a:schemeClr val="bg1"/>
                </a:solidFill>
              </a:rPr>
              <a:t>Y José su marido, siendo un hombre justo y no queriendo difamarla, quiso abandonarla en secreto.</a:t>
            </a:r>
          </a:p>
          <a:p>
            <a:r>
              <a:rPr lang="es-ES" b="1" dirty="0">
                <a:solidFill>
                  <a:schemeClr val="bg1"/>
                </a:solidFill>
              </a:rPr>
              <a:t>Su amor por María y su deseo por la justicia le llevaron a la decisión de disolver el desposorio mediante un divorcio discreto. Quería evitar el oprobio público que normalmente acompañaba a una acción así. </a:t>
            </a:r>
          </a:p>
        </p:txBody>
      </p:sp>
    </p:spTree>
    <p:extLst>
      <p:ext uri="{BB962C8B-B14F-4D97-AF65-F5344CB8AC3E}">
        <p14:creationId xmlns:p14="http://schemas.microsoft.com/office/powerpoint/2010/main" val="12411094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a:bodyPr>
          <a:lstStyle/>
          <a:p>
            <a:r>
              <a:rPr lang="es-ES" b="1" dirty="0">
                <a:solidFill>
                  <a:schemeClr val="bg1"/>
                </a:solidFill>
              </a:rPr>
              <a:t>No fue como Judas.</a:t>
            </a:r>
          </a:p>
          <a:p>
            <a:r>
              <a:rPr lang="es-ES" b="1" dirty="0">
                <a:solidFill>
                  <a:schemeClr val="bg1"/>
                </a:solidFill>
              </a:rPr>
              <a:t>Genesis.38:24-26.</a:t>
            </a:r>
          </a:p>
          <a:p>
            <a:r>
              <a:rPr lang="es-ES" b="1" dirty="0">
                <a:solidFill>
                  <a:schemeClr val="bg1"/>
                </a:solidFill>
              </a:rPr>
              <a:t>Y sucedió que como a los tres meses, informaron a Judá, diciendo: Tu nuera Tamar ha fornicado, y he aquí, ha quedado encinta a causa de las fornicaciones. Entonces Judá dijo: Sacadla y que sea quemada. </a:t>
            </a:r>
          </a:p>
          <a:p>
            <a:r>
              <a:rPr lang="es-ES" b="1" dirty="0">
                <a:solidFill>
                  <a:schemeClr val="bg1"/>
                </a:solidFill>
              </a:rPr>
              <a:t>Su juicio es rápido y decisivo: que sea quemada. </a:t>
            </a:r>
          </a:p>
          <a:p>
            <a:r>
              <a:rPr lang="es-ES" b="1" dirty="0">
                <a:solidFill>
                  <a:schemeClr val="bg1"/>
                </a:solidFill>
              </a:rPr>
              <a:t>No hay vacilación No observamos ningún estremecimiento en su voz al pronunciar su sentencia.</a:t>
            </a:r>
          </a:p>
        </p:txBody>
      </p:sp>
    </p:spTree>
    <p:extLst>
      <p:ext uri="{BB962C8B-B14F-4D97-AF65-F5344CB8AC3E}">
        <p14:creationId xmlns:p14="http://schemas.microsoft.com/office/powerpoint/2010/main" val="42772831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dirty="0">
                <a:solidFill>
                  <a:schemeClr val="bg1"/>
                </a:solidFill>
              </a:rPr>
              <a:t>V.25.</a:t>
            </a:r>
          </a:p>
          <a:p>
            <a:r>
              <a:rPr lang="es-ES" b="1" dirty="0">
                <a:solidFill>
                  <a:schemeClr val="bg1"/>
                </a:solidFill>
              </a:rPr>
              <a:t>Y aconteció que cuando la sacaban, ella envió a decir a su suegro: Del hombre a quien pertenecen estas cosas estoy encinta. Y añadió: Te ruego que examines y veas de quién es este sello, este cordón y este báculo. </a:t>
            </a:r>
          </a:p>
          <a:p>
            <a:r>
              <a:rPr lang="es-ES" b="1" dirty="0">
                <a:solidFill>
                  <a:schemeClr val="bg1"/>
                </a:solidFill>
              </a:rPr>
              <a:t>V.26.</a:t>
            </a:r>
          </a:p>
          <a:p>
            <a:r>
              <a:rPr lang="es-ES" b="1" dirty="0">
                <a:solidFill>
                  <a:schemeClr val="bg1"/>
                </a:solidFill>
              </a:rPr>
              <a:t>Judá los reconoció, y dijo: Ella es más justa que yo, por cuanto yo no la di por mujer a mi hijo </a:t>
            </a:r>
            <a:r>
              <a:rPr lang="es-ES" b="1" dirty="0" err="1">
                <a:solidFill>
                  <a:schemeClr val="bg1"/>
                </a:solidFill>
              </a:rPr>
              <a:t>Sela</a:t>
            </a:r>
            <a:r>
              <a:rPr lang="es-ES" b="1" dirty="0">
                <a:solidFill>
                  <a:schemeClr val="bg1"/>
                </a:solidFill>
              </a:rPr>
              <a:t>. Y no volvió a tener más relaciones con ella. </a:t>
            </a:r>
          </a:p>
          <a:p>
            <a:endParaRPr lang="es-ES" b="1" dirty="0">
              <a:solidFill>
                <a:schemeClr val="bg1"/>
              </a:solidFill>
            </a:endParaRPr>
          </a:p>
        </p:txBody>
      </p:sp>
    </p:spTree>
    <p:extLst>
      <p:ext uri="{BB962C8B-B14F-4D97-AF65-F5344CB8AC3E}">
        <p14:creationId xmlns:p14="http://schemas.microsoft.com/office/powerpoint/2010/main" val="39702735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553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¿Cuántos realmente somos así?</a:t>
            </a:r>
          </a:p>
          <a:p>
            <a:r>
              <a:rPr lang="es-ES" b="1" dirty="0">
                <a:solidFill>
                  <a:schemeClr val="bg1"/>
                </a:solidFill>
              </a:rPr>
              <a:t>Difamamos la reputación de otros.</a:t>
            </a:r>
          </a:p>
          <a:p>
            <a:r>
              <a:rPr lang="es-ES" b="1" dirty="0">
                <a:solidFill>
                  <a:schemeClr val="bg1"/>
                </a:solidFill>
              </a:rPr>
              <a:t>Debemos de dejar esta actitud y comenzar a hablar verdad no a inventar o hablar sin pruebas de otra persona o hermano.</a:t>
            </a:r>
          </a:p>
          <a:p>
            <a:r>
              <a:rPr lang="es-ES" b="1" dirty="0">
                <a:solidFill>
                  <a:schemeClr val="bg1"/>
                </a:solidFill>
              </a:rPr>
              <a:t>Debemos de dejar- Desechar todos estos pecados para que la palabra de Dios pueda ser plantada en nosotros.</a:t>
            </a:r>
          </a:p>
          <a:p>
            <a:r>
              <a:rPr lang="es-ES" b="1" dirty="0">
                <a:solidFill>
                  <a:schemeClr val="bg1"/>
                </a:solidFill>
              </a:rPr>
              <a:t>Santiago.1:21.</a:t>
            </a:r>
          </a:p>
        </p:txBody>
      </p:sp>
    </p:spTree>
    <p:extLst>
      <p:ext uri="{BB962C8B-B14F-4D97-AF65-F5344CB8AC3E}">
        <p14:creationId xmlns:p14="http://schemas.microsoft.com/office/powerpoint/2010/main" val="17565104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Por lo cual, desechando toda inmundicia y todo resto de malicia, recibid con humildad la palabra implantada, que es poderosa para salvar vuestras almas. </a:t>
            </a:r>
          </a:p>
          <a:p>
            <a:r>
              <a:rPr lang="es-ES" b="1" dirty="0">
                <a:solidFill>
                  <a:schemeClr val="bg1"/>
                </a:solidFill>
              </a:rPr>
              <a:t>Estos vicios son asemejados a unos vestidos sucios que han de ser echados a un lado de una vez por todas.</a:t>
            </a:r>
          </a:p>
          <a:p>
            <a:r>
              <a:rPr lang="es-ES" b="1" dirty="0">
                <a:solidFill>
                  <a:schemeClr val="bg1"/>
                </a:solidFill>
              </a:rPr>
              <a:t>I Pedro.2:2.</a:t>
            </a:r>
          </a:p>
          <a:p>
            <a:r>
              <a:rPr lang="es-ES" b="1" dirty="0">
                <a:solidFill>
                  <a:schemeClr val="bg1"/>
                </a:solidFill>
              </a:rPr>
              <a:t>desead como niños recién nacidos, la leche pura de la palabra, para que por ella crezcáis para salvación, </a:t>
            </a:r>
          </a:p>
        </p:txBody>
      </p:sp>
    </p:spTree>
    <p:extLst>
      <p:ext uri="{BB962C8B-B14F-4D97-AF65-F5344CB8AC3E}">
        <p14:creationId xmlns:p14="http://schemas.microsoft.com/office/powerpoint/2010/main" val="42222445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Los pecados mencionados en los anteriores versículos detienen el crecimiento espiritual; </a:t>
            </a:r>
          </a:p>
          <a:p>
            <a:r>
              <a:rPr lang="es-ES" b="1" dirty="0">
                <a:solidFill>
                  <a:schemeClr val="bg1"/>
                </a:solidFill>
              </a:rPr>
              <a:t>La buena palabra de Dios lo alimenta. </a:t>
            </a:r>
          </a:p>
          <a:p>
            <a:r>
              <a:rPr lang="es-ES" b="1" dirty="0">
                <a:solidFill>
                  <a:schemeClr val="bg1"/>
                </a:solidFill>
              </a:rPr>
              <a:t>Crezcamos para salvación dejando todos estos pecados que nos estorban y nos separan de la gloria de Dios.</a:t>
            </a:r>
          </a:p>
          <a:p>
            <a:r>
              <a:rPr lang="es-ES" b="1" dirty="0">
                <a:solidFill>
                  <a:schemeClr val="bg1"/>
                </a:solidFill>
              </a:rPr>
              <a:t>No sigamos alimentando estos pecados en nuestra vida, dejemos, desechemos y crezcamos para salvación de nuestra salma.</a:t>
            </a:r>
          </a:p>
        </p:txBody>
      </p:sp>
    </p:spTree>
    <p:extLst>
      <p:ext uri="{BB962C8B-B14F-4D97-AF65-F5344CB8AC3E}">
        <p14:creationId xmlns:p14="http://schemas.microsoft.com/office/powerpoint/2010/main" val="38532125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I Pedro.2:2.</a:t>
            </a:r>
          </a:p>
          <a:p>
            <a:r>
              <a:rPr lang="es-ES" b="1" dirty="0">
                <a:solidFill>
                  <a:schemeClr val="bg1"/>
                </a:solidFill>
              </a:rPr>
              <a:t>desead como niños recién nacidos, la leche pura de la palabra, para que por ella crezcáis para salvación, </a:t>
            </a:r>
          </a:p>
          <a:p>
            <a:r>
              <a:rPr lang="es-ES" b="1" dirty="0">
                <a:solidFill>
                  <a:schemeClr val="bg1"/>
                </a:solidFill>
              </a:rPr>
              <a:t>Si no desechamos todos estos pecados no podemos crecer para nuestra salvación.</a:t>
            </a:r>
          </a:p>
          <a:p>
            <a:r>
              <a:rPr lang="es-ES" b="1" dirty="0">
                <a:solidFill>
                  <a:schemeClr val="bg1"/>
                </a:solidFill>
              </a:rPr>
              <a:t>Seamos diligentes- esmeramos- pronto para dejar todos estos pecados.</a:t>
            </a:r>
          </a:p>
        </p:txBody>
      </p:sp>
    </p:spTree>
    <p:extLst>
      <p:ext uri="{BB962C8B-B14F-4D97-AF65-F5344CB8AC3E}">
        <p14:creationId xmlns:p14="http://schemas.microsoft.com/office/powerpoint/2010/main" val="30095307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68236"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esquinas redondeadas 1">
            <a:extLst>
              <a:ext uri="{FF2B5EF4-FFF2-40B4-BE49-F238E27FC236}">
                <a16:creationId xmlns:a16="http://schemas.microsoft.com/office/drawing/2014/main" id="{D97E00BC-0966-44F7-BFE0-3E625D100EEA}"/>
              </a:ext>
            </a:extLst>
          </p:cNvPr>
          <p:cNvSpPr/>
          <p:nvPr/>
        </p:nvSpPr>
        <p:spPr>
          <a:xfrm>
            <a:off x="3127513" y="654937"/>
            <a:ext cx="2809461" cy="43174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1" y="654937"/>
            <a:ext cx="8068235" cy="4351338"/>
          </a:xfrm>
        </p:spPr>
        <p:txBody>
          <a:bodyPr>
            <a:normAutofit lnSpcReduction="10000"/>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CONCLUSION:</a:t>
            </a:r>
          </a:p>
          <a:p>
            <a:r>
              <a:rPr lang="es-ES" b="1" dirty="0">
                <a:solidFill>
                  <a:schemeClr val="bg1"/>
                </a:solidFill>
              </a:rPr>
              <a:t>El apóstol Pedro nos exhorta a que dejemos desechemos echemos de nuestra vida.</a:t>
            </a:r>
          </a:p>
          <a:p>
            <a:r>
              <a:rPr lang="es-ES" b="1" dirty="0">
                <a:solidFill>
                  <a:schemeClr val="bg1"/>
                </a:solidFill>
              </a:rPr>
              <a:t>1. La Malicia.</a:t>
            </a:r>
          </a:p>
          <a:p>
            <a:r>
              <a:rPr lang="es-ES" b="1" dirty="0">
                <a:solidFill>
                  <a:schemeClr val="bg1"/>
                </a:solidFill>
              </a:rPr>
              <a:t>2. El Engaño.</a:t>
            </a:r>
          </a:p>
          <a:p>
            <a:r>
              <a:rPr lang="es-ES" b="1" dirty="0">
                <a:solidFill>
                  <a:schemeClr val="bg1"/>
                </a:solidFill>
              </a:rPr>
              <a:t>3. Hipocresía.</a:t>
            </a:r>
          </a:p>
          <a:p>
            <a:r>
              <a:rPr lang="es-ES" b="1" dirty="0">
                <a:solidFill>
                  <a:schemeClr val="bg1"/>
                </a:solidFill>
              </a:rPr>
              <a:t>4. Envidia.</a:t>
            </a:r>
          </a:p>
          <a:p>
            <a:r>
              <a:rPr lang="es-ES" b="1" dirty="0">
                <a:solidFill>
                  <a:schemeClr val="bg1"/>
                </a:solidFill>
              </a:rPr>
              <a:t>5. Difamación.</a:t>
            </a:r>
          </a:p>
          <a:p>
            <a:r>
              <a:rPr lang="es-ES" b="1" dirty="0">
                <a:solidFill>
                  <a:schemeClr val="bg1"/>
                </a:solidFill>
              </a:rPr>
              <a:t>Aléjemelos de nuestra vida.</a:t>
            </a:r>
          </a:p>
        </p:txBody>
      </p:sp>
    </p:spTree>
    <p:extLst>
      <p:ext uri="{BB962C8B-B14F-4D97-AF65-F5344CB8AC3E}">
        <p14:creationId xmlns:p14="http://schemas.microsoft.com/office/powerpoint/2010/main" val="18007130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p:cTn id="25"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p:cTn id="37"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p:cTn id="43"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nodeType="click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 calcmode="lin" valueType="num">
                                      <p:cBhvr>
                                        <p:cTn id="55"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9">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2">
            <a:extLst>
              <a:ext uri="{FF2B5EF4-FFF2-40B4-BE49-F238E27FC236}">
                <a16:creationId xmlns:a16="http://schemas.microsoft.com/office/drawing/2014/main" id="{BA49D02B-B6EB-4902-A1A0-4DD59737B5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883" y="687481"/>
            <a:ext cx="8001000" cy="4343400"/>
          </a:xfrm>
          <a:prstGeom prst="rect">
            <a:avLst/>
          </a:prstGeom>
        </p:spPr>
      </p:pic>
    </p:spTree>
    <p:extLst>
      <p:ext uri="{BB962C8B-B14F-4D97-AF65-F5344CB8AC3E}">
        <p14:creationId xmlns:p14="http://schemas.microsoft.com/office/powerpoint/2010/main" val="147091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1" y="658906"/>
            <a:ext cx="7956761"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esquinas redondeadas 1">
            <a:extLst>
              <a:ext uri="{FF2B5EF4-FFF2-40B4-BE49-F238E27FC236}">
                <a16:creationId xmlns:a16="http://schemas.microsoft.com/office/drawing/2014/main" id="{0005B887-5632-4DD1-9B71-ACBD379A29E0}"/>
              </a:ext>
            </a:extLst>
          </p:cNvPr>
          <p:cNvSpPr/>
          <p:nvPr/>
        </p:nvSpPr>
        <p:spPr>
          <a:xfrm>
            <a:off x="2173357" y="654937"/>
            <a:ext cx="4678017" cy="8690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7956760" cy="4351338"/>
          </a:xfrm>
        </p:spPr>
        <p:txBody>
          <a:bodyPr>
            <a:normAutofit lnSpcReduction="10000"/>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DESECHAR LA MALICIA.</a:t>
            </a:r>
          </a:p>
          <a:p>
            <a:pPr algn="ctr"/>
            <a:r>
              <a:rPr lang="es-ES" b="1" dirty="0">
                <a:ln w="6600">
                  <a:solidFill>
                    <a:schemeClr val="accent2"/>
                  </a:solidFill>
                  <a:prstDash val="solid"/>
                </a:ln>
                <a:solidFill>
                  <a:srgbClr val="FFFFFF"/>
                </a:solidFill>
                <a:effectLst>
                  <a:outerShdw dist="38100" dir="2700000" algn="tl" rotWithShape="0">
                    <a:schemeClr val="accent2"/>
                  </a:outerShdw>
                </a:effectLst>
              </a:rPr>
              <a:t>I PEDRO.2:1.</a:t>
            </a:r>
          </a:p>
          <a:p>
            <a:r>
              <a:rPr lang="es-ES" b="1" dirty="0">
                <a:solidFill>
                  <a:schemeClr val="bg1"/>
                </a:solidFill>
              </a:rPr>
              <a:t>Por tanto, desechando toda malicia y todo engaño, e hipocresías, envidias y toda difamación, </a:t>
            </a:r>
          </a:p>
          <a:p>
            <a:r>
              <a:rPr lang="es-ES" b="1" u="sng" dirty="0">
                <a:solidFill>
                  <a:srgbClr val="7030A0"/>
                </a:solidFill>
              </a:rPr>
              <a:t>LA MALICIA-</a:t>
            </a:r>
            <a:r>
              <a:rPr lang="es-ES" b="1" dirty="0">
                <a:solidFill>
                  <a:schemeClr val="bg1"/>
                </a:solidFill>
              </a:rPr>
              <a:t> </a:t>
            </a:r>
            <a:r>
              <a:rPr lang="es-ES" b="1" dirty="0" err="1">
                <a:solidFill>
                  <a:schemeClr val="bg1"/>
                </a:solidFill>
              </a:rPr>
              <a:t>kakia</a:t>
            </a:r>
            <a:r>
              <a:rPr lang="es-ES" b="1" dirty="0">
                <a:solidFill>
                  <a:schemeClr val="bg1"/>
                </a:solidFill>
              </a:rPr>
              <a:t> (κα</a:t>
            </a:r>
            <a:r>
              <a:rPr lang="es-ES" b="1" dirty="0" err="1">
                <a:solidFill>
                  <a:schemeClr val="bg1"/>
                </a:solidFill>
              </a:rPr>
              <a:t>κί</a:t>
            </a:r>
            <a:r>
              <a:rPr lang="es-ES" b="1" dirty="0">
                <a:solidFill>
                  <a:schemeClr val="bg1"/>
                </a:solidFill>
              </a:rPr>
              <a:t>α, G2549), condición de malo (lo opuesto a arete, excelencia), «carácter malicioso en general» </a:t>
            </a:r>
          </a:p>
          <a:p>
            <a:r>
              <a:rPr lang="es-ES" b="1" dirty="0">
                <a:solidFill>
                  <a:schemeClr val="bg1"/>
                </a:solidFill>
              </a:rPr>
              <a:t>La malicia alimenta el antagonismo, edifica rencores y espera secretamente que el otro será alcanzado por la venganza, el daño o la tragedia.</a:t>
            </a:r>
          </a:p>
        </p:txBody>
      </p:sp>
    </p:spTree>
    <p:extLst>
      <p:ext uri="{BB962C8B-B14F-4D97-AF65-F5344CB8AC3E}">
        <p14:creationId xmlns:p14="http://schemas.microsoft.com/office/powerpoint/2010/main" val="36161577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p:cTn id="19" dur="1000" fill="hold"/>
                                        <p:tgtEl>
                                          <p:spTgt spid="9">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p:cTn id="26"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 calcmode="lin" valueType="num">
                                      <p:cBhvr>
                                        <p:cTn id="32"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p:cTn id="38"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I Corintios.5:8.</a:t>
            </a:r>
          </a:p>
          <a:p>
            <a:r>
              <a:rPr lang="es-ES" b="1" dirty="0">
                <a:solidFill>
                  <a:schemeClr val="bg1"/>
                </a:solidFill>
              </a:rPr>
              <a:t>Por tanto, celebremos la fiesta no con la levadura vieja, ni con la levadura de malicia y maldad, sino con panes sin levadura de sinceridad y de verdad.</a:t>
            </a:r>
          </a:p>
          <a:p>
            <a:r>
              <a:rPr lang="es-ES" b="1" dirty="0">
                <a:solidFill>
                  <a:schemeClr val="bg1"/>
                </a:solidFill>
              </a:rPr>
              <a:t>La malicia leuda toda nuestra mente cuerpo.</a:t>
            </a:r>
          </a:p>
          <a:p>
            <a:r>
              <a:rPr lang="es-ES" b="1" dirty="0">
                <a:solidFill>
                  <a:schemeClr val="bg1"/>
                </a:solidFill>
              </a:rPr>
              <a:t>I Corintios.14:20.</a:t>
            </a:r>
          </a:p>
          <a:p>
            <a:r>
              <a:rPr lang="es-ES" b="1" dirty="0">
                <a:solidFill>
                  <a:schemeClr val="bg1"/>
                </a:solidFill>
              </a:rPr>
              <a:t>Hermanos, no seáis niños en la manera de pensar; más bien, sed niños en la malicia, pero en la manera de pensar sed maduros. </a:t>
            </a:r>
          </a:p>
        </p:txBody>
      </p:sp>
    </p:spTree>
    <p:extLst>
      <p:ext uri="{BB962C8B-B14F-4D97-AF65-F5344CB8AC3E}">
        <p14:creationId xmlns:p14="http://schemas.microsoft.com/office/powerpoint/2010/main" val="17586173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No os deleitéis de manera infantil en estos dones espectaculares que utilizáis para vuestra propia exhibición. </a:t>
            </a:r>
          </a:p>
          <a:p>
            <a:r>
              <a:rPr lang="es-ES" b="1" dirty="0">
                <a:solidFill>
                  <a:schemeClr val="bg1"/>
                </a:solidFill>
              </a:rPr>
              <a:t>Hay un sentido en el que deberíais ser como niños, y es en la cuestión de la malicia o mal. </a:t>
            </a:r>
          </a:p>
          <a:p>
            <a:r>
              <a:rPr lang="es-ES" b="1" dirty="0">
                <a:solidFill>
                  <a:schemeClr val="bg1"/>
                </a:solidFill>
              </a:rPr>
              <a:t>Pero en otras cuestiones deberíais pensar con la madurez de los hombres».</a:t>
            </a:r>
          </a:p>
          <a:p>
            <a:r>
              <a:rPr lang="es-ES" b="1" dirty="0">
                <a:solidFill>
                  <a:schemeClr val="bg1"/>
                </a:solidFill>
              </a:rPr>
              <a:t>El niño no es malicioso no esta pensando mal.</a:t>
            </a:r>
          </a:p>
          <a:p>
            <a:r>
              <a:rPr lang="es-ES" b="1" dirty="0">
                <a:solidFill>
                  <a:schemeClr val="bg1"/>
                </a:solidFill>
              </a:rPr>
              <a:t>Efesios.4:31.</a:t>
            </a:r>
          </a:p>
          <a:p>
            <a:endParaRPr lang="es-ES" b="1" dirty="0">
              <a:solidFill>
                <a:schemeClr val="bg1"/>
              </a:solidFill>
            </a:endParaRPr>
          </a:p>
        </p:txBody>
      </p:sp>
    </p:spTree>
    <p:extLst>
      <p:ext uri="{BB962C8B-B14F-4D97-AF65-F5344CB8AC3E}">
        <p14:creationId xmlns:p14="http://schemas.microsoft.com/office/powerpoint/2010/main" val="134233438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dirty="0">
                <a:solidFill>
                  <a:schemeClr val="bg1"/>
                </a:solidFill>
              </a:rPr>
              <a:t>Sea quitada de vosotros toda amargura, enojo, ira, gritos, maledicencia, así como toda malicia. </a:t>
            </a:r>
          </a:p>
          <a:p>
            <a:r>
              <a:rPr lang="es-ES" b="1" dirty="0">
                <a:solidFill>
                  <a:schemeClr val="bg1"/>
                </a:solidFill>
              </a:rPr>
              <a:t>Debemos de dejar de estar pensando mal de otros.</a:t>
            </a:r>
          </a:p>
          <a:p>
            <a:r>
              <a:rPr lang="es-ES" b="1" dirty="0">
                <a:solidFill>
                  <a:schemeClr val="bg1"/>
                </a:solidFill>
              </a:rPr>
              <a:t>Colosenses.3:8.</a:t>
            </a:r>
          </a:p>
          <a:p>
            <a:r>
              <a:rPr lang="es-ES" b="1" dirty="0">
                <a:solidFill>
                  <a:schemeClr val="bg1"/>
                </a:solidFill>
              </a:rPr>
              <a:t>Pero ahora desechad también vosotros todas estas cosas: ira, enojo, malicia, maledicencia, lenguaje soez de vuestra boca. </a:t>
            </a:r>
          </a:p>
          <a:p>
            <a:r>
              <a:rPr lang="es-ES" b="1" dirty="0">
                <a:solidFill>
                  <a:schemeClr val="bg1"/>
                </a:solidFill>
              </a:rPr>
              <a:t>Malicia es una conducta malvada contra otros con la idea de dañar a su persona o reputación. </a:t>
            </a:r>
          </a:p>
        </p:txBody>
      </p:sp>
    </p:spTree>
    <p:extLst>
      <p:ext uri="{BB962C8B-B14F-4D97-AF65-F5344CB8AC3E}">
        <p14:creationId xmlns:p14="http://schemas.microsoft.com/office/powerpoint/2010/main" val="19526743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3365</Words>
  <Application>Microsoft Office PowerPoint</Application>
  <PresentationFormat>Presentación en pantalla (4:3)</PresentationFormat>
  <Paragraphs>248</Paragraphs>
  <Slides>51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51</vt:i4>
      </vt:variant>
    </vt:vector>
  </HeadingPairs>
  <TitlesOfParts>
    <vt:vector size="55"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dc:creator>
  <cp:lastModifiedBy>Mario Moreno</cp:lastModifiedBy>
  <cp:revision>29</cp:revision>
  <dcterms:created xsi:type="dcterms:W3CDTF">2020-07-15T16:57:30Z</dcterms:created>
  <dcterms:modified xsi:type="dcterms:W3CDTF">2020-12-16T14:35:01Z</dcterms:modified>
</cp:coreProperties>
</file>