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75FC215-E190-446A-ADF1-2F5457B85B4A}" type="datetimeFigureOut">
              <a:rPr lang="es-ES" smtClean="0"/>
              <a:t>14/09/2020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4112155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5FC215-E190-446A-ADF1-2F5457B85B4A}" type="datetimeFigureOut">
              <a:rPr lang="es-ES" smtClean="0"/>
              <a:t>14/09/2020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385350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5FC215-E190-446A-ADF1-2F5457B85B4A}" type="datetimeFigureOut">
              <a:rPr lang="es-ES" smtClean="0"/>
              <a:t>14/09/2020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229286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75FC215-E190-446A-ADF1-2F5457B85B4A}" type="datetimeFigureOut">
              <a:rPr lang="es-ES" smtClean="0"/>
              <a:t>14/09/2020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306582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75FC215-E190-446A-ADF1-2F5457B85B4A}" type="datetimeFigureOut">
              <a:rPr lang="es-ES" smtClean="0"/>
              <a:t>14/09/2020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245189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75FC215-E190-446A-ADF1-2F5457B85B4A}" type="datetimeFigureOut">
              <a:rPr lang="es-ES" smtClean="0"/>
              <a:t>14/09/2020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34703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75FC215-E190-446A-ADF1-2F5457B85B4A}" type="datetimeFigureOut">
              <a:rPr lang="es-ES" smtClean="0"/>
              <a:t>14/09/2020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146445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75FC215-E190-446A-ADF1-2F5457B85B4A}" type="datetimeFigureOut">
              <a:rPr lang="es-ES" smtClean="0"/>
              <a:t>14/09/2020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291112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FC215-E190-446A-ADF1-2F5457B85B4A}" type="datetimeFigureOut">
              <a:rPr lang="es-ES" smtClean="0"/>
              <a:t>14/09/2020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110217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75FC215-E190-446A-ADF1-2F5457B85B4A}" type="datetimeFigureOut">
              <a:rPr lang="es-ES" smtClean="0"/>
              <a:t>14/09/2020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201927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75FC215-E190-446A-ADF1-2F5457B85B4A}" type="datetimeFigureOut">
              <a:rPr lang="es-ES" smtClean="0"/>
              <a:t>14/09/2020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55FDBB-3D05-4521-99D9-2D0B6CFD1B1D}" type="slidenum">
              <a:rPr lang="es-ES" smtClean="0"/>
              <a:t>‹Nº›</a:t>
            </a:fld>
            <a:endParaRPr lang="es-ES"/>
          </a:p>
        </p:txBody>
      </p:sp>
    </p:spTree>
    <p:extLst>
      <p:ext uri="{BB962C8B-B14F-4D97-AF65-F5344CB8AC3E}">
        <p14:creationId xmlns:p14="http://schemas.microsoft.com/office/powerpoint/2010/main" val="145554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FC215-E190-446A-ADF1-2F5457B85B4A}" type="datetimeFigureOut">
              <a:rPr lang="es-ES" smtClean="0"/>
              <a:t>14/09/2020</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5FDBB-3D05-4521-99D9-2D0B6CFD1B1D}" type="slidenum">
              <a:rPr lang="es-ES" smtClean="0"/>
              <a:t>‹Nº›</a:t>
            </a:fld>
            <a:endParaRPr lang="es-ES"/>
          </a:p>
        </p:txBody>
      </p:sp>
    </p:spTree>
    <p:extLst>
      <p:ext uri="{BB962C8B-B14F-4D97-AF65-F5344CB8AC3E}">
        <p14:creationId xmlns:p14="http://schemas.microsoft.com/office/powerpoint/2010/main" val="570828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lnSpcReduction="10000"/>
          </a:bodyPr>
          <a:lstStyle/>
          <a:p>
            <a:pPr algn="ctr"/>
            <a:r>
              <a:rPr lang="es-ES" b="1" u="sng" dirty="0">
                <a:ln w="6600">
                  <a:solidFill>
                    <a:schemeClr val="accent2"/>
                  </a:solidFill>
                  <a:prstDash val="solid"/>
                </a:ln>
                <a:solidFill>
                  <a:srgbClr val="FFFFFF"/>
                </a:solidFill>
                <a:effectLst>
                  <a:outerShdw dist="38100" dir="2700000" algn="tl" rotWithShape="0">
                    <a:schemeClr val="accent2"/>
                  </a:outerShdw>
                </a:effectLst>
              </a:rPr>
              <a:t>SEAMOS COMO BERNABES Y NO COMO ANANIAS Y SAFIRA.</a:t>
            </a:r>
          </a:p>
          <a:p>
            <a:r>
              <a:rPr lang="es-ES" b="1" u="sng"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INTRODUCCION:</a:t>
            </a:r>
          </a:p>
          <a:p>
            <a:r>
              <a:rPr lang="es-ES" b="1" dirty="0">
                <a:solidFill>
                  <a:schemeClr val="bg1"/>
                </a:solidFill>
              </a:rPr>
              <a:t>Dos Ejemplos De Lo Que Significa Ser Cristiano.</a:t>
            </a:r>
          </a:p>
          <a:p>
            <a:r>
              <a:rPr lang="es-ES" b="1" dirty="0">
                <a:solidFill>
                  <a:schemeClr val="bg1"/>
                </a:solidFill>
              </a:rPr>
              <a:t>Y lo que Lucas hace para hacer esto real para nosotros es darnos dos ejemplos de vida.</a:t>
            </a:r>
          </a:p>
          <a:p>
            <a:r>
              <a:rPr lang="es-ES" b="1" dirty="0">
                <a:solidFill>
                  <a:schemeClr val="bg1"/>
                </a:solidFill>
              </a:rPr>
              <a:t>Bernabé, un hombre que realmente experimento en lo interior la libertad de la fe en Cristo. </a:t>
            </a:r>
          </a:p>
          <a:p>
            <a:r>
              <a:rPr lang="es-ES" b="1" dirty="0">
                <a:solidFill>
                  <a:schemeClr val="bg1"/>
                </a:solidFill>
              </a:rPr>
              <a:t>Y Ananías y Safira, un hombre y una mujer que tratan de fingir en el exterior cuando no están realmente allí en su interior.</a:t>
            </a:r>
          </a:p>
          <a:p>
            <a:endParaRPr lang="es-ES" b="1" dirty="0">
              <a:solidFill>
                <a:schemeClr val="bg1"/>
              </a:solidFill>
            </a:endParaRPr>
          </a:p>
        </p:txBody>
      </p:sp>
    </p:spTree>
    <p:extLst>
      <p:ext uri="{BB962C8B-B14F-4D97-AF65-F5344CB8AC3E}">
        <p14:creationId xmlns:p14="http://schemas.microsoft.com/office/powerpoint/2010/main" val="325183460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
                                        <p:tgtEl>
                                          <p:spTgt spid="9">
                                            <p:txEl>
                                              <p:pRg st="0" end="0"/>
                                            </p:txEl>
                                          </p:spTgt>
                                        </p:tgtEl>
                                      </p:cBhvr>
                                    </p:animEffect>
                                    <p:anim calcmode="lin" valueType="num">
                                      <p:cBhvr>
                                        <p:cTn id="8" dur="4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9">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9">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9">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 calcmode="lin" valueType="num">
                                      <p:cBhvr>
                                        <p:cTn id="16"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 calcmode="lin" valueType="num">
                                      <p:cBhvr>
                                        <p:cTn id="30"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p:cTn id="37"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9">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 calcmode="lin" valueType="num">
                                      <p:cBhvr>
                                        <p:cTn id="44"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lnSpcReduction="10000"/>
          </a:bodyPr>
          <a:lstStyle/>
          <a:p>
            <a:r>
              <a:rPr lang="es-ES" b="1" dirty="0">
                <a:solidFill>
                  <a:schemeClr val="bg1"/>
                </a:solidFill>
              </a:rPr>
              <a:t>2. Lleno Del Espíritu Santo. </a:t>
            </a:r>
          </a:p>
          <a:p>
            <a:r>
              <a:rPr lang="es-ES" b="1" dirty="0">
                <a:solidFill>
                  <a:schemeClr val="bg1"/>
                </a:solidFill>
              </a:rPr>
              <a:t>3. Y De Fe.</a:t>
            </a:r>
          </a:p>
          <a:p>
            <a:r>
              <a:rPr lang="es-ES" b="1" dirty="0">
                <a:solidFill>
                  <a:schemeClr val="bg1"/>
                </a:solidFill>
              </a:rPr>
              <a:t>Le tenían mucha confianza fue escogido para llevar ayuda de alivio para los pobres. </a:t>
            </a:r>
          </a:p>
          <a:p>
            <a:r>
              <a:rPr lang="es-ES" b="1" dirty="0">
                <a:solidFill>
                  <a:schemeClr val="bg1"/>
                </a:solidFill>
              </a:rPr>
              <a:t>Hechos.11:29-30. </a:t>
            </a:r>
          </a:p>
          <a:p>
            <a:r>
              <a:rPr lang="es-ES" b="1" dirty="0">
                <a:solidFill>
                  <a:schemeClr val="bg1"/>
                </a:solidFill>
              </a:rPr>
              <a:t>Los discípulos, conforme a lo que cada uno tenía, determinaron enviar una contribución para el socorro de los hermanos que habitaban en Judea. </a:t>
            </a:r>
          </a:p>
          <a:p>
            <a:r>
              <a:rPr lang="es-ES" b="1" dirty="0">
                <a:solidFill>
                  <a:schemeClr val="bg1"/>
                </a:solidFill>
              </a:rPr>
              <a:t>V.30.</a:t>
            </a:r>
          </a:p>
          <a:p>
            <a:r>
              <a:rPr lang="es-ES" b="1" dirty="0">
                <a:solidFill>
                  <a:schemeClr val="bg1"/>
                </a:solidFill>
              </a:rPr>
              <a:t>Y así lo hicieron, mandándola a los ancianos </a:t>
            </a:r>
            <a:r>
              <a:rPr lang="es-ES" b="1" u="sng" dirty="0">
                <a:solidFill>
                  <a:srgbClr val="FFFF00"/>
                </a:solidFill>
              </a:rPr>
              <a:t>por mano de Bernabé y de Saulo.</a:t>
            </a:r>
          </a:p>
          <a:p>
            <a:endParaRPr lang="es-ES" b="1" dirty="0">
              <a:solidFill>
                <a:schemeClr val="bg1"/>
              </a:solidFill>
            </a:endParaRPr>
          </a:p>
        </p:txBody>
      </p:sp>
    </p:spTree>
    <p:extLst>
      <p:ext uri="{BB962C8B-B14F-4D97-AF65-F5344CB8AC3E}">
        <p14:creationId xmlns:p14="http://schemas.microsoft.com/office/powerpoint/2010/main" val="153716471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p:cTn id="49"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a:bodyPr>
          <a:lstStyle/>
          <a:p>
            <a:r>
              <a:rPr lang="es-ES" b="1" dirty="0">
                <a:solidFill>
                  <a:schemeClr val="bg1"/>
                </a:solidFill>
              </a:rPr>
              <a:t>Fue el defensor de Juan Marcos, dándole una segunda oportunidad. </a:t>
            </a:r>
          </a:p>
          <a:p>
            <a:r>
              <a:rPr lang="es-ES" b="1" dirty="0">
                <a:solidFill>
                  <a:schemeClr val="bg1"/>
                </a:solidFill>
              </a:rPr>
              <a:t>Hechos.15:37.</a:t>
            </a:r>
          </a:p>
          <a:p>
            <a:r>
              <a:rPr lang="es-ES" b="1" dirty="0">
                <a:solidFill>
                  <a:schemeClr val="bg1"/>
                </a:solidFill>
              </a:rPr>
              <a:t>Bernabé quería llevar también con ellos a Juan, llamado Marcos, </a:t>
            </a:r>
          </a:p>
          <a:p>
            <a:r>
              <a:rPr lang="es-ES" b="1" dirty="0">
                <a:solidFill>
                  <a:schemeClr val="bg1"/>
                </a:solidFill>
              </a:rPr>
              <a:t>Comenzó con una libertad demostrada desde un corazón de amor por los pobres. </a:t>
            </a:r>
          </a:p>
          <a:p>
            <a:r>
              <a:rPr lang="es-ES" b="1" dirty="0">
                <a:solidFill>
                  <a:schemeClr val="bg1"/>
                </a:solidFill>
              </a:rPr>
              <a:t>Vendió su campo y entregó todos los ingresos a los apóstoles. </a:t>
            </a:r>
          </a:p>
          <a:p>
            <a:endParaRPr lang="es-ES" b="1" dirty="0">
              <a:solidFill>
                <a:schemeClr val="bg1"/>
              </a:solidFill>
            </a:endParaRPr>
          </a:p>
        </p:txBody>
      </p:sp>
    </p:spTree>
    <p:extLst>
      <p:ext uri="{BB962C8B-B14F-4D97-AF65-F5344CB8AC3E}">
        <p14:creationId xmlns:p14="http://schemas.microsoft.com/office/powerpoint/2010/main" val="262226691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En esta historia que representa la forma en que la verdadera fe en Cristo crea un vínculo de amor por sus hermanos en la fe y corta un vínculo de amor por las cosas materiales.</a:t>
            </a:r>
          </a:p>
          <a:p>
            <a:r>
              <a:rPr lang="es-ES" b="1" dirty="0">
                <a:solidFill>
                  <a:schemeClr val="bg1"/>
                </a:solidFill>
              </a:rPr>
              <a:t>I Juan.3:17.</a:t>
            </a:r>
          </a:p>
          <a:p>
            <a:r>
              <a:rPr lang="es-ES" b="1" u="sng" dirty="0">
                <a:solidFill>
                  <a:srgbClr val="C00000"/>
                </a:solidFill>
              </a:rPr>
              <a:t>Pero el que tiene bienes de este mundo, y ve a su hermano en necesidad y cierra su corazón contra él,</a:t>
            </a:r>
            <a:r>
              <a:rPr lang="es-ES" b="1" dirty="0">
                <a:solidFill>
                  <a:schemeClr val="bg1"/>
                </a:solidFill>
              </a:rPr>
              <a:t> ¿cómo puede morar el amor de Dios en él? </a:t>
            </a:r>
          </a:p>
          <a:p>
            <a:r>
              <a:rPr lang="es-ES" b="1" dirty="0">
                <a:solidFill>
                  <a:schemeClr val="bg1"/>
                </a:solidFill>
              </a:rPr>
              <a:t>El que da al pobre presta al Señor.</a:t>
            </a:r>
          </a:p>
          <a:p>
            <a:endParaRPr lang="es-ES" b="1" dirty="0">
              <a:solidFill>
                <a:schemeClr val="bg1"/>
              </a:solidFill>
            </a:endParaRPr>
          </a:p>
        </p:txBody>
      </p:sp>
    </p:spTree>
    <p:extLst>
      <p:ext uri="{BB962C8B-B14F-4D97-AF65-F5344CB8AC3E}">
        <p14:creationId xmlns:p14="http://schemas.microsoft.com/office/powerpoint/2010/main" val="156760221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a:bodyPr>
          <a:lstStyle/>
          <a:p>
            <a:r>
              <a:rPr lang="es-ES" b="1" dirty="0">
                <a:solidFill>
                  <a:schemeClr val="bg1"/>
                </a:solidFill>
              </a:rPr>
              <a:t>Proverbios.19:17.</a:t>
            </a:r>
          </a:p>
          <a:p>
            <a:r>
              <a:rPr lang="es-ES" b="1" u="sng" dirty="0">
                <a:solidFill>
                  <a:srgbClr val="00B050"/>
                </a:solidFill>
              </a:rPr>
              <a:t>El que se apiada del pobre presta al SEÑOR,</a:t>
            </a:r>
            <a:r>
              <a:rPr lang="es-ES" b="1" dirty="0">
                <a:solidFill>
                  <a:schemeClr val="bg1"/>
                </a:solidFill>
              </a:rPr>
              <a:t> y El lo recompensará por su buena obra. </a:t>
            </a:r>
          </a:p>
          <a:p>
            <a:r>
              <a:rPr lang="es-ES" b="1" dirty="0">
                <a:solidFill>
                  <a:schemeClr val="bg1"/>
                </a:solidFill>
              </a:rPr>
              <a:t>Dios no sólo devolverá la cantidad entregada, sino que, además, pagará un buen interés. Hasta un vaso de agua fría dado en Su nombre será recompensado. </a:t>
            </a:r>
          </a:p>
          <a:p>
            <a:r>
              <a:rPr lang="es-ES" b="1" dirty="0">
                <a:solidFill>
                  <a:schemeClr val="bg1"/>
                </a:solidFill>
              </a:rPr>
              <a:t>Mateo.10:42. </a:t>
            </a:r>
          </a:p>
          <a:p>
            <a:r>
              <a:rPr lang="es-ES" b="1" dirty="0">
                <a:solidFill>
                  <a:schemeClr val="bg1"/>
                </a:solidFill>
              </a:rPr>
              <a:t>Y cualquiera que como discípulo dé de beber aunque sólo sea un vaso de agua fría a uno de estos pequeños, </a:t>
            </a:r>
            <a:r>
              <a:rPr lang="es-ES" b="1" u="sng" dirty="0">
                <a:solidFill>
                  <a:srgbClr val="7030A0"/>
                </a:solidFill>
              </a:rPr>
              <a:t>en verdad os digo que no perderá su recompensa. </a:t>
            </a:r>
          </a:p>
        </p:txBody>
      </p:sp>
    </p:spTree>
    <p:extLst>
      <p:ext uri="{BB962C8B-B14F-4D97-AF65-F5344CB8AC3E}">
        <p14:creationId xmlns:p14="http://schemas.microsoft.com/office/powerpoint/2010/main" val="383967572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lnSpcReduction="10000"/>
          </a:bodyPr>
          <a:lstStyle/>
          <a:p>
            <a:r>
              <a:rPr lang="es-ES" b="1" dirty="0">
                <a:solidFill>
                  <a:schemeClr val="bg1"/>
                </a:solidFill>
              </a:rPr>
              <a:t>Bernabé no buscada popularidad, no busca gloria propia.</a:t>
            </a:r>
          </a:p>
          <a:p>
            <a:r>
              <a:rPr lang="es-ES" b="1" dirty="0">
                <a:solidFill>
                  <a:schemeClr val="bg1"/>
                </a:solidFill>
              </a:rPr>
              <a:t>Fue sincero honesto no busco vanagloria.</a:t>
            </a:r>
          </a:p>
          <a:p>
            <a:pPr algn="ctr"/>
            <a:r>
              <a:rPr lang="es-ES" b="1" u="sng" dirty="0">
                <a:ln w="6600">
                  <a:solidFill>
                    <a:schemeClr val="accent2"/>
                  </a:solidFill>
                  <a:prstDash val="solid"/>
                </a:ln>
                <a:solidFill>
                  <a:srgbClr val="FFFFFF"/>
                </a:solidFill>
                <a:effectLst>
                  <a:outerShdw dist="38100" dir="2700000" algn="tl" rotWithShape="0">
                    <a:schemeClr val="accent2"/>
                  </a:outerShdw>
                </a:effectLst>
              </a:rPr>
              <a:t>ANANIAS Y SAFIRA. </a:t>
            </a:r>
          </a:p>
          <a:p>
            <a:r>
              <a:rPr lang="es-ES" b="1" dirty="0">
                <a:solidFill>
                  <a:schemeClr val="bg1"/>
                </a:solidFill>
              </a:rPr>
              <a:t>Hechos.5:1-10.</a:t>
            </a:r>
          </a:p>
          <a:p>
            <a:r>
              <a:rPr lang="es-ES" b="1" dirty="0">
                <a:solidFill>
                  <a:schemeClr val="bg1"/>
                </a:solidFill>
              </a:rPr>
              <a:t>Pero cierto hombre llamado Ananías, con Safira su mujer, vendió una propiedad, </a:t>
            </a:r>
          </a:p>
          <a:p>
            <a:r>
              <a:rPr lang="es-ES" b="1" dirty="0">
                <a:solidFill>
                  <a:schemeClr val="bg1"/>
                </a:solidFill>
              </a:rPr>
              <a:t>V.2.</a:t>
            </a:r>
          </a:p>
          <a:p>
            <a:r>
              <a:rPr lang="es-ES" b="1" u="sng" dirty="0">
                <a:solidFill>
                  <a:srgbClr val="FFFF00"/>
                </a:solidFill>
              </a:rPr>
              <a:t>y se quedó con parte del precio,</a:t>
            </a:r>
            <a:r>
              <a:rPr lang="es-ES" b="1" dirty="0">
                <a:solidFill>
                  <a:schemeClr val="bg1"/>
                </a:solidFill>
              </a:rPr>
              <a:t> sabiéndolo también su mujer; y trayendo la otra parte, la puso a los pies de los apóstoles. </a:t>
            </a:r>
          </a:p>
        </p:txBody>
      </p:sp>
    </p:spTree>
    <p:extLst>
      <p:ext uri="{BB962C8B-B14F-4D97-AF65-F5344CB8AC3E}">
        <p14:creationId xmlns:p14="http://schemas.microsoft.com/office/powerpoint/2010/main" val="94994835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
                                        <p:tgtEl>
                                          <p:spTgt spid="9">
                                            <p:txEl>
                                              <p:pRg st="2" end="2"/>
                                            </p:txEl>
                                          </p:spTgt>
                                        </p:tgtEl>
                                      </p:cBhvr>
                                    </p:animEffect>
                                    <p:anim calcmode="lin" valueType="num">
                                      <p:cBhvr>
                                        <p:cTn id="22" dur="4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9">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9">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9">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 calcmode="lin" valueType="num">
                                      <p:cBhvr>
                                        <p:cTn id="30"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p:cTn id="37"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9">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9">
                                            <p:txEl>
                                              <p:pRg st="6" end="6"/>
                                            </p:txEl>
                                          </p:spTgt>
                                        </p:tgtEl>
                                        <p:attrNameLst>
                                          <p:attrName>style.visibility</p:attrName>
                                        </p:attrNameLst>
                                      </p:cBhvr>
                                      <p:to>
                                        <p:strVal val="visible"/>
                                      </p:to>
                                    </p:set>
                                    <p:anim calcmode="lin" valueType="num">
                                      <p:cBhvr>
                                        <p:cTn id="44"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V.3.</a:t>
            </a:r>
          </a:p>
          <a:p>
            <a:r>
              <a:rPr lang="es-ES" b="1" dirty="0">
                <a:solidFill>
                  <a:schemeClr val="bg1"/>
                </a:solidFill>
              </a:rPr>
              <a:t>Mas Pedro dijo: Ananías, ¿por qué ha llenado Satanás tu corazón para mentir al Espíritu Santo, y quedarte con parte del precio del terreno? </a:t>
            </a:r>
          </a:p>
          <a:p>
            <a:r>
              <a:rPr lang="es-ES" b="1" dirty="0">
                <a:solidFill>
                  <a:schemeClr val="bg1"/>
                </a:solidFill>
              </a:rPr>
              <a:t>V.4.</a:t>
            </a:r>
          </a:p>
          <a:p>
            <a:r>
              <a:rPr lang="es-ES" b="1" dirty="0">
                <a:solidFill>
                  <a:schemeClr val="bg1"/>
                </a:solidFill>
              </a:rPr>
              <a:t>Mientras estaba sin venderse, ¿no te pertenecía? Y después de vendida, ¿no estaba bajo tu poder? ¿Por qué concebiste este asunto en tu corazón? No has mentido a los hombres sino a Dios. </a:t>
            </a:r>
          </a:p>
          <a:p>
            <a:r>
              <a:rPr lang="es-ES" b="1" dirty="0">
                <a:solidFill>
                  <a:schemeClr val="bg1"/>
                </a:solidFill>
              </a:rPr>
              <a:t>V.5.</a:t>
            </a:r>
          </a:p>
        </p:txBody>
      </p:sp>
    </p:spTree>
    <p:extLst>
      <p:ext uri="{BB962C8B-B14F-4D97-AF65-F5344CB8AC3E}">
        <p14:creationId xmlns:p14="http://schemas.microsoft.com/office/powerpoint/2010/main" val="311203100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Al oír Ananías estas palabras, cayó y expiró; y vino un gran temor sobre todos los que lo supieron. </a:t>
            </a:r>
          </a:p>
          <a:p>
            <a:r>
              <a:rPr lang="es-ES" b="1" dirty="0">
                <a:solidFill>
                  <a:schemeClr val="bg1"/>
                </a:solidFill>
              </a:rPr>
              <a:t>V.6.</a:t>
            </a:r>
          </a:p>
          <a:p>
            <a:r>
              <a:rPr lang="es-ES" b="1" dirty="0">
                <a:solidFill>
                  <a:schemeClr val="bg1"/>
                </a:solidFill>
              </a:rPr>
              <a:t>Y los jóvenes se levantaron y lo cubrieron, y sacándolo, le dieron sepultura.</a:t>
            </a:r>
          </a:p>
          <a:p>
            <a:r>
              <a:rPr lang="es-ES" b="1" dirty="0">
                <a:solidFill>
                  <a:schemeClr val="bg1"/>
                </a:solidFill>
              </a:rPr>
              <a:t>V.7.</a:t>
            </a:r>
          </a:p>
          <a:p>
            <a:r>
              <a:rPr lang="es-ES" b="1" dirty="0">
                <a:solidFill>
                  <a:schemeClr val="bg1"/>
                </a:solidFill>
              </a:rPr>
              <a:t>Después de un lapso como de tres horas entró su mujer, no sabiendo lo que había sucedido. </a:t>
            </a:r>
          </a:p>
          <a:p>
            <a:r>
              <a:rPr lang="es-ES" b="1" dirty="0">
                <a:solidFill>
                  <a:schemeClr val="bg1"/>
                </a:solidFill>
              </a:rPr>
              <a:t>V.8.</a:t>
            </a:r>
          </a:p>
        </p:txBody>
      </p:sp>
    </p:spTree>
    <p:extLst>
      <p:ext uri="{BB962C8B-B14F-4D97-AF65-F5344CB8AC3E}">
        <p14:creationId xmlns:p14="http://schemas.microsoft.com/office/powerpoint/2010/main" val="239165363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lnSpcReduction="10000"/>
          </a:bodyPr>
          <a:lstStyle/>
          <a:p>
            <a:r>
              <a:rPr lang="es-ES" b="1" dirty="0">
                <a:solidFill>
                  <a:schemeClr val="bg1"/>
                </a:solidFill>
              </a:rPr>
              <a:t>Y Pedro le preguntó: Dime, ¿vendisteis el terreno en tanto? Y ella dijo: Sí, ése fue el precio. </a:t>
            </a:r>
          </a:p>
          <a:p>
            <a:r>
              <a:rPr lang="es-ES" b="1" dirty="0">
                <a:solidFill>
                  <a:schemeClr val="bg1"/>
                </a:solidFill>
              </a:rPr>
              <a:t>V.9.</a:t>
            </a:r>
          </a:p>
          <a:p>
            <a:r>
              <a:rPr lang="es-ES" b="1" dirty="0">
                <a:solidFill>
                  <a:schemeClr val="bg1"/>
                </a:solidFill>
              </a:rPr>
              <a:t>Entonces Pedro le dijo: ¿Por qué os pusisteis de acuerdo para poner a prueba al Espíritu del Señor? Mira, los pies de los que sepultaron a tu marido están a la puerta, y te sacarán también a ti. </a:t>
            </a:r>
          </a:p>
          <a:p>
            <a:r>
              <a:rPr lang="es-ES" b="1" dirty="0">
                <a:solidFill>
                  <a:schemeClr val="bg1"/>
                </a:solidFill>
              </a:rPr>
              <a:t>V.10.</a:t>
            </a:r>
          </a:p>
          <a:p>
            <a:r>
              <a:rPr lang="es-ES" b="1" dirty="0">
                <a:solidFill>
                  <a:schemeClr val="bg1"/>
                </a:solidFill>
              </a:rPr>
              <a:t>Al instante ella cayó a los pies de él, y expiró. Al entrar los jóvenes, la hallaron muerta, y la sacaron y le dieron sepultura junto a su marido. </a:t>
            </a:r>
          </a:p>
        </p:txBody>
      </p:sp>
    </p:spTree>
    <p:extLst>
      <p:ext uri="{BB962C8B-B14F-4D97-AF65-F5344CB8AC3E}">
        <p14:creationId xmlns:p14="http://schemas.microsoft.com/office/powerpoint/2010/main" val="17257680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Ananías y Safira demuestran exactamente lo contrario, es decir, personas que realmente no se han dejado transformar en el interior de no estar satisfechos con todo lo que Dios es para ellos en Cristo. </a:t>
            </a:r>
          </a:p>
          <a:p>
            <a:r>
              <a:rPr lang="es-ES" b="1" dirty="0">
                <a:solidFill>
                  <a:schemeClr val="bg1"/>
                </a:solidFill>
              </a:rPr>
              <a:t>Pero que todavía quieren un lugar en la iglesia visible. </a:t>
            </a:r>
          </a:p>
          <a:p>
            <a:r>
              <a:rPr lang="es-ES" b="1" dirty="0">
                <a:solidFill>
                  <a:schemeClr val="bg1"/>
                </a:solidFill>
              </a:rPr>
              <a:t>La razón por la que caen muertos no es porque esto le sucede a todos los hipócritas. </a:t>
            </a:r>
          </a:p>
          <a:p>
            <a:r>
              <a:rPr lang="es-ES" b="1" dirty="0">
                <a:solidFill>
                  <a:schemeClr val="bg1"/>
                </a:solidFill>
              </a:rPr>
              <a:t>La razón por la que caen muertos es para dar una advertencia impresionante para toda la iglesia.</a:t>
            </a:r>
          </a:p>
        </p:txBody>
      </p:sp>
    </p:spTree>
    <p:extLst>
      <p:ext uri="{BB962C8B-B14F-4D97-AF65-F5344CB8AC3E}">
        <p14:creationId xmlns:p14="http://schemas.microsoft.com/office/powerpoint/2010/main" val="310944139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Que los cristianos falsos terminan de una manera mala, tarde o temprano.</a:t>
            </a:r>
          </a:p>
          <a:p>
            <a:r>
              <a:rPr lang="es-ES" b="1" dirty="0">
                <a:solidFill>
                  <a:schemeClr val="bg1"/>
                </a:solidFill>
              </a:rPr>
              <a:t>Dios quiere que su pueblo tema a la hipocresía. </a:t>
            </a:r>
          </a:p>
          <a:p>
            <a:r>
              <a:rPr lang="es-ES" b="1" dirty="0">
                <a:solidFill>
                  <a:schemeClr val="bg1"/>
                </a:solidFill>
              </a:rPr>
              <a:t>Su intención es que tengamos miedo de tratar al Espíritu Santo con desprecio. </a:t>
            </a:r>
          </a:p>
          <a:p>
            <a:r>
              <a:rPr lang="es-ES" b="1" dirty="0">
                <a:solidFill>
                  <a:schemeClr val="bg1"/>
                </a:solidFill>
              </a:rPr>
              <a:t>El aviso al final del versículo 5, después de que Ananías había muerto: "Y vino un gran temor sobre todos los que lo oyeron.“</a:t>
            </a:r>
          </a:p>
          <a:p>
            <a:r>
              <a:rPr lang="es-ES" b="1" dirty="0">
                <a:solidFill>
                  <a:schemeClr val="bg1"/>
                </a:solidFill>
              </a:rPr>
              <a:t>Por otra parte, en el versículo 11 después de que Safira murió. </a:t>
            </a:r>
          </a:p>
        </p:txBody>
      </p:sp>
    </p:spTree>
    <p:extLst>
      <p:ext uri="{BB962C8B-B14F-4D97-AF65-F5344CB8AC3E}">
        <p14:creationId xmlns:p14="http://schemas.microsoft.com/office/powerpoint/2010/main" val="415993191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La iglesia apena daba sus primeros pasos en el evangelio la iglesia esta creciendo cada día.</a:t>
            </a:r>
          </a:p>
          <a:p>
            <a:r>
              <a:rPr lang="es-ES" b="1" dirty="0">
                <a:solidFill>
                  <a:schemeClr val="bg1"/>
                </a:solidFill>
              </a:rPr>
              <a:t>Hechos.2:41.</a:t>
            </a:r>
          </a:p>
          <a:p>
            <a:r>
              <a:rPr lang="es-ES" b="1" dirty="0">
                <a:solidFill>
                  <a:schemeClr val="bg1"/>
                </a:solidFill>
              </a:rPr>
              <a:t>Así que los que recibieron su palabra fueron bautizados, y fueron añadidas en aquel día </a:t>
            </a:r>
            <a:r>
              <a:rPr lang="es-ES" b="1" u="sng" dirty="0">
                <a:solidFill>
                  <a:srgbClr val="FFFF00"/>
                </a:solidFill>
              </a:rPr>
              <a:t>como tres mil personas. </a:t>
            </a:r>
          </a:p>
          <a:p>
            <a:r>
              <a:rPr lang="es-ES" b="1" dirty="0">
                <a:solidFill>
                  <a:schemeClr val="bg1"/>
                </a:solidFill>
              </a:rPr>
              <a:t>Vemos aquí que se convirtieron como tres mil almas, persona.</a:t>
            </a:r>
          </a:p>
          <a:p>
            <a:r>
              <a:rPr lang="es-ES" b="1" dirty="0">
                <a:solidFill>
                  <a:schemeClr val="bg1"/>
                </a:solidFill>
              </a:rPr>
              <a:t>Después el numero aumento.</a:t>
            </a:r>
          </a:p>
        </p:txBody>
      </p:sp>
    </p:spTree>
    <p:extLst>
      <p:ext uri="{BB962C8B-B14F-4D97-AF65-F5344CB8AC3E}">
        <p14:creationId xmlns:p14="http://schemas.microsoft.com/office/powerpoint/2010/main" val="254071795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9">
                                            <p:txEl>
                                              <p:pRg st="0" end="0"/>
                                            </p:txEl>
                                          </p:spTgt>
                                        </p:tgtEl>
                                        <p:attrNameLst>
                                          <p:attrName>style.color</p:attrName>
                                        </p:attrNameLst>
                                      </p:cBhvr>
                                      <p:to>
                                        <a:schemeClr val="bg1"/>
                                      </p:to>
                                    </p:animClr>
                                    <p:animClr clrSpc="rgb" dir="cw">
                                      <p:cBhvr>
                                        <p:cTn id="7" dur="250" autoRev="1" fill="remove"/>
                                        <p:tgtEl>
                                          <p:spTgt spid="9">
                                            <p:txEl>
                                              <p:pRg st="0" end="0"/>
                                            </p:txEl>
                                          </p:spTgt>
                                        </p:tgtEl>
                                        <p:attrNameLst>
                                          <p:attrName>fillcolor</p:attrName>
                                        </p:attrNameLst>
                                      </p:cBhvr>
                                      <p:to>
                                        <a:schemeClr val="bg1"/>
                                      </p:to>
                                    </p:animClr>
                                    <p:set>
                                      <p:cBhvr>
                                        <p:cTn id="8" dur="250" autoRev="1" fill="remove"/>
                                        <p:tgtEl>
                                          <p:spTgt spid="9">
                                            <p:txEl>
                                              <p:pRg st="0" end="0"/>
                                            </p:txEl>
                                          </p:spTgt>
                                        </p:tgtEl>
                                        <p:attrNameLst>
                                          <p:attrName>fill.type</p:attrName>
                                        </p:attrNameLst>
                                      </p:cBhvr>
                                      <p:to>
                                        <p:strVal val="solid"/>
                                      </p:to>
                                    </p:set>
                                    <p:set>
                                      <p:cBhvr>
                                        <p:cTn id="9" dur="250" autoRev="1" fill="remove"/>
                                        <p:tgtEl>
                                          <p:spTgt spid="9">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9">
                                            <p:txEl>
                                              <p:pRg st="1" end="1"/>
                                            </p:txEl>
                                          </p:spTgt>
                                        </p:tgtEl>
                                        <p:attrNameLst>
                                          <p:attrName>style.color</p:attrName>
                                        </p:attrNameLst>
                                      </p:cBhvr>
                                      <p:to>
                                        <a:schemeClr val="bg1"/>
                                      </p:to>
                                    </p:animClr>
                                    <p:animClr clrSpc="rgb" dir="cw">
                                      <p:cBhvr>
                                        <p:cTn id="14" dur="250" autoRev="1" fill="remove"/>
                                        <p:tgtEl>
                                          <p:spTgt spid="9">
                                            <p:txEl>
                                              <p:pRg st="1" end="1"/>
                                            </p:txEl>
                                          </p:spTgt>
                                        </p:tgtEl>
                                        <p:attrNameLst>
                                          <p:attrName>fillcolor</p:attrName>
                                        </p:attrNameLst>
                                      </p:cBhvr>
                                      <p:to>
                                        <a:schemeClr val="bg1"/>
                                      </p:to>
                                    </p:animClr>
                                    <p:set>
                                      <p:cBhvr>
                                        <p:cTn id="15" dur="250" autoRev="1" fill="remove"/>
                                        <p:tgtEl>
                                          <p:spTgt spid="9">
                                            <p:txEl>
                                              <p:pRg st="1" end="1"/>
                                            </p:txEl>
                                          </p:spTgt>
                                        </p:tgtEl>
                                        <p:attrNameLst>
                                          <p:attrName>fill.type</p:attrName>
                                        </p:attrNameLst>
                                      </p:cBhvr>
                                      <p:to>
                                        <p:strVal val="solid"/>
                                      </p:to>
                                    </p:set>
                                    <p:set>
                                      <p:cBhvr>
                                        <p:cTn id="16" dur="250" autoRev="1" fill="remove"/>
                                        <p:tgtEl>
                                          <p:spTgt spid="9">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9">
                                            <p:txEl>
                                              <p:pRg st="2" end="2"/>
                                            </p:txEl>
                                          </p:spTgt>
                                        </p:tgtEl>
                                        <p:attrNameLst>
                                          <p:attrName>style.color</p:attrName>
                                        </p:attrNameLst>
                                      </p:cBhvr>
                                      <p:to>
                                        <a:schemeClr val="bg1"/>
                                      </p:to>
                                    </p:animClr>
                                    <p:animClr clrSpc="rgb" dir="cw">
                                      <p:cBhvr>
                                        <p:cTn id="21" dur="250" autoRev="1" fill="remove"/>
                                        <p:tgtEl>
                                          <p:spTgt spid="9">
                                            <p:txEl>
                                              <p:pRg st="2" end="2"/>
                                            </p:txEl>
                                          </p:spTgt>
                                        </p:tgtEl>
                                        <p:attrNameLst>
                                          <p:attrName>fillcolor</p:attrName>
                                        </p:attrNameLst>
                                      </p:cBhvr>
                                      <p:to>
                                        <a:schemeClr val="bg1"/>
                                      </p:to>
                                    </p:animClr>
                                    <p:set>
                                      <p:cBhvr>
                                        <p:cTn id="22" dur="250" autoRev="1" fill="remove"/>
                                        <p:tgtEl>
                                          <p:spTgt spid="9">
                                            <p:txEl>
                                              <p:pRg st="2" end="2"/>
                                            </p:txEl>
                                          </p:spTgt>
                                        </p:tgtEl>
                                        <p:attrNameLst>
                                          <p:attrName>fill.type</p:attrName>
                                        </p:attrNameLst>
                                      </p:cBhvr>
                                      <p:to>
                                        <p:strVal val="solid"/>
                                      </p:to>
                                    </p:set>
                                    <p:set>
                                      <p:cBhvr>
                                        <p:cTn id="23" dur="250" autoRev="1" fill="remove"/>
                                        <p:tgtEl>
                                          <p:spTgt spid="9">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9">
                                            <p:txEl>
                                              <p:pRg st="3" end="3"/>
                                            </p:txEl>
                                          </p:spTgt>
                                        </p:tgtEl>
                                        <p:attrNameLst>
                                          <p:attrName>style.color</p:attrName>
                                        </p:attrNameLst>
                                      </p:cBhvr>
                                      <p:to>
                                        <a:schemeClr val="bg1"/>
                                      </p:to>
                                    </p:animClr>
                                    <p:animClr clrSpc="rgb" dir="cw">
                                      <p:cBhvr>
                                        <p:cTn id="28" dur="250" autoRev="1" fill="remove"/>
                                        <p:tgtEl>
                                          <p:spTgt spid="9">
                                            <p:txEl>
                                              <p:pRg st="3" end="3"/>
                                            </p:txEl>
                                          </p:spTgt>
                                        </p:tgtEl>
                                        <p:attrNameLst>
                                          <p:attrName>fillcolor</p:attrName>
                                        </p:attrNameLst>
                                      </p:cBhvr>
                                      <p:to>
                                        <a:schemeClr val="bg1"/>
                                      </p:to>
                                    </p:animClr>
                                    <p:set>
                                      <p:cBhvr>
                                        <p:cTn id="29" dur="250" autoRev="1" fill="remove"/>
                                        <p:tgtEl>
                                          <p:spTgt spid="9">
                                            <p:txEl>
                                              <p:pRg st="3" end="3"/>
                                            </p:txEl>
                                          </p:spTgt>
                                        </p:tgtEl>
                                        <p:attrNameLst>
                                          <p:attrName>fill.type</p:attrName>
                                        </p:attrNameLst>
                                      </p:cBhvr>
                                      <p:to>
                                        <p:strVal val="solid"/>
                                      </p:to>
                                    </p:set>
                                    <p:set>
                                      <p:cBhvr>
                                        <p:cTn id="30" dur="250" autoRev="1" fill="remove"/>
                                        <p:tgtEl>
                                          <p:spTgt spid="9">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remove" grpId="0" nodeType="clickEffect">
                                  <p:stCondLst>
                                    <p:cond delay="0"/>
                                  </p:stCondLst>
                                  <p:childTnLst>
                                    <p:animClr clrSpc="rgb" dir="cw">
                                      <p:cBhvr override="childStyle">
                                        <p:cTn id="34" dur="250" autoRev="1" fill="remove"/>
                                        <p:tgtEl>
                                          <p:spTgt spid="9">
                                            <p:txEl>
                                              <p:pRg st="4" end="4"/>
                                            </p:txEl>
                                          </p:spTgt>
                                        </p:tgtEl>
                                        <p:attrNameLst>
                                          <p:attrName>style.color</p:attrName>
                                        </p:attrNameLst>
                                      </p:cBhvr>
                                      <p:to>
                                        <a:schemeClr val="bg1"/>
                                      </p:to>
                                    </p:animClr>
                                    <p:animClr clrSpc="rgb" dir="cw">
                                      <p:cBhvr>
                                        <p:cTn id="35" dur="250" autoRev="1" fill="remove"/>
                                        <p:tgtEl>
                                          <p:spTgt spid="9">
                                            <p:txEl>
                                              <p:pRg st="4" end="4"/>
                                            </p:txEl>
                                          </p:spTgt>
                                        </p:tgtEl>
                                        <p:attrNameLst>
                                          <p:attrName>fillcolor</p:attrName>
                                        </p:attrNameLst>
                                      </p:cBhvr>
                                      <p:to>
                                        <a:schemeClr val="bg1"/>
                                      </p:to>
                                    </p:animClr>
                                    <p:set>
                                      <p:cBhvr>
                                        <p:cTn id="36" dur="250" autoRev="1" fill="remove"/>
                                        <p:tgtEl>
                                          <p:spTgt spid="9">
                                            <p:txEl>
                                              <p:pRg st="4" end="4"/>
                                            </p:txEl>
                                          </p:spTgt>
                                        </p:tgtEl>
                                        <p:attrNameLst>
                                          <p:attrName>fill.type</p:attrName>
                                        </p:attrNameLst>
                                      </p:cBhvr>
                                      <p:to>
                                        <p:strVal val="solid"/>
                                      </p:to>
                                    </p:set>
                                    <p:set>
                                      <p:cBhvr>
                                        <p:cTn id="37" dur="250" autoRev="1" fill="remove"/>
                                        <p:tgtEl>
                                          <p:spTgt spid="9">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"Y vino un gran temor sobre toda la iglesia, y sobre todos los que oyeron estas cosas." </a:t>
            </a:r>
          </a:p>
          <a:p>
            <a:r>
              <a:rPr lang="es-ES" b="1" dirty="0">
                <a:solidFill>
                  <a:schemeClr val="bg1"/>
                </a:solidFill>
              </a:rPr>
              <a:t>Esta es la lección que Lucas quiere que entendamos: </a:t>
            </a:r>
          </a:p>
          <a:p>
            <a:r>
              <a:rPr lang="es-ES" b="1" dirty="0">
                <a:solidFill>
                  <a:schemeClr val="bg1"/>
                </a:solidFill>
              </a:rPr>
              <a:t>Falsificar la fe en la presencia de Dios es una cosa terrible y atraerá consecuencias eternas para nuestra alma.</a:t>
            </a:r>
          </a:p>
          <a:p>
            <a:r>
              <a:rPr lang="es-ES" b="1" dirty="0">
                <a:solidFill>
                  <a:schemeClr val="bg1"/>
                </a:solidFill>
              </a:rPr>
              <a:t>Hechos.9:31. </a:t>
            </a:r>
          </a:p>
          <a:p>
            <a:r>
              <a:rPr lang="es-ES" b="1" dirty="0">
                <a:solidFill>
                  <a:schemeClr val="bg1"/>
                </a:solidFill>
              </a:rPr>
              <a:t>Dice: </a:t>
            </a:r>
          </a:p>
        </p:txBody>
      </p:sp>
    </p:spTree>
    <p:extLst>
      <p:ext uri="{BB962C8B-B14F-4D97-AF65-F5344CB8AC3E}">
        <p14:creationId xmlns:p14="http://schemas.microsoft.com/office/powerpoint/2010/main" val="154345790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a:bodyPr>
          <a:lstStyle/>
          <a:p>
            <a:r>
              <a:rPr lang="es-ES" b="1" u="sng" dirty="0">
                <a:solidFill>
                  <a:srgbClr val="C00000"/>
                </a:solidFill>
              </a:rPr>
              <a:t>"la iglesia gozaba de paz por toda Judea, Galilea y Samaria, y era edificada;</a:t>
            </a:r>
            <a:r>
              <a:rPr lang="es-ES" b="1" dirty="0">
                <a:solidFill>
                  <a:schemeClr val="bg1"/>
                </a:solidFill>
              </a:rPr>
              <a:t> y andando en el temor del Señor y en la fortaleza del Espíritu Santo, seguía creciendo.” </a:t>
            </a:r>
          </a:p>
          <a:p>
            <a:r>
              <a:rPr lang="es-ES" b="1" dirty="0">
                <a:solidFill>
                  <a:schemeClr val="bg1"/>
                </a:solidFill>
              </a:rPr>
              <a:t>El temor del Señor y el bienestar del Espíritu Santo trae paz y el crecimiento de la iglesia.</a:t>
            </a:r>
          </a:p>
          <a:p>
            <a:r>
              <a:rPr lang="es-ES" b="1" dirty="0">
                <a:solidFill>
                  <a:schemeClr val="bg1"/>
                </a:solidFill>
              </a:rPr>
              <a:t>El tratar al Señor con desprecio y falsedad religiosa debe seguir siendo una horrenda expectación en la iglesia. </a:t>
            </a:r>
          </a:p>
          <a:p>
            <a:r>
              <a:rPr lang="es-ES" b="1" dirty="0">
                <a:solidFill>
                  <a:schemeClr val="bg1"/>
                </a:solidFill>
              </a:rPr>
              <a:t>Dios no puede ser burlado. </a:t>
            </a:r>
          </a:p>
        </p:txBody>
      </p:sp>
    </p:spTree>
    <p:extLst>
      <p:ext uri="{BB962C8B-B14F-4D97-AF65-F5344CB8AC3E}">
        <p14:creationId xmlns:p14="http://schemas.microsoft.com/office/powerpoint/2010/main" val="159294884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a:bodyPr>
          <a:lstStyle/>
          <a:p>
            <a:r>
              <a:rPr lang="es-ES" b="1" dirty="0">
                <a:solidFill>
                  <a:schemeClr val="bg1"/>
                </a:solidFill>
              </a:rPr>
              <a:t>Galatas.6:7.</a:t>
            </a:r>
          </a:p>
          <a:p>
            <a:r>
              <a:rPr lang="es-ES" b="1" u="sng" dirty="0">
                <a:solidFill>
                  <a:srgbClr val="00B050"/>
                </a:solidFill>
              </a:rPr>
              <a:t>No os dejéis engañar, de Dios nadie se burla;</a:t>
            </a:r>
            <a:r>
              <a:rPr lang="es-ES" b="1" dirty="0">
                <a:solidFill>
                  <a:schemeClr val="bg1"/>
                </a:solidFill>
              </a:rPr>
              <a:t> pues todo lo que el hombre siembre, eso también segará. </a:t>
            </a:r>
          </a:p>
          <a:p>
            <a:r>
              <a:rPr lang="es-ES" b="1" dirty="0">
                <a:solidFill>
                  <a:schemeClr val="bg1"/>
                </a:solidFill>
              </a:rPr>
              <a:t>Y El Espíritu Santo es un gran consuelo aquí, ya que es precisamente por su poder interior que llegamos a ser reales y auténticos.</a:t>
            </a:r>
          </a:p>
          <a:p>
            <a:pPr algn="ctr"/>
            <a:r>
              <a:rPr lang="es-ES" b="1" u="sng" dirty="0">
                <a:ln w="6600">
                  <a:solidFill>
                    <a:schemeClr val="accent2"/>
                  </a:solidFill>
                  <a:prstDash val="solid"/>
                </a:ln>
                <a:solidFill>
                  <a:srgbClr val="FFFFFF"/>
                </a:solidFill>
                <a:effectLst>
                  <a:outerShdw dist="38100" dir="2700000" algn="tl" rotWithShape="0">
                    <a:schemeClr val="accent2"/>
                  </a:outerShdw>
                </a:effectLst>
              </a:rPr>
              <a:t>Tres Cosas Que Estaban Mal Con Ananías Y Safira.</a:t>
            </a:r>
          </a:p>
          <a:p>
            <a:r>
              <a:rPr lang="es-ES" b="1" dirty="0">
                <a:solidFill>
                  <a:schemeClr val="bg1"/>
                </a:solidFill>
              </a:rPr>
              <a:t>¿Qué pasaba con Ananías y Safira?</a:t>
            </a:r>
          </a:p>
        </p:txBody>
      </p:sp>
    </p:spTree>
    <p:extLst>
      <p:ext uri="{BB962C8B-B14F-4D97-AF65-F5344CB8AC3E}">
        <p14:creationId xmlns:p14="http://schemas.microsoft.com/office/powerpoint/2010/main" val="330332864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u="sng" dirty="0">
                <a:ln w="6600">
                  <a:solidFill>
                    <a:schemeClr val="accent2"/>
                  </a:solidFill>
                  <a:prstDash val="solid"/>
                </a:ln>
                <a:solidFill>
                  <a:srgbClr val="FFFFFF"/>
                </a:solidFill>
                <a:effectLst>
                  <a:outerShdw dist="38100" dir="2700000" algn="tl" rotWithShape="0">
                    <a:schemeClr val="accent2"/>
                  </a:outerShdw>
                </a:effectLst>
              </a:rPr>
              <a:t>1. Amaban su dinero. </a:t>
            </a:r>
          </a:p>
          <a:p>
            <a:r>
              <a:rPr lang="es-ES" b="1" dirty="0">
                <a:solidFill>
                  <a:schemeClr val="bg1"/>
                </a:solidFill>
              </a:rPr>
              <a:t>Hicieron la venta, miraron todo ese dinero, y no podían soportar la idea de darlo todo por sus hermanos en la fe. Así que se guardaron algo. </a:t>
            </a:r>
          </a:p>
          <a:p>
            <a:r>
              <a:rPr lang="es-ES" b="1" dirty="0">
                <a:solidFill>
                  <a:schemeClr val="bg1"/>
                </a:solidFill>
              </a:rPr>
              <a:t>V.2.</a:t>
            </a:r>
          </a:p>
          <a:p>
            <a:r>
              <a:rPr lang="es-ES" b="1" dirty="0">
                <a:solidFill>
                  <a:schemeClr val="bg1"/>
                </a:solidFill>
              </a:rPr>
              <a:t>y se quedó con parte del precio, sabiéndolo también su mujer; y trayendo la otra parte, la puso a los pies de los apóstoles. </a:t>
            </a:r>
          </a:p>
          <a:p>
            <a:r>
              <a:rPr lang="es-ES" b="1" dirty="0">
                <a:solidFill>
                  <a:schemeClr val="bg1"/>
                </a:solidFill>
              </a:rPr>
              <a:t>Ellos querían aparentar ser más generosos de lo que realmente eran. </a:t>
            </a:r>
          </a:p>
        </p:txBody>
      </p:sp>
    </p:spTree>
    <p:extLst>
      <p:ext uri="{BB962C8B-B14F-4D97-AF65-F5344CB8AC3E}">
        <p14:creationId xmlns:p14="http://schemas.microsoft.com/office/powerpoint/2010/main" val="50489678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El pecado de ellos consistió en que profesaron darlo todo, cuando sólo dieron algo. </a:t>
            </a:r>
          </a:p>
          <a:p>
            <a:r>
              <a:rPr lang="es-ES" b="1" dirty="0">
                <a:solidFill>
                  <a:schemeClr val="bg1"/>
                </a:solidFill>
              </a:rPr>
              <a:t>Nadie les había pedido que vendieran su propiedad. </a:t>
            </a:r>
          </a:p>
          <a:p>
            <a:r>
              <a:rPr lang="es-ES" b="1" dirty="0">
                <a:solidFill>
                  <a:schemeClr val="bg1"/>
                </a:solidFill>
              </a:rPr>
              <a:t>Vendida, no estaban obligados a darlo todo. </a:t>
            </a:r>
          </a:p>
          <a:p>
            <a:r>
              <a:rPr lang="es-ES" b="1" dirty="0">
                <a:solidFill>
                  <a:schemeClr val="bg1"/>
                </a:solidFill>
              </a:rPr>
              <a:t>Pero pretendieron una dedicación total, mientras que en realidad retuvieron algo.</a:t>
            </a:r>
          </a:p>
          <a:p>
            <a:r>
              <a:rPr lang="es-ES" b="1" dirty="0">
                <a:solidFill>
                  <a:schemeClr val="bg1"/>
                </a:solidFill>
              </a:rPr>
              <a:t>Querían parecer justo delante de los demás.</a:t>
            </a:r>
          </a:p>
          <a:p>
            <a:r>
              <a:rPr lang="es-ES" b="1" dirty="0">
                <a:solidFill>
                  <a:schemeClr val="bg1"/>
                </a:solidFill>
              </a:rPr>
              <a:t>Ellos querían que los apóstoles pensasen que eran como Bernabé.</a:t>
            </a:r>
          </a:p>
        </p:txBody>
      </p:sp>
    </p:spTree>
    <p:extLst>
      <p:ext uri="{BB962C8B-B14F-4D97-AF65-F5344CB8AC3E}">
        <p14:creationId xmlns:p14="http://schemas.microsoft.com/office/powerpoint/2010/main" val="341156307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Tal vez, Ellos querían la aprobación religiosa externa. </a:t>
            </a:r>
          </a:p>
          <a:p>
            <a:r>
              <a:rPr lang="es-ES" b="1" dirty="0">
                <a:solidFill>
                  <a:schemeClr val="bg1"/>
                </a:solidFill>
              </a:rPr>
              <a:t>Ellos no sólo amaban el dinero, amaban más la gloria de los hombres, las dos cosas siempre van mano a mano. </a:t>
            </a:r>
          </a:p>
          <a:p>
            <a:r>
              <a:rPr lang="es-ES" b="1" dirty="0">
                <a:solidFill>
                  <a:schemeClr val="bg1"/>
                </a:solidFill>
              </a:rPr>
              <a:t>Lucas.16:14-15.</a:t>
            </a:r>
          </a:p>
          <a:p>
            <a:r>
              <a:rPr lang="es-ES" b="1" dirty="0">
                <a:solidFill>
                  <a:schemeClr val="bg1"/>
                </a:solidFill>
              </a:rPr>
              <a:t>Los fariseos, que eran amantes del dinero, oían todas estas cosas y se burlaban de El. </a:t>
            </a:r>
          </a:p>
          <a:p>
            <a:r>
              <a:rPr lang="es-ES" b="1" dirty="0">
                <a:solidFill>
                  <a:schemeClr val="bg1"/>
                </a:solidFill>
              </a:rPr>
              <a:t>V.15.</a:t>
            </a:r>
          </a:p>
        </p:txBody>
      </p:sp>
    </p:spTree>
    <p:extLst>
      <p:ext uri="{BB962C8B-B14F-4D97-AF65-F5344CB8AC3E}">
        <p14:creationId xmlns:p14="http://schemas.microsoft.com/office/powerpoint/2010/main" val="336707826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Y El les dijo: Vosotros sois los que os justificáis a vosotros mismos ante los hombres, pero Dios conoce vuestros corazones, porque lo que entre los hombres es de alta estima, abominable es delante de Dios. </a:t>
            </a:r>
          </a:p>
          <a:p>
            <a:r>
              <a:rPr lang="es-ES" b="1" dirty="0">
                <a:solidFill>
                  <a:schemeClr val="bg1"/>
                </a:solidFill>
              </a:rPr>
              <a:t>Raíz de todos los males es el amor al dinero.</a:t>
            </a:r>
          </a:p>
          <a:p>
            <a:r>
              <a:rPr lang="es-ES" b="1" dirty="0">
                <a:solidFill>
                  <a:schemeClr val="bg1"/>
                </a:solidFill>
              </a:rPr>
              <a:t>I Timoteo.6:10.</a:t>
            </a:r>
          </a:p>
          <a:p>
            <a:r>
              <a:rPr lang="es-ES" b="1" dirty="0">
                <a:solidFill>
                  <a:schemeClr val="bg1"/>
                </a:solidFill>
              </a:rPr>
              <a:t>Porque la raíz de todos los males es el amor al dinero, por el cual, codiciándolo algunos, se extraviaron de la fe y se torturaron con muchos dolores. </a:t>
            </a:r>
          </a:p>
        </p:txBody>
      </p:sp>
    </p:spTree>
    <p:extLst>
      <p:ext uri="{BB962C8B-B14F-4D97-AF65-F5344CB8AC3E}">
        <p14:creationId xmlns:p14="http://schemas.microsoft.com/office/powerpoint/2010/main" val="419433924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u="sng" dirty="0">
                <a:ln w="6600">
                  <a:solidFill>
                    <a:schemeClr val="accent2"/>
                  </a:solidFill>
                  <a:prstDash val="solid"/>
                </a:ln>
                <a:solidFill>
                  <a:srgbClr val="FFFFFF"/>
                </a:solidFill>
                <a:effectLst>
                  <a:outerShdw dist="38100" dir="2700000" algn="tl" rotWithShape="0">
                    <a:schemeClr val="accent2"/>
                  </a:outerShdw>
                </a:effectLst>
              </a:rPr>
              <a:t>2. Mintieron. </a:t>
            </a:r>
          </a:p>
          <a:p>
            <a:r>
              <a:rPr lang="es-ES" b="1" dirty="0">
                <a:solidFill>
                  <a:schemeClr val="bg1"/>
                </a:solidFill>
              </a:rPr>
              <a:t>V.3–4. </a:t>
            </a:r>
          </a:p>
          <a:p>
            <a:r>
              <a:rPr lang="es-ES" b="1" dirty="0">
                <a:solidFill>
                  <a:schemeClr val="bg1"/>
                </a:solidFill>
              </a:rPr>
              <a:t>Mas Pedro dijo: Ananías, </a:t>
            </a:r>
            <a:r>
              <a:rPr lang="es-ES" b="1" u="sng" dirty="0">
                <a:solidFill>
                  <a:srgbClr val="FFFF00"/>
                </a:solidFill>
              </a:rPr>
              <a:t>¿por qué ha llenado Satanás tu corazón para mentir al Espíritu Santo,</a:t>
            </a:r>
            <a:r>
              <a:rPr lang="es-ES" b="1" dirty="0">
                <a:solidFill>
                  <a:schemeClr val="bg1"/>
                </a:solidFill>
              </a:rPr>
              <a:t> y quedarte con parte del precio del terreno? </a:t>
            </a:r>
          </a:p>
          <a:p>
            <a:r>
              <a:rPr lang="es-ES" b="1" dirty="0">
                <a:solidFill>
                  <a:schemeClr val="bg1"/>
                </a:solidFill>
              </a:rPr>
              <a:t>V.4.</a:t>
            </a:r>
          </a:p>
          <a:p>
            <a:r>
              <a:rPr lang="es-ES" b="1" dirty="0">
                <a:solidFill>
                  <a:schemeClr val="bg1"/>
                </a:solidFill>
              </a:rPr>
              <a:t>Mientras estaba sin venderse, ¿no te pertenecía? Y después de vendida, ¿no estaba bajo tu poder? ¿Por qué concebiste este asunto en tu corazón? </a:t>
            </a:r>
            <a:r>
              <a:rPr lang="es-ES" b="1" u="sng" dirty="0">
                <a:solidFill>
                  <a:srgbClr val="C00000"/>
                </a:solidFill>
              </a:rPr>
              <a:t>No has mentido a los hombres sino a Dios. </a:t>
            </a:r>
          </a:p>
        </p:txBody>
      </p:sp>
    </p:spTree>
    <p:extLst>
      <p:ext uri="{BB962C8B-B14F-4D97-AF65-F5344CB8AC3E}">
        <p14:creationId xmlns:p14="http://schemas.microsoft.com/office/powerpoint/2010/main" val="305379480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Para cubrir su avaricia, y para dar la impresión de generosidad, mintieron. </a:t>
            </a:r>
          </a:p>
          <a:p>
            <a:r>
              <a:rPr lang="es-ES" b="1" dirty="0">
                <a:solidFill>
                  <a:schemeClr val="bg1"/>
                </a:solidFill>
              </a:rPr>
              <a:t>Si te gustan las posesiones y te gusta la gloria de los hombres, el amor a la verdad se disolverá en el engaño y el fraude. </a:t>
            </a:r>
          </a:p>
          <a:p>
            <a:r>
              <a:rPr lang="es-ES" b="1" dirty="0">
                <a:solidFill>
                  <a:schemeClr val="bg1"/>
                </a:solidFill>
              </a:rPr>
              <a:t>Ese es el significado de la hipocresía.</a:t>
            </a:r>
          </a:p>
          <a:p>
            <a:r>
              <a:rPr lang="es-ES" b="1" dirty="0">
                <a:solidFill>
                  <a:schemeClr val="bg1"/>
                </a:solidFill>
              </a:rPr>
              <a:t>Y no olvidemos que ningún mentiroso entrara al reino de los cielos.</a:t>
            </a:r>
          </a:p>
          <a:p>
            <a:r>
              <a:rPr lang="es-ES" b="1" dirty="0">
                <a:solidFill>
                  <a:schemeClr val="bg1"/>
                </a:solidFill>
              </a:rPr>
              <a:t>Apocalipsis.21:8.</a:t>
            </a:r>
          </a:p>
          <a:p>
            <a:endParaRPr lang="es-ES" b="1" dirty="0">
              <a:solidFill>
                <a:schemeClr val="bg1"/>
              </a:solidFill>
            </a:endParaRPr>
          </a:p>
        </p:txBody>
      </p:sp>
    </p:spTree>
    <p:extLst>
      <p:ext uri="{BB962C8B-B14F-4D97-AF65-F5344CB8AC3E}">
        <p14:creationId xmlns:p14="http://schemas.microsoft.com/office/powerpoint/2010/main" val="272148265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Pero los cobardes, incrédulos, abominables, asesinos, inmorales, hechiceros, idólatras </a:t>
            </a:r>
            <a:r>
              <a:rPr lang="es-ES" b="1" u="sng" dirty="0">
                <a:solidFill>
                  <a:srgbClr val="00B050"/>
                </a:solidFill>
              </a:rPr>
              <a:t>y todos los mentirosos tendrán su herencia en el lago que arde con fuego y azufre,</a:t>
            </a:r>
            <a:r>
              <a:rPr lang="es-ES" b="1" dirty="0">
                <a:solidFill>
                  <a:schemeClr val="bg1"/>
                </a:solidFill>
              </a:rPr>
              <a:t> que es la muerte segunda. </a:t>
            </a:r>
          </a:p>
          <a:p>
            <a:r>
              <a:rPr lang="es-ES" b="1" dirty="0">
                <a:solidFill>
                  <a:schemeClr val="bg1"/>
                </a:solidFill>
              </a:rPr>
              <a:t>La mentira nos llevara a la condenación por eso debemos dejar la mentira.</a:t>
            </a:r>
          </a:p>
          <a:p>
            <a:r>
              <a:rPr lang="es-ES" b="1" dirty="0">
                <a:solidFill>
                  <a:schemeClr val="bg1"/>
                </a:solidFill>
              </a:rPr>
              <a:t>Efesios.4:25.</a:t>
            </a:r>
          </a:p>
          <a:p>
            <a:r>
              <a:rPr lang="es-ES" b="1" u="sng" dirty="0">
                <a:solidFill>
                  <a:srgbClr val="7030A0"/>
                </a:solidFill>
              </a:rPr>
              <a:t>Por tanto, dejando a un lado la falsedad,</a:t>
            </a:r>
            <a:r>
              <a:rPr lang="es-ES" b="1" dirty="0">
                <a:solidFill>
                  <a:schemeClr val="bg1"/>
                </a:solidFill>
              </a:rPr>
              <a:t> HABLAD VERDAD CADA CUAL CON SU PROJIMO, porque somos miembros los unos de los otros. </a:t>
            </a:r>
          </a:p>
          <a:p>
            <a:endParaRPr lang="es-ES" b="1" dirty="0">
              <a:solidFill>
                <a:schemeClr val="bg1"/>
              </a:solidFill>
            </a:endParaRPr>
          </a:p>
          <a:p>
            <a:endParaRPr lang="es-ES" b="1" dirty="0">
              <a:solidFill>
                <a:schemeClr val="bg1"/>
              </a:solidFill>
            </a:endParaRPr>
          </a:p>
        </p:txBody>
      </p:sp>
    </p:spTree>
    <p:extLst>
      <p:ext uri="{BB962C8B-B14F-4D97-AF65-F5344CB8AC3E}">
        <p14:creationId xmlns:p14="http://schemas.microsoft.com/office/powerpoint/2010/main" val="147302331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Hechos.4:4.</a:t>
            </a:r>
          </a:p>
          <a:p>
            <a:r>
              <a:rPr lang="es-ES" b="1" dirty="0">
                <a:solidFill>
                  <a:schemeClr val="bg1"/>
                </a:solidFill>
              </a:rPr>
              <a:t>Pero muchos de los que habían oído el mensaje creyeron, </a:t>
            </a:r>
            <a:r>
              <a:rPr lang="es-ES" b="1" u="sng" dirty="0">
                <a:solidFill>
                  <a:srgbClr val="C00000"/>
                </a:solidFill>
              </a:rPr>
              <a:t>llegando el número de los hombres como a cinco mil.</a:t>
            </a:r>
            <a:r>
              <a:rPr lang="es-ES" b="1" dirty="0">
                <a:solidFill>
                  <a:schemeClr val="bg1"/>
                </a:solidFill>
              </a:rPr>
              <a:t> </a:t>
            </a:r>
          </a:p>
          <a:p>
            <a:r>
              <a:rPr lang="es-ES" b="1" dirty="0">
                <a:solidFill>
                  <a:schemeClr val="bg1"/>
                </a:solidFill>
              </a:rPr>
              <a:t>Aquí vemos que ya el numero no era de como tres mil sino como de cinco mil y solo de los hombres no se incluyen las mujeres.</a:t>
            </a:r>
          </a:p>
          <a:p>
            <a:r>
              <a:rPr lang="es-ES" b="1" dirty="0">
                <a:solidFill>
                  <a:schemeClr val="bg1"/>
                </a:solidFill>
              </a:rPr>
              <a:t>Después se nos dice ya no un numero sino una gran multitud.</a:t>
            </a:r>
          </a:p>
        </p:txBody>
      </p:sp>
    </p:spTree>
    <p:extLst>
      <p:ext uri="{BB962C8B-B14F-4D97-AF65-F5344CB8AC3E}">
        <p14:creationId xmlns:p14="http://schemas.microsoft.com/office/powerpoint/2010/main" val="275005055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Pedro acusó a Ananías de mentir al Espíritu Santo, no a los hombres. </a:t>
            </a:r>
          </a:p>
          <a:p>
            <a:r>
              <a:rPr lang="es-ES" b="1" dirty="0">
                <a:solidFill>
                  <a:schemeClr val="bg1"/>
                </a:solidFill>
              </a:rPr>
              <a:t>Al mentir al Espíritu Santo, mintió por ello mismo a Dios, por cuanto el Espíritu Santo es Dios. </a:t>
            </a:r>
          </a:p>
          <a:p>
            <a:r>
              <a:rPr lang="es-ES" b="1" dirty="0">
                <a:solidFill>
                  <a:schemeClr val="bg1"/>
                </a:solidFill>
              </a:rPr>
              <a:t>Hermanos y amigos cuando mentimos tengamos siempre presente que es a Dios al que estamos mintiendo y es a El que vamos a dar cuenta.</a:t>
            </a:r>
          </a:p>
          <a:p>
            <a:r>
              <a:rPr lang="es-ES" b="1" u="sng" dirty="0">
                <a:ln w="6600">
                  <a:solidFill>
                    <a:schemeClr val="accent2"/>
                  </a:solidFill>
                  <a:prstDash val="solid"/>
                </a:ln>
                <a:solidFill>
                  <a:srgbClr val="FFFFFF"/>
                </a:solidFill>
                <a:effectLst>
                  <a:outerShdw dist="38100" dir="2700000" algn="tl" rotWithShape="0">
                    <a:schemeClr val="accent2"/>
                  </a:outerShdw>
                </a:effectLst>
              </a:rPr>
              <a:t>3. Pusieron Aprueba- Al Espíritu Santo.</a:t>
            </a:r>
          </a:p>
          <a:p>
            <a:r>
              <a:rPr lang="es-ES" b="1" dirty="0">
                <a:solidFill>
                  <a:schemeClr val="bg1"/>
                </a:solidFill>
              </a:rPr>
              <a:t>V.9.</a:t>
            </a:r>
          </a:p>
          <a:p>
            <a:endParaRPr lang="es-ES" b="1" dirty="0">
              <a:solidFill>
                <a:schemeClr val="bg1"/>
              </a:solidFill>
            </a:endParaRPr>
          </a:p>
        </p:txBody>
      </p:sp>
    </p:spTree>
    <p:extLst>
      <p:ext uri="{BB962C8B-B14F-4D97-AF65-F5344CB8AC3E}">
        <p14:creationId xmlns:p14="http://schemas.microsoft.com/office/powerpoint/2010/main" val="156499977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100"/>
                                        <p:tgtEl>
                                          <p:spTgt spid="9">
                                            <p:txEl>
                                              <p:pRg st="3" end="3"/>
                                            </p:txEl>
                                          </p:spTgt>
                                        </p:tgtEl>
                                      </p:cBhvr>
                                    </p:animEffect>
                                    <p:anim calcmode="lin" valueType="num">
                                      <p:cBhvr>
                                        <p:cTn id="8" dur="4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9" dur="400" fill="hold"/>
                                        <p:tgtEl>
                                          <p:spTgt spid="9">
                                            <p:txEl>
                                              <p:pRg st="3" end="3"/>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9">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9">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 calcmode="lin" valueType="num">
                                      <p:cBhvr>
                                        <p:cTn id="16"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17"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18"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Entonces Pedro le dijo: ¿Por qué os pusisteis de acuerdo para poner a prueba al Espíritu del Señor? Mira, los pies de los que sepultaron a tu marido están a la puerta, y te sacarán también a ti. </a:t>
            </a:r>
          </a:p>
          <a:p>
            <a:r>
              <a:rPr lang="es-ES" b="1" dirty="0">
                <a:solidFill>
                  <a:schemeClr val="bg1"/>
                </a:solidFill>
              </a:rPr>
              <a:t>Ellos pusieron aprueba el poder de Dios de conocer los pensamientos del hombre.</a:t>
            </a:r>
          </a:p>
          <a:p>
            <a:r>
              <a:rPr lang="es-ES" b="1" dirty="0">
                <a:solidFill>
                  <a:schemeClr val="bg1"/>
                </a:solidFill>
              </a:rPr>
              <a:t>Si alguien les hubiera preguntado de antemano si podían engañar al Espíritu Santo, probablemente habrían dicho que no.</a:t>
            </a:r>
          </a:p>
          <a:p>
            <a:r>
              <a:rPr lang="es-ES" b="1" dirty="0">
                <a:solidFill>
                  <a:schemeClr val="bg1"/>
                </a:solidFill>
              </a:rPr>
              <a:t>Pero no aceptaron que los apóstoles eran inspirados por el Espíritu Santo.</a:t>
            </a:r>
          </a:p>
        </p:txBody>
      </p:sp>
    </p:spTree>
    <p:extLst>
      <p:ext uri="{BB962C8B-B14F-4D97-AF65-F5344CB8AC3E}">
        <p14:creationId xmlns:p14="http://schemas.microsoft.com/office/powerpoint/2010/main" val="223771328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Ananías y Safira cometieron el error serio de no reconocer el poder del Espíritu Santo en los apóstoles.</a:t>
            </a:r>
          </a:p>
          <a:p>
            <a:r>
              <a:rPr lang="es-ES" b="1" dirty="0">
                <a:solidFill>
                  <a:schemeClr val="bg1"/>
                </a:solidFill>
              </a:rPr>
              <a:t>Y lamentablemente nosotros también podemos caer en este error cuando no nos conformamos a la doctrina de los Apóstoles.</a:t>
            </a:r>
          </a:p>
          <a:p>
            <a:r>
              <a:rPr lang="es-ES" b="1" dirty="0">
                <a:solidFill>
                  <a:schemeClr val="bg1"/>
                </a:solidFill>
              </a:rPr>
              <a:t>Hechos.2:42.</a:t>
            </a:r>
          </a:p>
          <a:p>
            <a:r>
              <a:rPr lang="es-ES" b="1" dirty="0">
                <a:solidFill>
                  <a:schemeClr val="bg1"/>
                </a:solidFill>
              </a:rPr>
              <a:t>Y se dedicaban continuamente a las enseñanzas de los apóstoles, a la comunión, al partimiento del pan y a la oración. </a:t>
            </a:r>
          </a:p>
        </p:txBody>
      </p:sp>
    </p:spTree>
    <p:extLst>
      <p:ext uri="{BB962C8B-B14F-4D97-AF65-F5344CB8AC3E}">
        <p14:creationId xmlns:p14="http://schemas.microsoft.com/office/powerpoint/2010/main" val="411230164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No seamos como Ananías y Safira fingiendo lo que no somos, bondadosos, amables, cariñosos.</a:t>
            </a:r>
          </a:p>
          <a:p>
            <a:r>
              <a:rPr lang="es-ES" b="1" dirty="0">
                <a:solidFill>
                  <a:schemeClr val="bg1"/>
                </a:solidFill>
              </a:rPr>
              <a:t>Seamos sinceros, honesto.</a:t>
            </a:r>
          </a:p>
          <a:p>
            <a:pPr algn="ctr"/>
            <a:r>
              <a:rPr lang="es-ES" b="1" u="sng" dirty="0">
                <a:ln w="6600">
                  <a:solidFill>
                    <a:schemeClr val="accent2"/>
                  </a:solidFill>
                  <a:prstDash val="solid"/>
                </a:ln>
                <a:solidFill>
                  <a:srgbClr val="FFFFFF"/>
                </a:solidFill>
                <a:effectLst>
                  <a:outerShdw dist="38100" dir="2700000" algn="tl" rotWithShape="0">
                    <a:schemeClr val="accent2"/>
                  </a:outerShdw>
                </a:effectLst>
              </a:rPr>
              <a:t>¿COMO ERA DIFERENTE BERNABE DE ANANIAS Y SAFIRA?.</a:t>
            </a:r>
          </a:p>
          <a:p>
            <a:r>
              <a:rPr lang="es-ES" b="1" dirty="0">
                <a:solidFill>
                  <a:schemeClr val="bg1"/>
                </a:solidFill>
              </a:rPr>
              <a:t>Vamos a terminar con los ojos fijos en Bernabé y no en Ananías y Safira. </a:t>
            </a:r>
          </a:p>
          <a:p>
            <a:r>
              <a:rPr lang="es-ES" b="1" dirty="0">
                <a:solidFill>
                  <a:schemeClr val="bg1"/>
                </a:solidFill>
              </a:rPr>
              <a:t>¿Cómo era diferente? </a:t>
            </a:r>
          </a:p>
          <a:p>
            <a:r>
              <a:rPr lang="es-ES" b="1" dirty="0">
                <a:solidFill>
                  <a:schemeClr val="bg1"/>
                </a:solidFill>
              </a:rPr>
              <a:t>Él era diferente en cada punto.</a:t>
            </a:r>
          </a:p>
        </p:txBody>
      </p:sp>
    </p:spTree>
    <p:extLst>
      <p:ext uri="{BB962C8B-B14F-4D97-AF65-F5344CB8AC3E}">
        <p14:creationId xmlns:p14="http://schemas.microsoft.com/office/powerpoint/2010/main" val="164157220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
                                        <p:tgtEl>
                                          <p:spTgt spid="9">
                                            <p:txEl>
                                              <p:pRg st="2" end="2"/>
                                            </p:txEl>
                                          </p:spTgt>
                                        </p:tgtEl>
                                      </p:cBhvr>
                                    </p:animEffect>
                                    <p:anim calcmode="lin" valueType="num">
                                      <p:cBhvr>
                                        <p:cTn id="22" dur="4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9">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9">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9">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 calcmode="lin" valueType="num">
                                      <p:cBhvr>
                                        <p:cTn id="30"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p:cTn id="37"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9">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 calcmode="lin" valueType="num">
                                      <p:cBhvr>
                                        <p:cTn id="44"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fontScale="92500" lnSpcReduction="10000"/>
          </a:bodyPr>
          <a:lstStyle/>
          <a:p>
            <a:r>
              <a:rPr lang="es-ES" b="1" dirty="0">
                <a:solidFill>
                  <a:schemeClr val="bg1"/>
                </a:solidFill>
              </a:rPr>
              <a:t>Él no ama el dinero y ni las cosas materiales. </a:t>
            </a:r>
          </a:p>
          <a:p>
            <a:r>
              <a:rPr lang="es-ES" b="1" dirty="0">
                <a:solidFill>
                  <a:schemeClr val="bg1"/>
                </a:solidFill>
              </a:rPr>
              <a:t>Cuando vendió su campo no soñó acerca de todas las comodidades y placeres que estaba soltando. </a:t>
            </a:r>
          </a:p>
          <a:p>
            <a:r>
              <a:rPr lang="es-ES" b="1" dirty="0">
                <a:solidFill>
                  <a:schemeClr val="bg1"/>
                </a:solidFill>
              </a:rPr>
              <a:t>Se deleitaba en poder ayudar a sus hermanos en la fe y la obra del Señor. </a:t>
            </a:r>
          </a:p>
          <a:p>
            <a:r>
              <a:rPr lang="es-ES" b="1" dirty="0">
                <a:solidFill>
                  <a:schemeClr val="bg1"/>
                </a:solidFill>
              </a:rPr>
              <a:t>Soñó con el bien que podía hacer con su don y la gloria que aportaría a Jesús.</a:t>
            </a:r>
          </a:p>
          <a:p>
            <a:r>
              <a:rPr lang="es-ES" b="1" dirty="0">
                <a:solidFill>
                  <a:schemeClr val="bg1"/>
                </a:solidFill>
              </a:rPr>
              <a:t>II Juan.5-6.</a:t>
            </a:r>
          </a:p>
          <a:p>
            <a:r>
              <a:rPr lang="es-ES" b="1" dirty="0">
                <a:solidFill>
                  <a:schemeClr val="bg1"/>
                </a:solidFill>
              </a:rPr>
              <a:t>Amado, </a:t>
            </a:r>
            <a:r>
              <a:rPr lang="es-ES" b="1" u="sng" dirty="0">
                <a:solidFill>
                  <a:srgbClr val="FFFF00"/>
                </a:solidFill>
              </a:rPr>
              <a:t>estás obrando fielmente en lo que haces por los hermanos,</a:t>
            </a:r>
            <a:r>
              <a:rPr lang="es-ES" b="1" dirty="0">
                <a:solidFill>
                  <a:schemeClr val="bg1"/>
                </a:solidFill>
              </a:rPr>
              <a:t> y sobre todo cuando se trata de extraños; </a:t>
            </a:r>
          </a:p>
        </p:txBody>
      </p:sp>
    </p:spTree>
    <p:extLst>
      <p:ext uri="{BB962C8B-B14F-4D97-AF65-F5344CB8AC3E}">
        <p14:creationId xmlns:p14="http://schemas.microsoft.com/office/powerpoint/2010/main" val="53645334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V.6.</a:t>
            </a:r>
          </a:p>
          <a:p>
            <a:r>
              <a:rPr lang="es-ES" b="1" dirty="0">
                <a:solidFill>
                  <a:schemeClr val="bg1"/>
                </a:solidFill>
              </a:rPr>
              <a:t>pues ellos dan testimonio de tu amor ante la iglesia. </a:t>
            </a:r>
            <a:r>
              <a:rPr lang="es-ES" b="1" u="sng" dirty="0">
                <a:solidFill>
                  <a:srgbClr val="C00000"/>
                </a:solidFill>
              </a:rPr>
              <a:t>Harás bien en ayudarles a proseguir su viaje de una manera digna de Dios.</a:t>
            </a:r>
            <a:r>
              <a:rPr lang="es-ES" b="1" dirty="0">
                <a:solidFill>
                  <a:schemeClr val="bg1"/>
                </a:solidFill>
              </a:rPr>
              <a:t> </a:t>
            </a:r>
          </a:p>
          <a:p>
            <a:r>
              <a:rPr lang="es-ES" b="1" dirty="0">
                <a:solidFill>
                  <a:schemeClr val="bg1"/>
                </a:solidFill>
              </a:rPr>
              <a:t>Bernabé estaba obrando fielmente en lo que hacia al despojarse de su terreno y darlo todo para que no hubiera necesitado entre los hermanos.</a:t>
            </a:r>
          </a:p>
          <a:p>
            <a:r>
              <a:rPr lang="es-ES" b="1" dirty="0">
                <a:solidFill>
                  <a:schemeClr val="bg1"/>
                </a:solidFill>
              </a:rPr>
              <a:t>No quería parecer más generoso de lo que era. </a:t>
            </a:r>
          </a:p>
          <a:p>
            <a:r>
              <a:rPr lang="es-ES" b="1" dirty="0">
                <a:solidFill>
                  <a:schemeClr val="bg1"/>
                </a:solidFill>
              </a:rPr>
              <a:t>No le hacía falta la gloria de los hombres. </a:t>
            </a:r>
          </a:p>
          <a:p>
            <a:r>
              <a:rPr lang="es-ES" b="1" dirty="0">
                <a:solidFill>
                  <a:schemeClr val="bg1"/>
                </a:solidFill>
              </a:rPr>
              <a:t>Tenía la aprobación de Dios. </a:t>
            </a:r>
          </a:p>
        </p:txBody>
      </p:sp>
    </p:spTree>
    <p:extLst>
      <p:ext uri="{BB962C8B-B14F-4D97-AF65-F5344CB8AC3E}">
        <p14:creationId xmlns:p14="http://schemas.microsoft.com/office/powerpoint/2010/main" val="144935579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Y eso le bastaba, eso era suficiente para El. </a:t>
            </a:r>
          </a:p>
          <a:p>
            <a:r>
              <a:rPr lang="es-ES" b="1" dirty="0">
                <a:solidFill>
                  <a:schemeClr val="bg1"/>
                </a:solidFill>
              </a:rPr>
              <a:t>Y debería ser para nosotros también.</a:t>
            </a:r>
          </a:p>
          <a:p>
            <a:r>
              <a:rPr lang="es-ES" b="1" dirty="0">
                <a:solidFill>
                  <a:schemeClr val="bg1"/>
                </a:solidFill>
              </a:rPr>
              <a:t>Por lo tanto él no miente. </a:t>
            </a:r>
          </a:p>
          <a:p>
            <a:r>
              <a:rPr lang="es-ES" b="1" dirty="0">
                <a:solidFill>
                  <a:schemeClr val="bg1"/>
                </a:solidFill>
              </a:rPr>
              <a:t>Amaba la verdad. </a:t>
            </a:r>
          </a:p>
          <a:p>
            <a:r>
              <a:rPr lang="es-ES" b="1" dirty="0">
                <a:solidFill>
                  <a:schemeClr val="bg1"/>
                </a:solidFill>
              </a:rPr>
              <a:t>Infundía confianza. </a:t>
            </a:r>
          </a:p>
          <a:p>
            <a:r>
              <a:rPr lang="es-ES" b="1" dirty="0">
                <a:solidFill>
                  <a:schemeClr val="bg1"/>
                </a:solidFill>
              </a:rPr>
              <a:t>Su integridad se convirtió en leyenda en la iglesia primitiva.</a:t>
            </a:r>
          </a:p>
          <a:p>
            <a:r>
              <a:rPr lang="es-ES" b="1" dirty="0">
                <a:solidFill>
                  <a:schemeClr val="bg1"/>
                </a:solidFill>
              </a:rPr>
              <a:t>Y, por último, no trajo ningún reproche al Espíritu Santo. </a:t>
            </a:r>
          </a:p>
          <a:p>
            <a:endParaRPr lang="es-ES" b="1" dirty="0">
              <a:solidFill>
                <a:schemeClr val="bg1"/>
              </a:solidFill>
            </a:endParaRPr>
          </a:p>
        </p:txBody>
      </p:sp>
    </p:spTree>
    <p:extLst>
      <p:ext uri="{BB962C8B-B14F-4D97-AF65-F5344CB8AC3E}">
        <p14:creationId xmlns:p14="http://schemas.microsoft.com/office/powerpoint/2010/main" val="334597170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p:cTn id="49"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El sabía que el Espíritu estaba vivo y real en la iglesia. </a:t>
            </a:r>
          </a:p>
          <a:p>
            <a:r>
              <a:rPr lang="es-ES" b="1" dirty="0">
                <a:solidFill>
                  <a:schemeClr val="bg1"/>
                </a:solidFill>
              </a:rPr>
              <a:t>Él sabía que todo su pensamiento estaba abierto y puesto al desnudo antes el Espíritu de verdad.</a:t>
            </a:r>
          </a:p>
          <a:p>
            <a:r>
              <a:rPr lang="es-ES" b="1" dirty="0">
                <a:solidFill>
                  <a:schemeClr val="bg1"/>
                </a:solidFill>
              </a:rPr>
              <a:t>Imitemos seamos como Bernabé y no como Ananías y Safira.</a:t>
            </a:r>
          </a:p>
          <a:p>
            <a:r>
              <a:rPr lang="es-ES" b="1" dirty="0">
                <a:solidFill>
                  <a:schemeClr val="bg1"/>
                </a:solidFill>
              </a:rPr>
              <a:t>Bernabé un siervo de Dios con muchas cualidades digna de imitar.</a:t>
            </a:r>
          </a:p>
        </p:txBody>
      </p:sp>
    </p:spTree>
    <p:extLst>
      <p:ext uri="{BB962C8B-B14F-4D97-AF65-F5344CB8AC3E}">
        <p14:creationId xmlns:p14="http://schemas.microsoft.com/office/powerpoint/2010/main" val="279056989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pPr algn="ctr"/>
            <a:r>
              <a:rPr lang="es-ES" b="1" u="sng" dirty="0">
                <a:ln w="6600">
                  <a:solidFill>
                    <a:schemeClr val="accent2"/>
                  </a:solidFill>
                  <a:prstDash val="solid"/>
                </a:ln>
                <a:solidFill>
                  <a:srgbClr val="FFFFFF"/>
                </a:solidFill>
                <a:effectLst>
                  <a:outerShdw dist="38100" dir="2700000" algn="tl" rotWithShape="0">
                    <a:schemeClr val="accent2"/>
                  </a:outerShdw>
                </a:effectLst>
              </a:rPr>
              <a:t>CONCLUSION:</a:t>
            </a:r>
          </a:p>
          <a:p>
            <a:r>
              <a:rPr lang="es-ES" b="1" dirty="0">
                <a:solidFill>
                  <a:schemeClr val="bg1"/>
                </a:solidFill>
              </a:rPr>
              <a:t>Hemos visto los dos ejemplos tanto de:</a:t>
            </a:r>
          </a:p>
          <a:p>
            <a:r>
              <a:rPr lang="es-ES" b="1" dirty="0">
                <a:solidFill>
                  <a:schemeClr val="bg1"/>
                </a:solidFill>
              </a:rPr>
              <a:t>Bernabé.</a:t>
            </a:r>
          </a:p>
          <a:p>
            <a:r>
              <a:rPr lang="es-ES" b="1" dirty="0">
                <a:solidFill>
                  <a:schemeClr val="bg1"/>
                </a:solidFill>
              </a:rPr>
              <a:t>Como de:</a:t>
            </a:r>
          </a:p>
          <a:p>
            <a:r>
              <a:rPr lang="es-ES" b="1" dirty="0">
                <a:solidFill>
                  <a:schemeClr val="bg1"/>
                </a:solidFill>
              </a:rPr>
              <a:t>Ananías y Safira.</a:t>
            </a:r>
          </a:p>
          <a:p>
            <a:r>
              <a:rPr lang="es-ES" b="1" dirty="0">
                <a:solidFill>
                  <a:schemeClr val="bg1"/>
                </a:solidFill>
              </a:rPr>
              <a:t>Bernabé nos da un gran ejemplo para imitarle.</a:t>
            </a:r>
          </a:p>
          <a:p>
            <a:r>
              <a:rPr lang="es-ES" b="1" dirty="0">
                <a:solidFill>
                  <a:schemeClr val="bg1"/>
                </a:solidFill>
              </a:rPr>
              <a:t>Ananías y Safira nos dan un mal ejemplo para desecharlo.</a:t>
            </a:r>
          </a:p>
          <a:p>
            <a:r>
              <a:rPr lang="es-ES" b="1" dirty="0">
                <a:solidFill>
                  <a:schemeClr val="bg1"/>
                </a:solidFill>
              </a:rPr>
              <a:t>¿A quien se parece Usted?</a:t>
            </a:r>
          </a:p>
        </p:txBody>
      </p:sp>
    </p:spTree>
    <p:extLst>
      <p:ext uri="{BB962C8B-B14F-4D97-AF65-F5344CB8AC3E}">
        <p14:creationId xmlns:p14="http://schemas.microsoft.com/office/powerpoint/2010/main" val="136420960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
                                        <p:tgtEl>
                                          <p:spTgt spid="9">
                                            <p:txEl>
                                              <p:pRg st="0" end="0"/>
                                            </p:txEl>
                                          </p:spTgt>
                                        </p:tgtEl>
                                      </p:cBhvr>
                                    </p:animEffect>
                                    <p:anim calcmode="lin" valueType="num">
                                      <p:cBhvr>
                                        <p:cTn id="8" dur="4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9">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9">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9">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p:cTn id="16"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p:cTn id="2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p:cTn id="30"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 calcmode="lin" valueType="num">
                                      <p:cBhvr>
                                        <p:cTn id="37"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9">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9">
                                            <p:txEl>
                                              <p:pRg st="4" end="4"/>
                                            </p:txEl>
                                          </p:spTgt>
                                        </p:tgtEl>
                                        <p:attrNameLst>
                                          <p:attrName>style.visibility</p:attrName>
                                        </p:attrNameLst>
                                      </p:cBhvr>
                                      <p:to>
                                        <p:strVal val="visible"/>
                                      </p:to>
                                    </p:set>
                                    <p:anim calcmode="lin" valueType="num">
                                      <p:cBhvr>
                                        <p:cTn id="44"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46" dur="500"/>
                                        <p:tgtEl>
                                          <p:spTgt spid="9">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9">
                                            <p:txEl>
                                              <p:pRg st="5" end="5"/>
                                            </p:txEl>
                                          </p:spTgt>
                                        </p:tgtEl>
                                        <p:attrNameLst>
                                          <p:attrName>style.visibility</p:attrName>
                                        </p:attrNameLst>
                                      </p:cBhvr>
                                      <p:to>
                                        <p:strVal val="visible"/>
                                      </p:to>
                                    </p:set>
                                    <p:anim calcmode="lin" valueType="num">
                                      <p:cBhvr>
                                        <p:cTn id="51"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52"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53" dur="500"/>
                                        <p:tgtEl>
                                          <p:spTgt spid="9">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9">
                                            <p:txEl>
                                              <p:pRg st="6" end="6"/>
                                            </p:txEl>
                                          </p:spTgt>
                                        </p:tgtEl>
                                        <p:attrNameLst>
                                          <p:attrName>style.visibility</p:attrName>
                                        </p:attrNameLst>
                                      </p:cBhvr>
                                      <p:to>
                                        <p:strVal val="visible"/>
                                      </p:to>
                                    </p:set>
                                    <p:anim calcmode="lin" valueType="num">
                                      <p:cBhvr>
                                        <p:cTn id="58"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9"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60" dur="500"/>
                                        <p:tgtEl>
                                          <p:spTgt spid="9">
                                            <p:txEl>
                                              <p:pRg st="6" end="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9">
                                            <p:txEl>
                                              <p:pRg st="7" end="7"/>
                                            </p:txEl>
                                          </p:spTgt>
                                        </p:tgtEl>
                                        <p:attrNameLst>
                                          <p:attrName>style.visibility</p:attrName>
                                        </p:attrNameLst>
                                      </p:cBhvr>
                                      <p:to>
                                        <p:strVal val="visible"/>
                                      </p:to>
                                    </p:set>
                                    <p:anim calcmode="lin" valueType="num">
                                      <p:cBhvr>
                                        <p:cTn id="65"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9">
                                            <p:txEl>
                                              <p:pRg st="7" end="7"/>
                                            </p:txEl>
                                          </p:spTgt>
                                        </p:tgtEl>
                                        <p:attrNameLst>
                                          <p:attrName>ppt_h</p:attrName>
                                        </p:attrNameLst>
                                      </p:cBhvr>
                                      <p:tavLst>
                                        <p:tav tm="0">
                                          <p:val>
                                            <p:fltVal val="0"/>
                                          </p:val>
                                        </p:tav>
                                        <p:tav tm="100000">
                                          <p:val>
                                            <p:strVal val="#ppt_h"/>
                                          </p:val>
                                        </p:tav>
                                      </p:tavLst>
                                    </p:anim>
                                    <p:animEffect transition="in" filter="fade">
                                      <p:cBhvr>
                                        <p:cTn id="67"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1">
            <a:extLst>
              <a:ext uri="{FF2B5EF4-FFF2-40B4-BE49-F238E27FC236}">
                <a16:creationId xmlns:a16="http://schemas.microsoft.com/office/drawing/2014/main" id="{F3BC871F-4C20-439B-8F07-369600ECE056}"/>
              </a:ext>
            </a:extLst>
          </p:cNvPr>
          <p:cNvSpPr/>
          <p:nvPr/>
        </p:nvSpPr>
        <p:spPr>
          <a:xfrm>
            <a:off x="537882" y="3856383"/>
            <a:ext cx="8001000" cy="11459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t>DIOS NOS BENDIGA A TODOS.</a:t>
            </a:r>
          </a:p>
        </p:txBody>
      </p:sp>
      <p:pic>
        <p:nvPicPr>
          <p:cNvPr id="4" name="Imagen 3">
            <a:extLst>
              <a:ext uri="{FF2B5EF4-FFF2-40B4-BE49-F238E27FC236}">
                <a16:creationId xmlns:a16="http://schemas.microsoft.com/office/drawing/2014/main" id="{469E7CE9-A898-432B-ABE5-306D601695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882" y="658906"/>
            <a:ext cx="8001000" cy="3197477"/>
          </a:xfrm>
          <a:prstGeom prst="rect">
            <a:avLst/>
          </a:prstGeom>
        </p:spPr>
      </p:pic>
      <p:sp>
        <p:nvSpPr>
          <p:cNvPr id="5" name="Bocadillo nube: nube 4">
            <a:extLst>
              <a:ext uri="{FF2B5EF4-FFF2-40B4-BE49-F238E27FC236}">
                <a16:creationId xmlns:a16="http://schemas.microsoft.com/office/drawing/2014/main" id="{17902400-63BE-4713-9FEA-9975F45D605A}"/>
              </a:ext>
            </a:extLst>
          </p:cNvPr>
          <p:cNvSpPr/>
          <p:nvPr/>
        </p:nvSpPr>
        <p:spPr>
          <a:xfrm>
            <a:off x="4704522" y="696129"/>
            <a:ext cx="3834360" cy="1888045"/>
          </a:xfrm>
          <a:prstGeom prst="cloudCallout">
            <a:avLst>
              <a:gd name="adj1" fmla="val -58505"/>
              <a:gd name="adj2" fmla="val 5127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t>POR SU FINA ATENCION</a:t>
            </a:r>
            <a:r>
              <a:rPr lang="es-ES" dirty="0"/>
              <a:t>.</a:t>
            </a:r>
          </a:p>
        </p:txBody>
      </p:sp>
    </p:spTree>
    <p:extLst>
      <p:ext uri="{BB962C8B-B14F-4D97-AF65-F5344CB8AC3E}">
        <p14:creationId xmlns:p14="http://schemas.microsoft.com/office/powerpoint/2010/main" val="345846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8" presetClass="entr" presetSubtype="0" accel="50000" fill="hold" grpId="0" nodeType="clickEffect">
                                  <p:stCondLst>
                                    <p:cond delay="0"/>
                                  </p:stCondLst>
                                  <p:iterate type="lt">
                                    <p:tmPct val="50000"/>
                                  </p:iterate>
                                  <p:childTnLst>
                                    <p:set>
                                      <p:cBhvr>
                                        <p:cTn id="21" dur="1" fill="hold">
                                          <p:stCondLst>
                                            <p:cond delay="0"/>
                                          </p:stCondLst>
                                        </p:cTn>
                                        <p:tgtEl>
                                          <p:spTgt spid="2"/>
                                        </p:tgtEl>
                                        <p:attrNameLst>
                                          <p:attrName>style.visibility</p:attrName>
                                        </p:attrNameLst>
                                      </p:cBhvr>
                                      <p:to>
                                        <p:strVal val="visible"/>
                                      </p:to>
                                    </p:set>
                                    <p:set>
                                      <p:cBhvr>
                                        <p:cTn id="22" dur="455" fill="hold">
                                          <p:stCondLst>
                                            <p:cond delay="0"/>
                                          </p:stCondLst>
                                        </p:cTn>
                                        <p:tgtEl>
                                          <p:spTgt spid="2"/>
                                        </p:tgtEl>
                                        <p:attrNameLst>
                                          <p:attrName>style.rotation</p:attrName>
                                        </p:attrNameLst>
                                      </p:cBhvr>
                                      <p:to>
                                        <p:strVal val="-45.0"/>
                                      </p:to>
                                    </p:set>
                                    <p:anim calcmode="lin" valueType="num">
                                      <p:cBhvr>
                                        <p:cTn id="23"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24"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5"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6"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Hechos.4:32.</a:t>
            </a:r>
          </a:p>
          <a:p>
            <a:r>
              <a:rPr lang="es-ES" b="1" u="sng" dirty="0">
                <a:solidFill>
                  <a:srgbClr val="7030A0"/>
                </a:solidFill>
              </a:rPr>
              <a:t>La congregación de los que creyeron</a:t>
            </a:r>
            <a:r>
              <a:rPr lang="es-ES" b="1" dirty="0">
                <a:solidFill>
                  <a:schemeClr val="bg1"/>
                </a:solidFill>
              </a:rPr>
              <a:t> era de un corazón y un alma; y ninguno decía ser suyo lo que poseía, sino que todas las cosas eran de propiedad común. </a:t>
            </a:r>
          </a:p>
          <a:p>
            <a:r>
              <a:rPr lang="es-ES" b="1" dirty="0">
                <a:solidFill>
                  <a:schemeClr val="bg1"/>
                </a:solidFill>
              </a:rPr>
              <a:t>Ya era una multitud ya no se nos da numero entre esa multitud de creyentes encontramos a un discípulo.</a:t>
            </a:r>
          </a:p>
          <a:p>
            <a:r>
              <a:rPr lang="es-ES" b="1" dirty="0">
                <a:solidFill>
                  <a:schemeClr val="bg1"/>
                </a:solidFill>
              </a:rPr>
              <a:t>Este se llamaba Bernabé.</a:t>
            </a:r>
          </a:p>
          <a:p>
            <a:r>
              <a:rPr lang="es-ES" b="1" dirty="0">
                <a:solidFill>
                  <a:schemeClr val="bg1"/>
                </a:solidFill>
              </a:rPr>
              <a:t>Hechos.4:36-37.</a:t>
            </a:r>
          </a:p>
        </p:txBody>
      </p:sp>
    </p:spTree>
    <p:extLst>
      <p:ext uri="{BB962C8B-B14F-4D97-AF65-F5344CB8AC3E}">
        <p14:creationId xmlns:p14="http://schemas.microsoft.com/office/powerpoint/2010/main" val="369982791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Y José, un levita natural de Chipre, a quien también los apóstoles llamaban Bernabé (que traducido significa hijo de consolación), </a:t>
            </a:r>
          </a:p>
          <a:p>
            <a:r>
              <a:rPr lang="es-ES" b="1" dirty="0">
                <a:solidFill>
                  <a:schemeClr val="bg1"/>
                </a:solidFill>
              </a:rPr>
              <a:t>Aquí vemos el carácter que tenia Bernabé, un espíritu dócil, amable, cariñoso.</a:t>
            </a:r>
          </a:p>
          <a:p>
            <a:r>
              <a:rPr lang="es-ES" b="1" dirty="0">
                <a:solidFill>
                  <a:schemeClr val="bg1"/>
                </a:solidFill>
              </a:rPr>
              <a:t>Vemos lo que hizo.</a:t>
            </a:r>
          </a:p>
          <a:p>
            <a:r>
              <a:rPr lang="es-ES" b="1" dirty="0">
                <a:solidFill>
                  <a:schemeClr val="bg1"/>
                </a:solidFill>
              </a:rPr>
              <a:t>V.37.</a:t>
            </a:r>
          </a:p>
          <a:p>
            <a:r>
              <a:rPr lang="es-ES" b="1" u="sng" dirty="0">
                <a:solidFill>
                  <a:srgbClr val="FFFF00"/>
                </a:solidFill>
              </a:rPr>
              <a:t>poseía un campo y lo vendió, y trajo el dinero y lo depositó</a:t>
            </a:r>
            <a:r>
              <a:rPr lang="es-ES" b="1" dirty="0">
                <a:solidFill>
                  <a:schemeClr val="bg1"/>
                </a:solidFill>
              </a:rPr>
              <a:t> a los pies de los apóstoles. </a:t>
            </a:r>
          </a:p>
        </p:txBody>
      </p:sp>
    </p:spTree>
    <p:extLst>
      <p:ext uri="{BB962C8B-B14F-4D97-AF65-F5344CB8AC3E}">
        <p14:creationId xmlns:p14="http://schemas.microsoft.com/office/powerpoint/2010/main" val="136551445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El tenia un campo un terreno lo vendió se despojo para ayudar a esta gran multitud.</a:t>
            </a:r>
          </a:p>
          <a:p>
            <a:r>
              <a:rPr lang="es-ES" b="1" dirty="0">
                <a:solidFill>
                  <a:schemeClr val="bg1"/>
                </a:solidFill>
              </a:rPr>
              <a:t>¿Cuántos tenemos esta misma actitud?</a:t>
            </a:r>
          </a:p>
          <a:p>
            <a:r>
              <a:rPr lang="es-ES" b="1" dirty="0">
                <a:solidFill>
                  <a:schemeClr val="bg1"/>
                </a:solidFill>
              </a:rPr>
              <a:t>Efesios.4:28.</a:t>
            </a:r>
          </a:p>
          <a:p>
            <a:r>
              <a:rPr lang="es-ES" b="1" dirty="0">
                <a:solidFill>
                  <a:schemeClr val="bg1"/>
                </a:solidFill>
              </a:rPr>
              <a:t>El que roba, no robe más, sino más bien que trabaje, haciendo con sus manos lo que es bueno, </a:t>
            </a:r>
            <a:r>
              <a:rPr lang="es-ES" b="1" u="sng" dirty="0">
                <a:solidFill>
                  <a:srgbClr val="C00000"/>
                </a:solidFill>
              </a:rPr>
              <a:t>a fin de que tenga qué compartir con el que tiene necesidad.</a:t>
            </a:r>
            <a:r>
              <a:rPr lang="es-ES" b="1" dirty="0">
                <a:solidFill>
                  <a:schemeClr val="bg1"/>
                </a:solidFill>
              </a:rPr>
              <a:t> </a:t>
            </a:r>
          </a:p>
          <a:p>
            <a:r>
              <a:rPr lang="es-ES" b="1" dirty="0">
                <a:solidFill>
                  <a:schemeClr val="bg1"/>
                </a:solidFill>
              </a:rPr>
              <a:t>Trabajamos, tenemos un trabajo.</a:t>
            </a:r>
          </a:p>
        </p:txBody>
      </p:sp>
    </p:spTree>
    <p:extLst>
      <p:ext uri="{BB962C8B-B14F-4D97-AF65-F5344CB8AC3E}">
        <p14:creationId xmlns:p14="http://schemas.microsoft.com/office/powerpoint/2010/main" val="266133544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La pregunta es:</a:t>
            </a:r>
          </a:p>
          <a:p>
            <a:r>
              <a:rPr lang="es-ES" b="1" dirty="0">
                <a:solidFill>
                  <a:schemeClr val="bg1"/>
                </a:solidFill>
              </a:rPr>
              <a:t>¿Para que trabajo?</a:t>
            </a:r>
          </a:p>
          <a:p>
            <a:r>
              <a:rPr lang="es-ES" b="1" dirty="0">
                <a:solidFill>
                  <a:schemeClr val="bg1"/>
                </a:solidFill>
              </a:rPr>
              <a:t>¿Para suplir todas nuestras necesidades?</a:t>
            </a:r>
          </a:p>
          <a:p>
            <a:r>
              <a:rPr lang="es-ES" b="1" dirty="0">
                <a:solidFill>
                  <a:schemeClr val="bg1"/>
                </a:solidFill>
              </a:rPr>
              <a:t>¿Y no para ayudar a los hermanos?</a:t>
            </a:r>
          </a:p>
          <a:p>
            <a:r>
              <a:rPr lang="es-ES" b="1" dirty="0">
                <a:solidFill>
                  <a:schemeClr val="bg1"/>
                </a:solidFill>
              </a:rPr>
              <a:t>Aquí se menciona brevemente a Bernabé.</a:t>
            </a:r>
          </a:p>
          <a:p>
            <a:r>
              <a:rPr lang="es-ES" b="1" dirty="0">
                <a:solidFill>
                  <a:schemeClr val="bg1"/>
                </a:solidFill>
              </a:rPr>
              <a:t>Más adelante vamos a conocerlo como el defensor del nuevo Pablo convertido. </a:t>
            </a:r>
          </a:p>
          <a:p>
            <a:r>
              <a:rPr lang="es-ES" b="1" dirty="0">
                <a:solidFill>
                  <a:schemeClr val="bg1"/>
                </a:solidFill>
              </a:rPr>
              <a:t>Hechos.9:27. </a:t>
            </a:r>
          </a:p>
        </p:txBody>
      </p:sp>
    </p:spTree>
    <p:extLst>
      <p:ext uri="{BB962C8B-B14F-4D97-AF65-F5344CB8AC3E}">
        <p14:creationId xmlns:p14="http://schemas.microsoft.com/office/powerpoint/2010/main" val="164417042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 calcmode="lin" valueType="num">
                                      <p:cBhvr>
                                        <p:cTn id="42"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p:cTn id="49"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normAutofit lnSpcReduction="10000"/>
          </a:bodyPr>
          <a:lstStyle/>
          <a:p>
            <a:r>
              <a:rPr lang="es-ES" b="1" dirty="0">
                <a:solidFill>
                  <a:schemeClr val="bg1"/>
                </a:solidFill>
              </a:rPr>
              <a:t>Pero Bernabé lo tomó y lo presentó a los apóstoles, y les contó cómo Saulo había visto al Señor en el camino, y que El le había hablado, y cómo en Damasco había hablado con valor en el nombre de Jesús.  </a:t>
            </a:r>
          </a:p>
          <a:p>
            <a:r>
              <a:rPr lang="es-ES" b="1" dirty="0">
                <a:solidFill>
                  <a:schemeClr val="bg1"/>
                </a:solidFill>
              </a:rPr>
              <a:t>Los vemos animando a los hermanos en Antioquía </a:t>
            </a:r>
          </a:p>
          <a:p>
            <a:r>
              <a:rPr lang="es-ES" b="1" dirty="0">
                <a:solidFill>
                  <a:schemeClr val="bg1"/>
                </a:solidFill>
              </a:rPr>
              <a:t>Hechos.11:22-24. </a:t>
            </a:r>
          </a:p>
          <a:p>
            <a:r>
              <a:rPr lang="es-ES" b="1" dirty="0">
                <a:solidFill>
                  <a:schemeClr val="bg1"/>
                </a:solidFill>
              </a:rPr>
              <a:t>Y la noticia de esto llegó a oídos de la iglesia de Jerusalén y enviaron a Bernabé a Antioquía, </a:t>
            </a:r>
          </a:p>
          <a:p>
            <a:r>
              <a:rPr lang="es-ES" b="1" dirty="0">
                <a:solidFill>
                  <a:schemeClr val="bg1"/>
                </a:solidFill>
              </a:rPr>
              <a:t>V.23.</a:t>
            </a:r>
          </a:p>
        </p:txBody>
      </p:sp>
    </p:spTree>
    <p:extLst>
      <p:ext uri="{BB962C8B-B14F-4D97-AF65-F5344CB8AC3E}">
        <p14:creationId xmlns:p14="http://schemas.microsoft.com/office/powerpoint/2010/main" val="207799286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ángulo 6"/>
          <p:cNvSpPr/>
          <p:nvPr/>
        </p:nvSpPr>
        <p:spPr>
          <a:xfrm>
            <a:off x="537882" y="658906"/>
            <a:ext cx="80010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contenido 8"/>
          <p:cNvSpPr>
            <a:spLocks noGrp="1"/>
          </p:cNvSpPr>
          <p:nvPr>
            <p:ph idx="1"/>
          </p:nvPr>
        </p:nvSpPr>
        <p:spPr>
          <a:xfrm>
            <a:off x="537882" y="654937"/>
            <a:ext cx="8001000" cy="4351338"/>
          </a:xfrm>
        </p:spPr>
        <p:txBody>
          <a:bodyPr/>
          <a:lstStyle/>
          <a:p>
            <a:r>
              <a:rPr lang="es-ES" b="1" dirty="0">
                <a:solidFill>
                  <a:schemeClr val="bg1"/>
                </a:solidFill>
              </a:rPr>
              <a:t>el cual, cuando vino y vio la gracia de Dios, se regocijó y animaba a todos para que con corazón firme permanecieran fieles al Señor; </a:t>
            </a:r>
          </a:p>
          <a:p>
            <a:r>
              <a:rPr lang="es-ES" b="1" dirty="0">
                <a:solidFill>
                  <a:schemeClr val="bg1"/>
                </a:solidFill>
              </a:rPr>
              <a:t>V.24.</a:t>
            </a:r>
          </a:p>
          <a:p>
            <a:r>
              <a:rPr lang="es-ES" b="1" u="sng" dirty="0">
                <a:solidFill>
                  <a:srgbClr val="7030A0"/>
                </a:solidFill>
              </a:rPr>
              <a:t>porque era un hombre bueno, y lleno del Espíritu Santo y de fe.</a:t>
            </a:r>
            <a:r>
              <a:rPr lang="es-ES" b="1" dirty="0">
                <a:solidFill>
                  <a:schemeClr val="bg1"/>
                </a:solidFill>
              </a:rPr>
              <a:t> Y una gran multitud fue agregada al Señor. </a:t>
            </a:r>
          </a:p>
          <a:p>
            <a:r>
              <a:rPr lang="es-ES" b="1" dirty="0">
                <a:solidFill>
                  <a:schemeClr val="bg1"/>
                </a:solidFill>
              </a:rPr>
              <a:t>Aquí vemos tres cualidades de Bernabé.</a:t>
            </a:r>
          </a:p>
          <a:p>
            <a:r>
              <a:rPr lang="es-ES" b="1" dirty="0">
                <a:solidFill>
                  <a:schemeClr val="bg1"/>
                </a:solidFill>
              </a:rPr>
              <a:t>1. Era Un Hombre Bueno.</a:t>
            </a:r>
          </a:p>
        </p:txBody>
      </p:sp>
    </p:spTree>
    <p:extLst>
      <p:ext uri="{BB962C8B-B14F-4D97-AF65-F5344CB8AC3E}">
        <p14:creationId xmlns:p14="http://schemas.microsoft.com/office/powerpoint/2010/main" val="126478692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 calcmode="lin" valueType="num">
                                      <p:cBhvr>
                                        <p:cTn id="35"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2790</Words>
  <Application>Microsoft Office PowerPoint</Application>
  <PresentationFormat>Presentación en pantalla (4:3)</PresentationFormat>
  <Paragraphs>200</Paragraphs>
  <Slides>39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39</vt:i4>
      </vt:variant>
    </vt:vector>
  </HeadingPairs>
  <TitlesOfParts>
    <vt:vector size="43"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MARIO</dc:creator>
  <cp:lastModifiedBy>Mario Moreno</cp:lastModifiedBy>
  <cp:revision>21</cp:revision>
  <dcterms:created xsi:type="dcterms:W3CDTF">2020-07-15T16:41:12Z</dcterms:created>
  <dcterms:modified xsi:type="dcterms:W3CDTF">2020-09-15T04:14:53Z</dcterms:modified>
</cp:coreProperties>
</file>