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86" r:id="rId4"/>
    <p:sldId id="258" r:id="rId5"/>
    <p:sldId id="259" r:id="rId6"/>
    <p:sldId id="260" r:id="rId7"/>
    <p:sldId id="271"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87"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96B1760-FC02-475D-BB27-7364CF787476}">
          <p14:sldIdLst>
            <p14:sldId id="256"/>
            <p14:sldId id="257"/>
            <p14:sldId id="286"/>
            <p14:sldId id="258"/>
            <p14:sldId id="259"/>
            <p14:sldId id="260"/>
            <p14:sldId id="271"/>
            <p14:sldId id="261"/>
            <p14:sldId id="262"/>
            <p14:sldId id="263"/>
            <p14:sldId id="264"/>
            <p14:sldId id="265"/>
            <p14:sldId id="266"/>
            <p14:sldId id="267"/>
            <p14:sldId id="268"/>
            <p14:sldId id="269"/>
            <p14:sldId id="270"/>
            <p14:sldId id="272"/>
            <p14:sldId id="273"/>
            <p14:sldId id="274"/>
            <p14:sldId id="275"/>
            <p14:sldId id="276"/>
            <p14:sldId id="277"/>
            <p14:sldId id="278"/>
            <p14:sldId id="287"/>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8296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6498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89124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2799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4455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4271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6759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7021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4689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2957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3783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9895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531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9080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5444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274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252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11/10/2020</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187355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alternativo 1">
            <a:extLst>
              <a:ext uri="{FF2B5EF4-FFF2-40B4-BE49-F238E27FC236}">
                <a16:creationId xmlns:a16="http://schemas.microsoft.com/office/drawing/2014/main" id="{AF69BC3E-3A43-4645-8AC1-27535F5D5E1A}"/>
              </a:ext>
            </a:extLst>
          </p:cNvPr>
          <p:cNvSpPr/>
          <p:nvPr/>
        </p:nvSpPr>
        <p:spPr>
          <a:xfrm>
            <a:off x="0" y="0"/>
            <a:ext cx="9144000" cy="1326321"/>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a:extLst>
              <a:ext uri="{FF2B5EF4-FFF2-40B4-BE49-F238E27FC236}">
                <a16:creationId xmlns:a16="http://schemas.microsoft.com/office/drawing/2014/main" id="{7B662E39-6578-4C56-AFA3-9CB925FD480A}"/>
              </a:ext>
            </a:extLst>
          </p:cNvPr>
          <p:cNvSpPr>
            <a:spLocks noGrp="1"/>
          </p:cNvSpPr>
          <p:nvPr>
            <p:ph type="title"/>
          </p:nvPr>
        </p:nvSpPr>
        <p:spPr>
          <a:xfrm>
            <a:off x="0" y="26505"/>
            <a:ext cx="9144000" cy="1326321"/>
          </a:xfrm>
        </p:spPr>
        <p:txBody>
          <a:bodyPr>
            <a:normAutofit/>
          </a:bodyPr>
          <a:lstStyle/>
          <a:p>
            <a:r>
              <a:rPr lang="es-ES" dirty="0"/>
              <a:t>UN PADRE CON DETERMINACION.</a:t>
            </a:r>
            <a:br>
              <a:rPr lang="es-ES" dirty="0"/>
            </a:br>
            <a:r>
              <a:rPr lang="es-ES" dirty="0"/>
              <a:t>GENESIS.22:1-13.</a:t>
            </a:r>
          </a:p>
        </p:txBody>
      </p:sp>
      <p:sp>
        <p:nvSpPr>
          <p:cNvPr id="5" name="Marcador de contenido 4">
            <a:extLst>
              <a:ext uri="{FF2B5EF4-FFF2-40B4-BE49-F238E27FC236}">
                <a16:creationId xmlns:a16="http://schemas.microsoft.com/office/drawing/2014/main" id="{D8D893D9-C8DA-48A6-9CEB-65B1BB88B1EB}"/>
              </a:ext>
            </a:extLst>
          </p:cNvPr>
          <p:cNvSpPr>
            <a:spLocks noGrp="1"/>
          </p:cNvSpPr>
          <p:nvPr>
            <p:ph idx="1"/>
          </p:nvPr>
        </p:nvSpPr>
        <p:spPr>
          <a:xfrm>
            <a:off x="0" y="1778011"/>
            <a:ext cx="9144000" cy="5053483"/>
          </a:xfrm>
        </p:spPr>
        <p:txBody>
          <a:bodyPr>
            <a:normAutofit/>
          </a:bodyPr>
          <a:lstStyle/>
          <a:p>
            <a:r>
              <a:rPr lang="es-ES" sz="2400" b="1" dirty="0"/>
              <a:t>INTRODUCCION:</a:t>
            </a:r>
          </a:p>
          <a:p>
            <a:r>
              <a:rPr lang="es-ES" sz="2400" b="1" dirty="0"/>
              <a:t>Esta historia en la vida de Abraham en una de las mas especiales.</a:t>
            </a:r>
          </a:p>
          <a:p>
            <a:r>
              <a:rPr lang="es-ES" sz="2400" b="1" dirty="0"/>
              <a:t>Tal vez, ninguna otra escena en la Biblia, con la excepción del mismo Calvario, es más conmovedora que ésta, y ninguna da una ilustración más clara de la muerte en la cruz del Hijo unigénito, amado de Dios. </a:t>
            </a:r>
          </a:p>
          <a:p>
            <a:r>
              <a:rPr lang="es-ES" sz="2400" b="1" dirty="0"/>
              <a:t>La prueba suprema de la fe de Abraham vino cuando Dios ordenó que ofreciera a Isaac en holocausto en la tierra de Moriah.</a:t>
            </a:r>
          </a:p>
        </p:txBody>
      </p:sp>
    </p:spTree>
    <p:extLst>
      <p:ext uri="{BB962C8B-B14F-4D97-AF65-F5344CB8AC3E}">
        <p14:creationId xmlns:p14="http://schemas.microsoft.com/office/powerpoint/2010/main" val="113183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1879588"/>
          </a:xfrm>
        </p:spPr>
        <p:txBody>
          <a:bodyPr>
            <a:normAutofit/>
          </a:bodyPr>
          <a:lstStyle/>
          <a:p>
            <a:pPr algn="ctr"/>
            <a:r>
              <a:rPr lang="es-ES" sz="2400" b="1" dirty="0"/>
              <a:t>V.4.</a:t>
            </a:r>
          </a:p>
          <a:p>
            <a:pPr algn="ctr"/>
            <a:r>
              <a:rPr lang="es-ES" sz="2400" b="1" dirty="0"/>
              <a:t>Al tercer día alzó Abraham los ojos y vio el lugar de lejos.</a:t>
            </a:r>
          </a:p>
        </p:txBody>
      </p:sp>
      <p:sp>
        <p:nvSpPr>
          <p:cNvPr id="2" name="Globo: línea 1">
            <a:extLst>
              <a:ext uri="{FF2B5EF4-FFF2-40B4-BE49-F238E27FC236}">
                <a16:creationId xmlns:a16="http://schemas.microsoft.com/office/drawing/2014/main" id="{FE089A30-6099-4C09-8A32-460CA7FE2812}"/>
              </a:ext>
            </a:extLst>
          </p:cNvPr>
          <p:cNvSpPr/>
          <p:nvPr/>
        </p:nvSpPr>
        <p:spPr>
          <a:xfrm>
            <a:off x="0" y="2676939"/>
            <a:ext cx="4187687" cy="1378226"/>
          </a:xfrm>
          <a:prstGeom prst="borderCallout1">
            <a:avLst>
              <a:gd name="adj1" fmla="val -481"/>
              <a:gd name="adj2" fmla="val 44515"/>
              <a:gd name="adj3" fmla="val -113462"/>
              <a:gd name="adj4" fmla="val 4426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LO LARGO DEL VIAJE TRES DIAS DE CAMINO PARA ADORAR A DIOS.</a:t>
            </a:r>
          </a:p>
        </p:txBody>
      </p:sp>
      <p:sp>
        <p:nvSpPr>
          <p:cNvPr id="3" name="Bocadillo nube: nube 2">
            <a:extLst>
              <a:ext uri="{FF2B5EF4-FFF2-40B4-BE49-F238E27FC236}">
                <a16:creationId xmlns:a16="http://schemas.microsoft.com/office/drawing/2014/main" id="{E32CB89F-CE8B-4F83-8D80-0233D31FEE24}"/>
              </a:ext>
            </a:extLst>
          </p:cNvPr>
          <p:cNvSpPr/>
          <p:nvPr/>
        </p:nvSpPr>
        <p:spPr>
          <a:xfrm>
            <a:off x="3578087" y="4359964"/>
            <a:ext cx="5565913" cy="2498035"/>
          </a:xfrm>
          <a:prstGeom prst="cloudCallout">
            <a:avLst>
              <a:gd name="adj1" fmla="val -35659"/>
              <a:gd name="adj2" fmla="val -8079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¿CANTO ESTAMOS DISPUESTO A CAMINAR PARA ADORAR A DIOS?</a:t>
            </a:r>
          </a:p>
        </p:txBody>
      </p:sp>
      <p:sp>
        <p:nvSpPr>
          <p:cNvPr id="4" name="Marco 3">
            <a:extLst>
              <a:ext uri="{FF2B5EF4-FFF2-40B4-BE49-F238E27FC236}">
                <a16:creationId xmlns:a16="http://schemas.microsoft.com/office/drawing/2014/main" id="{5A0FEEC5-150A-4E00-BAB7-7BF38ECE3CA1}"/>
              </a:ext>
            </a:extLst>
          </p:cNvPr>
          <p:cNvSpPr/>
          <p:nvPr/>
        </p:nvSpPr>
        <p:spPr>
          <a:xfrm>
            <a:off x="225287" y="501362"/>
            <a:ext cx="4267200" cy="611821"/>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 name="Imagen 5">
            <a:extLst>
              <a:ext uri="{FF2B5EF4-FFF2-40B4-BE49-F238E27FC236}">
                <a16:creationId xmlns:a16="http://schemas.microsoft.com/office/drawing/2014/main" id="{4CFDA893-BDAD-43AD-A3B4-FA2415B5EE69}"/>
              </a:ext>
            </a:extLst>
          </p:cNvPr>
          <p:cNvPicPr>
            <a:picLocks noChangeAspect="1"/>
          </p:cNvPicPr>
          <p:nvPr/>
        </p:nvPicPr>
        <p:blipFill>
          <a:blip r:embed="rId2"/>
          <a:stretch>
            <a:fillRect/>
          </a:stretch>
        </p:blipFill>
        <p:spPr>
          <a:xfrm>
            <a:off x="5274365" y="1113182"/>
            <a:ext cx="3869635" cy="3246781"/>
          </a:xfrm>
          <a:prstGeom prst="rect">
            <a:avLst/>
          </a:prstGeom>
        </p:spPr>
      </p:pic>
      <p:pic>
        <p:nvPicPr>
          <p:cNvPr id="9" name="Imagen 8">
            <a:extLst>
              <a:ext uri="{FF2B5EF4-FFF2-40B4-BE49-F238E27FC236}">
                <a16:creationId xmlns:a16="http://schemas.microsoft.com/office/drawing/2014/main" id="{BB82D886-1FC5-4443-BF60-CA2146486712}"/>
              </a:ext>
            </a:extLst>
          </p:cNvPr>
          <p:cNvPicPr>
            <a:picLocks noChangeAspect="1"/>
          </p:cNvPicPr>
          <p:nvPr/>
        </p:nvPicPr>
        <p:blipFill>
          <a:blip r:embed="rId3"/>
          <a:stretch>
            <a:fillRect/>
          </a:stretch>
        </p:blipFill>
        <p:spPr>
          <a:xfrm>
            <a:off x="-1" y="4055165"/>
            <a:ext cx="3458817" cy="2802834"/>
          </a:xfrm>
          <a:prstGeom prst="rect">
            <a:avLst/>
          </a:prstGeom>
        </p:spPr>
      </p:pic>
    </p:spTree>
    <p:extLst>
      <p:ext uri="{BB962C8B-B14F-4D97-AF65-F5344CB8AC3E}">
        <p14:creationId xmlns:p14="http://schemas.microsoft.com/office/powerpoint/2010/main" val="20361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 calcmode="lin" valueType="num">
                                      <p:cBhvr>
                                        <p:cTn id="3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p:cTn id="5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181075"/>
          </a:xfrm>
        </p:spPr>
        <p:txBody>
          <a:bodyPr>
            <a:normAutofit/>
          </a:bodyPr>
          <a:lstStyle/>
          <a:p>
            <a:pPr algn="ctr"/>
            <a:r>
              <a:rPr lang="es-ES" sz="2400" b="1" dirty="0"/>
              <a:t>V.5. </a:t>
            </a:r>
          </a:p>
          <a:p>
            <a:pPr algn="ctr"/>
            <a:r>
              <a:rPr lang="es-ES" sz="2400" b="1" dirty="0"/>
              <a:t>Entonces Abraham dijo a sus mozos: Quedaos aquí con el asno; yo y el muchacho iremos hasta allá, adoraremos y volveremos a vosotros. </a:t>
            </a:r>
          </a:p>
        </p:txBody>
      </p:sp>
      <p:sp>
        <p:nvSpPr>
          <p:cNvPr id="2" name="Globo: línea 1">
            <a:extLst>
              <a:ext uri="{FF2B5EF4-FFF2-40B4-BE49-F238E27FC236}">
                <a16:creationId xmlns:a16="http://schemas.microsoft.com/office/drawing/2014/main" id="{741223FC-726A-4E72-B55B-DD126DB47FDB}"/>
              </a:ext>
            </a:extLst>
          </p:cNvPr>
          <p:cNvSpPr/>
          <p:nvPr/>
        </p:nvSpPr>
        <p:spPr>
          <a:xfrm>
            <a:off x="0" y="2544417"/>
            <a:ext cx="5340626" cy="1285461"/>
          </a:xfrm>
          <a:prstGeom prst="borderCallout1">
            <a:avLst>
              <a:gd name="adj1" fmla="val -116301"/>
              <a:gd name="adj2" fmla="val 122189"/>
              <a:gd name="adj3" fmla="val -8118"/>
              <a:gd name="adj4" fmla="val 6191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QUITO TODO LO QUE LE PODIA SER DE OBSTACULO.</a:t>
            </a:r>
          </a:p>
        </p:txBody>
      </p:sp>
      <p:sp>
        <p:nvSpPr>
          <p:cNvPr id="3" name="Flecha: curvada hacia la izquierda 2">
            <a:extLst>
              <a:ext uri="{FF2B5EF4-FFF2-40B4-BE49-F238E27FC236}">
                <a16:creationId xmlns:a16="http://schemas.microsoft.com/office/drawing/2014/main" id="{D759A1AD-E17B-420B-A6F8-6B5C77F52660}"/>
              </a:ext>
            </a:extLst>
          </p:cNvPr>
          <p:cNvSpPr/>
          <p:nvPr/>
        </p:nvSpPr>
        <p:spPr>
          <a:xfrm>
            <a:off x="6042991" y="3061252"/>
            <a:ext cx="2915479" cy="201433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Rectángulo 3">
            <a:extLst>
              <a:ext uri="{FF2B5EF4-FFF2-40B4-BE49-F238E27FC236}">
                <a16:creationId xmlns:a16="http://schemas.microsoft.com/office/drawing/2014/main" id="{E00DC1E2-9E83-46D7-8675-82F5569C622F}"/>
              </a:ext>
            </a:extLst>
          </p:cNvPr>
          <p:cNvSpPr/>
          <p:nvPr/>
        </p:nvSpPr>
        <p:spPr>
          <a:xfrm>
            <a:off x="0" y="4850296"/>
            <a:ext cx="5247861" cy="20077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NOSOTROS TENEMOS QUE QUITAR TODO LO QUE NOS PUEDA OBSTACULIZAR PARA SERVIR A DIOS.</a:t>
            </a:r>
          </a:p>
        </p:txBody>
      </p:sp>
      <p:sp>
        <p:nvSpPr>
          <p:cNvPr id="5" name="Nube 4">
            <a:extLst>
              <a:ext uri="{FF2B5EF4-FFF2-40B4-BE49-F238E27FC236}">
                <a16:creationId xmlns:a16="http://schemas.microsoft.com/office/drawing/2014/main" id="{E1D1CA07-5D73-4D8D-B3AC-577EFE51B0AE}"/>
              </a:ext>
            </a:extLst>
          </p:cNvPr>
          <p:cNvSpPr/>
          <p:nvPr/>
        </p:nvSpPr>
        <p:spPr>
          <a:xfrm>
            <a:off x="5247861" y="5357192"/>
            <a:ext cx="3896139" cy="1477617"/>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MATEO.18:8-9.</a:t>
            </a:r>
          </a:p>
        </p:txBody>
      </p:sp>
    </p:spTree>
    <p:extLst>
      <p:ext uri="{BB962C8B-B14F-4D97-AF65-F5344CB8AC3E}">
        <p14:creationId xmlns:p14="http://schemas.microsoft.com/office/powerpoint/2010/main" val="3645212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80">
                                          <p:stCondLst>
                                            <p:cond delay="0"/>
                                          </p:stCondLst>
                                        </p:cTn>
                                        <p:tgtEl>
                                          <p:spTgt spid="3"/>
                                        </p:tgtEl>
                                      </p:cBhvr>
                                    </p:animEffect>
                                    <p:anim calcmode="lin" valueType="num">
                                      <p:cBhvr>
                                        <p:cTn id="3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gtEl>
                                      </p:cBhvr>
                                      <p:to x="100000" y="60000"/>
                                    </p:animScale>
                                    <p:animScale>
                                      <p:cBhvr>
                                        <p:cTn id="40" dur="166" decel="50000">
                                          <p:stCondLst>
                                            <p:cond delay="676"/>
                                          </p:stCondLst>
                                        </p:cTn>
                                        <p:tgtEl>
                                          <p:spTgt spid="3"/>
                                        </p:tgtEl>
                                      </p:cBhvr>
                                      <p:to x="100000" y="100000"/>
                                    </p:animScale>
                                    <p:animScale>
                                      <p:cBhvr>
                                        <p:cTn id="41" dur="26">
                                          <p:stCondLst>
                                            <p:cond delay="1312"/>
                                          </p:stCondLst>
                                        </p:cTn>
                                        <p:tgtEl>
                                          <p:spTgt spid="3"/>
                                        </p:tgtEl>
                                      </p:cBhvr>
                                      <p:to x="100000" y="80000"/>
                                    </p:animScale>
                                    <p:animScale>
                                      <p:cBhvr>
                                        <p:cTn id="42" dur="166" decel="50000">
                                          <p:stCondLst>
                                            <p:cond delay="1338"/>
                                          </p:stCondLst>
                                        </p:cTn>
                                        <p:tgtEl>
                                          <p:spTgt spid="3"/>
                                        </p:tgtEl>
                                      </p:cBhvr>
                                      <p:to x="100000" y="100000"/>
                                    </p:animScale>
                                    <p:animScale>
                                      <p:cBhvr>
                                        <p:cTn id="43" dur="26">
                                          <p:stCondLst>
                                            <p:cond delay="1642"/>
                                          </p:stCondLst>
                                        </p:cTn>
                                        <p:tgtEl>
                                          <p:spTgt spid="3"/>
                                        </p:tgtEl>
                                      </p:cBhvr>
                                      <p:to x="100000" y="90000"/>
                                    </p:animScale>
                                    <p:animScale>
                                      <p:cBhvr>
                                        <p:cTn id="44" dur="166" decel="50000">
                                          <p:stCondLst>
                                            <p:cond delay="1668"/>
                                          </p:stCondLst>
                                        </p:cTn>
                                        <p:tgtEl>
                                          <p:spTgt spid="3"/>
                                        </p:tgtEl>
                                      </p:cBhvr>
                                      <p:to x="100000" y="100000"/>
                                    </p:animScale>
                                    <p:animScale>
                                      <p:cBhvr>
                                        <p:cTn id="45" dur="26">
                                          <p:stCondLst>
                                            <p:cond delay="1808"/>
                                          </p:stCondLst>
                                        </p:cTn>
                                        <p:tgtEl>
                                          <p:spTgt spid="3"/>
                                        </p:tgtEl>
                                      </p:cBhvr>
                                      <p:to x="100000" y="95000"/>
                                    </p:animScale>
                                    <p:animScale>
                                      <p:cBhvr>
                                        <p:cTn id="46" dur="166" decel="50000">
                                          <p:stCondLst>
                                            <p:cond delay="1834"/>
                                          </p:stCondLst>
                                        </p:cTn>
                                        <p:tgtEl>
                                          <p:spTgt spid="3"/>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 calcmode="lin" valueType="num">
                                      <p:cBhvr>
                                        <p:cTn id="5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arn(inVertical)">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 calcmode="lin" valueType="num">
                                      <p:cBhvr additive="base">
                                        <p:cTn id="6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9144000" cy="4463762"/>
          </a:xfrm>
        </p:spPr>
        <p:txBody>
          <a:bodyPr>
            <a:normAutofit/>
          </a:bodyPr>
          <a:lstStyle/>
          <a:p>
            <a:pPr algn="ctr"/>
            <a:r>
              <a:rPr lang="es-ES" sz="2400" b="1" dirty="0"/>
              <a:t>V.8.</a:t>
            </a:r>
          </a:p>
          <a:p>
            <a:pPr algn="ctr"/>
            <a:r>
              <a:rPr lang="es-ES" sz="2400" b="1" dirty="0"/>
              <a:t>Y si tu mano o tu pie te es ocasión de pecar, córtatelo y échalo de ti; te es mejor entrar en la vida manco o cojo, que teniendo dos manos y dos pies, ser echado en el fuego eterno. </a:t>
            </a:r>
          </a:p>
          <a:p>
            <a:pPr algn="ctr"/>
            <a:r>
              <a:rPr lang="es-ES" sz="2400" b="1" dirty="0"/>
              <a:t>V.9.</a:t>
            </a:r>
          </a:p>
          <a:p>
            <a:pPr algn="ctr"/>
            <a:r>
              <a:rPr lang="es-ES" sz="2400" b="1" dirty="0"/>
              <a:t>Y si tu ojo te es ocasión de pecar, arráncatelo y échalo de ti. Te es mejor entrar en la vida con un solo ojo, que teniendo dos ojos, ser echado en el infierno de fuego. </a:t>
            </a:r>
          </a:p>
          <a:p>
            <a:endParaRPr lang="es-ES" sz="2400" b="1" dirty="0"/>
          </a:p>
          <a:p>
            <a:endParaRPr lang="es-ES" sz="2400" b="1" dirty="0"/>
          </a:p>
        </p:txBody>
      </p:sp>
      <p:sp>
        <p:nvSpPr>
          <p:cNvPr id="2" name="Nube 1">
            <a:extLst>
              <a:ext uri="{FF2B5EF4-FFF2-40B4-BE49-F238E27FC236}">
                <a16:creationId xmlns:a16="http://schemas.microsoft.com/office/drawing/2014/main" id="{5FC406AD-92C1-4C34-A681-1A1D2920288E}"/>
              </a:ext>
            </a:extLst>
          </p:cNvPr>
          <p:cNvSpPr/>
          <p:nvPr/>
        </p:nvSpPr>
        <p:spPr>
          <a:xfrm>
            <a:off x="0" y="4625009"/>
            <a:ext cx="5261113" cy="2232991"/>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¿QUE ESTAMOS DISPUESTO A DEJAR POR CRISTO?</a:t>
            </a:r>
          </a:p>
        </p:txBody>
      </p:sp>
      <p:sp>
        <p:nvSpPr>
          <p:cNvPr id="3" name="Rectángulo: esquinas redondeadas 2">
            <a:extLst>
              <a:ext uri="{FF2B5EF4-FFF2-40B4-BE49-F238E27FC236}">
                <a16:creationId xmlns:a16="http://schemas.microsoft.com/office/drawing/2014/main" id="{62BEE52A-9DBA-4A59-A774-6CAE660C0C88}"/>
              </a:ext>
            </a:extLst>
          </p:cNvPr>
          <p:cNvSpPr/>
          <p:nvPr/>
        </p:nvSpPr>
        <p:spPr>
          <a:xfrm>
            <a:off x="5420139" y="5605670"/>
            <a:ext cx="3723861" cy="12523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LUCAS.14:26-27.</a:t>
            </a:r>
          </a:p>
        </p:txBody>
      </p:sp>
      <p:sp>
        <p:nvSpPr>
          <p:cNvPr id="4" name="Flecha: curvada hacia abajo 3">
            <a:extLst>
              <a:ext uri="{FF2B5EF4-FFF2-40B4-BE49-F238E27FC236}">
                <a16:creationId xmlns:a16="http://schemas.microsoft.com/office/drawing/2014/main" id="{DFE81994-79CA-4743-B4A2-5BBB296977AF}"/>
              </a:ext>
            </a:extLst>
          </p:cNvPr>
          <p:cNvSpPr/>
          <p:nvPr/>
        </p:nvSpPr>
        <p:spPr>
          <a:xfrm>
            <a:off x="5261113" y="4463762"/>
            <a:ext cx="3021496" cy="91662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15116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p:cTn id="40"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arn(inVertic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0" end="0"/>
                                            </p:txEl>
                                          </p:spTgt>
                                        </p:tgtEl>
                                        <p:attrNameLst>
                                          <p:attrName>style.visibility</p:attrName>
                                        </p:attrNameLst>
                                      </p:cBhvr>
                                      <p:to>
                                        <p:strVal val="visible"/>
                                      </p:to>
                                    </p:set>
                                    <p:anim calcmode="lin" valueType="num">
                                      <p:cBhvr additive="base">
                                        <p:cTn id="7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9144000" cy="3695136"/>
          </a:xfrm>
        </p:spPr>
        <p:txBody>
          <a:bodyPr>
            <a:normAutofit/>
          </a:bodyPr>
          <a:lstStyle/>
          <a:p>
            <a:pPr algn="ctr"/>
            <a:r>
              <a:rPr lang="es-ES" sz="2400" b="1" dirty="0"/>
              <a:t>V.26.</a:t>
            </a:r>
          </a:p>
          <a:p>
            <a:pPr algn="ctr"/>
            <a:r>
              <a:rPr lang="es-ES" sz="2400" b="1" dirty="0"/>
              <a:t>Si alguno viene a mí, y no aborrece a su padre y madre, a su mujer e hijos, a sus hermanos y hermanas, y aun hasta su propia vida, no puede ser mi discípulo. </a:t>
            </a:r>
          </a:p>
          <a:p>
            <a:pPr algn="ctr"/>
            <a:r>
              <a:rPr lang="es-ES" sz="2400" b="1" dirty="0"/>
              <a:t>V.27.</a:t>
            </a:r>
          </a:p>
          <a:p>
            <a:pPr algn="ctr"/>
            <a:r>
              <a:rPr lang="es-ES" sz="2400" b="1" dirty="0"/>
              <a:t>El que no carga su cruz y viene en pos de mí, no puede ser mi discípulo. </a:t>
            </a:r>
          </a:p>
          <a:p>
            <a:endParaRPr lang="es-ES" sz="2400" b="1" dirty="0"/>
          </a:p>
          <a:p>
            <a:endParaRPr lang="es-ES" sz="2400" b="1" dirty="0"/>
          </a:p>
        </p:txBody>
      </p:sp>
      <p:pic>
        <p:nvPicPr>
          <p:cNvPr id="3" name="Imagen 2">
            <a:extLst>
              <a:ext uri="{FF2B5EF4-FFF2-40B4-BE49-F238E27FC236}">
                <a16:creationId xmlns:a16="http://schemas.microsoft.com/office/drawing/2014/main" id="{E66202E8-84AA-47D6-9B54-022EC11B4149}"/>
              </a:ext>
            </a:extLst>
          </p:cNvPr>
          <p:cNvPicPr>
            <a:picLocks noChangeAspect="1"/>
          </p:cNvPicPr>
          <p:nvPr/>
        </p:nvPicPr>
        <p:blipFill>
          <a:blip r:embed="rId2"/>
          <a:stretch>
            <a:fillRect/>
          </a:stretch>
        </p:blipFill>
        <p:spPr>
          <a:xfrm>
            <a:off x="0" y="3886200"/>
            <a:ext cx="5062330" cy="2971800"/>
          </a:xfrm>
          <a:prstGeom prst="rect">
            <a:avLst/>
          </a:prstGeom>
        </p:spPr>
      </p:pic>
      <p:pic>
        <p:nvPicPr>
          <p:cNvPr id="5" name="Imagen 4">
            <a:extLst>
              <a:ext uri="{FF2B5EF4-FFF2-40B4-BE49-F238E27FC236}">
                <a16:creationId xmlns:a16="http://schemas.microsoft.com/office/drawing/2014/main" id="{4245C90D-242C-4A71-BE30-2F21B213EAA7}"/>
              </a:ext>
            </a:extLst>
          </p:cNvPr>
          <p:cNvPicPr>
            <a:picLocks noChangeAspect="1"/>
          </p:cNvPicPr>
          <p:nvPr/>
        </p:nvPicPr>
        <p:blipFill>
          <a:blip r:embed="rId3"/>
          <a:stretch>
            <a:fillRect/>
          </a:stretch>
        </p:blipFill>
        <p:spPr>
          <a:xfrm>
            <a:off x="5062330" y="3886199"/>
            <a:ext cx="4081670" cy="2971800"/>
          </a:xfrm>
          <a:prstGeom prst="rect">
            <a:avLst/>
          </a:prstGeom>
        </p:spPr>
      </p:pic>
    </p:spTree>
    <p:extLst>
      <p:ext uri="{BB962C8B-B14F-4D97-AF65-F5344CB8AC3E}">
        <p14:creationId xmlns:p14="http://schemas.microsoft.com/office/powerpoint/2010/main" val="2832808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1892840"/>
          </a:xfrm>
        </p:spPr>
        <p:txBody>
          <a:bodyPr>
            <a:normAutofit/>
          </a:bodyPr>
          <a:lstStyle/>
          <a:p>
            <a:r>
              <a:rPr lang="es-ES" sz="2400" b="1" dirty="0"/>
              <a:t>La expresión, “volveremos a vosotros”, Es señal que Abraham esperaba que Isaac, siendo resucitad de los muertos, iba a regresar con él.</a:t>
            </a:r>
          </a:p>
        </p:txBody>
      </p:sp>
      <p:sp>
        <p:nvSpPr>
          <p:cNvPr id="2" name="Globo: línea 1">
            <a:extLst>
              <a:ext uri="{FF2B5EF4-FFF2-40B4-BE49-F238E27FC236}">
                <a16:creationId xmlns:a16="http://schemas.microsoft.com/office/drawing/2014/main" id="{70D8EE77-7544-43C7-AAE7-8FA2B8024A52}"/>
              </a:ext>
            </a:extLst>
          </p:cNvPr>
          <p:cNvSpPr/>
          <p:nvPr/>
        </p:nvSpPr>
        <p:spPr>
          <a:xfrm>
            <a:off x="13251" y="1455517"/>
            <a:ext cx="4929809" cy="1272209"/>
          </a:xfrm>
          <a:prstGeom prst="borderCallout1">
            <a:avLst>
              <a:gd name="adj1" fmla="val -77084"/>
              <a:gd name="adj2" fmla="val 74843"/>
              <a:gd name="adj3" fmla="val -5208"/>
              <a:gd name="adj4" fmla="val 5011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TENIA TANTA CONFIANZA EN LA REALIDAD DE LA PROMESA DE DIOS.</a:t>
            </a:r>
          </a:p>
        </p:txBody>
      </p:sp>
      <p:sp>
        <p:nvSpPr>
          <p:cNvPr id="3" name="Nube 2">
            <a:extLst>
              <a:ext uri="{FF2B5EF4-FFF2-40B4-BE49-F238E27FC236}">
                <a16:creationId xmlns:a16="http://schemas.microsoft.com/office/drawing/2014/main" id="{1955602D-F330-4E9B-8D70-310B10E4D897}"/>
              </a:ext>
            </a:extLst>
          </p:cNvPr>
          <p:cNvSpPr/>
          <p:nvPr/>
        </p:nvSpPr>
        <p:spPr>
          <a:xfrm>
            <a:off x="4320210" y="2873138"/>
            <a:ext cx="4810539" cy="153616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HEBREOS.11:17-19.</a:t>
            </a:r>
          </a:p>
        </p:txBody>
      </p:sp>
      <p:sp>
        <p:nvSpPr>
          <p:cNvPr id="4" name="Flecha: curvada hacia la izquierda 3">
            <a:extLst>
              <a:ext uri="{FF2B5EF4-FFF2-40B4-BE49-F238E27FC236}">
                <a16:creationId xmlns:a16="http://schemas.microsoft.com/office/drawing/2014/main" id="{F114FB2E-5509-45AD-BB37-2E43670E7702}"/>
              </a:ext>
            </a:extLst>
          </p:cNvPr>
          <p:cNvSpPr/>
          <p:nvPr/>
        </p:nvSpPr>
        <p:spPr>
          <a:xfrm rot="17560498">
            <a:off x="6180998" y="917904"/>
            <a:ext cx="849692" cy="215821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 name="Rectángulo: esquinas redondeadas 4">
            <a:extLst>
              <a:ext uri="{FF2B5EF4-FFF2-40B4-BE49-F238E27FC236}">
                <a16:creationId xmlns:a16="http://schemas.microsoft.com/office/drawing/2014/main" id="{8F364A5D-1F67-4147-A017-0FA670E877AA}"/>
              </a:ext>
            </a:extLst>
          </p:cNvPr>
          <p:cNvSpPr/>
          <p:nvPr/>
        </p:nvSpPr>
        <p:spPr>
          <a:xfrm>
            <a:off x="13250" y="2757036"/>
            <a:ext cx="4306959" cy="18619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V.17.</a:t>
            </a:r>
          </a:p>
          <a:p>
            <a:pPr algn="ctr"/>
            <a:r>
              <a:rPr lang="es-ES" sz="2000" b="1" dirty="0"/>
              <a:t>Por la fe Abraham, cuando fue probado, ofreció a Isaac; y el que había recibido las promesas ofrecía a su único hijo; </a:t>
            </a:r>
          </a:p>
        </p:txBody>
      </p:sp>
      <p:sp>
        <p:nvSpPr>
          <p:cNvPr id="6" name="Rectángulo: esquinas redondeadas 5">
            <a:extLst>
              <a:ext uri="{FF2B5EF4-FFF2-40B4-BE49-F238E27FC236}">
                <a16:creationId xmlns:a16="http://schemas.microsoft.com/office/drawing/2014/main" id="{E2AE1BE9-FB71-48BE-809B-B9FC830FA713}"/>
              </a:ext>
            </a:extLst>
          </p:cNvPr>
          <p:cNvSpPr/>
          <p:nvPr/>
        </p:nvSpPr>
        <p:spPr>
          <a:xfrm>
            <a:off x="-1" y="4648276"/>
            <a:ext cx="9144001" cy="220972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V.18.</a:t>
            </a:r>
          </a:p>
          <a:p>
            <a:pPr algn="ctr"/>
            <a:r>
              <a:rPr lang="es-ES" sz="2000" b="1" dirty="0"/>
              <a:t>fue a él a quien se le dijo: EN ISAAC TE SERA LLAMADA DESCENDENCIA. </a:t>
            </a:r>
          </a:p>
          <a:p>
            <a:pPr algn="ctr"/>
            <a:r>
              <a:rPr lang="es-ES" sz="2000" b="1" dirty="0"/>
              <a:t>V.19.</a:t>
            </a:r>
          </a:p>
          <a:p>
            <a:pPr algn="ctr"/>
            <a:r>
              <a:rPr lang="es-ES" sz="2000" b="1" dirty="0"/>
              <a:t>El consideró que Dios era poderoso para levantar aun de entre los muertos, de donde también, en sentido figurado, lo volvió a recibir. </a:t>
            </a:r>
          </a:p>
          <a:p>
            <a:pPr algn="ctr"/>
            <a:endParaRPr lang="es-ES" sz="2000" b="1" dirty="0"/>
          </a:p>
        </p:txBody>
      </p:sp>
    </p:spTree>
    <p:extLst>
      <p:ext uri="{BB962C8B-B14F-4D97-AF65-F5344CB8AC3E}">
        <p14:creationId xmlns:p14="http://schemas.microsoft.com/office/powerpoint/2010/main" val="6332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 calcmode="lin" valueType="num">
                                      <p:cBhvr additive="base">
                                        <p:cTn id="6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 calcmode="lin" valueType="num">
                                      <p:cBhvr>
                                        <p:cTn id="6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arn(inVertical)">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6">
                                            <p:txEl>
                                              <p:pRg st="0" end="0"/>
                                            </p:txEl>
                                          </p:spTgt>
                                        </p:tgtEl>
                                        <p:attrNameLst>
                                          <p:attrName>style.visibility</p:attrName>
                                        </p:attrNameLst>
                                      </p:cBhvr>
                                      <p:to>
                                        <p:strVal val="visible"/>
                                      </p:to>
                                    </p:set>
                                    <p:anim calcmode="lin" valueType="num">
                                      <p:cBhvr additive="base">
                                        <p:cTn id="7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6">
                                            <p:txEl>
                                              <p:pRg st="1" end="1"/>
                                            </p:txEl>
                                          </p:spTgt>
                                        </p:tgtEl>
                                        <p:attrNameLst>
                                          <p:attrName>style.visibility</p:attrName>
                                        </p:attrNameLst>
                                      </p:cBhvr>
                                      <p:to>
                                        <p:strVal val="visible"/>
                                      </p:to>
                                    </p:set>
                                    <p:anim calcmode="lin" valueType="num">
                                      <p:cBhvr>
                                        <p:cTn id="8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86" dur="500"/>
                                        <p:tgtEl>
                                          <p:spTgt spid="6">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anim calcmode="lin" valueType="num">
                                      <p:cBhvr additive="base">
                                        <p:cTn id="9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6">
                                            <p:txEl>
                                              <p:pRg st="3" end="3"/>
                                            </p:txEl>
                                          </p:spTgt>
                                        </p:tgtEl>
                                        <p:attrNameLst>
                                          <p:attrName>style.visibility</p:attrName>
                                        </p:attrNameLst>
                                      </p:cBhvr>
                                      <p:to>
                                        <p:strVal val="visible"/>
                                      </p:to>
                                    </p:set>
                                    <p:anim calcmode="lin" valueType="num">
                                      <p:cBhvr>
                                        <p:cTn id="9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9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181075"/>
          </a:xfrm>
        </p:spPr>
        <p:txBody>
          <a:bodyPr>
            <a:normAutofit/>
          </a:bodyPr>
          <a:lstStyle/>
          <a:p>
            <a:pPr algn="ctr"/>
            <a:r>
              <a:rPr lang="es-ES" sz="2400" b="1" dirty="0"/>
              <a:t>V.6.</a:t>
            </a:r>
          </a:p>
          <a:p>
            <a:pPr algn="ctr"/>
            <a:r>
              <a:rPr lang="es-ES" sz="2400" b="1" dirty="0"/>
              <a:t>Tomó Abraham la leña del holocausto y la puso sobre Isaac su hijo, y tomó en su mano el fuego y el cuchillo. Y los dos iban juntos. </a:t>
            </a:r>
          </a:p>
          <a:p>
            <a:endParaRPr lang="es-ES" sz="2400" b="1" dirty="0"/>
          </a:p>
        </p:txBody>
      </p:sp>
      <p:sp>
        <p:nvSpPr>
          <p:cNvPr id="2" name="Globo: línea 1">
            <a:extLst>
              <a:ext uri="{FF2B5EF4-FFF2-40B4-BE49-F238E27FC236}">
                <a16:creationId xmlns:a16="http://schemas.microsoft.com/office/drawing/2014/main" id="{12AD4615-D01B-4D31-A27F-1E58D70E356D}"/>
              </a:ext>
            </a:extLst>
          </p:cNvPr>
          <p:cNvSpPr/>
          <p:nvPr/>
        </p:nvSpPr>
        <p:spPr>
          <a:xfrm>
            <a:off x="0" y="2594113"/>
            <a:ext cx="4770783" cy="1669774"/>
          </a:xfrm>
          <a:prstGeom prst="borderCallout1">
            <a:avLst>
              <a:gd name="adj1" fmla="val -68552"/>
              <a:gd name="adj2" fmla="val 87778"/>
              <a:gd name="adj3" fmla="val -3373"/>
              <a:gd name="adj4" fmla="val 58333"/>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ESTABA LISTO PARA SACRIFICAR A SU UNICO HIJO.</a:t>
            </a:r>
          </a:p>
        </p:txBody>
      </p:sp>
      <p:sp>
        <p:nvSpPr>
          <p:cNvPr id="3" name="Rectángulo: esquinas redondeadas 2">
            <a:extLst>
              <a:ext uri="{FF2B5EF4-FFF2-40B4-BE49-F238E27FC236}">
                <a16:creationId xmlns:a16="http://schemas.microsoft.com/office/drawing/2014/main" id="{DA52E6BD-561A-4125-869F-E91B8E51F6AB}"/>
              </a:ext>
            </a:extLst>
          </p:cNvPr>
          <p:cNvSpPr/>
          <p:nvPr/>
        </p:nvSpPr>
        <p:spPr>
          <a:xfrm>
            <a:off x="4174435" y="5280991"/>
            <a:ext cx="4969565" cy="157700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TAMBIEN ENSEÑA A ISAAC A PARTICIPAR Y AYUDAR.</a:t>
            </a:r>
          </a:p>
          <a:p>
            <a:pPr algn="ctr"/>
            <a:r>
              <a:rPr lang="es-ES" sz="2400" b="1" dirty="0"/>
              <a:t>LO PUSO QUE CARGARA LA LEÑA.</a:t>
            </a:r>
          </a:p>
        </p:txBody>
      </p:sp>
      <p:sp>
        <p:nvSpPr>
          <p:cNvPr id="5" name="Diagrama de flujo: proceso 4">
            <a:extLst>
              <a:ext uri="{FF2B5EF4-FFF2-40B4-BE49-F238E27FC236}">
                <a16:creationId xmlns:a16="http://schemas.microsoft.com/office/drawing/2014/main" id="{448352A8-FD3F-4270-976D-E505BC7B5D20}"/>
              </a:ext>
            </a:extLst>
          </p:cNvPr>
          <p:cNvSpPr/>
          <p:nvPr/>
        </p:nvSpPr>
        <p:spPr>
          <a:xfrm>
            <a:off x="5062330" y="2892287"/>
            <a:ext cx="4081670" cy="1073426"/>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LOS PADRES DEBEN ENSEÑAR A SUS HIJOS.</a:t>
            </a:r>
          </a:p>
        </p:txBody>
      </p:sp>
      <p:pic>
        <p:nvPicPr>
          <p:cNvPr id="6" name="Imagen 5">
            <a:extLst>
              <a:ext uri="{FF2B5EF4-FFF2-40B4-BE49-F238E27FC236}">
                <a16:creationId xmlns:a16="http://schemas.microsoft.com/office/drawing/2014/main" id="{A1A038D6-2756-438B-8C08-D846F6D1EE92}"/>
              </a:ext>
            </a:extLst>
          </p:cNvPr>
          <p:cNvPicPr>
            <a:picLocks noChangeAspect="1"/>
          </p:cNvPicPr>
          <p:nvPr/>
        </p:nvPicPr>
        <p:blipFill>
          <a:blip r:embed="rId2"/>
          <a:stretch>
            <a:fillRect/>
          </a:stretch>
        </p:blipFill>
        <p:spPr>
          <a:xfrm>
            <a:off x="0" y="4263886"/>
            <a:ext cx="4174435" cy="2594113"/>
          </a:xfrm>
          <a:prstGeom prst="rect">
            <a:avLst/>
          </a:prstGeom>
        </p:spPr>
      </p:pic>
    </p:spTree>
    <p:extLst>
      <p:ext uri="{BB962C8B-B14F-4D97-AF65-F5344CB8AC3E}">
        <p14:creationId xmlns:p14="http://schemas.microsoft.com/office/powerpoint/2010/main" val="235740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 calcmode="lin" valueType="num">
                                      <p:cBhvr>
                                        <p:cTn id="5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
                                            <p:txEl>
                                              <p:pRg st="0" end="0"/>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 calcmode="lin" valueType="num">
                                      <p:cBhvr>
                                        <p:cTn id="6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1773571"/>
          </a:xfrm>
        </p:spPr>
        <p:txBody>
          <a:bodyPr>
            <a:normAutofit/>
          </a:bodyPr>
          <a:lstStyle/>
          <a:p>
            <a:pPr algn="ctr"/>
            <a:r>
              <a:rPr lang="es-ES" sz="2400" b="1" dirty="0"/>
              <a:t>PROVERBIOS.22:6.</a:t>
            </a:r>
          </a:p>
          <a:p>
            <a:pPr algn="ctr"/>
            <a:r>
              <a:rPr lang="es-ES" sz="2400" b="1" dirty="0"/>
              <a:t>Enseña al niño el camino en que debe andar, y aun cuando sea viejo no se apartará de él. </a:t>
            </a:r>
          </a:p>
          <a:p>
            <a:endParaRPr lang="es-ES" sz="2400" b="1" dirty="0"/>
          </a:p>
        </p:txBody>
      </p:sp>
      <p:sp>
        <p:nvSpPr>
          <p:cNvPr id="2" name="Rectángulo: esquinas redondeadas 1">
            <a:extLst>
              <a:ext uri="{FF2B5EF4-FFF2-40B4-BE49-F238E27FC236}">
                <a16:creationId xmlns:a16="http://schemas.microsoft.com/office/drawing/2014/main" id="{F7DFFE78-48C9-4F17-9C0F-51AFEDFA0C41}"/>
              </a:ext>
            </a:extLst>
          </p:cNvPr>
          <p:cNvSpPr/>
          <p:nvPr/>
        </p:nvSpPr>
        <p:spPr>
          <a:xfrm>
            <a:off x="3366052" y="4074967"/>
            <a:ext cx="5777948" cy="206078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EFESIOS.6:4.</a:t>
            </a:r>
          </a:p>
          <a:p>
            <a:pPr algn="ctr"/>
            <a:r>
              <a:rPr lang="es-ES" sz="2400" b="1" dirty="0"/>
              <a:t>Y vosotros, padres, no provoquéis a ira a vuestros hijos, sino criadlos en la disciplina e instrucción del Señor. </a:t>
            </a:r>
          </a:p>
        </p:txBody>
      </p:sp>
      <p:sp>
        <p:nvSpPr>
          <p:cNvPr id="3" name="Flecha: curvada hacia abajo 2">
            <a:extLst>
              <a:ext uri="{FF2B5EF4-FFF2-40B4-BE49-F238E27FC236}">
                <a16:creationId xmlns:a16="http://schemas.microsoft.com/office/drawing/2014/main" id="{776FFAA1-0DCE-4FF5-B12A-0052A81A0D88}"/>
              </a:ext>
            </a:extLst>
          </p:cNvPr>
          <p:cNvSpPr/>
          <p:nvPr/>
        </p:nvSpPr>
        <p:spPr>
          <a:xfrm rot="4702281">
            <a:off x="6802503" y="1808770"/>
            <a:ext cx="2451652" cy="1773571"/>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 name="Imagen 4">
            <a:extLst>
              <a:ext uri="{FF2B5EF4-FFF2-40B4-BE49-F238E27FC236}">
                <a16:creationId xmlns:a16="http://schemas.microsoft.com/office/drawing/2014/main" id="{71E32A0A-4407-4104-B192-41C2A7754A08}"/>
              </a:ext>
            </a:extLst>
          </p:cNvPr>
          <p:cNvPicPr>
            <a:picLocks noChangeAspect="1"/>
          </p:cNvPicPr>
          <p:nvPr/>
        </p:nvPicPr>
        <p:blipFill>
          <a:blip r:embed="rId2"/>
          <a:stretch>
            <a:fillRect/>
          </a:stretch>
        </p:blipFill>
        <p:spPr>
          <a:xfrm>
            <a:off x="0" y="1773571"/>
            <a:ext cx="3333750" cy="5084429"/>
          </a:xfrm>
          <a:prstGeom prst="rect">
            <a:avLst/>
          </a:prstGeom>
        </p:spPr>
      </p:pic>
      <p:pic>
        <p:nvPicPr>
          <p:cNvPr id="10" name="Imagen 9">
            <a:extLst>
              <a:ext uri="{FF2B5EF4-FFF2-40B4-BE49-F238E27FC236}">
                <a16:creationId xmlns:a16="http://schemas.microsoft.com/office/drawing/2014/main" id="{96B8BE7C-36B0-4865-A7F2-0897C732DF6E}"/>
              </a:ext>
            </a:extLst>
          </p:cNvPr>
          <p:cNvPicPr>
            <a:picLocks noChangeAspect="1"/>
          </p:cNvPicPr>
          <p:nvPr/>
        </p:nvPicPr>
        <p:blipFill>
          <a:blip r:embed="rId3"/>
          <a:stretch>
            <a:fillRect/>
          </a:stretch>
        </p:blipFill>
        <p:spPr>
          <a:xfrm>
            <a:off x="3333749" y="1478108"/>
            <a:ext cx="3546607" cy="2596859"/>
          </a:xfrm>
          <a:prstGeom prst="rect">
            <a:avLst/>
          </a:prstGeom>
        </p:spPr>
      </p:pic>
    </p:spTree>
    <p:extLst>
      <p:ext uri="{BB962C8B-B14F-4D97-AF65-F5344CB8AC3E}">
        <p14:creationId xmlns:p14="http://schemas.microsoft.com/office/powerpoint/2010/main" val="37162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 calcmode="lin" valueType="num">
                                      <p:cBhvr additive="base">
                                        <p:cTn id="5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 calcmode="lin" valueType="num">
                                      <p:cBhvr>
                                        <p:cTn id="5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727727"/>
          </a:xfrm>
        </p:spPr>
        <p:txBody>
          <a:bodyPr>
            <a:normAutofit/>
          </a:bodyPr>
          <a:lstStyle/>
          <a:p>
            <a:pPr algn="ctr"/>
            <a:r>
              <a:rPr lang="es-ES" sz="2400" b="1" dirty="0"/>
              <a:t>V.7.</a:t>
            </a:r>
          </a:p>
          <a:p>
            <a:pPr algn="ctr"/>
            <a:r>
              <a:rPr lang="es-ES" sz="2400" b="1" dirty="0"/>
              <a:t>Y habló Isaac a su padre Abraham, y le dijo: Padre mío. Y él respondió: Heme aquí, hijo mío. Y dijo Isaac: Aquí están el fuego y la leña, pero ¿dónde está el cordero para el holocausto?</a:t>
            </a:r>
          </a:p>
        </p:txBody>
      </p:sp>
      <p:sp>
        <p:nvSpPr>
          <p:cNvPr id="2" name="Globo: línea 1">
            <a:extLst>
              <a:ext uri="{FF2B5EF4-FFF2-40B4-BE49-F238E27FC236}">
                <a16:creationId xmlns:a16="http://schemas.microsoft.com/office/drawing/2014/main" id="{049488FD-EA30-4B4D-8E77-45F8DC2CF2C7}"/>
              </a:ext>
            </a:extLst>
          </p:cNvPr>
          <p:cNvSpPr/>
          <p:nvPr/>
        </p:nvSpPr>
        <p:spPr>
          <a:xfrm>
            <a:off x="2888974" y="3429000"/>
            <a:ext cx="6255026" cy="2727727"/>
          </a:xfrm>
          <a:prstGeom prst="borderCallout1">
            <a:avLst>
              <a:gd name="adj1" fmla="val -2050"/>
              <a:gd name="adj2" fmla="val 22917"/>
              <a:gd name="adj3" fmla="val -71187"/>
              <a:gd name="adj4" fmla="val -21404"/>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 Fue una pregunta muy sensible la que le planteó Isaac, mientras iban juntos:</a:t>
            </a:r>
          </a:p>
          <a:p>
            <a:pPr algn="ctr"/>
            <a:r>
              <a:rPr lang="es-ES" sz="2400" b="1" dirty="0"/>
              <a:t>“Padre mío”, dijo Isaac; era una palabra que derrite, la cual, uno pensaría, calaría hondo en el</a:t>
            </a:r>
          </a:p>
          <a:p>
            <a:pPr algn="ctr"/>
            <a:r>
              <a:rPr lang="es-ES" sz="2400" b="1" dirty="0"/>
              <a:t>corazón de Abraham,</a:t>
            </a:r>
          </a:p>
        </p:txBody>
      </p:sp>
      <p:pic>
        <p:nvPicPr>
          <p:cNvPr id="4" name="Imagen 3">
            <a:extLst>
              <a:ext uri="{FF2B5EF4-FFF2-40B4-BE49-F238E27FC236}">
                <a16:creationId xmlns:a16="http://schemas.microsoft.com/office/drawing/2014/main" id="{1E77F27D-DF01-4DBC-BC00-07C3977AE1FD}"/>
              </a:ext>
            </a:extLst>
          </p:cNvPr>
          <p:cNvPicPr>
            <a:picLocks noChangeAspect="1"/>
          </p:cNvPicPr>
          <p:nvPr/>
        </p:nvPicPr>
        <p:blipFill>
          <a:blip r:embed="rId2"/>
          <a:stretch>
            <a:fillRect/>
          </a:stretch>
        </p:blipFill>
        <p:spPr>
          <a:xfrm flipH="1">
            <a:off x="-1" y="2951507"/>
            <a:ext cx="2888974" cy="3906493"/>
          </a:xfrm>
          <a:prstGeom prst="rect">
            <a:avLst/>
          </a:prstGeom>
        </p:spPr>
      </p:pic>
    </p:spTree>
    <p:extLst>
      <p:ext uri="{BB962C8B-B14F-4D97-AF65-F5344CB8AC3E}">
        <p14:creationId xmlns:p14="http://schemas.microsoft.com/office/powerpoint/2010/main" val="2105076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 calcmode="lin" valueType="num">
                                      <p:cBhvr>
                                        <p:cTn id="3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p:cTn id="3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2">
                                            <p:txEl>
                                              <p:pRg st="1" end="1"/>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p:cTn id="4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181075"/>
          </a:xfrm>
        </p:spPr>
        <p:txBody>
          <a:bodyPr>
            <a:normAutofit/>
          </a:bodyPr>
          <a:lstStyle/>
          <a:p>
            <a:pPr algn="ctr"/>
            <a:r>
              <a:rPr lang="es-ES" sz="2400" b="1" dirty="0"/>
              <a:t>V.8.</a:t>
            </a:r>
          </a:p>
          <a:p>
            <a:pPr algn="ctr"/>
            <a:r>
              <a:rPr lang="es-ES" sz="2400" b="1" dirty="0"/>
              <a:t>Y Abraham respondió: Dios proveerá para sí el cordero para el holocausto, hijo mío. Y los dos iban juntos. </a:t>
            </a:r>
          </a:p>
          <a:p>
            <a:endParaRPr lang="es-ES" sz="2400" b="1" dirty="0"/>
          </a:p>
        </p:txBody>
      </p:sp>
      <p:sp>
        <p:nvSpPr>
          <p:cNvPr id="3" name="Globo: línea 2">
            <a:extLst>
              <a:ext uri="{FF2B5EF4-FFF2-40B4-BE49-F238E27FC236}">
                <a16:creationId xmlns:a16="http://schemas.microsoft.com/office/drawing/2014/main" id="{9DEF8DDE-33E0-4564-A913-1BEF324DB7C1}"/>
              </a:ext>
            </a:extLst>
          </p:cNvPr>
          <p:cNvSpPr/>
          <p:nvPr/>
        </p:nvSpPr>
        <p:spPr>
          <a:xfrm>
            <a:off x="0" y="2238527"/>
            <a:ext cx="6268278" cy="2181074"/>
          </a:xfrm>
          <a:prstGeom prst="borderCallout1">
            <a:avLst>
              <a:gd name="adj1" fmla="val -2274"/>
              <a:gd name="adj2" fmla="val 49030"/>
              <a:gd name="adj3" fmla="val -58960"/>
              <a:gd name="adj4" fmla="val 7701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LAS PALABRAS DE ABRAHAM ANTICIPAN LA PROVISION FUNDAMENTAL DE DIOS POR EL PECADO HUMANO CRISTO EL CORDERO DE DIOS.</a:t>
            </a:r>
          </a:p>
        </p:txBody>
      </p:sp>
      <p:sp>
        <p:nvSpPr>
          <p:cNvPr id="4" name="Nube 3">
            <a:extLst>
              <a:ext uri="{FF2B5EF4-FFF2-40B4-BE49-F238E27FC236}">
                <a16:creationId xmlns:a16="http://schemas.microsoft.com/office/drawing/2014/main" id="{C8025FD4-55C8-4839-B2F0-9D79F97A662A}"/>
              </a:ext>
            </a:extLst>
          </p:cNvPr>
          <p:cNvSpPr/>
          <p:nvPr/>
        </p:nvSpPr>
        <p:spPr>
          <a:xfrm>
            <a:off x="1" y="4676924"/>
            <a:ext cx="3498574" cy="198120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JUAN.1:29, 36.</a:t>
            </a:r>
          </a:p>
        </p:txBody>
      </p:sp>
      <p:sp>
        <p:nvSpPr>
          <p:cNvPr id="5" name="Rectángulo: esquinas redondeadas 4">
            <a:extLst>
              <a:ext uri="{FF2B5EF4-FFF2-40B4-BE49-F238E27FC236}">
                <a16:creationId xmlns:a16="http://schemas.microsoft.com/office/drawing/2014/main" id="{7C727023-14F7-459D-80CD-68E46A4B047C}"/>
              </a:ext>
            </a:extLst>
          </p:cNvPr>
          <p:cNvSpPr/>
          <p:nvPr/>
        </p:nvSpPr>
        <p:spPr>
          <a:xfrm>
            <a:off x="3776870" y="4676924"/>
            <a:ext cx="5367131" cy="218107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V.29.</a:t>
            </a:r>
          </a:p>
          <a:p>
            <a:pPr algn="ctr"/>
            <a:r>
              <a:rPr lang="es-ES" sz="2400" b="1" dirty="0"/>
              <a:t>Al día siguiente vio* a Jesús que venía hacia él, y dijo*: He ahí el Cordero de Dios que quita el pecado del mundo. </a:t>
            </a:r>
          </a:p>
        </p:txBody>
      </p:sp>
      <p:sp>
        <p:nvSpPr>
          <p:cNvPr id="6" name="Rectángulo: esquinas redondeadas 5">
            <a:extLst>
              <a:ext uri="{FF2B5EF4-FFF2-40B4-BE49-F238E27FC236}">
                <a16:creationId xmlns:a16="http://schemas.microsoft.com/office/drawing/2014/main" id="{ECE59DA9-C74D-4AAC-A11C-40FFC3617267}"/>
              </a:ext>
            </a:extLst>
          </p:cNvPr>
          <p:cNvSpPr/>
          <p:nvPr/>
        </p:nvSpPr>
        <p:spPr>
          <a:xfrm>
            <a:off x="6268278" y="1802296"/>
            <a:ext cx="2875722" cy="272994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V.36.</a:t>
            </a:r>
          </a:p>
          <a:p>
            <a:pPr algn="ctr"/>
            <a:r>
              <a:rPr lang="es-ES" sz="2400" b="1" dirty="0"/>
              <a:t>y vio a Jesús que pasaba, y dijo*: He ahí el Cordero de Dios. </a:t>
            </a:r>
          </a:p>
        </p:txBody>
      </p:sp>
    </p:spTree>
    <p:extLst>
      <p:ext uri="{BB962C8B-B14F-4D97-AF65-F5344CB8AC3E}">
        <p14:creationId xmlns:p14="http://schemas.microsoft.com/office/powerpoint/2010/main" val="27809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p:cTn id="5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7" dur="500"/>
                                        <p:tgtEl>
                                          <p:spTgt spid="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p:cTn id="7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7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542197"/>
          </a:xfrm>
        </p:spPr>
        <p:txBody>
          <a:bodyPr>
            <a:normAutofit/>
          </a:bodyPr>
          <a:lstStyle/>
          <a:p>
            <a:pPr algn="ctr"/>
            <a:r>
              <a:rPr lang="es-ES" sz="2400" b="1" dirty="0"/>
              <a:t>V.9.</a:t>
            </a:r>
          </a:p>
          <a:p>
            <a:pPr algn="ctr"/>
            <a:r>
              <a:rPr lang="es-ES" sz="2400" b="1" dirty="0"/>
              <a:t>Llegaron al lugar que Dios le había dicho y Abraham edificó allí el altar, arregló la leña, ató a su hijo Isaac y lo puso en el altar sobre la leña. </a:t>
            </a:r>
          </a:p>
          <a:p>
            <a:pPr algn="ctr"/>
            <a:endParaRPr lang="es-ES" sz="2400" b="1" dirty="0"/>
          </a:p>
        </p:txBody>
      </p:sp>
      <p:sp>
        <p:nvSpPr>
          <p:cNvPr id="2" name="Globo: línea 1">
            <a:extLst>
              <a:ext uri="{FF2B5EF4-FFF2-40B4-BE49-F238E27FC236}">
                <a16:creationId xmlns:a16="http://schemas.microsoft.com/office/drawing/2014/main" id="{DC946B29-DD9D-4E18-8457-067570E0E771}"/>
              </a:ext>
            </a:extLst>
          </p:cNvPr>
          <p:cNvSpPr/>
          <p:nvPr/>
        </p:nvSpPr>
        <p:spPr>
          <a:xfrm>
            <a:off x="0" y="2759765"/>
            <a:ext cx="5367130" cy="1338470"/>
          </a:xfrm>
          <a:prstGeom prst="borderCallout1">
            <a:avLst>
              <a:gd name="adj1" fmla="val -12933"/>
              <a:gd name="adj2" fmla="val 51667"/>
              <a:gd name="adj3" fmla="val -104332"/>
              <a:gd name="adj4" fmla="val 41859"/>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SIEMPRE ESTABA DISPUESTO A EDIFICAR ALTAR  PARA ADORAR A DIOS.</a:t>
            </a:r>
          </a:p>
        </p:txBody>
      </p:sp>
      <p:sp>
        <p:nvSpPr>
          <p:cNvPr id="3" name="Rectángulo: esquinas redondeadas 2">
            <a:extLst>
              <a:ext uri="{FF2B5EF4-FFF2-40B4-BE49-F238E27FC236}">
                <a16:creationId xmlns:a16="http://schemas.microsoft.com/office/drawing/2014/main" id="{2B2BC295-90A4-4637-8134-5C4D82FD2056}"/>
              </a:ext>
            </a:extLst>
          </p:cNvPr>
          <p:cNvSpPr/>
          <p:nvPr/>
        </p:nvSpPr>
        <p:spPr>
          <a:xfrm>
            <a:off x="0" y="4315803"/>
            <a:ext cx="5353878" cy="254219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GENESIS.12:7-8.</a:t>
            </a:r>
          </a:p>
          <a:p>
            <a:pPr algn="ctr"/>
            <a:r>
              <a:rPr lang="es-ES" sz="2400" b="1" dirty="0"/>
              <a:t> el SEÑOR se apareció a Abram, y le dijo: A tu descendencia daré esta tierra. Entonces él edificó allí un altar al SEÑOR que se le había aparecido. </a:t>
            </a:r>
          </a:p>
          <a:p>
            <a:pPr algn="ctr"/>
            <a:endParaRPr lang="es-ES" dirty="0"/>
          </a:p>
        </p:txBody>
      </p:sp>
      <p:sp>
        <p:nvSpPr>
          <p:cNvPr id="4" name="Rectángulo 3">
            <a:extLst>
              <a:ext uri="{FF2B5EF4-FFF2-40B4-BE49-F238E27FC236}">
                <a16:creationId xmlns:a16="http://schemas.microsoft.com/office/drawing/2014/main" id="{A55156A1-6CBB-41ED-9F83-CEBB2CB8D51A}"/>
              </a:ext>
            </a:extLst>
          </p:cNvPr>
          <p:cNvSpPr/>
          <p:nvPr/>
        </p:nvSpPr>
        <p:spPr>
          <a:xfrm>
            <a:off x="5367130" y="2759764"/>
            <a:ext cx="3776870" cy="409823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V.8.</a:t>
            </a:r>
          </a:p>
          <a:p>
            <a:pPr algn="ctr"/>
            <a:r>
              <a:rPr lang="es-ES" sz="2400" b="1" dirty="0"/>
              <a:t>De allí se trasladó hacia el monte al oriente de Betel, y plantó su tienda, teniendo a Betel al occidente y Hai al oriente; y edificó allí un altar al SEÑOR, e invocó el nombre del SEÑOR. </a:t>
            </a:r>
          </a:p>
        </p:txBody>
      </p:sp>
    </p:spTree>
    <p:extLst>
      <p:ext uri="{BB962C8B-B14F-4D97-AF65-F5344CB8AC3E}">
        <p14:creationId xmlns:p14="http://schemas.microsoft.com/office/powerpoint/2010/main" val="383986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inVertical)">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p:cTn id="6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6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9144000" cy="1616765"/>
          </a:xfrm>
        </p:spPr>
        <p:txBody>
          <a:bodyPr>
            <a:normAutofit/>
          </a:bodyPr>
          <a:lstStyle/>
          <a:p>
            <a:pPr algn="ctr"/>
            <a:r>
              <a:rPr lang="es-ES" sz="2400" b="1" dirty="0"/>
              <a:t>GENESIS.22:1-13.</a:t>
            </a:r>
          </a:p>
          <a:p>
            <a:pPr algn="ctr"/>
            <a:r>
              <a:rPr lang="es-ES" sz="2400" b="1" dirty="0"/>
              <a:t>Aconteció que después de estas cosas, Dios probó a Abraham, y le dijo: ¡Abraham! Y él respondió: Heme aquí.</a:t>
            </a:r>
          </a:p>
        </p:txBody>
      </p:sp>
      <p:cxnSp>
        <p:nvCxnSpPr>
          <p:cNvPr id="3" name="Conector recto de flecha 2">
            <a:extLst>
              <a:ext uri="{FF2B5EF4-FFF2-40B4-BE49-F238E27FC236}">
                <a16:creationId xmlns:a16="http://schemas.microsoft.com/office/drawing/2014/main" id="{76F538B1-46DE-41E1-ACA1-D65ED06537CD}"/>
              </a:ext>
            </a:extLst>
          </p:cNvPr>
          <p:cNvCxnSpPr>
            <a:cxnSpLocks/>
          </p:cNvCxnSpPr>
          <p:nvPr/>
        </p:nvCxnSpPr>
        <p:spPr>
          <a:xfrm>
            <a:off x="7659757" y="874643"/>
            <a:ext cx="0" cy="940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ángulo: esquinas redondeadas 5">
            <a:extLst>
              <a:ext uri="{FF2B5EF4-FFF2-40B4-BE49-F238E27FC236}">
                <a16:creationId xmlns:a16="http://schemas.microsoft.com/office/drawing/2014/main" id="{1D00AF93-ABF9-473B-A6BF-E7319FCADA6C}"/>
              </a:ext>
            </a:extLst>
          </p:cNvPr>
          <p:cNvSpPr/>
          <p:nvPr/>
        </p:nvSpPr>
        <p:spPr>
          <a:xfrm>
            <a:off x="4956308" y="1527314"/>
            <a:ext cx="4187692" cy="27133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Toda prueba es, sin duda, una tentación y tiende a mostrar las disposiciones del corazón, si</a:t>
            </a:r>
          </a:p>
          <a:p>
            <a:pPr algn="ctr"/>
            <a:r>
              <a:rPr lang="es-ES" sz="2000" b="1" dirty="0"/>
              <a:t>son santas o impías. </a:t>
            </a:r>
          </a:p>
          <a:p>
            <a:pPr algn="ctr"/>
            <a:r>
              <a:rPr lang="es-ES" sz="2000" b="1" dirty="0"/>
              <a:t>Pero Dios probó a Abraham, no para llevarlo al pecado, como tienta Satanás</a:t>
            </a:r>
          </a:p>
        </p:txBody>
      </p:sp>
      <p:sp>
        <p:nvSpPr>
          <p:cNvPr id="7" name="Globo: línea con borde y barra de énfasis 6">
            <a:extLst>
              <a:ext uri="{FF2B5EF4-FFF2-40B4-BE49-F238E27FC236}">
                <a16:creationId xmlns:a16="http://schemas.microsoft.com/office/drawing/2014/main" id="{1DA97D52-1C4B-4A58-B1E4-912BC04A2050}"/>
              </a:ext>
            </a:extLst>
          </p:cNvPr>
          <p:cNvSpPr/>
          <p:nvPr/>
        </p:nvSpPr>
        <p:spPr>
          <a:xfrm>
            <a:off x="0" y="1630017"/>
            <a:ext cx="4956308" cy="3700670"/>
          </a:xfrm>
          <a:prstGeom prst="accentBorderCallout1">
            <a:avLst>
              <a:gd name="adj1" fmla="val 17336"/>
              <a:gd name="adj2" fmla="val 99434"/>
              <a:gd name="adj3" fmla="val -15169"/>
              <a:gd name="adj4" fmla="val 14746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«refinar, probar, comprobar, fundir». Esta raíz, cuyo significado básico es fundir y refinar,</a:t>
            </a:r>
          </a:p>
          <a:p>
            <a:pPr algn="ctr"/>
            <a:r>
              <a:rPr lang="es-ES" sz="2400" b="1" dirty="0"/>
              <a:t>un adjetivo que quiere decir «puro y sin diluir», describe la calidad del vino. </a:t>
            </a:r>
            <a:r>
              <a:rPr lang="es-ES" sz="2400" b="1" dirty="0" err="1"/>
              <a:t>Tsarap</a:t>
            </a:r>
            <a:r>
              <a:rPr lang="es-ES" sz="2400" b="1" dirty="0"/>
              <a:t> ha mantenido el significado de «refinar»</a:t>
            </a:r>
          </a:p>
        </p:txBody>
      </p:sp>
      <p:sp>
        <p:nvSpPr>
          <p:cNvPr id="10" name="Nube 9">
            <a:extLst>
              <a:ext uri="{FF2B5EF4-FFF2-40B4-BE49-F238E27FC236}">
                <a16:creationId xmlns:a16="http://schemas.microsoft.com/office/drawing/2014/main" id="{1677E958-8418-4D1F-9C6A-67F122EFBEBB}"/>
              </a:ext>
            </a:extLst>
          </p:cNvPr>
          <p:cNvSpPr/>
          <p:nvPr/>
        </p:nvSpPr>
        <p:spPr>
          <a:xfrm>
            <a:off x="-1" y="5632173"/>
            <a:ext cx="4174435" cy="1225827"/>
          </a:xfrm>
          <a:prstGeom prst="clou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DIOS NO TIENTA A NADIE.</a:t>
            </a:r>
          </a:p>
        </p:txBody>
      </p:sp>
      <p:sp>
        <p:nvSpPr>
          <p:cNvPr id="11" name="Globo: línea con borde y barra de énfasis 10">
            <a:extLst>
              <a:ext uri="{FF2B5EF4-FFF2-40B4-BE49-F238E27FC236}">
                <a16:creationId xmlns:a16="http://schemas.microsoft.com/office/drawing/2014/main" id="{38859D83-16FC-490D-8561-3BDE051291D2}"/>
              </a:ext>
            </a:extLst>
          </p:cNvPr>
          <p:cNvSpPr/>
          <p:nvPr/>
        </p:nvSpPr>
        <p:spPr>
          <a:xfrm>
            <a:off x="4956308" y="4253947"/>
            <a:ext cx="4187693" cy="2604054"/>
          </a:xfrm>
          <a:prstGeom prst="accentBorderCallout1">
            <a:avLst>
              <a:gd name="adj1" fmla="val 30660"/>
              <a:gd name="adj2" fmla="val 110"/>
              <a:gd name="adj3" fmla="val 65891"/>
              <a:gd name="adj4" fmla="val -2372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SANTIAGO.1:13.</a:t>
            </a:r>
          </a:p>
          <a:p>
            <a:pPr algn="ctr"/>
            <a:r>
              <a:rPr lang="es-ES" sz="2400" b="1" dirty="0"/>
              <a:t>Que nadie diga cuando es tentado: Soy tentado por Dios; porque Dios no puede ser tentado por el mal y El mismo no tienta a nadie. </a:t>
            </a:r>
          </a:p>
        </p:txBody>
      </p:sp>
    </p:spTree>
    <p:extLst>
      <p:ext uri="{BB962C8B-B14F-4D97-AF65-F5344CB8AC3E}">
        <p14:creationId xmlns:p14="http://schemas.microsoft.com/office/powerpoint/2010/main" val="38068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p:cTn id="3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80">
                                          <p:stCondLst>
                                            <p:cond delay="0"/>
                                          </p:stCondLst>
                                        </p:cTn>
                                        <p:tgtEl>
                                          <p:spTgt spid="3"/>
                                        </p:tgtEl>
                                      </p:cBhvr>
                                    </p:animEffect>
                                    <p:anim calcmode="lin" valueType="num">
                                      <p:cBhvr>
                                        <p:cTn id="3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gtEl>
                                      </p:cBhvr>
                                      <p:to x="100000" y="60000"/>
                                    </p:animScale>
                                    <p:animScale>
                                      <p:cBhvr>
                                        <p:cTn id="45" dur="166" decel="50000">
                                          <p:stCondLst>
                                            <p:cond delay="676"/>
                                          </p:stCondLst>
                                        </p:cTn>
                                        <p:tgtEl>
                                          <p:spTgt spid="3"/>
                                        </p:tgtEl>
                                      </p:cBhvr>
                                      <p:to x="100000" y="100000"/>
                                    </p:animScale>
                                    <p:animScale>
                                      <p:cBhvr>
                                        <p:cTn id="46" dur="26">
                                          <p:stCondLst>
                                            <p:cond delay="1312"/>
                                          </p:stCondLst>
                                        </p:cTn>
                                        <p:tgtEl>
                                          <p:spTgt spid="3"/>
                                        </p:tgtEl>
                                      </p:cBhvr>
                                      <p:to x="100000" y="80000"/>
                                    </p:animScale>
                                    <p:animScale>
                                      <p:cBhvr>
                                        <p:cTn id="47" dur="166" decel="50000">
                                          <p:stCondLst>
                                            <p:cond delay="1338"/>
                                          </p:stCondLst>
                                        </p:cTn>
                                        <p:tgtEl>
                                          <p:spTgt spid="3"/>
                                        </p:tgtEl>
                                      </p:cBhvr>
                                      <p:to x="100000" y="100000"/>
                                    </p:animScale>
                                    <p:animScale>
                                      <p:cBhvr>
                                        <p:cTn id="48" dur="26">
                                          <p:stCondLst>
                                            <p:cond delay="1642"/>
                                          </p:stCondLst>
                                        </p:cTn>
                                        <p:tgtEl>
                                          <p:spTgt spid="3"/>
                                        </p:tgtEl>
                                      </p:cBhvr>
                                      <p:to x="100000" y="90000"/>
                                    </p:animScale>
                                    <p:animScale>
                                      <p:cBhvr>
                                        <p:cTn id="49" dur="166" decel="50000">
                                          <p:stCondLst>
                                            <p:cond delay="1668"/>
                                          </p:stCondLst>
                                        </p:cTn>
                                        <p:tgtEl>
                                          <p:spTgt spid="3"/>
                                        </p:tgtEl>
                                      </p:cBhvr>
                                      <p:to x="100000" y="100000"/>
                                    </p:animScale>
                                    <p:animScale>
                                      <p:cBhvr>
                                        <p:cTn id="50" dur="26">
                                          <p:stCondLst>
                                            <p:cond delay="1808"/>
                                          </p:stCondLst>
                                        </p:cTn>
                                        <p:tgtEl>
                                          <p:spTgt spid="3"/>
                                        </p:tgtEl>
                                      </p:cBhvr>
                                      <p:to x="100000" y="95000"/>
                                    </p:animScale>
                                    <p:animScale>
                                      <p:cBhvr>
                                        <p:cTn id="51" dur="166" decel="50000">
                                          <p:stCondLst>
                                            <p:cond delay="1834"/>
                                          </p:stCondLst>
                                        </p:cTn>
                                        <p:tgtEl>
                                          <p:spTgt spid="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
                                            <p:txEl>
                                              <p:pRg st="0" end="0"/>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 calcmode="lin" valueType="num">
                                      <p:cBhvr>
                                        <p:cTn id="6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p:cTn id="7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barn(inVertical)">
                                      <p:cBhvr>
                                        <p:cTn id="80" dur="500"/>
                                        <p:tgtEl>
                                          <p:spTgt spid="1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10">
                                            <p:txEl>
                                              <p:pRg st="0" end="0"/>
                                            </p:txEl>
                                          </p:spTgt>
                                        </p:tgtEl>
                                        <p:attrNameLst>
                                          <p:attrName>style.visibility</p:attrName>
                                        </p:attrNameLst>
                                      </p:cBhvr>
                                      <p:to>
                                        <p:strVal val="visible"/>
                                      </p:to>
                                    </p:set>
                                    <p:anim calcmode="lin" valueType="num">
                                      <p:cBhvr>
                                        <p:cTn id="8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1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arn(inVertic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1">
                                            <p:txEl>
                                              <p:pRg st="0" end="0"/>
                                            </p:txEl>
                                          </p:spTgt>
                                        </p:tgtEl>
                                        <p:attrNameLst>
                                          <p:attrName>style.visibility</p:attrName>
                                        </p:attrNameLst>
                                      </p:cBhvr>
                                      <p:to>
                                        <p:strVal val="visible"/>
                                      </p:to>
                                    </p:set>
                                    <p:anim calcmode="lin" valueType="num">
                                      <p:cBhvr>
                                        <p:cTn id="9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11">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11">
                                            <p:txEl>
                                              <p:pRg st="1" end="1"/>
                                            </p:txEl>
                                          </p:spTgt>
                                        </p:tgtEl>
                                        <p:attrNameLst>
                                          <p:attrName>style.visibility</p:attrName>
                                        </p:attrNameLst>
                                      </p:cBhvr>
                                      <p:to>
                                        <p:strVal val="visible"/>
                                      </p:to>
                                    </p:set>
                                    <p:anim calcmode="lin" valueType="num">
                                      <p:cBhvr>
                                        <p:cTn id="10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0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0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rama de flujo: proceso 1">
            <a:extLst>
              <a:ext uri="{FF2B5EF4-FFF2-40B4-BE49-F238E27FC236}">
                <a16:creationId xmlns:a16="http://schemas.microsoft.com/office/drawing/2014/main" id="{5D8E48FD-4908-4F4A-8A3F-E72D76F720B7}"/>
              </a:ext>
            </a:extLst>
          </p:cNvPr>
          <p:cNvSpPr/>
          <p:nvPr/>
        </p:nvSpPr>
        <p:spPr>
          <a:xfrm>
            <a:off x="0" y="344557"/>
            <a:ext cx="6546574" cy="2305878"/>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GENESIS.13:18.</a:t>
            </a:r>
          </a:p>
          <a:p>
            <a:pPr algn="ctr"/>
            <a:r>
              <a:rPr lang="es-ES" sz="2400" b="1" dirty="0"/>
              <a:t>Entonces Abram mudó su tienda, y vino y habitó en el encinar de Mamre, que está en Hebrón, y edificó allí un altar al SEÑOR. </a:t>
            </a:r>
          </a:p>
        </p:txBody>
      </p:sp>
      <p:sp>
        <p:nvSpPr>
          <p:cNvPr id="3" name="Flecha: curvada hacia la derecha 2">
            <a:extLst>
              <a:ext uri="{FF2B5EF4-FFF2-40B4-BE49-F238E27FC236}">
                <a16:creationId xmlns:a16="http://schemas.microsoft.com/office/drawing/2014/main" id="{6AE1A2D6-4C9C-4758-8B8A-7437F2353758}"/>
              </a:ext>
            </a:extLst>
          </p:cNvPr>
          <p:cNvSpPr/>
          <p:nvPr/>
        </p:nvSpPr>
        <p:spPr>
          <a:xfrm>
            <a:off x="66261" y="2796209"/>
            <a:ext cx="2027582" cy="1411357"/>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Rectángulo: esquinas redondeadas 3">
            <a:extLst>
              <a:ext uri="{FF2B5EF4-FFF2-40B4-BE49-F238E27FC236}">
                <a16:creationId xmlns:a16="http://schemas.microsoft.com/office/drawing/2014/main" id="{BBF3B753-6901-4235-B966-80F8BD4BC000}"/>
              </a:ext>
            </a:extLst>
          </p:cNvPr>
          <p:cNvSpPr/>
          <p:nvPr/>
        </p:nvSpPr>
        <p:spPr>
          <a:xfrm>
            <a:off x="2557671" y="3013213"/>
            <a:ext cx="5062330" cy="14014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SIEMPRE EDIFICO ALTAR PARA ADORAR A DIOS.</a:t>
            </a:r>
          </a:p>
        </p:txBody>
      </p:sp>
      <p:sp>
        <p:nvSpPr>
          <p:cNvPr id="5" name="Rectángulo: esquinas redondeadas 4">
            <a:extLst>
              <a:ext uri="{FF2B5EF4-FFF2-40B4-BE49-F238E27FC236}">
                <a16:creationId xmlns:a16="http://schemas.microsoft.com/office/drawing/2014/main" id="{0419326B-30B1-445B-8F2A-0D333B0E0F19}"/>
              </a:ext>
            </a:extLst>
          </p:cNvPr>
          <p:cNvSpPr/>
          <p:nvPr/>
        </p:nvSpPr>
        <p:spPr>
          <a:xfrm>
            <a:off x="-1" y="4717775"/>
            <a:ext cx="9144001" cy="214022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a:p>
            <a:pPr algn="ctr"/>
            <a:r>
              <a:rPr lang="es-ES" sz="2400" b="1" dirty="0"/>
              <a:t>COMO JESUS.</a:t>
            </a:r>
          </a:p>
          <a:p>
            <a:pPr algn="ctr"/>
            <a:r>
              <a:rPr lang="es-ES" sz="2400" b="1" dirty="0"/>
              <a:t>LUCAS.4:16.</a:t>
            </a:r>
          </a:p>
          <a:p>
            <a:pPr algn="ctr"/>
            <a:r>
              <a:rPr lang="es-ES" sz="2400" b="1" dirty="0"/>
              <a:t> Llegó a Nazaret, donde se había criado, y según su costumbre, entró en la sinagoga el día de reposo, y se levantó a leer. </a:t>
            </a:r>
          </a:p>
          <a:p>
            <a:pPr algn="ctr"/>
            <a:endParaRPr lang="es-ES" dirty="0"/>
          </a:p>
          <a:p>
            <a:pPr algn="ctr"/>
            <a:endParaRPr lang="es-ES" dirty="0"/>
          </a:p>
        </p:txBody>
      </p:sp>
    </p:spTree>
    <p:extLst>
      <p:ext uri="{BB962C8B-B14F-4D97-AF65-F5344CB8AC3E}">
        <p14:creationId xmlns:p14="http://schemas.microsoft.com/office/powerpoint/2010/main" val="265578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barn(inVertical)">
                                      <p:cBhvr>
                                        <p:cTn id="55" dur="500"/>
                                        <p:tgtEl>
                                          <p:spTgt spid="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additive="base">
                                        <p:cTn id="6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 calcmode="lin" valueType="num">
                                      <p:cBhvr>
                                        <p:cTn id="6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6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1879588"/>
          </a:xfrm>
        </p:spPr>
        <p:txBody>
          <a:bodyPr>
            <a:normAutofit/>
          </a:bodyPr>
          <a:lstStyle/>
          <a:p>
            <a:pPr algn="ctr"/>
            <a:r>
              <a:rPr lang="es-ES" sz="2400" b="1" dirty="0"/>
              <a:t>V.10.</a:t>
            </a:r>
          </a:p>
          <a:p>
            <a:pPr algn="ctr"/>
            <a:r>
              <a:rPr lang="es-ES" sz="2400" b="1" dirty="0"/>
              <a:t>Entonces Abraham extendió su mano y tomó el cuchillo para sacrificar a su hijo. </a:t>
            </a:r>
          </a:p>
          <a:p>
            <a:endParaRPr lang="es-ES" sz="2400" b="1" dirty="0"/>
          </a:p>
        </p:txBody>
      </p:sp>
      <p:sp>
        <p:nvSpPr>
          <p:cNvPr id="2" name="Globo: línea 1">
            <a:extLst>
              <a:ext uri="{FF2B5EF4-FFF2-40B4-BE49-F238E27FC236}">
                <a16:creationId xmlns:a16="http://schemas.microsoft.com/office/drawing/2014/main" id="{277EFF49-2B59-4879-AB53-5C68CE791C1B}"/>
              </a:ext>
            </a:extLst>
          </p:cNvPr>
          <p:cNvSpPr/>
          <p:nvPr/>
        </p:nvSpPr>
        <p:spPr>
          <a:xfrm>
            <a:off x="-1" y="2385391"/>
            <a:ext cx="4810539" cy="1417982"/>
          </a:xfrm>
          <a:prstGeom prst="borderCallout1">
            <a:avLst>
              <a:gd name="adj1" fmla="val -6484"/>
              <a:gd name="adj2" fmla="val 53375"/>
              <a:gd name="adj3" fmla="val -65070"/>
              <a:gd name="adj4" fmla="val 8535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NO ERA TAN FACIL ESTA DECISIÓN PARA ABRAHAM.</a:t>
            </a:r>
          </a:p>
        </p:txBody>
      </p:sp>
      <p:sp>
        <p:nvSpPr>
          <p:cNvPr id="3" name="Nube 2">
            <a:extLst>
              <a:ext uri="{FF2B5EF4-FFF2-40B4-BE49-F238E27FC236}">
                <a16:creationId xmlns:a16="http://schemas.microsoft.com/office/drawing/2014/main" id="{4C00A6CD-6959-45AB-A1AE-D5972F813234}"/>
              </a:ext>
            </a:extLst>
          </p:cNvPr>
          <p:cNvSpPr/>
          <p:nvPr/>
        </p:nvSpPr>
        <p:spPr>
          <a:xfrm>
            <a:off x="0" y="4978413"/>
            <a:ext cx="6195389" cy="1749287"/>
          </a:xfrm>
          <a:prstGeom prst="cloud">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¿QUE SACRIFICIOS ESTAMOS DANDO NOSOTROS?</a:t>
            </a:r>
          </a:p>
        </p:txBody>
      </p:sp>
      <p:pic>
        <p:nvPicPr>
          <p:cNvPr id="6" name="Imagen 5">
            <a:extLst>
              <a:ext uri="{FF2B5EF4-FFF2-40B4-BE49-F238E27FC236}">
                <a16:creationId xmlns:a16="http://schemas.microsoft.com/office/drawing/2014/main" id="{69281AED-9677-49EE-8B00-3A26532ABFE1}"/>
              </a:ext>
            </a:extLst>
          </p:cNvPr>
          <p:cNvPicPr>
            <a:picLocks noChangeAspect="1"/>
          </p:cNvPicPr>
          <p:nvPr/>
        </p:nvPicPr>
        <p:blipFill>
          <a:blip r:embed="rId2"/>
          <a:stretch>
            <a:fillRect/>
          </a:stretch>
        </p:blipFill>
        <p:spPr>
          <a:xfrm>
            <a:off x="4810539" y="1590333"/>
            <a:ext cx="4333462" cy="3388080"/>
          </a:xfrm>
          <a:prstGeom prst="rect">
            <a:avLst/>
          </a:prstGeom>
        </p:spPr>
      </p:pic>
    </p:spTree>
    <p:extLst>
      <p:ext uri="{BB962C8B-B14F-4D97-AF65-F5344CB8AC3E}">
        <p14:creationId xmlns:p14="http://schemas.microsoft.com/office/powerpoint/2010/main" val="3901803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p:cTn id="4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181075"/>
          </a:xfrm>
        </p:spPr>
        <p:txBody>
          <a:bodyPr>
            <a:normAutofit/>
          </a:bodyPr>
          <a:lstStyle/>
          <a:p>
            <a:pPr algn="ctr"/>
            <a:r>
              <a:rPr lang="es-ES" sz="2400" b="1" dirty="0"/>
              <a:t>V.11.</a:t>
            </a:r>
          </a:p>
          <a:p>
            <a:pPr algn="ctr"/>
            <a:r>
              <a:rPr lang="es-ES" sz="2400" b="1" dirty="0"/>
              <a:t>Mas el ángel del SEÑOR lo llamó desde el cielo y dijo: ¡Abraham, Abraham! Y él respondió: Heme aquí. </a:t>
            </a:r>
          </a:p>
          <a:p>
            <a:endParaRPr lang="es-ES" sz="2400" b="1" dirty="0"/>
          </a:p>
        </p:txBody>
      </p:sp>
      <p:sp>
        <p:nvSpPr>
          <p:cNvPr id="2" name="Globo: línea 1">
            <a:extLst>
              <a:ext uri="{FF2B5EF4-FFF2-40B4-BE49-F238E27FC236}">
                <a16:creationId xmlns:a16="http://schemas.microsoft.com/office/drawing/2014/main" id="{ADC023ED-227F-4138-9BD2-434CAFF64196}"/>
              </a:ext>
            </a:extLst>
          </p:cNvPr>
          <p:cNvSpPr/>
          <p:nvPr/>
        </p:nvSpPr>
        <p:spPr>
          <a:xfrm>
            <a:off x="0" y="2549355"/>
            <a:ext cx="5936974" cy="1752600"/>
          </a:xfrm>
          <a:prstGeom prst="borderCallout1">
            <a:avLst>
              <a:gd name="adj1" fmla="val -6003"/>
              <a:gd name="adj2" fmla="val 32720"/>
              <a:gd name="adj3" fmla="val -91900"/>
              <a:gd name="adj4" fmla="val 3592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EL ANGEL DETIENE Y DA LA ORDEN A ABRAHAM QUIEN YA ESTABA DISPUESTO A ENTERRAR EL CUCHILLO A SU HIJO.</a:t>
            </a:r>
          </a:p>
        </p:txBody>
      </p:sp>
      <p:pic>
        <p:nvPicPr>
          <p:cNvPr id="4" name="Imagen 3">
            <a:extLst>
              <a:ext uri="{FF2B5EF4-FFF2-40B4-BE49-F238E27FC236}">
                <a16:creationId xmlns:a16="http://schemas.microsoft.com/office/drawing/2014/main" id="{FE874CD3-F722-4F54-B740-79C6E47FCA9E}"/>
              </a:ext>
            </a:extLst>
          </p:cNvPr>
          <p:cNvPicPr>
            <a:picLocks noChangeAspect="1"/>
          </p:cNvPicPr>
          <p:nvPr/>
        </p:nvPicPr>
        <p:blipFill>
          <a:blip r:embed="rId2"/>
          <a:stretch>
            <a:fillRect/>
          </a:stretch>
        </p:blipFill>
        <p:spPr>
          <a:xfrm>
            <a:off x="1" y="4301955"/>
            <a:ext cx="9144000" cy="2556045"/>
          </a:xfrm>
          <a:prstGeom prst="rect">
            <a:avLst/>
          </a:prstGeom>
        </p:spPr>
      </p:pic>
      <p:pic>
        <p:nvPicPr>
          <p:cNvPr id="5" name="Imagen 4">
            <a:extLst>
              <a:ext uri="{FF2B5EF4-FFF2-40B4-BE49-F238E27FC236}">
                <a16:creationId xmlns:a16="http://schemas.microsoft.com/office/drawing/2014/main" id="{4ACD94B3-B7DA-421B-93C4-1912A2642A21}"/>
              </a:ext>
            </a:extLst>
          </p:cNvPr>
          <p:cNvPicPr>
            <a:picLocks noChangeAspect="1"/>
          </p:cNvPicPr>
          <p:nvPr/>
        </p:nvPicPr>
        <p:blipFill>
          <a:blip r:embed="rId3"/>
          <a:stretch>
            <a:fillRect/>
          </a:stretch>
        </p:blipFill>
        <p:spPr>
          <a:xfrm>
            <a:off x="5936974" y="1630018"/>
            <a:ext cx="3207025" cy="2671938"/>
          </a:xfrm>
          <a:prstGeom prst="rect">
            <a:avLst/>
          </a:prstGeom>
        </p:spPr>
      </p:pic>
    </p:spTree>
    <p:extLst>
      <p:ext uri="{BB962C8B-B14F-4D97-AF65-F5344CB8AC3E}">
        <p14:creationId xmlns:p14="http://schemas.microsoft.com/office/powerpoint/2010/main" val="714318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 calcmode="lin" valueType="num">
                                      <p:cBhvr>
                                        <p:cTn id="3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674718"/>
          </a:xfrm>
        </p:spPr>
        <p:txBody>
          <a:bodyPr>
            <a:normAutofit/>
          </a:bodyPr>
          <a:lstStyle/>
          <a:p>
            <a:pPr algn="ctr"/>
            <a:r>
              <a:rPr lang="es-ES" sz="2400" b="1" dirty="0"/>
              <a:t>V.12.</a:t>
            </a:r>
          </a:p>
          <a:p>
            <a:pPr algn="ctr"/>
            <a:r>
              <a:rPr lang="es-ES" sz="2400" b="1" dirty="0"/>
              <a:t>Y el ángel dijo: No extiendas tu mano contra el muchacho, ni le hagas nada; porque ahora sé que temes a Dios, ya que no me has rehusado tu hijo, tu único. </a:t>
            </a:r>
          </a:p>
          <a:p>
            <a:endParaRPr lang="es-ES" sz="2400" b="1" dirty="0"/>
          </a:p>
        </p:txBody>
      </p:sp>
      <p:sp>
        <p:nvSpPr>
          <p:cNvPr id="2" name="Globo: línea 1">
            <a:extLst>
              <a:ext uri="{FF2B5EF4-FFF2-40B4-BE49-F238E27FC236}">
                <a16:creationId xmlns:a16="http://schemas.microsoft.com/office/drawing/2014/main" id="{83597D1E-AFB0-483E-A4EA-B163F56C36CD}"/>
              </a:ext>
            </a:extLst>
          </p:cNvPr>
          <p:cNvSpPr/>
          <p:nvPr/>
        </p:nvSpPr>
        <p:spPr>
          <a:xfrm>
            <a:off x="0" y="2915478"/>
            <a:ext cx="4704522" cy="1351722"/>
          </a:xfrm>
          <a:prstGeom prst="borderCallout1">
            <a:avLst>
              <a:gd name="adj1" fmla="val -858"/>
              <a:gd name="adj2" fmla="val 28569"/>
              <a:gd name="adj3" fmla="val -81617"/>
              <a:gd name="adj4" fmla="val 3265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DEMOSTRO EL TEMOR QUE TENIA A DIOS.</a:t>
            </a:r>
          </a:p>
        </p:txBody>
      </p:sp>
      <p:sp>
        <p:nvSpPr>
          <p:cNvPr id="3" name="Flecha: curvada hacia la izquierda 2">
            <a:extLst>
              <a:ext uri="{FF2B5EF4-FFF2-40B4-BE49-F238E27FC236}">
                <a16:creationId xmlns:a16="http://schemas.microsoft.com/office/drawing/2014/main" id="{D0F5AF8A-1FE3-414D-9496-E7EBD83B6D58}"/>
              </a:ext>
            </a:extLst>
          </p:cNvPr>
          <p:cNvSpPr/>
          <p:nvPr/>
        </p:nvSpPr>
        <p:spPr>
          <a:xfrm>
            <a:off x="4704522" y="4442791"/>
            <a:ext cx="1099930" cy="194807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Nube 3">
            <a:extLst>
              <a:ext uri="{FF2B5EF4-FFF2-40B4-BE49-F238E27FC236}">
                <a16:creationId xmlns:a16="http://schemas.microsoft.com/office/drawing/2014/main" id="{0F49E77A-56E9-4F8A-927E-CA28D9167AB5}"/>
              </a:ext>
            </a:extLst>
          </p:cNvPr>
          <p:cNvSpPr/>
          <p:nvPr/>
        </p:nvSpPr>
        <p:spPr>
          <a:xfrm>
            <a:off x="4724401" y="2454965"/>
            <a:ext cx="4439479" cy="1948070"/>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PROVERBIOS.1:7.</a:t>
            </a:r>
          </a:p>
        </p:txBody>
      </p:sp>
      <p:sp>
        <p:nvSpPr>
          <p:cNvPr id="5" name="Rectángulo: esquinas redondeadas 4">
            <a:extLst>
              <a:ext uri="{FF2B5EF4-FFF2-40B4-BE49-F238E27FC236}">
                <a16:creationId xmlns:a16="http://schemas.microsoft.com/office/drawing/2014/main" id="{FF23C8CF-2DB9-4C0F-A370-B0F16163FCFD}"/>
              </a:ext>
            </a:extLst>
          </p:cNvPr>
          <p:cNvSpPr/>
          <p:nvPr/>
        </p:nvSpPr>
        <p:spPr>
          <a:xfrm>
            <a:off x="0" y="4643795"/>
            <a:ext cx="4426226" cy="19690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El temor del SEÑOR es el principio de la sabiduría; los necios desprecian la sabiduría y la instrucción. </a:t>
            </a:r>
          </a:p>
        </p:txBody>
      </p:sp>
      <p:pic>
        <p:nvPicPr>
          <p:cNvPr id="6" name="Imagen 5">
            <a:extLst>
              <a:ext uri="{FF2B5EF4-FFF2-40B4-BE49-F238E27FC236}">
                <a16:creationId xmlns:a16="http://schemas.microsoft.com/office/drawing/2014/main" id="{5D208EF2-341F-43AE-B306-EA61F2EDCE8B}"/>
              </a:ext>
            </a:extLst>
          </p:cNvPr>
          <p:cNvPicPr>
            <a:picLocks noChangeAspect="1"/>
          </p:cNvPicPr>
          <p:nvPr/>
        </p:nvPicPr>
        <p:blipFill>
          <a:blip r:embed="rId2"/>
          <a:stretch>
            <a:fillRect/>
          </a:stretch>
        </p:blipFill>
        <p:spPr>
          <a:xfrm>
            <a:off x="6082748" y="4643794"/>
            <a:ext cx="3061252" cy="2214205"/>
          </a:xfrm>
          <a:prstGeom prst="rect">
            <a:avLst/>
          </a:prstGeom>
        </p:spPr>
      </p:pic>
    </p:spTree>
    <p:extLst>
      <p:ext uri="{BB962C8B-B14F-4D97-AF65-F5344CB8AC3E}">
        <p14:creationId xmlns:p14="http://schemas.microsoft.com/office/powerpoint/2010/main" val="2385860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 calcmode="lin" valueType="num">
                                      <p:cBhvr additive="base">
                                        <p:cTn id="4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barn(inVertical)">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 calcmode="lin" valueType="num">
                                      <p:cBhvr>
                                        <p:cTn id="7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3019275"/>
          </a:xfrm>
        </p:spPr>
        <p:txBody>
          <a:bodyPr>
            <a:normAutofit/>
          </a:bodyPr>
          <a:lstStyle/>
          <a:p>
            <a:pPr algn="ctr"/>
            <a:r>
              <a:rPr lang="es-ES" sz="2400" b="1" dirty="0"/>
              <a:t>V.13.</a:t>
            </a:r>
          </a:p>
          <a:p>
            <a:pPr algn="ctr"/>
            <a:r>
              <a:rPr lang="es-ES" sz="2400" b="1" dirty="0"/>
              <a:t>Entonces Abraham alzó los ojos y miró, y he aquí, vio un carnero detrás de él trabado por los cuernos en un matorral; y Abraham fue, tomó el carnero y lo ofreció en holocausto en lugar de su hijo. </a:t>
            </a:r>
          </a:p>
        </p:txBody>
      </p:sp>
      <p:sp>
        <p:nvSpPr>
          <p:cNvPr id="2" name="Globo: línea 1">
            <a:extLst>
              <a:ext uri="{FF2B5EF4-FFF2-40B4-BE49-F238E27FC236}">
                <a16:creationId xmlns:a16="http://schemas.microsoft.com/office/drawing/2014/main" id="{2481B0D0-FA57-4E0F-B4C7-D6866C342C25}"/>
              </a:ext>
            </a:extLst>
          </p:cNvPr>
          <p:cNvSpPr/>
          <p:nvPr/>
        </p:nvSpPr>
        <p:spPr>
          <a:xfrm>
            <a:off x="0" y="3432313"/>
            <a:ext cx="5009322" cy="1219200"/>
          </a:xfrm>
          <a:prstGeom prst="borderCallout1">
            <a:avLst>
              <a:gd name="adj1" fmla="val -11685"/>
              <a:gd name="adj2" fmla="val 35725"/>
              <a:gd name="adj3" fmla="val -153804"/>
              <a:gd name="adj4" fmla="val 5294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AQUÍ VEMOS CUMPLIDAS LAS PALABRAS DE ABRAHAM POR CONFIAR EN DIOS. V.8.</a:t>
            </a:r>
          </a:p>
        </p:txBody>
      </p:sp>
      <p:pic>
        <p:nvPicPr>
          <p:cNvPr id="4" name="Imagen 3">
            <a:extLst>
              <a:ext uri="{FF2B5EF4-FFF2-40B4-BE49-F238E27FC236}">
                <a16:creationId xmlns:a16="http://schemas.microsoft.com/office/drawing/2014/main" id="{34E2E160-A31D-4C5A-AF03-511A3F97FE66}"/>
              </a:ext>
            </a:extLst>
          </p:cNvPr>
          <p:cNvPicPr>
            <a:picLocks noChangeAspect="1"/>
          </p:cNvPicPr>
          <p:nvPr/>
        </p:nvPicPr>
        <p:blipFill>
          <a:blip r:embed="rId2"/>
          <a:stretch>
            <a:fillRect/>
          </a:stretch>
        </p:blipFill>
        <p:spPr>
          <a:xfrm>
            <a:off x="5022574" y="2464904"/>
            <a:ext cx="4121426" cy="4393096"/>
          </a:xfrm>
          <a:prstGeom prst="rect">
            <a:avLst/>
          </a:prstGeom>
        </p:spPr>
      </p:pic>
      <p:pic>
        <p:nvPicPr>
          <p:cNvPr id="5" name="Imagen 4">
            <a:extLst>
              <a:ext uri="{FF2B5EF4-FFF2-40B4-BE49-F238E27FC236}">
                <a16:creationId xmlns:a16="http://schemas.microsoft.com/office/drawing/2014/main" id="{17F66606-0787-4998-A3CE-BE512EAB4E3C}"/>
              </a:ext>
            </a:extLst>
          </p:cNvPr>
          <p:cNvPicPr>
            <a:picLocks noChangeAspect="1"/>
          </p:cNvPicPr>
          <p:nvPr/>
        </p:nvPicPr>
        <p:blipFill>
          <a:blip r:embed="rId3"/>
          <a:stretch>
            <a:fillRect/>
          </a:stretch>
        </p:blipFill>
        <p:spPr>
          <a:xfrm>
            <a:off x="1" y="4651512"/>
            <a:ext cx="5009322" cy="2206487"/>
          </a:xfrm>
          <a:prstGeom prst="rect">
            <a:avLst/>
          </a:prstGeom>
        </p:spPr>
      </p:pic>
    </p:spTree>
    <p:extLst>
      <p:ext uri="{BB962C8B-B14F-4D97-AF65-F5344CB8AC3E}">
        <p14:creationId xmlns:p14="http://schemas.microsoft.com/office/powerpoint/2010/main" val="895323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proceso alternativo 3">
            <a:extLst>
              <a:ext uri="{FF2B5EF4-FFF2-40B4-BE49-F238E27FC236}">
                <a16:creationId xmlns:a16="http://schemas.microsoft.com/office/drawing/2014/main" id="{8A8DE192-810E-4FBD-9FD3-99D593790600}"/>
              </a:ext>
            </a:extLst>
          </p:cNvPr>
          <p:cNvSpPr/>
          <p:nvPr/>
        </p:nvSpPr>
        <p:spPr>
          <a:xfrm>
            <a:off x="2239617" y="0"/>
            <a:ext cx="4439479" cy="1326321"/>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5CD8A8A-9F4B-4118-87E1-BA6CF3808A2D}"/>
              </a:ext>
            </a:extLst>
          </p:cNvPr>
          <p:cNvSpPr>
            <a:spLocks noGrp="1"/>
          </p:cNvSpPr>
          <p:nvPr>
            <p:ph type="title"/>
          </p:nvPr>
        </p:nvSpPr>
        <p:spPr>
          <a:xfrm>
            <a:off x="685346" y="39758"/>
            <a:ext cx="7765321" cy="1326321"/>
          </a:xfrm>
        </p:spPr>
        <p:txBody>
          <a:bodyPr/>
          <a:lstStyle/>
          <a:p>
            <a:r>
              <a:rPr lang="es-ES" dirty="0"/>
              <a:t>CONCLUSION:</a:t>
            </a:r>
          </a:p>
        </p:txBody>
      </p:sp>
      <p:sp>
        <p:nvSpPr>
          <p:cNvPr id="3" name="Marcador de contenido 2">
            <a:extLst>
              <a:ext uri="{FF2B5EF4-FFF2-40B4-BE49-F238E27FC236}">
                <a16:creationId xmlns:a16="http://schemas.microsoft.com/office/drawing/2014/main" id="{AC0A9AD7-0A7D-4EBB-A7D4-60441B590EC7}"/>
              </a:ext>
            </a:extLst>
          </p:cNvPr>
          <p:cNvSpPr>
            <a:spLocks noGrp="1"/>
          </p:cNvSpPr>
          <p:nvPr>
            <p:ph idx="1"/>
          </p:nvPr>
        </p:nvSpPr>
        <p:spPr>
          <a:xfrm>
            <a:off x="0" y="1751508"/>
            <a:ext cx="9144000" cy="5106492"/>
          </a:xfrm>
        </p:spPr>
        <p:txBody>
          <a:bodyPr>
            <a:normAutofit/>
          </a:bodyPr>
          <a:lstStyle/>
          <a:p>
            <a:r>
              <a:rPr lang="es-ES" sz="2400" b="1" dirty="0"/>
              <a:t>Abraham es un gran ejemplo de obedecer a Dios no importando lo que El, Dios nos mande.</a:t>
            </a:r>
          </a:p>
          <a:p>
            <a:r>
              <a:rPr lang="es-ES" sz="2400" b="1" dirty="0"/>
              <a:t>Tenemos que obedecer a Dios siempre a pesar de las dificultades que se nos presente.</a:t>
            </a:r>
          </a:p>
          <a:p>
            <a:r>
              <a:rPr lang="es-ES" sz="2400" b="1" dirty="0"/>
              <a:t>Debemos de quitar todo lo que nos sea de tropiezo para servir a Dios.</a:t>
            </a:r>
          </a:p>
          <a:p>
            <a:r>
              <a:rPr lang="es-ES" sz="2400" b="1" dirty="0"/>
              <a:t>Dios desea que le demos nuestra vida en sacrificio vivo santo.</a:t>
            </a:r>
          </a:p>
          <a:p>
            <a:r>
              <a:rPr lang="es-ES" sz="2400" b="1" dirty="0"/>
              <a:t>¿Qué sacrificio estamos dando a Dios?</a:t>
            </a:r>
          </a:p>
          <a:p>
            <a:endParaRPr lang="es-ES" sz="2400" b="1" dirty="0"/>
          </a:p>
          <a:p>
            <a:endParaRPr lang="es-ES" sz="2400" b="1" dirty="0"/>
          </a:p>
        </p:txBody>
      </p:sp>
    </p:spTree>
    <p:extLst>
      <p:ext uri="{BB962C8B-B14F-4D97-AF65-F5344CB8AC3E}">
        <p14:creationId xmlns:p14="http://schemas.microsoft.com/office/powerpoint/2010/main" val="141769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DAF201-50BB-4338-90AB-FAA97C10B8CC}"/>
              </a:ext>
            </a:extLst>
          </p:cNvPr>
          <p:cNvSpPr/>
          <p:nvPr/>
        </p:nvSpPr>
        <p:spPr>
          <a:xfrm>
            <a:off x="0" y="5367130"/>
            <a:ext cx="9144000" cy="14908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t>DIOS NOS BENDIGA A TODOS.</a:t>
            </a:r>
          </a:p>
        </p:txBody>
      </p:sp>
      <p:pic>
        <p:nvPicPr>
          <p:cNvPr id="4" name="Imagen 3">
            <a:extLst>
              <a:ext uri="{FF2B5EF4-FFF2-40B4-BE49-F238E27FC236}">
                <a16:creationId xmlns:a16="http://schemas.microsoft.com/office/drawing/2014/main" id="{B29961AE-461F-4554-BB52-E2CDD8310213}"/>
              </a:ext>
            </a:extLst>
          </p:cNvPr>
          <p:cNvPicPr>
            <a:picLocks noChangeAspect="1"/>
          </p:cNvPicPr>
          <p:nvPr/>
        </p:nvPicPr>
        <p:blipFill>
          <a:blip r:embed="rId2"/>
          <a:stretch>
            <a:fillRect/>
          </a:stretch>
        </p:blipFill>
        <p:spPr>
          <a:xfrm>
            <a:off x="0" y="0"/>
            <a:ext cx="9143999" cy="5367130"/>
          </a:xfrm>
          <a:prstGeom prst="rect">
            <a:avLst/>
          </a:prstGeom>
        </p:spPr>
      </p:pic>
      <p:sp>
        <p:nvSpPr>
          <p:cNvPr id="5" name="Bocadillo nube: nube 4">
            <a:extLst>
              <a:ext uri="{FF2B5EF4-FFF2-40B4-BE49-F238E27FC236}">
                <a16:creationId xmlns:a16="http://schemas.microsoft.com/office/drawing/2014/main" id="{84E04B65-8F06-43D7-AAF6-BE7E91DEA5AC}"/>
              </a:ext>
            </a:extLst>
          </p:cNvPr>
          <p:cNvSpPr/>
          <p:nvPr/>
        </p:nvSpPr>
        <p:spPr>
          <a:xfrm>
            <a:off x="4572000" y="0"/>
            <a:ext cx="4572000" cy="3087757"/>
          </a:xfrm>
          <a:prstGeom prst="cloudCallout">
            <a:avLst>
              <a:gd name="adj1" fmla="val -61978"/>
              <a:gd name="adj2" fmla="val 5906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POR SU FINA ATENCION.</a:t>
            </a:r>
          </a:p>
        </p:txBody>
      </p:sp>
    </p:spTree>
    <p:extLst>
      <p:ext uri="{BB962C8B-B14F-4D97-AF65-F5344CB8AC3E}">
        <p14:creationId xmlns:p14="http://schemas.microsoft.com/office/powerpoint/2010/main" val="1026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8" presetClass="entr" presetSubtype="0" accel="50000" fill="hold" grpId="0" nodeType="clickEffect">
                                  <p:stCondLst>
                                    <p:cond delay="0"/>
                                  </p:stCondLst>
                                  <p:iterate type="lt">
                                    <p:tmPct val="50000"/>
                                  </p:iterate>
                                  <p:childTnLst>
                                    <p:set>
                                      <p:cBhvr>
                                        <p:cTn id="19" dur="1" fill="hold">
                                          <p:stCondLst>
                                            <p:cond delay="0"/>
                                          </p:stCondLst>
                                        </p:cTn>
                                        <p:tgtEl>
                                          <p:spTgt spid="2"/>
                                        </p:tgtEl>
                                        <p:attrNameLst>
                                          <p:attrName>style.visibility</p:attrName>
                                        </p:attrNameLst>
                                      </p:cBhvr>
                                      <p:to>
                                        <p:strVal val="visible"/>
                                      </p:to>
                                    </p:set>
                                    <p:set>
                                      <p:cBhvr>
                                        <p:cTn id="20" dur="455" fill="hold">
                                          <p:stCondLst>
                                            <p:cond delay="0"/>
                                          </p:stCondLst>
                                        </p:cTn>
                                        <p:tgtEl>
                                          <p:spTgt spid="2"/>
                                        </p:tgtEl>
                                        <p:attrNameLst>
                                          <p:attrName>style.rotation</p:attrName>
                                        </p:attrNameLst>
                                      </p:cBhvr>
                                      <p:to>
                                        <p:strVal val="-45.0"/>
                                      </p:to>
                                    </p:set>
                                    <p:anim calcmode="lin" valueType="num">
                                      <p:cBhvr>
                                        <p:cTn id="21"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9144000" cy="2809461"/>
          </a:xfrm>
        </p:spPr>
        <p:txBody>
          <a:bodyPr>
            <a:normAutofit/>
          </a:bodyPr>
          <a:lstStyle/>
          <a:p>
            <a:pPr algn="ctr"/>
            <a:r>
              <a:rPr lang="es-ES" sz="2400" b="1" dirty="0"/>
              <a:t>DIOS PRUEBA PARA AFIRMARLA Y FORTALECERLAS. </a:t>
            </a:r>
          </a:p>
          <a:p>
            <a:pPr algn="ctr"/>
            <a:r>
              <a:rPr lang="es-ES" sz="2400" b="1" dirty="0"/>
              <a:t>EXODO.20:20.</a:t>
            </a:r>
          </a:p>
          <a:p>
            <a:pPr algn="ctr"/>
            <a:r>
              <a:rPr lang="es-ES" sz="2400" b="1" dirty="0"/>
              <a:t> Y respondió Moisés al pueblo: No temáis, porque Dios ha venido para poneros a prueba, y para que su temor permanezca en vosotros, y para que no pequéis. </a:t>
            </a:r>
          </a:p>
          <a:p>
            <a:endParaRPr lang="es-ES" sz="2400" b="1" dirty="0"/>
          </a:p>
        </p:txBody>
      </p:sp>
      <p:sp>
        <p:nvSpPr>
          <p:cNvPr id="2" name="Globo: línea 1">
            <a:extLst>
              <a:ext uri="{FF2B5EF4-FFF2-40B4-BE49-F238E27FC236}">
                <a16:creationId xmlns:a16="http://schemas.microsoft.com/office/drawing/2014/main" id="{169CA45B-5C81-4293-9068-381FC5DA6F9C}"/>
              </a:ext>
            </a:extLst>
          </p:cNvPr>
          <p:cNvSpPr/>
          <p:nvPr/>
        </p:nvSpPr>
        <p:spPr>
          <a:xfrm>
            <a:off x="0" y="3429000"/>
            <a:ext cx="5221357" cy="1381539"/>
          </a:xfrm>
          <a:prstGeom prst="borderCallout1">
            <a:avLst>
              <a:gd name="adj1" fmla="val -4766"/>
              <a:gd name="adj2" fmla="val 58426"/>
              <a:gd name="adj3" fmla="val -101345"/>
              <a:gd name="adj4" fmla="val 72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SATANAS TIENTA PARA HACER PECAR Y CAER.</a:t>
            </a:r>
          </a:p>
        </p:txBody>
      </p:sp>
      <p:pic>
        <p:nvPicPr>
          <p:cNvPr id="4" name="Imagen 3">
            <a:extLst>
              <a:ext uri="{FF2B5EF4-FFF2-40B4-BE49-F238E27FC236}">
                <a16:creationId xmlns:a16="http://schemas.microsoft.com/office/drawing/2014/main" id="{C5C29131-77E0-449D-ACBC-62F49EC85BEF}"/>
              </a:ext>
            </a:extLst>
          </p:cNvPr>
          <p:cNvPicPr>
            <a:picLocks noChangeAspect="1"/>
          </p:cNvPicPr>
          <p:nvPr/>
        </p:nvPicPr>
        <p:blipFill>
          <a:blip r:embed="rId2"/>
          <a:stretch>
            <a:fillRect/>
          </a:stretch>
        </p:blipFill>
        <p:spPr>
          <a:xfrm>
            <a:off x="5221357" y="2676938"/>
            <a:ext cx="3922643" cy="4181062"/>
          </a:xfrm>
          <a:prstGeom prst="rect">
            <a:avLst/>
          </a:prstGeom>
        </p:spPr>
      </p:pic>
      <p:pic>
        <p:nvPicPr>
          <p:cNvPr id="6" name="Imagen 5">
            <a:extLst>
              <a:ext uri="{FF2B5EF4-FFF2-40B4-BE49-F238E27FC236}">
                <a16:creationId xmlns:a16="http://schemas.microsoft.com/office/drawing/2014/main" id="{DD2FE11A-7615-4EC4-902D-062F9C280434}"/>
              </a:ext>
            </a:extLst>
          </p:cNvPr>
          <p:cNvPicPr>
            <a:picLocks noChangeAspect="1"/>
          </p:cNvPicPr>
          <p:nvPr/>
        </p:nvPicPr>
        <p:blipFill>
          <a:blip r:embed="rId3"/>
          <a:stretch>
            <a:fillRect/>
          </a:stretch>
        </p:blipFill>
        <p:spPr>
          <a:xfrm>
            <a:off x="-1" y="4810538"/>
            <a:ext cx="5221357" cy="2047461"/>
          </a:xfrm>
          <a:prstGeom prst="rect">
            <a:avLst/>
          </a:prstGeom>
        </p:spPr>
      </p:pic>
    </p:spTree>
    <p:extLst>
      <p:ext uri="{BB962C8B-B14F-4D97-AF65-F5344CB8AC3E}">
        <p14:creationId xmlns:p14="http://schemas.microsoft.com/office/powerpoint/2010/main" val="1999091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p:cTn id="3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 doblada 4">
            <a:extLst>
              <a:ext uri="{FF2B5EF4-FFF2-40B4-BE49-F238E27FC236}">
                <a16:creationId xmlns:a16="http://schemas.microsoft.com/office/drawing/2014/main" id="{8315BD08-8AFC-409D-A8E4-52B2EE474DE1}"/>
              </a:ext>
            </a:extLst>
          </p:cNvPr>
          <p:cNvSpPr/>
          <p:nvPr/>
        </p:nvSpPr>
        <p:spPr>
          <a:xfrm>
            <a:off x="-26505" y="0"/>
            <a:ext cx="7513983" cy="1775791"/>
          </a:xfrm>
          <a:prstGeom prst="foldedCorne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142922" cy="1455518"/>
          </a:xfrm>
        </p:spPr>
        <p:txBody>
          <a:bodyPr>
            <a:normAutofit/>
          </a:bodyPr>
          <a:lstStyle/>
          <a:p>
            <a:r>
              <a:rPr lang="es-ES" sz="2400" b="1" dirty="0"/>
              <a:t>En realidad Dios no tenía la intención de que Abraham cumpliera su mandamiento; Dios siempre se ha opuesto al sacrificio humano. </a:t>
            </a:r>
          </a:p>
        </p:txBody>
      </p:sp>
      <p:sp>
        <p:nvSpPr>
          <p:cNvPr id="3" name="Rectángulo 2">
            <a:extLst>
              <a:ext uri="{FF2B5EF4-FFF2-40B4-BE49-F238E27FC236}">
                <a16:creationId xmlns:a16="http://schemas.microsoft.com/office/drawing/2014/main" id="{27B0315A-5C30-428C-BF89-B6771FFD4334}"/>
              </a:ext>
            </a:extLst>
          </p:cNvPr>
          <p:cNvSpPr/>
          <p:nvPr/>
        </p:nvSpPr>
        <p:spPr>
          <a:xfrm>
            <a:off x="0" y="3239065"/>
            <a:ext cx="5552661" cy="145551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 El amor de Abraham para su hijo es una ilustración pálida del amor de Dios para el Señor Jesucristo. </a:t>
            </a:r>
          </a:p>
        </p:txBody>
      </p:sp>
      <p:sp>
        <p:nvSpPr>
          <p:cNvPr id="4" name="Rectángulo: esquinas redondeadas 3">
            <a:extLst>
              <a:ext uri="{FF2B5EF4-FFF2-40B4-BE49-F238E27FC236}">
                <a16:creationId xmlns:a16="http://schemas.microsoft.com/office/drawing/2014/main" id="{9931423F-710D-4DD4-B92E-D37CD16BFBD0}"/>
              </a:ext>
            </a:extLst>
          </p:cNvPr>
          <p:cNvSpPr/>
          <p:nvPr/>
        </p:nvSpPr>
        <p:spPr>
          <a:xfrm>
            <a:off x="-26505" y="4750904"/>
            <a:ext cx="5565913" cy="21070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El sacrificio de Isaac era una ilustración de un acto supremo de adoración, el sacrificio del mismo Salvador para cumplir la voluntad de Dios.</a:t>
            </a:r>
          </a:p>
        </p:txBody>
      </p:sp>
      <p:sp>
        <p:nvSpPr>
          <p:cNvPr id="2" name="Rectángulo: esquinas redondeadas 1">
            <a:extLst>
              <a:ext uri="{FF2B5EF4-FFF2-40B4-BE49-F238E27FC236}">
                <a16:creationId xmlns:a16="http://schemas.microsoft.com/office/drawing/2014/main" id="{BE2E4463-8F5A-4B43-BB27-BDD938A7715E}"/>
              </a:ext>
            </a:extLst>
          </p:cNvPr>
          <p:cNvSpPr/>
          <p:nvPr/>
        </p:nvSpPr>
        <p:spPr>
          <a:xfrm>
            <a:off x="5645425" y="1775791"/>
            <a:ext cx="3498575" cy="954157"/>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DEUTERONOMIO.12:31.</a:t>
            </a:r>
          </a:p>
        </p:txBody>
      </p:sp>
      <p:sp>
        <p:nvSpPr>
          <p:cNvPr id="6" name="Rectángulo 5">
            <a:extLst>
              <a:ext uri="{FF2B5EF4-FFF2-40B4-BE49-F238E27FC236}">
                <a16:creationId xmlns:a16="http://schemas.microsoft.com/office/drawing/2014/main" id="{2EBED7CC-3AD4-42D5-93A7-3EA6154E7FD6}"/>
              </a:ext>
            </a:extLst>
          </p:cNvPr>
          <p:cNvSpPr/>
          <p:nvPr/>
        </p:nvSpPr>
        <p:spPr>
          <a:xfrm>
            <a:off x="5552661" y="2842590"/>
            <a:ext cx="3591339" cy="401541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No procederás así para con el SEÑOR tu Dios, porque toda acción abominable que el SEÑOR odia ellos la han hecho en honor de sus dioses; porque aun a sus hijos y a sus hijas queman en el fuego en honor a sus dioses. </a:t>
            </a:r>
          </a:p>
        </p:txBody>
      </p:sp>
      <p:pic>
        <p:nvPicPr>
          <p:cNvPr id="9" name="Imagen 8">
            <a:extLst>
              <a:ext uri="{FF2B5EF4-FFF2-40B4-BE49-F238E27FC236}">
                <a16:creationId xmlns:a16="http://schemas.microsoft.com/office/drawing/2014/main" id="{83EC9F8B-08A8-4DAA-9CE0-15AFC425BBEB}"/>
              </a:ext>
            </a:extLst>
          </p:cNvPr>
          <p:cNvPicPr>
            <a:picLocks noChangeAspect="1"/>
          </p:cNvPicPr>
          <p:nvPr/>
        </p:nvPicPr>
        <p:blipFill>
          <a:blip r:embed="rId2"/>
          <a:stretch>
            <a:fillRect/>
          </a:stretch>
        </p:blipFill>
        <p:spPr>
          <a:xfrm>
            <a:off x="0" y="1775794"/>
            <a:ext cx="5539408" cy="1455518"/>
          </a:xfrm>
          <a:prstGeom prst="rect">
            <a:avLst/>
          </a:prstGeom>
        </p:spPr>
      </p:pic>
    </p:spTree>
    <p:extLst>
      <p:ext uri="{BB962C8B-B14F-4D97-AF65-F5344CB8AC3E}">
        <p14:creationId xmlns:p14="http://schemas.microsoft.com/office/powerpoint/2010/main" val="406570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 calcmode="lin" valueType="num">
                                      <p:cBhvr additive="base">
                                        <p:cTn id="5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 calcmode="lin" valueType="num">
                                      <p:cBhvr>
                                        <p:cTn id="6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 doblada 1">
            <a:extLst>
              <a:ext uri="{FF2B5EF4-FFF2-40B4-BE49-F238E27FC236}">
                <a16:creationId xmlns:a16="http://schemas.microsoft.com/office/drawing/2014/main" id="{E3F52E72-07F6-436E-945B-BACDE260B095}"/>
              </a:ext>
            </a:extLst>
          </p:cNvPr>
          <p:cNvSpPr/>
          <p:nvPr/>
        </p:nvSpPr>
        <p:spPr>
          <a:xfrm>
            <a:off x="755374" y="0"/>
            <a:ext cx="7964556" cy="201433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821635" y="0"/>
            <a:ext cx="7765322" cy="2014330"/>
          </a:xfrm>
        </p:spPr>
        <p:txBody>
          <a:bodyPr>
            <a:normAutofit fontScale="85000" lnSpcReduction="20000"/>
          </a:bodyPr>
          <a:lstStyle/>
          <a:p>
            <a:pPr algn="ctr"/>
            <a:r>
              <a:rPr lang="es-ES" sz="2600" b="1" dirty="0"/>
              <a:t>V.2.</a:t>
            </a:r>
          </a:p>
          <a:p>
            <a:pPr algn="ctr"/>
            <a:r>
              <a:rPr lang="es-ES" sz="2600" b="1" dirty="0"/>
              <a:t>Y Dios dijo: Toma ahora a tu hijo, tu único, a quien amas, a Isaac, y ve a la tierra de Moriah, y ofrécelo allí en holocausto sobre uno de los montes que yo te diré. </a:t>
            </a:r>
          </a:p>
          <a:p>
            <a:endParaRPr lang="es-ES" sz="2400" b="1" dirty="0"/>
          </a:p>
        </p:txBody>
      </p:sp>
      <p:sp>
        <p:nvSpPr>
          <p:cNvPr id="3" name="Globo: línea 2">
            <a:extLst>
              <a:ext uri="{FF2B5EF4-FFF2-40B4-BE49-F238E27FC236}">
                <a16:creationId xmlns:a16="http://schemas.microsoft.com/office/drawing/2014/main" id="{5218D895-8588-4E4A-9FD7-865DC5735895}"/>
              </a:ext>
            </a:extLst>
          </p:cNvPr>
          <p:cNvSpPr/>
          <p:nvPr/>
        </p:nvSpPr>
        <p:spPr>
          <a:xfrm>
            <a:off x="-1" y="2199861"/>
            <a:ext cx="9143999" cy="2643810"/>
          </a:xfrm>
          <a:prstGeom prst="borderCallout1">
            <a:avLst>
              <a:gd name="adj1" fmla="val 8360"/>
              <a:gd name="adj2" fmla="val 25610"/>
              <a:gd name="adj3" fmla="val -51396"/>
              <a:gd name="adj4" fmla="val 7302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Las palabras de Dios: «tu hijo, Isaac, a quien amas», han de haber sido palabras duras para Abraham, como una herida profunda. Isaac era el único hijo de Abraham en el sentido de que era el único hijo de la promesa, hijo unigénito, el hijo del nacimiento milagroso.</a:t>
            </a:r>
          </a:p>
        </p:txBody>
      </p:sp>
      <p:sp>
        <p:nvSpPr>
          <p:cNvPr id="4" name="Rectángulo: esquinas redondeadas 3">
            <a:extLst>
              <a:ext uri="{FF2B5EF4-FFF2-40B4-BE49-F238E27FC236}">
                <a16:creationId xmlns:a16="http://schemas.microsoft.com/office/drawing/2014/main" id="{423EAE19-45EA-44F4-B956-0AB0F82ED2B4}"/>
              </a:ext>
            </a:extLst>
          </p:cNvPr>
          <p:cNvSpPr/>
          <p:nvPr/>
        </p:nvSpPr>
        <p:spPr>
          <a:xfrm>
            <a:off x="0" y="5155096"/>
            <a:ext cx="9144000" cy="170290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Este estremecedor mandamiento puso en marcha una especial y severa prueba para Abraham este es el sacrificio de su hijo su único hijo repetido tres veces.</a:t>
            </a:r>
          </a:p>
          <a:p>
            <a:pPr algn="ctr"/>
            <a:r>
              <a:rPr lang="es-ES" sz="2400" b="1" dirty="0"/>
              <a:t>V.2.</a:t>
            </a:r>
          </a:p>
        </p:txBody>
      </p:sp>
    </p:spTree>
    <p:extLst>
      <p:ext uri="{BB962C8B-B14F-4D97-AF65-F5344CB8AC3E}">
        <p14:creationId xmlns:p14="http://schemas.microsoft.com/office/powerpoint/2010/main" val="197601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p:cTn id="4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
                                            <p:txEl>
                                              <p:pRg st="0" end="0"/>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9B742CBB-C72F-4E94-A593-C239569E12B3}"/>
              </a:ext>
            </a:extLst>
          </p:cNvPr>
          <p:cNvSpPr>
            <a:spLocks noGrp="1"/>
          </p:cNvSpPr>
          <p:nvPr>
            <p:ph idx="1"/>
          </p:nvPr>
        </p:nvSpPr>
        <p:spPr>
          <a:xfrm>
            <a:off x="0" y="-1"/>
            <a:ext cx="9144000" cy="3882887"/>
          </a:xfrm>
        </p:spPr>
        <p:txBody>
          <a:bodyPr>
            <a:normAutofit lnSpcReduction="10000"/>
          </a:bodyPr>
          <a:lstStyle/>
          <a:p>
            <a:pPr algn="ctr"/>
            <a:r>
              <a:rPr lang="es-ES" sz="2400" b="1" dirty="0"/>
              <a:t>V.12.</a:t>
            </a:r>
          </a:p>
          <a:p>
            <a:pPr algn="ctr"/>
            <a:r>
              <a:rPr lang="es-ES" sz="2400" b="1" dirty="0"/>
              <a:t>Y el ángel dijo: No extiendas tu mano contra el muchacho, ni le hagas nada; porque ahora sé que temes a Dios, ya que no me has rehusado tu hijo, tu único. </a:t>
            </a:r>
          </a:p>
          <a:p>
            <a:pPr algn="ctr"/>
            <a:r>
              <a:rPr lang="es-ES" sz="2400" b="1" dirty="0"/>
              <a:t>V.16.</a:t>
            </a:r>
          </a:p>
          <a:p>
            <a:pPr algn="ctr"/>
            <a:r>
              <a:rPr lang="es-ES" sz="2400" b="1" dirty="0"/>
              <a:t>y dijo: Por mí mismo he jurado, declara el SEÑOR, que por cuanto has hecho esto y no me has rehusado tu hijo, tu único, </a:t>
            </a:r>
          </a:p>
          <a:p>
            <a:endParaRPr lang="es-ES" dirty="0"/>
          </a:p>
        </p:txBody>
      </p:sp>
      <p:sp>
        <p:nvSpPr>
          <p:cNvPr id="5" name="CuadroTexto 4">
            <a:extLst>
              <a:ext uri="{FF2B5EF4-FFF2-40B4-BE49-F238E27FC236}">
                <a16:creationId xmlns:a16="http://schemas.microsoft.com/office/drawing/2014/main" id="{722E1E80-FA90-4187-A926-45C5F7D7EDFF}"/>
              </a:ext>
            </a:extLst>
          </p:cNvPr>
          <p:cNvSpPr txBox="1"/>
          <p:nvPr/>
        </p:nvSpPr>
        <p:spPr>
          <a:xfrm>
            <a:off x="-92766" y="3710657"/>
            <a:ext cx="3551583" cy="954107"/>
          </a:xfrm>
          <a:prstGeom prst="rect">
            <a:avLst/>
          </a:prstGeom>
          <a:noFill/>
        </p:spPr>
        <p:txBody>
          <a:bodyPr wrap="square">
            <a:spAutoFit/>
          </a:bodyPr>
          <a:lstStyle/>
          <a:p>
            <a:pPr algn="ctr"/>
            <a:r>
              <a:rPr lang="es-ES" sz="2800" b="1" dirty="0"/>
              <a:t>Y ofrécelo en holocausto.</a:t>
            </a:r>
          </a:p>
        </p:txBody>
      </p:sp>
      <p:sp>
        <p:nvSpPr>
          <p:cNvPr id="3" name="Globo: línea 2">
            <a:extLst>
              <a:ext uri="{FF2B5EF4-FFF2-40B4-BE49-F238E27FC236}">
                <a16:creationId xmlns:a16="http://schemas.microsoft.com/office/drawing/2014/main" id="{A39E1D73-3B45-4B29-AA3A-67571FADEE73}"/>
              </a:ext>
            </a:extLst>
          </p:cNvPr>
          <p:cNvSpPr/>
          <p:nvPr/>
        </p:nvSpPr>
        <p:spPr>
          <a:xfrm>
            <a:off x="4161183" y="4664764"/>
            <a:ext cx="4982817" cy="2193235"/>
          </a:xfrm>
          <a:prstGeom prst="borderCallout1">
            <a:avLst>
              <a:gd name="adj1" fmla="val 68245"/>
              <a:gd name="adj2" fmla="val -2254"/>
              <a:gd name="adj3" fmla="val -720"/>
              <a:gd name="adj4" fmla="val -2773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La manera: ofrécelo en holocausto; no sólo mata a tu hijo, tu Isaac, sino</a:t>
            </a:r>
          </a:p>
          <a:p>
            <a:pPr algn="ctr"/>
            <a:r>
              <a:rPr lang="es-ES" sz="2000" b="1" dirty="0"/>
              <a:t>matarlo como un sacrificio; matarlo con toda aquella solemne pompa y ceremonia, con que</a:t>
            </a:r>
          </a:p>
          <a:p>
            <a:pPr algn="ctr"/>
            <a:r>
              <a:rPr lang="es-ES" sz="2000" b="1" dirty="0"/>
              <a:t>acostumbraba a ofrecer sus holocaustos.</a:t>
            </a:r>
          </a:p>
        </p:txBody>
      </p:sp>
      <p:pic>
        <p:nvPicPr>
          <p:cNvPr id="2" name="Imagen 1">
            <a:extLst>
              <a:ext uri="{FF2B5EF4-FFF2-40B4-BE49-F238E27FC236}">
                <a16:creationId xmlns:a16="http://schemas.microsoft.com/office/drawing/2014/main" id="{04E883C9-6306-4BCA-9B2F-709C2058DA03}"/>
              </a:ext>
            </a:extLst>
          </p:cNvPr>
          <p:cNvPicPr>
            <a:picLocks noChangeAspect="1"/>
          </p:cNvPicPr>
          <p:nvPr/>
        </p:nvPicPr>
        <p:blipFill>
          <a:blip r:embed="rId2"/>
          <a:stretch>
            <a:fillRect/>
          </a:stretch>
        </p:blipFill>
        <p:spPr>
          <a:xfrm>
            <a:off x="0" y="4651512"/>
            <a:ext cx="2663687" cy="2193236"/>
          </a:xfrm>
          <a:prstGeom prst="rect">
            <a:avLst/>
          </a:prstGeom>
        </p:spPr>
      </p:pic>
    </p:spTree>
    <p:extLst>
      <p:ext uri="{BB962C8B-B14F-4D97-AF65-F5344CB8AC3E}">
        <p14:creationId xmlns:p14="http://schemas.microsoft.com/office/powerpoint/2010/main" val="2085829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p:cTn id="5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
                                            <p:txEl>
                                              <p:pRg st="0" end="0"/>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p:cTn id="5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 calcmode="lin" valueType="num">
                                      <p:cBhvr>
                                        <p:cTn id="6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6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1256736"/>
          </a:xfrm>
        </p:spPr>
        <p:txBody>
          <a:bodyPr>
            <a:normAutofit fontScale="92500"/>
          </a:bodyPr>
          <a:lstStyle/>
          <a:p>
            <a:pPr algn="ctr"/>
            <a:r>
              <a:rPr lang="es-ES" sz="2400" b="1" dirty="0"/>
              <a:t>DIOS PIDE NUESTROS CUERPOS EN SACRIFICIOS.</a:t>
            </a:r>
          </a:p>
          <a:p>
            <a:pPr algn="ctr"/>
            <a:r>
              <a:rPr lang="es-ES" sz="2400" b="1" dirty="0"/>
              <a:t>ROMANOS.12:1-2.</a:t>
            </a:r>
          </a:p>
          <a:p>
            <a:endParaRPr lang="es-ES" sz="2400" b="1" dirty="0"/>
          </a:p>
        </p:txBody>
      </p:sp>
      <p:sp>
        <p:nvSpPr>
          <p:cNvPr id="2" name="Rectángulo: esquinas redondeadas 1">
            <a:extLst>
              <a:ext uri="{FF2B5EF4-FFF2-40B4-BE49-F238E27FC236}">
                <a16:creationId xmlns:a16="http://schemas.microsoft.com/office/drawing/2014/main" id="{3E8554E6-C5AD-428B-BBE8-3E32EF14262D}"/>
              </a:ext>
            </a:extLst>
          </p:cNvPr>
          <p:cNvSpPr/>
          <p:nvPr/>
        </p:nvSpPr>
        <p:spPr>
          <a:xfrm>
            <a:off x="0" y="1497495"/>
            <a:ext cx="6970643" cy="247815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V.1.</a:t>
            </a:r>
          </a:p>
          <a:p>
            <a:pPr algn="ctr"/>
            <a:r>
              <a:rPr lang="es-ES" sz="2400" b="1" dirty="0"/>
              <a:t>Por consiguiente, hermanos, os ruego por las misericordias de Dios que presentéis vuestros cuerpos como sacrificio vivo y santo, aceptable a Dios, que es vuestro culto racional. </a:t>
            </a:r>
          </a:p>
        </p:txBody>
      </p:sp>
      <p:sp>
        <p:nvSpPr>
          <p:cNvPr id="4" name="Doble onda 3">
            <a:extLst>
              <a:ext uri="{FF2B5EF4-FFF2-40B4-BE49-F238E27FC236}">
                <a16:creationId xmlns:a16="http://schemas.microsoft.com/office/drawing/2014/main" id="{E02B674C-BE2C-47D0-84E3-78F173C151F4}"/>
              </a:ext>
            </a:extLst>
          </p:cNvPr>
          <p:cNvSpPr/>
          <p:nvPr/>
        </p:nvSpPr>
        <p:spPr>
          <a:xfrm>
            <a:off x="1192696" y="4572000"/>
            <a:ext cx="7951304" cy="2286000"/>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V.2.</a:t>
            </a:r>
          </a:p>
          <a:p>
            <a:pPr algn="ctr"/>
            <a:r>
              <a:rPr lang="es-ES" sz="2400" b="1" dirty="0"/>
              <a:t>Y no os adaptéis a este mundo, sino transformaos mediante la renovación de vuestra mente, para que verifiquéis cuál es la voluntad de Dios: lo que es bueno, aceptable y perfecto. </a:t>
            </a:r>
          </a:p>
        </p:txBody>
      </p:sp>
      <p:sp>
        <p:nvSpPr>
          <p:cNvPr id="5" name="Flecha: curvada hacia la izquierda 4">
            <a:extLst>
              <a:ext uri="{FF2B5EF4-FFF2-40B4-BE49-F238E27FC236}">
                <a16:creationId xmlns:a16="http://schemas.microsoft.com/office/drawing/2014/main" id="{F9E5E286-6026-4BD5-88D2-592FBD4C0E27}"/>
              </a:ext>
            </a:extLst>
          </p:cNvPr>
          <p:cNvSpPr/>
          <p:nvPr/>
        </p:nvSpPr>
        <p:spPr>
          <a:xfrm>
            <a:off x="7235687" y="2054087"/>
            <a:ext cx="1908313" cy="2703443"/>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171236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p:cTn id="3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p:cTn id="6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6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765322" cy="2356666"/>
          </a:xfrm>
        </p:spPr>
        <p:txBody>
          <a:bodyPr>
            <a:normAutofit lnSpcReduction="10000"/>
          </a:bodyPr>
          <a:lstStyle/>
          <a:p>
            <a:r>
              <a:rPr lang="es-ES" sz="2400" b="1" dirty="0"/>
              <a:t> La persona del sacrificio: </a:t>
            </a:r>
          </a:p>
          <a:p>
            <a:r>
              <a:rPr lang="es-ES" sz="2400" b="1" dirty="0"/>
              <a:t>Toma a tu hijo; no tus toros ni tus corderos. </a:t>
            </a:r>
          </a:p>
          <a:p>
            <a:r>
              <a:rPr lang="es-ES" sz="2400" b="1" dirty="0"/>
              <a:t>¡Con cuánta voluntad hubiera partido Abraham con todos ellos para redimir a Isaac! Tu hijo; no tu siervo. </a:t>
            </a:r>
          </a:p>
        </p:txBody>
      </p:sp>
      <p:sp>
        <p:nvSpPr>
          <p:cNvPr id="2" name="Rectángulo 1">
            <a:extLst>
              <a:ext uri="{FF2B5EF4-FFF2-40B4-BE49-F238E27FC236}">
                <a16:creationId xmlns:a16="http://schemas.microsoft.com/office/drawing/2014/main" id="{AF21FF94-A147-445A-B077-82CF31CD2B0D}"/>
              </a:ext>
            </a:extLst>
          </p:cNvPr>
          <p:cNvSpPr/>
          <p:nvPr/>
        </p:nvSpPr>
        <p:spPr>
          <a:xfrm>
            <a:off x="0" y="2902226"/>
            <a:ext cx="4439478" cy="106017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MORIAH- EL LUGAR DEL SACRIFICIO.</a:t>
            </a:r>
          </a:p>
        </p:txBody>
      </p:sp>
      <p:sp>
        <p:nvSpPr>
          <p:cNvPr id="3" name="Globo: línea 2">
            <a:extLst>
              <a:ext uri="{FF2B5EF4-FFF2-40B4-BE49-F238E27FC236}">
                <a16:creationId xmlns:a16="http://schemas.microsoft.com/office/drawing/2014/main" id="{F0F27892-2FFE-4D8A-9153-4CC54F143C56}"/>
              </a:ext>
            </a:extLst>
          </p:cNvPr>
          <p:cNvSpPr/>
          <p:nvPr/>
        </p:nvSpPr>
        <p:spPr>
          <a:xfrm>
            <a:off x="0" y="4946374"/>
            <a:ext cx="4572001" cy="1911626"/>
          </a:xfrm>
          <a:prstGeom prst="borderCallout1">
            <a:avLst>
              <a:gd name="adj1" fmla="val 32"/>
              <a:gd name="adj2" fmla="val 36416"/>
              <a:gd name="adj3" fmla="val -61055"/>
              <a:gd name="adj4" fmla="val 4180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TRADICIONALMENTE ASOCIADA CON JERUSALEN Y EL LUGAR SOBRE EL QUE MAS ADELANTE SE IBA A LEVANTAR EL TEMPLO DE SALOMON.</a:t>
            </a:r>
          </a:p>
        </p:txBody>
      </p:sp>
      <p:sp>
        <p:nvSpPr>
          <p:cNvPr id="4" name="Nube 3">
            <a:extLst>
              <a:ext uri="{FF2B5EF4-FFF2-40B4-BE49-F238E27FC236}">
                <a16:creationId xmlns:a16="http://schemas.microsoft.com/office/drawing/2014/main" id="{E4B6BBE2-7224-431B-A915-A6BA52295BC5}"/>
              </a:ext>
            </a:extLst>
          </p:cNvPr>
          <p:cNvSpPr/>
          <p:nvPr/>
        </p:nvSpPr>
        <p:spPr>
          <a:xfrm>
            <a:off x="4572000" y="2239617"/>
            <a:ext cx="4572000" cy="1189383"/>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II CRONICAS.3:1.</a:t>
            </a:r>
          </a:p>
        </p:txBody>
      </p:sp>
      <p:sp>
        <p:nvSpPr>
          <p:cNvPr id="5" name="Rectángulo: esquinas redondeadas 4">
            <a:extLst>
              <a:ext uri="{FF2B5EF4-FFF2-40B4-BE49-F238E27FC236}">
                <a16:creationId xmlns:a16="http://schemas.microsoft.com/office/drawing/2014/main" id="{509CBB1E-D342-4DE3-B9C6-2744646A8C6E}"/>
              </a:ext>
            </a:extLst>
          </p:cNvPr>
          <p:cNvSpPr/>
          <p:nvPr/>
        </p:nvSpPr>
        <p:spPr>
          <a:xfrm>
            <a:off x="4717775" y="3763617"/>
            <a:ext cx="4426226" cy="30800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Entonces Salomón comenzó a edificar la casa del SEÑOR en Jerusalén en el monte Moriah, donde el SEÑOR se había aparecido a su padre David, en el lugar que David había preparado en la era de Ornán jebuseo. </a:t>
            </a:r>
          </a:p>
        </p:txBody>
      </p:sp>
    </p:spTree>
    <p:extLst>
      <p:ext uri="{BB962C8B-B14F-4D97-AF65-F5344CB8AC3E}">
        <p14:creationId xmlns:p14="http://schemas.microsoft.com/office/powerpoint/2010/main" val="207588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p:cTn id="3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p:cTn id="4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arn(inVertical)">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5">
                                            <p:txEl>
                                              <p:pRg st="0" end="0"/>
                                            </p:txEl>
                                          </p:spTgt>
                                        </p:tgtEl>
                                        <p:attrNameLst>
                                          <p:attrName>style.visibility</p:attrName>
                                        </p:attrNameLst>
                                      </p:cBhvr>
                                      <p:to>
                                        <p:strVal val="visible"/>
                                      </p:to>
                                    </p:set>
                                    <p:anim calcmode="lin" valueType="num">
                                      <p:cBhvr>
                                        <p:cTn id="6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95E27C3-E663-435A-B378-A4D30578A434}"/>
              </a:ext>
            </a:extLst>
          </p:cNvPr>
          <p:cNvSpPr>
            <a:spLocks noGrp="1"/>
          </p:cNvSpPr>
          <p:nvPr>
            <p:ph idx="1"/>
          </p:nvPr>
        </p:nvSpPr>
        <p:spPr>
          <a:xfrm>
            <a:off x="0" y="0"/>
            <a:ext cx="7023652" cy="2570922"/>
          </a:xfrm>
        </p:spPr>
        <p:txBody>
          <a:bodyPr>
            <a:normAutofit fontScale="92500"/>
          </a:bodyPr>
          <a:lstStyle/>
          <a:p>
            <a:pPr algn="ctr"/>
            <a:r>
              <a:rPr lang="es-ES" sz="2400" b="1" dirty="0"/>
              <a:t>V.3. </a:t>
            </a:r>
          </a:p>
          <a:p>
            <a:pPr algn="ctr"/>
            <a:r>
              <a:rPr lang="es-ES" sz="2400" b="1" dirty="0"/>
              <a:t>Abraham se levantó muy de mañana, aparejó su asno y tomó con él a dos de sus mozos y a su hijo Isaac; y partió leña para el holocausto, y se levantó y fue al lugar que Dios le había dicho.</a:t>
            </a:r>
          </a:p>
        </p:txBody>
      </p:sp>
      <p:sp>
        <p:nvSpPr>
          <p:cNvPr id="2" name="Globo: línea 1">
            <a:extLst>
              <a:ext uri="{FF2B5EF4-FFF2-40B4-BE49-F238E27FC236}">
                <a16:creationId xmlns:a16="http://schemas.microsoft.com/office/drawing/2014/main" id="{5A9C48DF-E1C9-43CC-A01F-7B9A7A0CBE4E}"/>
              </a:ext>
            </a:extLst>
          </p:cNvPr>
          <p:cNvSpPr/>
          <p:nvPr/>
        </p:nvSpPr>
        <p:spPr>
          <a:xfrm>
            <a:off x="4810540" y="2570922"/>
            <a:ext cx="4333460" cy="2004391"/>
          </a:xfrm>
          <a:prstGeom prst="borderCallout1">
            <a:avLst>
              <a:gd name="adj1" fmla="val 18089"/>
              <a:gd name="adj2" fmla="val 4167"/>
              <a:gd name="adj3" fmla="val -78573"/>
              <a:gd name="adj4" fmla="val -499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El buen patriarca se levanta temprano y empieza su triste viaje.</a:t>
            </a:r>
          </a:p>
        </p:txBody>
      </p:sp>
      <p:sp>
        <p:nvSpPr>
          <p:cNvPr id="3" name="Globo: línea 2">
            <a:extLst>
              <a:ext uri="{FF2B5EF4-FFF2-40B4-BE49-F238E27FC236}">
                <a16:creationId xmlns:a16="http://schemas.microsoft.com/office/drawing/2014/main" id="{1C126721-4B61-4F4D-B6B6-BE66F02020C1}"/>
              </a:ext>
            </a:extLst>
          </p:cNvPr>
          <p:cNvSpPr/>
          <p:nvPr/>
        </p:nvSpPr>
        <p:spPr>
          <a:xfrm>
            <a:off x="0" y="2570922"/>
            <a:ext cx="4810539" cy="2004391"/>
          </a:xfrm>
          <a:prstGeom prst="borderCallout1">
            <a:avLst>
              <a:gd name="adj1" fmla="val 1103"/>
              <a:gd name="adj2" fmla="val 90794"/>
              <a:gd name="adj3" fmla="val -41195"/>
              <a:gd name="adj4" fmla="val 6169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ABRAHAM YA IBA PREPARADO DE ANTEMANO CON LA LEÑA.</a:t>
            </a:r>
          </a:p>
        </p:txBody>
      </p:sp>
      <p:sp>
        <p:nvSpPr>
          <p:cNvPr id="4" name="Rectángulo: esquinas redondeadas 3">
            <a:extLst>
              <a:ext uri="{FF2B5EF4-FFF2-40B4-BE49-F238E27FC236}">
                <a16:creationId xmlns:a16="http://schemas.microsoft.com/office/drawing/2014/main" id="{090F24D7-2D4C-4894-AD98-E47457D05725}"/>
              </a:ext>
            </a:extLst>
          </p:cNvPr>
          <p:cNvSpPr/>
          <p:nvPr/>
        </p:nvSpPr>
        <p:spPr>
          <a:xfrm>
            <a:off x="3127513" y="5188227"/>
            <a:ext cx="6016487" cy="1630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LA FE DE ABRAHAM SE DESMUESTRA EN SU INMEDIATA Y COMPLETA RESPUESTA.</a:t>
            </a:r>
          </a:p>
          <a:p>
            <a:pPr algn="ctr"/>
            <a:r>
              <a:rPr lang="es-ES" sz="2000" b="1" dirty="0"/>
              <a:t>PREPARO TODO LO NECESARIO PARA EL HOLOCAUSTO Y SIGUIO TODAS LAS INSTRUCCIONES.</a:t>
            </a:r>
          </a:p>
        </p:txBody>
      </p:sp>
      <p:sp>
        <p:nvSpPr>
          <p:cNvPr id="5" name="Flecha: curvada hacia la derecha 4">
            <a:extLst>
              <a:ext uri="{FF2B5EF4-FFF2-40B4-BE49-F238E27FC236}">
                <a16:creationId xmlns:a16="http://schemas.microsoft.com/office/drawing/2014/main" id="{3818D193-803C-4EC6-8417-8677E25DD9CE}"/>
              </a:ext>
            </a:extLst>
          </p:cNvPr>
          <p:cNvSpPr/>
          <p:nvPr/>
        </p:nvSpPr>
        <p:spPr>
          <a:xfrm>
            <a:off x="1139686" y="4575313"/>
            <a:ext cx="1616765" cy="2282687"/>
          </a:xfrm>
          <a:prstGeom prst="curvedRightArrow">
            <a:avLst>
              <a:gd name="adj1" fmla="val 25000"/>
              <a:gd name="adj2" fmla="val 59834"/>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a:extLst>
              <a:ext uri="{FF2B5EF4-FFF2-40B4-BE49-F238E27FC236}">
                <a16:creationId xmlns:a16="http://schemas.microsoft.com/office/drawing/2014/main" id="{754F2818-4219-4E86-9916-9034FD8FCC4E}"/>
              </a:ext>
            </a:extLst>
          </p:cNvPr>
          <p:cNvPicPr>
            <a:picLocks noChangeAspect="1"/>
          </p:cNvPicPr>
          <p:nvPr/>
        </p:nvPicPr>
        <p:blipFill>
          <a:blip r:embed="rId2"/>
          <a:stretch>
            <a:fillRect/>
          </a:stretch>
        </p:blipFill>
        <p:spPr>
          <a:xfrm>
            <a:off x="7023652" y="0"/>
            <a:ext cx="2120348" cy="2570922"/>
          </a:xfrm>
          <a:prstGeom prst="rect">
            <a:avLst/>
          </a:prstGeom>
        </p:spPr>
      </p:pic>
    </p:spTree>
    <p:extLst>
      <p:ext uri="{BB962C8B-B14F-4D97-AF65-F5344CB8AC3E}">
        <p14:creationId xmlns:p14="http://schemas.microsoft.com/office/powerpoint/2010/main" val="3654811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calcmode="lin" valueType="num">
                                      <p:cBhvr>
                                        <p:cTn id="3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80">
                                          <p:stCondLst>
                                            <p:cond delay="0"/>
                                          </p:stCondLst>
                                        </p:cTn>
                                        <p:tgtEl>
                                          <p:spTgt spid="5"/>
                                        </p:tgtEl>
                                      </p:cBhvr>
                                    </p:animEffect>
                                    <p:anim calcmode="lin" valueType="num">
                                      <p:cBhvr>
                                        <p:cTn id="5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8" dur="26">
                                          <p:stCondLst>
                                            <p:cond delay="650"/>
                                          </p:stCondLst>
                                        </p:cTn>
                                        <p:tgtEl>
                                          <p:spTgt spid="5"/>
                                        </p:tgtEl>
                                      </p:cBhvr>
                                      <p:to x="100000" y="60000"/>
                                    </p:animScale>
                                    <p:animScale>
                                      <p:cBhvr>
                                        <p:cTn id="59" dur="166" decel="50000">
                                          <p:stCondLst>
                                            <p:cond delay="676"/>
                                          </p:stCondLst>
                                        </p:cTn>
                                        <p:tgtEl>
                                          <p:spTgt spid="5"/>
                                        </p:tgtEl>
                                      </p:cBhvr>
                                      <p:to x="100000" y="100000"/>
                                    </p:animScale>
                                    <p:animScale>
                                      <p:cBhvr>
                                        <p:cTn id="60" dur="26">
                                          <p:stCondLst>
                                            <p:cond delay="1312"/>
                                          </p:stCondLst>
                                        </p:cTn>
                                        <p:tgtEl>
                                          <p:spTgt spid="5"/>
                                        </p:tgtEl>
                                      </p:cBhvr>
                                      <p:to x="100000" y="80000"/>
                                    </p:animScale>
                                    <p:animScale>
                                      <p:cBhvr>
                                        <p:cTn id="61" dur="166" decel="50000">
                                          <p:stCondLst>
                                            <p:cond delay="1338"/>
                                          </p:stCondLst>
                                        </p:cTn>
                                        <p:tgtEl>
                                          <p:spTgt spid="5"/>
                                        </p:tgtEl>
                                      </p:cBhvr>
                                      <p:to x="100000" y="100000"/>
                                    </p:animScale>
                                    <p:animScale>
                                      <p:cBhvr>
                                        <p:cTn id="62" dur="26">
                                          <p:stCondLst>
                                            <p:cond delay="1642"/>
                                          </p:stCondLst>
                                        </p:cTn>
                                        <p:tgtEl>
                                          <p:spTgt spid="5"/>
                                        </p:tgtEl>
                                      </p:cBhvr>
                                      <p:to x="100000" y="90000"/>
                                    </p:animScale>
                                    <p:animScale>
                                      <p:cBhvr>
                                        <p:cTn id="63" dur="166" decel="50000">
                                          <p:stCondLst>
                                            <p:cond delay="1668"/>
                                          </p:stCondLst>
                                        </p:cTn>
                                        <p:tgtEl>
                                          <p:spTgt spid="5"/>
                                        </p:tgtEl>
                                      </p:cBhvr>
                                      <p:to x="100000" y="100000"/>
                                    </p:animScale>
                                    <p:animScale>
                                      <p:cBhvr>
                                        <p:cTn id="64" dur="26">
                                          <p:stCondLst>
                                            <p:cond delay="1808"/>
                                          </p:stCondLst>
                                        </p:cTn>
                                        <p:tgtEl>
                                          <p:spTgt spid="5"/>
                                        </p:tgtEl>
                                      </p:cBhvr>
                                      <p:to x="100000" y="95000"/>
                                    </p:animScale>
                                    <p:animScale>
                                      <p:cBhvr>
                                        <p:cTn id="65" dur="166" decel="50000">
                                          <p:stCondLst>
                                            <p:cond delay="1834"/>
                                          </p:stCondLst>
                                        </p:cTn>
                                        <p:tgtEl>
                                          <p:spTgt spid="5"/>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arn(inVertical)">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4">
                                            <p:txEl>
                                              <p:pRg st="0" end="0"/>
                                            </p:txEl>
                                          </p:spTgt>
                                        </p:tgtEl>
                                        <p:attrNameLst>
                                          <p:attrName>style.visibility</p:attrName>
                                        </p:attrNameLst>
                                      </p:cBhvr>
                                      <p:to>
                                        <p:strVal val="visible"/>
                                      </p:to>
                                    </p:set>
                                    <p:anim calcmode="lin" valueType="num">
                                      <p:cBhvr>
                                        <p:cTn id="7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 calcmode="lin" valueType="num">
                                      <p:cBhvr>
                                        <p:cTn id="8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8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animBg="1"/>
      <p:bldP spid="3" grpId="0" animBg="1"/>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354</TotalTime>
  <Words>2218</Words>
  <Application>Microsoft Office PowerPoint</Application>
  <PresentationFormat>Presentación en pantalla (4:3)</PresentationFormat>
  <Paragraphs>144</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Bookman Old Style</vt:lpstr>
      <vt:lpstr>Rockwell</vt:lpstr>
      <vt:lpstr>Damask</vt:lpstr>
      <vt:lpstr>UN PADRE CON DETERMINACION. GENESIS.22:1-13.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PADRE CON DETERMINACION. GENESIS.22:1-13.</dc:title>
  <dc:creator>Mario Moreno</dc:creator>
  <cp:lastModifiedBy>Mario Moreno</cp:lastModifiedBy>
  <cp:revision>41</cp:revision>
  <dcterms:created xsi:type="dcterms:W3CDTF">2020-11-02T01:42:43Z</dcterms:created>
  <dcterms:modified xsi:type="dcterms:W3CDTF">2020-11-10T15:43:41Z</dcterms:modified>
</cp:coreProperties>
</file>