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6" r:id="rId4"/>
    <p:sldId id="258"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61" r:id="rId22"/>
    <p:sldId id="279" r:id="rId23"/>
    <p:sldId id="280" r:id="rId24"/>
    <p:sldId id="278"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96D4C003-3D66-42E8-9ECC-2B6B57ED3A54}" type="datetimeFigureOut">
              <a:rPr lang="es-ES" smtClean="0"/>
              <a:t>12/01/2021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BD571DB-1B7E-4327-AE94-2FE69C7425AF}" type="slidenum">
              <a:rPr lang="es-ES" smtClean="0"/>
              <a:t>‹Nº›</a:t>
            </a:fld>
            <a:endParaRPr lang="es-ES"/>
          </a:p>
        </p:txBody>
      </p:sp>
    </p:spTree>
    <p:extLst>
      <p:ext uri="{BB962C8B-B14F-4D97-AF65-F5344CB8AC3E}">
        <p14:creationId xmlns:p14="http://schemas.microsoft.com/office/powerpoint/2010/main" val="1835710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6D4C003-3D66-42E8-9ECC-2B6B57ED3A54}" type="datetimeFigureOut">
              <a:rPr lang="es-ES" smtClean="0"/>
              <a:t>12/01/2021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BD571DB-1B7E-4327-AE94-2FE69C7425AF}" type="slidenum">
              <a:rPr lang="es-ES" smtClean="0"/>
              <a:t>‹Nº›</a:t>
            </a:fld>
            <a:endParaRPr lang="es-ES"/>
          </a:p>
        </p:txBody>
      </p:sp>
    </p:spTree>
    <p:extLst>
      <p:ext uri="{BB962C8B-B14F-4D97-AF65-F5344CB8AC3E}">
        <p14:creationId xmlns:p14="http://schemas.microsoft.com/office/powerpoint/2010/main" val="3234841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6D4C003-3D66-42E8-9ECC-2B6B57ED3A54}" type="datetimeFigureOut">
              <a:rPr lang="es-ES" smtClean="0"/>
              <a:t>12/01/2021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BD571DB-1B7E-4327-AE94-2FE69C7425AF}" type="slidenum">
              <a:rPr lang="es-ES" smtClean="0"/>
              <a:t>‹Nº›</a:t>
            </a:fld>
            <a:endParaRPr lang="es-ES"/>
          </a:p>
        </p:txBody>
      </p:sp>
    </p:spTree>
    <p:extLst>
      <p:ext uri="{BB962C8B-B14F-4D97-AF65-F5344CB8AC3E}">
        <p14:creationId xmlns:p14="http://schemas.microsoft.com/office/powerpoint/2010/main" val="523583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6D4C003-3D66-42E8-9ECC-2B6B57ED3A54}" type="datetimeFigureOut">
              <a:rPr lang="es-ES" smtClean="0"/>
              <a:t>12/01/2021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BD571DB-1B7E-4327-AE94-2FE69C7425AF}" type="slidenum">
              <a:rPr lang="es-ES" smtClean="0"/>
              <a:t>‹Nº›</a:t>
            </a:fld>
            <a:endParaRPr lang="es-ES"/>
          </a:p>
        </p:txBody>
      </p:sp>
    </p:spTree>
    <p:extLst>
      <p:ext uri="{BB962C8B-B14F-4D97-AF65-F5344CB8AC3E}">
        <p14:creationId xmlns:p14="http://schemas.microsoft.com/office/powerpoint/2010/main" val="3762030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96D4C003-3D66-42E8-9ECC-2B6B57ED3A54}" type="datetimeFigureOut">
              <a:rPr lang="es-ES" smtClean="0"/>
              <a:t>12/01/2021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BD571DB-1B7E-4327-AE94-2FE69C7425AF}" type="slidenum">
              <a:rPr lang="es-ES" smtClean="0"/>
              <a:t>‹Nº›</a:t>
            </a:fld>
            <a:endParaRPr lang="es-ES"/>
          </a:p>
        </p:txBody>
      </p:sp>
    </p:spTree>
    <p:extLst>
      <p:ext uri="{BB962C8B-B14F-4D97-AF65-F5344CB8AC3E}">
        <p14:creationId xmlns:p14="http://schemas.microsoft.com/office/powerpoint/2010/main" val="3850706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6D4C003-3D66-42E8-9ECC-2B6B57ED3A54}" type="datetimeFigureOut">
              <a:rPr lang="es-ES" smtClean="0"/>
              <a:t>12/01/2021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BD571DB-1B7E-4327-AE94-2FE69C7425AF}" type="slidenum">
              <a:rPr lang="es-ES" smtClean="0"/>
              <a:t>‹Nº›</a:t>
            </a:fld>
            <a:endParaRPr lang="es-ES"/>
          </a:p>
        </p:txBody>
      </p:sp>
    </p:spTree>
    <p:extLst>
      <p:ext uri="{BB962C8B-B14F-4D97-AF65-F5344CB8AC3E}">
        <p14:creationId xmlns:p14="http://schemas.microsoft.com/office/powerpoint/2010/main" val="1263538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6D4C003-3D66-42E8-9ECC-2B6B57ED3A54}" type="datetimeFigureOut">
              <a:rPr lang="es-ES" smtClean="0"/>
              <a:t>12/01/2021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ABD571DB-1B7E-4327-AE94-2FE69C7425AF}" type="slidenum">
              <a:rPr lang="es-ES" smtClean="0"/>
              <a:t>‹Nº›</a:t>
            </a:fld>
            <a:endParaRPr lang="es-ES"/>
          </a:p>
        </p:txBody>
      </p:sp>
    </p:spTree>
    <p:extLst>
      <p:ext uri="{BB962C8B-B14F-4D97-AF65-F5344CB8AC3E}">
        <p14:creationId xmlns:p14="http://schemas.microsoft.com/office/powerpoint/2010/main" val="3478556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6D4C003-3D66-42E8-9ECC-2B6B57ED3A54}" type="datetimeFigureOut">
              <a:rPr lang="es-ES" smtClean="0"/>
              <a:t>12/01/2021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ABD571DB-1B7E-4327-AE94-2FE69C7425AF}" type="slidenum">
              <a:rPr lang="es-ES" smtClean="0"/>
              <a:t>‹Nº›</a:t>
            </a:fld>
            <a:endParaRPr lang="es-ES"/>
          </a:p>
        </p:txBody>
      </p:sp>
    </p:spTree>
    <p:extLst>
      <p:ext uri="{BB962C8B-B14F-4D97-AF65-F5344CB8AC3E}">
        <p14:creationId xmlns:p14="http://schemas.microsoft.com/office/powerpoint/2010/main" val="38144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4C003-3D66-42E8-9ECC-2B6B57ED3A54}" type="datetimeFigureOut">
              <a:rPr lang="es-ES" smtClean="0"/>
              <a:t>12/01/2021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ABD571DB-1B7E-4327-AE94-2FE69C7425AF}" type="slidenum">
              <a:rPr lang="es-ES" smtClean="0"/>
              <a:t>‹Nº›</a:t>
            </a:fld>
            <a:endParaRPr lang="es-ES"/>
          </a:p>
        </p:txBody>
      </p:sp>
    </p:spTree>
    <p:extLst>
      <p:ext uri="{BB962C8B-B14F-4D97-AF65-F5344CB8AC3E}">
        <p14:creationId xmlns:p14="http://schemas.microsoft.com/office/powerpoint/2010/main" val="189014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6D4C003-3D66-42E8-9ECC-2B6B57ED3A54}" type="datetimeFigureOut">
              <a:rPr lang="es-ES" smtClean="0"/>
              <a:t>12/01/2021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BD571DB-1B7E-4327-AE94-2FE69C7425AF}" type="slidenum">
              <a:rPr lang="es-ES" smtClean="0"/>
              <a:t>‹Nº›</a:t>
            </a:fld>
            <a:endParaRPr lang="es-ES"/>
          </a:p>
        </p:txBody>
      </p:sp>
    </p:spTree>
    <p:extLst>
      <p:ext uri="{BB962C8B-B14F-4D97-AF65-F5344CB8AC3E}">
        <p14:creationId xmlns:p14="http://schemas.microsoft.com/office/powerpoint/2010/main" val="1291128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6D4C003-3D66-42E8-9ECC-2B6B57ED3A54}" type="datetimeFigureOut">
              <a:rPr lang="es-ES" smtClean="0"/>
              <a:t>12/01/2021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BD571DB-1B7E-4327-AE94-2FE69C7425AF}" type="slidenum">
              <a:rPr lang="es-ES" smtClean="0"/>
              <a:t>‹Nº›</a:t>
            </a:fld>
            <a:endParaRPr lang="es-ES"/>
          </a:p>
        </p:txBody>
      </p:sp>
    </p:spTree>
    <p:extLst>
      <p:ext uri="{BB962C8B-B14F-4D97-AF65-F5344CB8AC3E}">
        <p14:creationId xmlns:p14="http://schemas.microsoft.com/office/powerpoint/2010/main" val="2811481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D4C003-3D66-42E8-9ECC-2B6B57ED3A54}" type="datetimeFigureOut">
              <a:rPr lang="es-ES" smtClean="0"/>
              <a:t>12/01/2021</a:t>
            </a:fld>
            <a:endParaRPr lang="es-E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D571DB-1B7E-4327-AE94-2FE69C7425AF}" type="slidenum">
              <a:rPr lang="es-ES" smtClean="0"/>
              <a:t>‹Nº›</a:t>
            </a:fld>
            <a:endParaRPr lang="es-ES"/>
          </a:p>
        </p:txBody>
      </p:sp>
    </p:spTree>
    <p:extLst>
      <p:ext uri="{BB962C8B-B14F-4D97-AF65-F5344CB8AC3E}">
        <p14:creationId xmlns:p14="http://schemas.microsoft.com/office/powerpoint/2010/main" val="848319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E675F6C3-1E39-415C-B1C1-F395A9DBC13F}"/>
              </a:ext>
            </a:extLst>
          </p:cNvPr>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Rectángulo 1">
            <a:extLst>
              <a:ext uri="{FF2B5EF4-FFF2-40B4-BE49-F238E27FC236}">
                <a16:creationId xmlns:a16="http://schemas.microsoft.com/office/drawing/2014/main" id="{98740908-6B8D-4E42-96D1-FB75E6AA92E8}"/>
              </a:ext>
            </a:extLst>
          </p:cNvPr>
          <p:cNvSpPr/>
          <p:nvPr/>
        </p:nvSpPr>
        <p:spPr>
          <a:xfrm>
            <a:off x="0" y="0"/>
            <a:ext cx="9143999" cy="1325563"/>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 name="Título 3">
            <a:extLst>
              <a:ext uri="{FF2B5EF4-FFF2-40B4-BE49-F238E27FC236}">
                <a16:creationId xmlns:a16="http://schemas.microsoft.com/office/drawing/2014/main" id="{9B7F60F0-4BC8-4A02-BF11-54ACAB76D704}"/>
              </a:ext>
            </a:extLst>
          </p:cNvPr>
          <p:cNvSpPr>
            <a:spLocks noGrp="1"/>
          </p:cNvSpPr>
          <p:nvPr>
            <p:ph type="title"/>
          </p:nvPr>
        </p:nvSpPr>
        <p:spPr>
          <a:xfrm>
            <a:off x="1" y="0"/>
            <a:ext cx="9143998" cy="1325563"/>
          </a:xfrm>
        </p:spPr>
        <p:txBody>
          <a:bodyPr>
            <a:normAutofit/>
          </a:bodyPr>
          <a:lstStyle/>
          <a:p>
            <a:pPr algn="ctr"/>
            <a:r>
              <a:rPr lang="es-ES" b="1" dirty="0">
                <a:ln w="6600">
                  <a:solidFill>
                    <a:schemeClr val="accent2"/>
                  </a:solidFill>
                  <a:prstDash val="solid"/>
                </a:ln>
                <a:solidFill>
                  <a:srgbClr val="FFFFFF"/>
                </a:solidFill>
                <a:effectLst>
                  <a:outerShdw dist="38100" dir="2700000" algn="tl" rotWithShape="0">
                    <a:schemeClr val="accent2"/>
                  </a:outerShdw>
                </a:effectLst>
              </a:rPr>
              <a:t>RAHAB: COMO TENER UNA FE QUE DIOS HONRARA. </a:t>
            </a:r>
          </a:p>
        </p:txBody>
      </p:sp>
      <p:sp>
        <p:nvSpPr>
          <p:cNvPr id="5" name="Marcador de contenido 4">
            <a:extLst>
              <a:ext uri="{FF2B5EF4-FFF2-40B4-BE49-F238E27FC236}">
                <a16:creationId xmlns:a16="http://schemas.microsoft.com/office/drawing/2014/main" id="{12FABCFB-8F1E-47B9-9D62-3FBB480B18CC}"/>
              </a:ext>
            </a:extLst>
          </p:cNvPr>
          <p:cNvSpPr>
            <a:spLocks noGrp="1"/>
          </p:cNvSpPr>
          <p:nvPr>
            <p:ph idx="1"/>
          </p:nvPr>
        </p:nvSpPr>
        <p:spPr>
          <a:xfrm>
            <a:off x="0" y="1507572"/>
            <a:ext cx="9144000" cy="5350427"/>
          </a:xfrm>
        </p:spPr>
        <p:txBody>
          <a:bodyPr>
            <a:normAutofit/>
          </a:bodyPr>
          <a:lstStyle/>
          <a:p>
            <a:pPr>
              <a:buFont typeface="Wingdings" panose="05000000000000000000" pitchFamily="2" charset="2"/>
              <a:buChar char="Ø"/>
            </a:pPr>
            <a:r>
              <a:rPr lang="es-ES" b="1" dirty="0">
                <a:solidFill>
                  <a:schemeClr val="bg1"/>
                </a:solidFill>
              </a:rPr>
              <a:t> En Josué 2, los hijos de Israel comenzaron su embestida militar a través del río Jordán para ocupar la tierra de Canaán. Josué envió dos espías para ver la tierra y la ciudad de Jericó.</a:t>
            </a:r>
          </a:p>
          <a:p>
            <a:pPr>
              <a:buFont typeface="Wingdings" panose="05000000000000000000" pitchFamily="2" charset="2"/>
              <a:buChar char="Ø"/>
            </a:pPr>
            <a:r>
              <a:rPr lang="es-ES" b="1" dirty="0">
                <a:solidFill>
                  <a:schemeClr val="bg1"/>
                </a:solidFill>
              </a:rPr>
              <a:t> Al entrar en la ciudad, los espías se alojaron en la casa de una mujer que se convirtió en aliada del ejército de Israel y en un ejemplo de fe para los cristianos: Rahab, la ramera.</a:t>
            </a:r>
          </a:p>
          <a:p>
            <a:pPr>
              <a:buFont typeface="Wingdings" panose="05000000000000000000" pitchFamily="2" charset="2"/>
              <a:buChar char="Ø"/>
            </a:pPr>
            <a:r>
              <a:rPr lang="es-ES" b="1" dirty="0">
                <a:solidFill>
                  <a:schemeClr val="bg1"/>
                </a:solidFill>
              </a:rPr>
              <a:t> El rey de Jericó se enteró de su presencia y envió hombres a la casa de Rahab, exigiendo que les entregara a los espías. En vez de ello, escondió a los espías en su techo y les dijo a los mensajeros del rey que ya habían huido de la ciudad. </a:t>
            </a:r>
          </a:p>
        </p:txBody>
      </p:sp>
    </p:spTree>
    <p:extLst>
      <p:ext uri="{BB962C8B-B14F-4D97-AF65-F5344CB8AC3E}">
        <p14:creationId xmlns:p14="http://schemas.microsoft.com/office/powerpoint/2010/main" val="30467424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 calcmode="lin" valueType="num">
                                      <p:cBhvr>
                                        <p:cTn id="18"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 calcmode="lin" valueType="num">
                                      <p:cBhvr>
                                        <p:cTn id="25"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5">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5">
                                            <p:txEl>
                                              <p:pRg st="2" end="2"/>
                                            </p:txEl>
                                          </p:spTgt>
                                        </p:tgtEl>
                                        <p:attrNameLst>
                                          <p:attrName>style.visibility</p:attrName>
                                        </p:attrNameLst>
                                      </p:cBhvr>
                                      <p:to>
                                        <p:strVal val="visible"/>
                                      </p:to>
                                    </p:set>
                                    <p:anim calcmode="lin" valueType="num">
                                      <p:cBhvr>
                                        <p:cTn id="32"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E675F6C3-1E39-415C-B1C1-F395A9DBC13F}"/>
              </a:ext>
            </a:extLst>
          </p:cNvPr>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Marcador de contenido 4">
            <a:extLst>
              <a:ext uri="{FF2B5EF4-FFF2-40B4-BE49-F238E27FC236}">
                <a16:creationId xmlns:a16="http://schemas.microsoft.com/office/drawing/2014/main" id="{12FABCFB-8F1E-47B9-9D62-3FBB480B18CC}"/>
              </a:ext>
            </a:extLst>
          </p:cNvPr>
          <p:cNvSpPr>
            <a:spLocks noGrp="1"/>
          </p:cNvSpPr>
          <p:nvPr>
            <p:ph idx="1"/>
          </p:nvPr>
        </p:nvSpPr>
        <p:spPr>
          <a:xfrm>
            <a:off x="0" y="0"/>
            <a:ext cx="9144000" cy="6857999"/>
          </a:xfrm>
        </p:spPr>
        <p:txBody>
          <a:bodyPr/>
          <a:lstStyle/>
          <a:p>
            <a:pPr>
              <a:buFont typeface="Wingdings" panose="05000000000000000000" pitchFamily="2" charset="2"/>
              <a:buChar char="Ø"/>
            </a:pPr>
            <a:r>
              <a:rPr lang="es-ES" b="1" dirty="0">
                <a:solidFill>
                  <a:schemeClr val="bg1"/>
                </a:solidFill>
              </a:rPr>
              <a:t> A Rahab no se le permitiría practicar su antigua religión (por no hablar de su antigua ocupación) mientras vivía entre el pueblo de Dios, casada con un israelita. </a:t>
            </a:r>
          </a:p>
          <a:p>
            <a:pPr>
              <a:buFont typeface="Wingdings" panose="05000000000000000000" pitchFamily="2" charset="2"/>
              <a:buChar char="Ø"/>
            </a:pPr>
            <a:r>
              <a:rPr lang="es-ES" b="1" dirty="0">
                <a:solidFill>
                  <a:schemeClr val="bg1"/>
                </a:solidFill>
              </a:rPr>
              <a:t> Se rodeó de gente piadosa y ellos, sin duda, ejercieron una buena influencia sobre ella. </a:t>
            </a:r>
          </a:p>
          <a:p>
            <a:pPr>
              <a:buFont typeface="Wingdings" panose="05000000000000000000" pitchFamily="2" charset="2"/>
              <a:buChar char="Ø"/>
            </a:pPr>
            <a:r>
              <a:rPr lang="es-ES" b="1" dirty="0">
                <a:solidFill>
                  <a:schemeClr val="bg1"/>
                </a:solidFill>
              </a:rPr>
              <a:t> Su vida cambió.</a:t>
            </a:r>
          </a:p>
          <a:p>
            <a:pPr>
              <a:buFont typeface="Wingdings" panose="05000000000000000000" pitchFamily="2" charset="2"/>
              <a:buChar char="Ø"/>
            </a:pPr>
            <a:r>
              <a:rPr lang="es-ES" b="1" dirty="0">
                <a:solidFill>
                  <a:schemeClr val="bg1"/>
                </a:solidFill>
              </a:rPr>
              <a:t> El tipo de fe que agrada a Dios es el tipo de fe que produce un cambio en nuestra vida.</a:t>
            </a:r>
          </a:p>
          <a:p>
            <a:pPr>
              <a:buFont typeface="Wingdings" panose="05000000000000000000" pitchFamily="2" charset="2"/>
              <a:buChar char="Ø"/>
            </a:pPr>
            <a:r>
              <a:rPr lang="es-ES" b="1" dirty="0">
                <a:solidFill>
                  <a:schemeClr val="bg1"/>
                </a:solidFill>
              </a:rPr>
              <a:t> Las palabras “arrepentimiento” y “conversión” incluyen la idea de girar y cambiar. </a:t>
            </a:r>
          </a:p>
          <a:p>
            <a:pPr>
              <a:buFont typeface="Wingdings" panose="05000000000000000000" pitchFamily="2" charset="2"/>
              <a:buChar char="Ø"/>
            </a:pPr>
            <a:r>
              <a:rPr lang="es-ES" b="1" dirty="0">
                <a:solidFill>
                  <a:schemeClr val="bg1"/>
                </a:solidFill>
              </a:rPr>
              <a:t> Debemos despojarnos del viejo hombre con sus obras de la carne, y vestirnos del nuevo hombre, andando en el Espíritu. </a:t>
            </a:r>
          </a:p>
          <a:p>
            <a:pPr>
              <a:buFont typeface="Wingdings" panose="05000000000000000000" pitchFamily="2" charset="2"/>
              <a:buChar char="Ø"/>
            </a:pPr>
            <a:r>
              <a:rPr lang="es-ES" b="1" dirty="0">
                <a:solidFill>
                  <a:schemeClr val="bg1"/>
                </a:solidFill>
              </a:rPr>
              <a:t> Colosenses.3:5-17;  </a:t>
            </a:r>
          </a:p>
          <a:p>
            <a:pPr>
              <a:buFont typeface="Wingdings" panose="05000000000000000000" pitchFamily="2" charset="2"/>
              <a:buChar char="Ø"/>
            </a:pPr>
            <a:r>
              <a:rPr lang="es-ES" b="1" dirty="0">
                <a:solidFill>
                  <a:schemeClr val="bg1"/>
                </a:solidFill>
              </a:rPr>
              <a:t> Gálatas.5:16-23.</a:t>
            </a:r>
          </a:p>
          <a:p>
            <a:pPr>
              <a:buFont typeface="Wingdings" panose="05000000000000000000" pitchFamily="2" charset="2"/>
              <a:buChar char="Ø"/>
            </a:pPr>
            <a:endParaRPr lang="es-ES" b="1" dirty="0">
              <a:solidFill>
                <a:schemeClr val="bg1"/>
              </a:solidFill>
            </a:endParaRPr>
          </a:p>
        </p:txBody>
      </p:sp>
    </p:spTree>
    <p:extLst>
      <p:ext uri="{BB962C8B-B14F-4D97-AF65-F5344CB8AC3E}">
        <p14:creationId xmlns:p14="http://schemas.microsoft.com/office/powerpoint/2010/main" val="22298025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5">
                                            <p:txEl>
                                              <p:pRg st="7" end="7"/>
                                            </p:txEl>
                                          </p:spTgt>
                                        </p:tgtEl>
                                        <p:attrNameLst>
                                          <p:attrName>style.visibility</p:attrName>
                                        </p:attrNameLst>
                                      </p:cBhvr>
                                      <p:to>
                                        <p:strVal val="visible"/>
                                      </p:to>
                                    </p:set>
                                    <p:anim calcmode="lin" valueType="num">
                                      <p:cBhvr>
                                        <p:cTn id="56"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E675F6C3-1E39-415C-B1C1-F395A9DBC13F}"/>
              </a:ext>
            </a:extLst>
          </p:cNvPr>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Marcador de contenido 4">
            <a:extLst>
              <a:ext uri="{FF2B5EF4-FFF2-40B4-BE49-F238E27FC236}">
                <a16:creationId xmlns:a16="http://schemas.microsoft.com/office/drawing/2014/main" id="{12FABCFB-8F1E-47B9-9D62-3FBB480B18CC}"/>
              </a:ext>
            </a:extLst>
          </p:cNvPr>
          <p:cNvSpPr>
            <a:spLocks noGrp="1"/>
          </p:cNvSpPr>
          <p:nvPr>
            <p:ph idx="1"/>
          </p:nvPr>
        </p:nvSpPr>
        <p:spPr>
          <a:xfrm>
            <a:off x="0" y="0"/>
            <a:ext cx="9144000" cy="6857999"/>
          </a:xfrm>
        </p:spPr>
        <p:txBody>
          <a:bodyPr>
            <a:normAutofit lnSpcReduction="10000"/>
          </a:bodyPr>
          <a:lstStyle/>
          <a:p>
            <a:pPr>
              <a:buFont typeface="Wingdings" panose="05000000000000000000" pitchFamily="2" charset="2"/>
              <a:buChar char="Ø"/>
            </a:pPr>
            <a:r>
              <a:rPr lang="es-ES" b="1" dirty="0">
                <a:solidFill>
                  <a:schemeClr val="bg1"/>
                </a:solidFill>
              </a:rPr>
              <a:t> A veces escuchamos a la gente decir: </a:t>
            </a:r>
          </a:p>
          <a:p>
            <a:pPr>
              <a:buFont typeface="Wingdings" panose="05000000000000000000" pitchFamily="2" charset="2"/>
              <a:buChar char="Ø"/>
            </a:pPr>
            <a:r>
              <a:rPr lang="es-ES" b="1" dirty="0">
                <a:solidFill>
                  <a:schemeClr val="bg1"/>
                </a:solidFill>
              </a:rPr>
              <a:t> “No puedo cambiar.” </a:t>
            </a:r>
          </a:p>
          <a:p>
            <a:pPr>
              <a:buFont typeface="Wingdings" panose="05000000000000000000" pitchFamily="2" charset="2"/>
              <a:buChar char="Ø"/>
            </a:pPr>
            <a:r>
              <a:rPr lang="es-ES" b="1" dirty="0">
                <a:solidFill>
                  <a:schemeClr val="bg1"/>
                </a:solidFill>
              </a:rPr>
              <a:t> O nos convencemos al concluir que cierta persona nunca haría los cambios necesarios para convertirse en cristiano.</a:t>
            </a:r>
          </a:p>
          <a:p>
            <a:pPr>
              <a:buFont typeface="Wingdings" panose="05000000000000000000" pitchFamily="2" charset="2"/>
              <a:buChar char="Ø"/>
            </a:pPr>
            <a:r>
              <a:rPr lang="es-ES" b="1" dirty="0">
                <a:solidFill>
                  <a:schemeClr val="bg1"/>
                </a:solidFill>
              </a:rPr>
              <a:t> Esto simplemente no es verdad. Las personas pueden cambiar si quieren cambiar. </a:t>
            </a:r>
          </a:p>
          <a:p>
            <a:pPr>
              <a:buFont typeface="Wingdings" panose="05000000000000000000" pitchFamily="2" charset="2"/>
              <a:buChar char="Ø"/>
            </a:pPr>
            <a:r>
              <a:rPr lang="es-ES" b="1" dirty="0">
                <a:solidFill>
                  <a:schemeClr val="bg1"/>
                </a:solidFill>
              </a:rPr>
              <a:t> Rahab es prueba.</a:t>
            </a:r>
          </a:p>
          <a:p>
            <a:pPr algn="ctr">
              <a:buFont typeface="Wingdings" panose="05000000000000000000" pitchFamily="2" charset="2"/>
              <a:buChar char="Ø"/>
            </a:pPr>
            <a:r>
              <a:rPr lang="es-ES" b="1" dirty="0">
                <a:solidFill>
                  <a:schemeClr val="bg1"/>
                </a:solidFill>
              </a:rPr>
              <a:t> </a:t>
            </a:r>
            <a:r>
              <a:rPr lang="es-ES" b="1" u="sng" dirty="0">
                <a:solidFill>
                  <a:srgbClr val="00B0F0"/>
                </a:solidFill>
              </a:rPr>
              <a:t>LA FE DE RAHAB LE TRAJO ESTABILIDAD.</a:t>
            </a:r>
          </a:p>
          <a:p>
            <a:pPr>
              <a:buFont typeface="Wingdings" panose="05000000000000000000" pitchFamily="2" charset="2"/>
              <a:buChar char="Ø"/>
            </a:pPr>
            <a:r>
              <a:rPr lang="es-ES" b="1" dirty="0">
                <a:solidFill>
                  <a:schemeClr val="bg1"/>
                </a:solidFill>
              </a:rPr>
              <a:t> Una fe buena y fuerte funciona como un ancla. Nos mantiene estables y en buen camino cuando llegan las tormentas de la vida. </a:t>
            </a:r>
          </a:p>
          <a:p>
            <a:pPr>
              <a:buFont typeface="Wingdings" panose="05000000000000000000" pitchFamily="2" charset="2"/>
              <a:buChar char="Ø"/>
            </a:pPr>
            <a:r>
              <a:rPr lang="es-ES" b="1" dirty="0">
                <a:solidFill>
                  <a:schemeClr val="bg1"/>
                </a:solidFill>
              </a:rPr>
              <a:t> Este fue un momento muy problemático para los ciudadanos de Jericó.</a:t>
            </a:r>
          </a:p>
          <a:p>
            <a:pPr>
              <a:buFont typeface="Wingdings" panose="05000000000000000000" pitchFamily="2" charset="2"/>
              <a:buChar char="Ø"/>
            </a:pPr>
            <a:r>
              <a:rPr lang="es-ES" b="1" dirty="0">
                <a:solidFill>
                  <a:schemeClr val="bg1"/>
                </a:solidFill>
              </a:rPr>
              <a:t> Su valor se había ido. </a:t>
            </a:r>
          </a:p>
          <a:p>
            <a:pPr>
              <a:buFont typeface="Wingdings" panose="05000000000000000000" pitchFamily="2" charset="2"/>
              <a:buChar char="Ø"/>
            </a:pPr>
            <a:r>
              <a:rPr lang="es-ES" b="1" dirty="0">
                <a:solidFill>
                  <a:schemeClr val="bg1"/>
                </a:solidFill>
              </a:rPr>
              <a:t> Habría habido fuertes tentaciones para que la fe de Rahab vacilara. </a:t>
            </a:r>
          </a:p>
        </p:txBody>
      </p:sp>
    </p:spTree>
    <p:extLst>
      <p:ext uri="{BB962C8B-B14F-4D97-AF65-F5344CB8AC3E}">
        <p14:creationId xmlns:p14="http://schemas.microsoft.com/office/powerpoint/2010/main" val="23271739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5">
                                            <p:txEl>
                                              <p:pRg st="7" end="7"/>
                                            </p:txEl>
                                          </p:spTgt>
                                        </p:tgtEl>
                                        <p:attrNameLst>
                                          <p:attrName>style.visibility</p:attrName>
                                        </p:attrNameLst>
                                      </p:cBhvr>
                                      <p:to>
                                        <p:strVal val="visible"/>
                                      </p:to>
                                    </p:set>
                                    <p:anim calcmode="lin" valueType="num">
                                      <p:cBhvr>
                                        <p:cTn id="56"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5">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5">
                                            <p:txEl>
                                              <p:pRg st="8" end="8"/>
                                            </p:txEl>
                                          </p:spTgt>
                                        </p:tgtEl>
                                        <p:attrNameLst>
                                          <p:attrName>style.visibility</p:attrName>
                                        </p:attrNameLst>
                                      </p:cBhvr>
                                      <p:to>
                                        <p:strVal val="visible"/>
                                      </p:to>
                                    </p:set>
                                    <p:anim calcmode="lin" valueType="num">
                                      <p:cBhvr>
                                        <p:cTn id="63" dur="500" fill="hold"/>
                                        <p:tgtEl>
                                          <p:spTgt spid="5">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5">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5">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5">
                                            <p:txEl>
                                              <p:pRg st="9" end="9"/>
                                            </p:txEl>
                                          </p:spTgt>
                                        </p:tgtEl>
                                        <p:attrNameLst>
                                          <p:attrName>style.visibility</p:attrName>
                                        </p:attrNameLst>
                                      </p:cBhvr>
                                      <p:to>
                                        <p:strVal val="visible"/>
                                      </p:to>
                                    </p:set>
                                    <p:anim calcmode="lin" valueType="num">
                                      <p:cBhvr>
                                        <p:cTn id="70" dur="500" fill="hold"/>
                                        <p:tgtEl>
                                          <p:spTgt spid="5">
                                            <p:txEl>
                                              <p:pRg st="9" end="9"/>
                                            </p:txEl>
                                          </p:spTgt>
                                        </p:tgtEl>
                                        <p:attrNameLst>
                                          <p:attrName>ppt_w</p:attrName>
                                        </p:attrNameLst>
                                      </p:cBhvr>
                                      <p:tavLst>
                                        <p:tav tm="0">
                                          <p:val>
                                            <p:fltVal val="0"/>
                                          </p:val>
                                        </p:tav>
                                        <p:tav tm="100000">
                                          <p:val>
                                            <p:strVal val="#ppt_w"/>
                                          </p:val>
                                        </p:tav>
                                      </p:tavLst>
                                    </p:anim>
                                    <p:anim calcmode="lin" valueType="num">
                                      <p:cBhvr>
                                        <p:cTn id="71" dur="500" fill="hold"/>
                                        <p:tgtEl>
                                          <p:spTgt spid="5">
                                            <p:txEl>
                                              <p:pRg st="9" end="9"/>
                                            </p:txEl>
                                          </p:spTgt>
                                        </p:tgtEl>
                                        <p:attrNameLst>
                                          <p:attrName>ppt_h</p:attrName>
                                        </p:attrNameLst>
                                      </p:cBhvr>
                                      <p:tavLst>
                                        <p:tav tm="0">
                                          <p:val>
                                            <p:fltVal val="0"/>
                                          </p:val>
                                        </p:tav>
                                        <p:tav tm="100000">
                                          <p:val>
                                            <p:strVal val="#ppt_h"/>
                                          </p:val>
                                        </p:tav>
                                      </p:tavLst>
                                    </p:anim>
                                    <p:animEffect transition="in" filter="fade">
                                      <p:cBhvr>
                                        <p:cTn id="72"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E675F6C3-1E39-415C-B1C1-F395A9DBC13F}"/>
              </a:ext>
            </a:extLst>
          </p:cNvPr>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Marcador de contenido 4">
            <a:extLst>
              <a:ext uri="{FF2B5EF4-FFF2-40B4-BE49-F238E27FC236}">
                <a16:creationId xmlns:a16="http://schemas.microsoft.com/office/drawing/2014/main" id="{12FABCFB-8F1E-47B9-9D62-3FBB480B18CC}"/>
              </a:ext>
            </a:extLst>
          </p:cNvPr>
          <p:cNvSpPr>
            <a:spLocks noGrp="1"/>
          </p:cNvSpPr>
          <p:nvPr>
            <p:ph idx="1"/>
          </p:nvPr>
        </p:nvSpPr>
        <p:spPr>
          <a:xfrm>
            <a:off x="0" y="0"/>
            <a:ext cx="9144000" cy="6857999"/>
          </a:xfrm>
        </p:spPr>
        <p:txBody>
          <a:bodyPr>
            <a:normAutofit/>
          </a:bodyPr>
          <a:lstStyle/>
          <a:p>
            <a:pPr>
              <a:buFont typeface="Wingdings" panose="05000000000000000000" pitchFamily="2" charset="2"/>
              <a:buChar char="Ø"/>
            </a:pPr>
            <a:r>
              <a:rPr lang="es-ES" b="1" dirty="0">
                <a:solidFill>
                  <a:schemeClr val="bg1"/>
                </a:solidFill>
              </a:rPr>
              <a:t> ¿Y si el rey de Jericó se enterara de lo que había hecho por los espías? </a:t>
            </a:r>
          </a:p>
          <a:p>
            <a:pPr>
              <a:buFont typeface="Wingdings" panose="05000000000000000000" pitchFamily="2" charset="2"/>
              <a:buChar char="Ø"/>
            </a:pPr>
            <a:r>
              <a:rPr lang="es-ES" b="1" dirty="0">
                <a:solidFill>
                  <a:schemeClr val="bg1"/>
                </a:solidFill>
              </a:rPr>
              <a:t> La matarían como traidora. </a:t>
            </a:r>
          </a:p>
          <a:p>
            <a:pPr>
              <a:buFont typeface="Wingdings" panose="05000000000000000000" pitchFamily="2" charset="2"/>
              <a:buChar char="Ø"/>
            </a:pPr>
            <a:r>
              <a:rPr lang="es-ES" b="1" dirty="0">
                <a:solidFill>
                  <a:schemeClr val="bg1"/>
                </a:solidFill>
              </a:rPr>
              <a:t> Además, considere lo que Rahab podría haber estado pensando cuando el ejército de Israel marchó alrededor de Jericó una vez al día durante seis días. </a:t>
            </a:r>
          </a:p>
          <a:p>
            <a:pPr>
              <a:buFont typeface="Wingdings" panose="05000000000000000000" pitchFamily="2" charset="2"/>
              <a:buChar char="Ø"/>
            </a:pPr>
            <a:r>
              <a:rPr lang="es-ES" b="1" dirty="0">
                <a:solidFill>
                  <a:schemeClr val="bg1"/>
                </a:solidFill>
              </a:rPr>
              <a:t> ¿Por qué no sucedía nada? </a:t>
            </a:r>
          </a:p>
          <a:p>
            <a:pPr>
              <a:buFont typeface="Wingdings" panose="05000000000000000000" pitchFamily="2" charset="2"/>
              <a:buChar char="Ø"/>
            </a:pPr>
            <a:r>
              <a:rPr lang="es-ES" b="1" dirty="0">
                <a:solidFill>
                  <a:schemeClr val="bg1"/>
                </a:solidFill>
              </a:rPr>
              <a:t> A pesar de estas tentaciones en un tiempo muy tenso, Rahab conservó su fe.</a:t>
            </a:r>
          </a:p>
          <a:p>
            <a:pPr>
              <a:buFont typeface="Wingdings" panose="05000000000000000000" pitchFamily="2" charset="2"/>
              <a:buChar char="Ø"/>
            </a:pPr>
            <a:r>
              <a:rPr lang="es-ES" b="1" dirty="0">
                <a:solidFill>
                  <a:schemeClr val="bg1"/>
                </a:solidFill>
              </a:rPr>
              <a:t> Es la voluntad de Dios que demostremos la misma constancia y perseverancia.</a:t>
            </a:r>
          </a:p>
          <a:p>
            <a:pPr>
              <a:buFont typeface="Wingdings" panose="05000000000000000000" pitchFamily="2" charset="2"/>
              <a:buChar char="Ø"/>
            </a:pPr>
            <a:r>
              <a:rPr lang="es-ES" b="1" dirty="0">
                <a:solidFill>
                  <a:schemeClr val="bg1"/>
                </a:solidFill>
              </a:rPr>
              <a:t> Santiago.1:6-8.</a:t>
            </a:r>
          </a:p>
          <a:p>
            <a:pPr>
              <a:buFont typeface="Wingdings" panose="05000000000000000000" pitchFamily="2" charset="2"/>
              <a:buChar char="Ø"/>
            </a:pPr>
            <a:r>
              <a:rPr lang="es-ES" b="1" dirty="0">
                <a:solidFill>
                  <a:schemeClr val="bg1"/>
                </a:solidFill>
              </a:rPr>
              <a:t> Pero que pida con fe, sin dudar; porque el que duda es semejante a la ola del mar, impulsada por el viento y echada de una parte a otra. </a:t>
            </a:r>
          </a:p>
          <a:p>
            <a:pPr>
              <a:buFont typeface="Wingdings" panose="05000000000000000000" pitchFamily="2" charset="2"/>
              <a:buChar char="Ø"/>
            </a:pPr>
            <a:endParaRPr lang="es-ES" b="1" dirty="0">
              <a:solidFill>
                <a:schemeClr val="bg1"/>
              </a:solidFill>
            </a:endParaRPr>
          </a:p>
        </p:txBody>
      </p:sp>
    </p:spTree>
    <p:extLst>
      <p:ext uri="{BB962C8B-B14F-4D97-AF65-F5344CB8AC3E}">
        <p14:creationId xmlns:p14="http://schemas.microsoft.com/office/powerpoint/2010/main" val="25516541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E675F6C3-1E39-415C-B1C1-F395A9DBC13F}"/>
              </a:ext>
            </a:extLst>
          </p:cNvPr>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Marcador de contenido 4">
            <a:extLst>
              <a:ext uri="{FF2B5EF4-FFF2-40B4-BE49-F238E27FC236}">
                <a16:creationId xmlns:a16="http://schemas.microsoft.com/office/drawing/2014/main" id="{12FABCFB-8F1E-47B9-9D62-3FBB480B18CC}"/>
              </a:ext>
            </a:extLst>
          </p:cNvPr>
          <p:cNvSpPr>
            <a:spLocks noGrp="1"/>
          </p:cNvSpPr>
          <p:nvPr>
            <p:ph idx="1"/>
          </p:nvPr>
        </p:nvSpPr>
        <p:spPr>
          <a:xfrm>
            <a:off x="0" y="0"/>
            <a:ext cx="9144000" cy="6857999"/>
          </a:xfrm>
        </p:spPr>
        <p:txBody>
          <a:bodyPr/>
          <a:lstStyle/>
          <a:p>
            <a:pPr>
              <a:buFont typeface="Wingdings" panose="05000000000000000000" pitchFamily="2" charset="2"/>
              <a:buChar char="Ø"/>
            </a:pPr>
            <a:r>
              <a:rPr lang="es-ES" b="1" dirty="0">
                <a:solidFill>
                  <a:schemeClr val="bg1"/>
                </a:solidFill>
              </a:rPr>
              <a:t> V.7.</a:t>
            </a:r>
          </a:p>
          <a:p>
            <a:pPr>
              <a:buFont typeface="Wingdings" panose="05000000000000000000" pitchFamily="2" charset="2"/>
              <a:buChar char="Ø"/>
            </a:pPr>
            <a:r>
              <a:rPr lang="es-ES" b="1" dirty="0">
                <a:solidFill>
                  <a:schemeClr val="bg1"/>
                </a:solidFill>
              </a:rPr>
              <a:t> No piense, pues, ese hombre, que recibirá cosa alguna del Señor, </a:t>
            </a:r>
          </a:p>
          <a:p>
            <a:pPr>
              <a:buFont typeface="Wingdings" panose="05000000000000000000" pitchFamily="2" charset="2"/>
              <a:buChar char="Ø"/>
            </a:pPr>
            <a:r>
              <a:rPr lang="es-ES" b="1" dirty="0">
                <a:solidFill>
                  <a:schemeClr val="bg1"/>
                </a:solidFill>
              </a:rPr>
              <a:t> V.8. </a:t>
            </a:r>
          </a:p>
          <a:p>
            <a:pPr>
              <a:buFont typeface="Wingdings" panose="05000000000000000000" pitchFamily="2" charset="2"/>
              <a:buChar char="Ø"/>
            </a:pPr>
            <a:r>
              <a:rPr lang="es-ES" b="1" dirty="0">
                <a:solidFill>
                  <a:schemeClr val="bg1"/>
                </a:solidFill>
              </a:rPr>
              <a:t> siendo hombre de doble ánimo, inestable en todos sus caminos.</a:t>
            </a:r>
          </a:p>
          <a:p>
            <a:pPr>
              <a:buFont typeface="Wingdings" panose="05000000000000000000" pitchFamily="2" charset="2"/>
              <a:buChar char="Ø"/>
            </a:pPr>
            <a:r>
              <a:rPr lang="es-ES" b="1" dirty="0">
                <a:solidFill>
                  <a:schemeClr val="bg1"/>
                </a:solidFill>
              </a:rPr>
              <a:t> La duda es un asesino de la fe.  </a:t>
            </a:r>
          </a:p>
          <a:p>
            <a:pPr>
              <a:buFont typeface="Wingdings" panose="05000000000000000000" pitchFamily="2" charset="2"/>
              <a:buChar char="Ø"/>
            </a:pPr>
            <a:r>
              <a:rPr lang="es-ES" b="1" dirty="0">
                <a:solidFill>
                  <a:schemeClr val="bg1"/>
                </a:solidFill>
              </a:rPr>
              <a:t> Rahab tenía muchas razones para dudar y vacilar, pero no lo hizo. </a:t>
            </a:r>
          </a:p>
          <a:p>
            <a:pPr>
              <a:buFont typeface="Wingdings" panose="05000000000000000000" pitchFamily="2" charset="2"/>
              <a:buChar char="Ø"/>
            </a:pPr>
            <a:r>
              <a:rPr lang="es-ES" b="1" dirty="0">
                <a:solidFill>
                  <a:schemeClr val="bg1"/>
                </a:solidFill>
              </a:rPr>
              <a:t> Nosotros tampoco debemos hacerlo.</a:t>
            </a:r>
          </a:p>
          <a:p>
            <a:pPr algn="ctr">
              <a:buFont typeface="Wingdings" panose="05000000000000000000" pitchFamily="2" charset="2"/>
              <a:buChar char="Ø"/>
            </a:pPr>
            <a:r>
              <a:rPr lang="es-ES" b="1" dirty="0">
                <a:solidFill>
                  <a:schemeClr val="bg1"/>
                </a:solidFill>
              </a:rPr>
              <a:t> </a:t>
            </a:r>
            <a:r>
              <a:rPr lang="es-ES" b="1" u="sng" dirty="0">
                <a:solidFill>
                  <a:srgbClr val="00B0F0"/>
                </a:solidFill>
              </a:rPr>
              <a:t>LA FE DE RAHAB LE TRAJO SALVACIÓN.</a:t>
            </a:r>
          </a:p>
          <a:p>
            <a:pPr>
              <a:buFont typeface="Wingdings" panose="05000000000000000000" pitchFamily="2" charset="2"/>
              <a:buChar char="Ø"/>
            </a:pPr>
            <a:r>
              <a:rPr lang="es-ES" b="1" dirty="0">
                <a:solidFill>
                  <a:schemeClr val="bg1"/>
                </a:solidFill>
              </a:rPr>
              <a:t> Hebreos.11:31.</a:t>
            </a:r>
          </a:p>
          <a:p>
            <a:pPr>
              <a:buFont typeface="Wingdings" panose="05000000000000000000" pitchFamily="2" charset="2"/>
              <a:buChar char="Ø"/>
            </a:pPr>
            <a:r>
              <a:rPr lang="es-ES" b="1" dirty="0">
                <a:solidFill>
                  <a:schemeClr val="bg1"/>
                </a:solidFill>
              </a:rPr>
              <a:t> Por la fe la ramera Rahab no pereció con los desobedientes, por haber recibido a los espías en paz. </a:t>
            </a:r>
          </a:p>
        </p:txBody>
      </p:sp>
      <p:sp>
        <p:nvSpPr>
          <p:cNvPr id="2" name="Rectángulo 1">
            <a:extLst>
              <a:ext uri="{FF2B5EF4-FFF2-40B4-BE49-F238E27FC236}">
                <a16:creationId xmlns:a16="http://schemas.microsoft.com/office/drawing/2014/main" id="{AB37102B-C99C-488D-BEC2-FBB31F144A5C}"/>
              </a:ext>
            </a:extLst>
          </p:cNvPr>
          <p:cNvSpPr/>
          <p:nvPr/>
        </p:nvSpPr>
        <p:spPr>
          <a:xfrm>
            <a:off x="2186610" y="887896"/>
            <a:ext cx="6533320" cy="108667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a:t>HEBREOS.6:19.  </a:t>
            </a:r>
          </a:p>
          <a:p>
            <a:pPr algn="ctr"/>
            <a:r>
              <a:rPr lang="es-ES" sz="2000" b="1" dirty="0"/>
              <a:t>la cual tenemos como ancla del alma, una esperanza  segura y firme, y que penetra hasta detrás del velo,  </a:t>
            </a:r>
          </a:p>
        </p:txBody>
      </p:sp>
    </p:spTree>
    <p:extLst>
      <p:ext uri="{BB962C8B-B14F-4D97-AF65-F5344CB8AC3E}">
        <p14:creationId xmlns:p14="http://schemas.microsoft.com/office/powerpoint/2010/main" val="11616118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anim calcmode="lin" valueType="num">
                                      <p:cBhvr additive="base">
                                        <p:cTn id="35" dur="500" fill="hold"/>
                                        <p:tgtEl>
                                          <p:spTgt spid="2"/>
                                        </p:tgtEl>
                                        <p:attrNameLst>
                                          <p:attrName>ppt_x</p:attrName>
                                        </p:attrNameLst>
                                      </p:cBhvr>
                                      <p:tavLst>
                                        <p:tav tm="0">
                                          <p:val>
                                            <p:strVal val="#ppt_x"/>
                                          </p:val>
                                        </p:tav>
                                        <p:tav tm="100000">
                                          <p:val>
                                            <p:strVal val="#ppt_x"/>
                                          </p:val>
                                        </p:tav>
                                      </p:tavLst>
                                    </p:anim>
                                    <p:anim calcmode="lin" valueType="num">
                                      <p:cBhvr additive="base">
                                        <p:cTn id="3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nodeType="clickEffect">
                                  <p:stCondLst>
                                    <p:cond delay="0"/>
                                  </p:stCondLst>
                                  <p:childTnLst>
                                    <p:set>
                                      <p:cBhvr>
                                        <p:cTn id="40" dur="1" fill="hold">
                                          <p:stCondLst>
                                            <p:cond delay="0"/>
                                          </p:stCondLst>
                                        </p:cTn>
                                        <p:tgtEl>
                                          <p:spTgt spid="5">
                                            <p:txEl>
                                              <p:pRg st="4" end="4"/>
                                            </p:txEl>
                                          </p:spTgt>
                                        </p:tgtEl>
                                        <p:attrNameLst>
                                          <p:attrName>style.visibility</p:attrName>
                                        </p:attrNameLst>
                                      </p:cBhvr>
                                      <p:to>
                                        <p:strVal val="visible"/>
                                      </p:to>
                                    </p:set>
                                    <p:anim calcmode="lin" valueType="num">
                                      <p:cBhvr>
                                        <p:cTn id="4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43" dur="500"/>
                                        <p:tgtEl>
                                          <p:spTgt spid="5">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nodeType="clickEffect">
                                  <p:stCondLst>
                                    <p:cond delay="0"/>
                                  </p:stCondLst>
                                  <p:childTnLst>
                                    <p:set>
                                      <p:cBhvr>
                                        <p:cTn id="47" dur="1" fill="hold">
                                          <p:stCondLst>
                                            <p:cond delay="0"/>
                                          </p:stCondLst>
                                        </p:cTn>
                                        <p:tgtEl>
                                          <p:spTgt spid="5">
                                            <p:txEl>
                                              <p:pRg st="5" end="5"/>
                                            </p:txEl>
                                          </p:spTgt>
                                        </p:tgtEl>
                                        <p:attrNameLst>
                                          <p:attrName>style.visibility</p:attrName>
                                        </p:attrNameLst>
                                      </p:cBhvr>
                                      <p:to>
                                        <p:strVal val="visible"/>
                                      </p:to>
                                    </p:set>
                                    <p:anim calcmode="lin" valueType="num">
                                      <p:cBhvr>
                                        <p:cTn id="48"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9"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50" dur="500"/>
                                        <p:tgtEl>
                                          <p:spTgt spid="5">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nodeType="clickEffect">
                                  <p:stCondLst>
                                    <p:cond delay="0"/>
                                  </p:stCondLst>
                                  <p:childTnLst>
                                    <p:set>
                                      <p:cBhvr>
                                        <p:cTn id="54" dur="1" fill="hold">
                                          <p:stCondLst>
                                            <p:cond delay="0"/>
                                          </p:stCondLst>
                                        </p:cTn>
                                        <p:tgtEl>
                                          <p:spTgt spid="5">
                                            <p:txEl>
                                              <p:pRg st="6" end="6"/>
                                            </p:txEl>
                                          </p:spTgt>
                                        </p:tgtEl>
                                        <p:attrNameLst>
                                          <p:attrName>style.visibility</p:attrName>
                                        </p:attrNameLst>
                                      </p:cBhvr>
                                      <p:to>
                                        <p:strVal val="visible"/>
                                      </p:to>
                                    </p:set>
                                    <p:anim calcmode="lin" valueType="num">
                                      <p:cBhvr>
                                        <p:cTn id="55"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6"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7" dur="500"/>
                                        <p:tgtEl>
                                          <p:spTgt spid="5">
                                            <p:txEl>
                                              <p:pRg st="6" end="6"/>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16" fill="hold" nodeType="clickEffect">
                                  <p:stCondLst>
                                    <p:cond delay="0"/>
                                  </p:stCondLst>
                                  <p:childTnLst>
                                    <p:set>
                                      <p:cBhvr>
                                        <p:cTn id="61" dur="1" fill="hold">
                                          <p:stCondLst>
                                            <p:cond delay="0"/>
                                          </p:stCondLst>
                                        </p:cTn>
                                        <p:tgtEl>
                                          <p:spTgt spid="5">
                                            <p:txEl>
                                              <p:pRg st="7" end="7"/>
                                            </p:txEl>
                                          </p:spTgt>
                                        </p:tgtEl>
                                        <p:attrNameLst>
                                          <p:attrName>style.visibility</p:attrName>
                                        </p:attrNameLst>
                                      </p:cBhvr>
                                      <p:to>
                                        <p:strVal val="visible"/>
                                      </p:to>
                                    </p:set>
                                    <p:anim calcmode="lin" valueType="num">
                                      <p:cBhvr>
                                        <p:cTn id="62"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63"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64" dur="500"/>
                                        <p:tgtEl>
                                          <p:spTgt spid="5">
                                            <p:txEl>
                                              <p:pRg st="7" end="7"/>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53" presetClass="entr" presetSubtype="16" fill="hold" nodeType="clickEffect">
                                  <p:stCondLst>
                                    <p:cond delay="0"/>
                                  </p:stCondLst>
                                  <p:childTnLst>
                                    <p:set>
                                      <p:cBhvr>
                                        <p:cTn id="68" dur="1" fill="hold">
                                          <p:stCondLst>
                                            <p:cond delay="0"/>
                                          </p:stCondLst>
                                        </p:cTn>
                                        <p:tgtEl>
                                          <p:spTgt spid="5">
                                            <p:txEl>
                                              <p:pRg st="8" end="8"/>
                                            </p:txEl>
                                          </p:spTgt>
                                        </p:tgtEl>
                                        <p:attrNameLst>
                                          <p:attrName>style.visibility</p:attrName>
                                        </p:attrNameLst>
                                      </p:cBhvr>
                                      <p:to>
                                        <p:strVal val="visible"/>
                                      </p:to>
                                    </p:set>
                                    <p:anim calcmode="lin" valueType="num">
                                      <p:cBhvr>
                                        <p:cTn id="69" dur="500" fill="hold"/>
                                        <p:tgtEl>
                                          <p:spTgt spid="5">
                                            <p:txEl>
                                              <p:pRg st="8" end="8"/>
                                            </p:txEl>
                                          </p:spTgt>
                                        </p:tgtEl>
                                        <p:attrNameLst>
                                          <p:attrName>ppt_w</p:attrName>
                                        </p:attrNameLst>
                                      </p:cBhvr>
                                      <p:tavLst>
                                        <p:tav tm="0">
                                          <p:val>
                                            <p:fltVal val="0"/>
                                          </p:val>
                                        </p:tav>
                                        <p:tav tm="100000">
                                          <p:val>
                                            <p:strVal val="#ppt_w"/>
                                          </p:val>
                                        </p:tav>
                                      </p:tavLst>
                                    </p:anim>
                                    <p:anim calcmode="lin" valueType="num">
                                      <p:cBhvr>
                                        <p:cTn id="70" dur="500" fill="hold"/>
                                        <p:tgtEl>
                                          <p:spTgt spid="5">
                                            <p:txEl>
                                              <p:pRg st="8" end="8"/>
                                            </p:txEl>
                                          </p:spTgt>
                                        </p:tgtEl>
                                        <p:attrNameLst>
                                          <p:attrName>ppt_h</p:attrName>
                                        </p:attrNameLst>
                                      </p:cBhvr>
                                      <p:tavLst>
                                        <p:tav tm="0">
                                          <p:val>
                                            <p:fltVal val="0"/>
                                          </p:val>
                                        </p:tav>
                                        <p:tav tm="100000">
                                          <p:val>
                                            <p:strVal val="#ppt_h"/>
                                          </p:val>
                                        </p:tav>
                                      </p:tavLst>
                                    </p:anim>
                                    <p:animEffect transition="in" filter="fade">
                                      <p:cBhvr>
                                        <p:cTn id="71" dur="500"/>
                                        <p:tgtEl>
                                          <p:spTgt spid="5">
                                            <p:txEl>
                                              <p:pRg st="8" end="8"/>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53" presetClass="entr" presetSubtype="16" fill="hold" nodeType="clickEffect">
                                  <p:stCondLst>
                                    <p:cond delay="0"/>
                                  </p:stCondLst>
                                  <p:childTnLst>
                                    <p:set>
                                      <p:cBhvr>
                                        <p:cTn id="75" dur="1" fill="hold">
                                          <p:stCondLst>
                                            <p:cond delay="0"/>
                                          </p:stCondLst>
                                        </p:cTn>
                                        <p:tgtEl>
                                          <p:spTgt spid="5">
                                            <p:txEl>
                                              <p:pRg st="9" end="9"/>
                                            </p:txEl>
                                          </p:spTgt>
                                        </p:tgtEl>
                                        <p:attrNameLst>
                                          <p:attrName>style.visibility</p:attrName>
                                        </p:attrNameLst>
                                      </p:cBhvr>
                                      <p:to>
                                        <p:strVal val="visible"/>
                                      </p:to>
                                    </p:set>
                                    <p:anim calcmode="lin" valueType="num">
                                      <p:cBhvr>
                                        <p:cTn id="76" dur="500" fill="hold"/>
                                        <p:tgtEl>
                                          <p:spTgt spid="5">
                                            <p:txEl>
                                              <p:pRg st="9" end="9"/>
                                            </p:txEl>
                                          </p:spTgt>
                                        </p:tgtEl>
                                        <p:attrNameLst>
                                          <p:attrName>ppt_w</p:attrName>
                                        </p:attrNameLst>
                                      </p:cBhvr>
                                      <p:tavLst>
                                        <p:tav tm="0">
                                          <p:val>
                                            <p:fltVal val="0"/>
                                          </p:val>
                                        </p:tav>
                                        <p:tav tm="100000">
                                          <p:val>
                                            <p:strVal val="#ppt_w"/>
                                          </p:val>
                                        </p:tav>
                                      </p:tavLst>
                                    </p:anim>
                                    <p:anim calcmode="lin" valueType="num">
                                      <p:cBhvr>
                                        <p:cTn id="77" dur="500" fill="hold"/>
                                        <p:tgtEl>
                                          <p:spTgt spid="5">
                                            <p:txEl>
                                              <p:pRg st="9" end="9"/>
                                            </p:txEl>
                                          </p:spTgt>
                                        </p:tgtEl>
                                        <p:attrNameLst>
                                          <p:attrName>ppt_h</p:attrName>
                                        </p:attrNameLst>
                                      </p:cBhvr>
                                      <p:tavLst>
                                        <p:tav tm="0">
                                          <p:val>
                                            <p:fltVal val="0"/>
                                          </p:val>
                                        </p:tav>
                                        <p:tav tm="100000">
                                          <p:val>
                                            <p:strVal val="#ppt_h"/>
                                          </p:val>
                                        </p:tav>
                                      </p:tavLst>
                                    </p:anim>
                                    <p:animEffect transition="in" filter="fade">
                                      <p:cBhvr>
                                        <p:cTn id="78"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E675F6C3-1E39-415C-B1C1-F395A9DBC13F}"/>
              </a:ext>
            </a:extLst>
          </p:cNvPr>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Marcador de contenido 4">
            <a:extLst>
              <a:ext uri="{FF2B5EF4-FFF2-40B4-BE49-F238E27FC236}">
                <a16:creationId xmlns:a16="http://schemas.microsoft.com/office/drawing/2014/main" id="{12FABCFB-8F1E-47B9-9D62-3FBB480B18CC}"/>
              </a:ext>
            </a:extLst>
          </p:cNvPr>
          <p:cNvSpPr>
            <a:spLocks noGrp="1"/>
          </p:cNvSpPr>
          <p:nvPr>
            <p:ph idx="1"/>
          </p:nvPr>
        </p:nvSpPr>
        <p:spPr>
          <a:xfrm>
            <a:off x="0" y="0"/>
            <a:ext cx="9144000" cy="6857999"/>
          </a:xfrm>
        </p:spPr>
        <p:txBody>
          <a:bodyPr>
            <a:normAutofit/>
          </a:bodyPr>
          <a:lstStyle/>
          <a:p>
            <a:pPr>
              <a:buFont typeface="Wingdings" panose="05000000000000000000" pitchFamily="2" charset="2"/>
              <a:buChar char="Ø"/>
            </a:pPr>
            <a:r>
              <a:rPr lang="es-ES" b="1" dirty="0">
                <a:solidFill>
                  <a:schemeClr val="bg1"/>
                </a:solidFill>
              </a:rPr>
              <a:t> Rahab no pereció. Su fe la salvó. </a:t>
            </a:r>
          </a:p>
          <a:p>
            <a:pPr>
              <a:buFont typeface="Wingdings" panose="05000000000000000000" pitchFamily="2" charset="2"/>
              <a:buChar char="Ø"/>
            </a:pPr>
            <a:r>
              <a:rPr lang="es-ES" b="1" dirty="0">
                <a:solidFill>
                  <a:schemeClr val="bg1"/>
                </a:solidFill>
              </a:rPr>
              <a:t> Como muestra de agradecimiento por la amabilidad mostrada a los dos espías, Rahab fue salvada por el ejército de Israel cuando cayó Jericó. </a:t>
            </a:r>
          </a:p>
          <a:p>
            <a:pPr>
              <a:buFont typeface="Wingdings" panose="05000000000000000000" pitchFamily="2" charset="2"/>
              <a:buChar char="Ø"/>
            </a:pPr>
            <a:r>
              <a:rPr lang="es-ES" b="1" dirty="0">
                <a:solidFill>
                  <a:schemeClr val="bg1"/>
                </a:solidFill>
              </a:rPr>
              <a:t> Josué.6:17, 25. </a:t>
            </a:r>
          </a:p>
          <a:p>
            <a:pPr>
              <a:buFont typeface="Wingdings" panose="05000000000000000000" pitchFamily="2" charset="2"/>
              <a:buChar char="Ø"/>
            </a:pPr>
            <a:r>
              <a:rPr lang="es-ES" b="1" dirty="0">
                <a:solidFill>
                  <a:schemeClr val="bg1"/>
                </a:solidFill>
              </a:rPr>
              <a:t> Y la ciudad será dedicada al anatema, ella y todo lo que hay en ella pertenece al SEÑOR; sólo Rahab la ramera y todos los que están en su casa vivirán, porque ella escondió a los mensajeros que enviamos. </a:t>
            </a:r>
          </a:p>
          <a:p>
            <a:pPr>
              <a:buFont typeface="Wingdings" panose="05000000000000000000" pitchFamily="2" charset="2"/>
              <a:buChar char="Ø"/>
            </a:pPr>
            <a:r>
              <a:rPr lang="es-ES" b="1" dirty="0">
                <a:solidFill>
                  <a:schemeClr val="bg1"/>
                </a:solidFill>
              </a:rPr>
              <a:t> V.25.</a:t>
            </a:r>
          </a:p>
          <a:p>
            <a:pPr>
              <a:buFont typeface="Wingdings" panose="05000000000000000000" pitchFamily="2" charset="2"/>
              <a:buChar char="Ø"/>
            </a:pPr>
            <a:r>
              <a:rPr lang="es-ES" b="1" dirty="0">
                <a:solidFill>
                  <a:schemeClr val="bg1"/>
                </a:solidFill>
              </a:rPr>
              <a:t> Pero Josué dejó vivir a Rahab la ramera, a la casa de su padre y todo lo que ella tenía; y ella ha habitado en medio de Israel hasta hoy, porque escondió a los mensajeros a quienes Josué había enviado a reconocer a Jericó. </a:t>
            </a:r>
          </a:p>
          <a:p>
            <a:pPr>
              <a:buFont typeface="Wingdings" panose="05000000000000000000" pitchFamily="2" charset="2"/>
              <a:buChar char="Ø"/>
            </a:pPr>
            <a:r>
              <a:rPr lang="es-ES" b="1" dirty="0">
                <a:solidFill>
                  <a:schemeClr val="bg1"/>
                </a:solidFill>
              </a:rPr>
              <a:t> Nuestra fe debe hacer lo mismo por nosotros. </a:t>
            </a:r>
          </a:p>
        </p:txBody>
      </p:sp>
    </p:spTree>
    <p:extLst>
      <p:ext uri="{BB962C8B-B14F-4D97-AF65-F5344CB8AC3E}">
        <p14:creationId xmlns:p14="http://schemas.microsoft.com/office/powerpoint/2010/main" val="845740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E675F6C3-1E39-415C-B1C1-F395A9DBC13F}"/>
              </a:ext>
            </a:extLst>
          </p:cNvPr>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Marcador de contenido 4">
            <a:extLst>
              <a:ext uri="{FF2B5EF4-FFF2-40B4-BE49-F238E27FC236}">
                <a16:creationId xmlns:a16="http://schemas.microsoft.com/office/drawing/2014/main" id="{12FABCFB-8F1E-47B9-9D62-3FBB480B18CC}"/>
              </a:ext>
            </a:extLst>
          </p:cNvPr>
          <p:cNvSpPr>
            <a:spLocks noGrp="1"/>
          </p:cNvSpPr>
          <p:nvPr>
            <p:ph idx="1"/>
          </p:nvPr>
        </p:nvSpPr>
        <p:spPr>
          <a:xfrm>
            <a:off x="0" y="0"/>
            <a:ext cx="9144000" cy="6857999"/>
          </a:xfrm>
        </p:spPr>
        <p:txBody>
          <a:bodyPr>
            <a:normAutofit/>
          </a:bodyPr>
          <a:lstStyle/>
          <a:p>
            <a:pPr>
              <a:buFont typeface="Wingdings" panose="05000000000000000000" pitchFamily="2" charset="2"/>
              <a:buChar char="Ø"/>
            </a:pPr>
            <a:r>
              <a:rPr lang="es-ES" b="1" dirty="0">
                <a:solidFill>
                  <a:schemeClr val="bg1"/>
                </a:solidFill>
              </a:rPr>
              <a:t> Si en última instancia nuestra fe no nos salvará. </a:t>
            </a:r>
          </a:p>
          <a:p>
            <a:pPr>
              <a:buFont typeface="Wingdings" panose="05000000000000000000" pitchFamily="2" charset="2"/>
              <a:buChar char="Ø"/>
            </a:pPr>
            <a:r>
              <a:rPr lang="es-ES" b="1" dirty="0">
                <a:solidFill>
                  <a:schemeClr val="bg1"/>
                </a:solidFill>
              </a:rPr>
              <a:t> ¿De qué sirve?</a:t>
            </a:r>
          </a:p>
          <a:p>
            <a:pPr>
              <a:buFont typeface="Wingdings" panose="05000000000000000000" pitchFamily="2" charset="2"/>
              <a:buChar char="Ø"/>
            </a:pPr>
            <a:r>
              <a:rPr lang="es-ES" b="1" dirty="0">
                <a:solidFill>
                  <a:schemeClr val="bg1"/>
                </a:solidFill>
              </a:rPr>
              <a:t> Como señalamos anteriormente, todo Jericó creía que Dios estaba con Israel. </a:t>
            </a:r>
          </a:p>
          <a:p>
            <a:pPr>
              <a:buFont typeface="Wingdings" panose="05000000000000000000" pitchFamily="2" charset="2"/>
              <a:buChar char="Ø"/>
            </a:pPr>
            <a:r>
              <a:rPr lang="es-ES" b="1" dirty="0">
                <a:solidFill>
                  <a:schemeClr val="bg1"/>
                </a:solidFill>
              </a:rPr>
              <a:t> Sin embargo, había algo en la fe de Rahab que era diferente de los “que no creían.” </a:t>
            </a:r>
          </a:p>
          <a:p>
            <a:pPr>
              <a:buFont typeface="Wingdings" panose="05000000000000000000" pitchFamily="2" charset="2"/>
              <a:buChar char="Ø"/>
            </a:pPr>
            <a:r>
              <a:rPr lang="es-ES" b="1" dirty="0">
                <a:solidFill>
                  <a:schemeClr val="bg1"/>
                </a:solidFill>
              </a:rPr>
              <a:t> La fe de Rahab la llevó a la acción. </a:t>
            </a:r>
          </a:p>
          <a:p>
            <a:pPr>
              <a:buFont typeface="Wingdings" panose="05000000000000000000" pitchFamily="2" charset="2"/>
              <a:buChar char="Ø"/>
            </a:pPr>
            <a:r>
              <a:rPr lang="es-ES" b="1" dirty="0">
                <a:solidFill>
                  <a:schemeClr val="bg1"/>
                </a:solidFill>
              </a:rPr>
              <a:t> Ella expresó su fe al cumplir con las condiciones que los espías habían establecido. </a:t>
            </a:r>
          </a:p>
          <a:p>
            <a:pPr>
              <a:buFont typeface="Wingdings" panose="05000000000000000000" pitchFamily="2" charset="2"/>
              <a:buChar char="Ø"/>
            </a:pPr>
            <a:r>
              <a:rPr lang="es-ES" b="1" dirty="0">
                <a:solidFill>
                  <a:schemeClr val="bg1"/>
                </a:solidFill>
              </a:rPr>
              <a:t> Se le ordenó: </a:t>
            </a:r>
          </a:p>
          <a:p>
            <a:pPr>
              <a:buFont typeface="Wingdings" panose="05000000000000000000" pitchFamily="2" charset="2"/>
              <a:buChar char="Ø"/>
            </a:pPr>
            <a:r>
              <a:rPr lang="es-ES" b="1" dirty="0">
                <a:solidFill>
                  <a:schemeClr val="bg1"/>
                </a:solidFill>
              </a:rPr>
              <a:t> 1. Atar una línea de hilo escarlata en la ventana. </a:t>
            </a:r>
          </a:p>
          <a:p>
            <a:pPr>
              <a:buFont typeface="Wingdings" panose="05000000000000000000" pitchFamily="2" charset="2"/>
              <a:buChar char="Ø"/>
            </a:pPr>
            <a:r>
              <a:rPr lang="es-ES" b="1" dirty="0">
                <a:solidFill>
                  <a:schemeClr val="bg1"/>
                </a:solidFill>
              </a:rPr>
              <a:t> 2. Permanecer dentro de su casa durante el ataque. </a:t>
            </a:r>
          </a:p>
          <a:p>
            <a:pPr>
              <a:buFont typeface="Wingdings" panose="05000000000000000000" pitchFamily="2" charset="2"/>
              <a:buChar char="Ø"/>
            </a:pPr>
            <a:r>
              <a:rPr lang="es-ES" b="1" dirty="0">
                <a:solidFill>
                  <a:schemeClr val="bg1"/>
                </a:solidFill>
              </a:rPr>
              <a:t> 3. No se le permitió decirle a nadie sobre este asunto.</a:t>
            </a:r>
          </a:p>
          <a:p>
            <a:pPr>
              <a:buFont typeface="Wingdings" panose="05000000000000000000" pitchFamily="2" charset="2"/>
              <a:buChar char="Ø"/>
            </a:pPr>
            <a:r>
              <a:rPr lang="es-ES" b="1" dirty="0">
                <a:solidFill>
                  <a:schemeClr val="bg1"/>
                </a:solidFill>
              </a:rPr>
              <a:t> Josué.2:17-21. </a:t>
            </a:r>
          </a:p>
        </p:txBody>
      </p:sp>
    </p:spTree>
    <p:extLst>
      <p:ext uri="{BB962C8B-B14F-4D97-AF65-F5344CB8AC3E}">
        <p14:creationId xmlns:p14="http://schemas.microsoft.com/office/powerpoint/2010/main" val="41948028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5">
                                            <p:txEl>
                                              <p:pRg st="7" end="7"/>
                                            </p:txEl>
                                          </p:spTgt>
                                        </p:tgtEl>
                                        <p:attrNameLst>
                                          <p:attrName>style.visibility</p:attrName>
                                        </p:attrNameLst>
                                      </p:cBhvr>
                                      <p:to>
                                        <p:strVal val="visible"/>
                                      </p:to>
                                    </p:set>
                                    <p:anim calcmode="lin" valueType="num">
                                      <p:cBhvr>
                                        <p:cTn id="56"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5">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5">
                                            <p:txEl>
                                              <p:pRg st="8" end="8"/>
                                            </p:txEl>
                                          </p:spTgt>
                                        </p:tgtEl>
                                        <p:attrNameLst>
                                          <p:attrName>style.visibility</p:attrName>
                                        </p:attrNameLst>
                                      </p:cBhvr>
                                      <p:to>
                                        <p:strVal val="visible"/>
                                      </p:to>
                                    </p:set>
                                    <p:anim calcmode="lin" valueType="num">
                                      <p:cBhvr>
                                        <p:cTn id="63" dur="500" fill="hold"/>
                                        <p:tgtEl>
                                          <p:spTgt spid="5">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5">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5">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5">
                                            <p:txEl>
                                              <p:pRg st="9" end="9"/>
                                            </p:txEl>
                                          </p:spTgt>
                                        </p:tgtEl>
                                        <p:attrNameLst>
                                          <p:attrName>style.visibility</p:attrName>
                                        </p:attrNameLst>
                                      </p:cBhvr>
                                      <p:to>
                                        <p:strVal val="visible"/>
                                      </p:to>
                                    </p:set>
                                    <p:anim calcmode="lin" valueType="num">
                                      <p:cBhvr>
                                        <p:cTn id="70" dur="500" fill="hold"/>
                                        <p:tgtEl>
                                          <p:spTgt spid="5">
                                            <p:txEl>
                                              <p:pRg st="9" end="9"/>
                                            </p:txEl>
                                          </p:spTgt>
                                        </p:tgtEl>
                                        <p:attrNameLst>
                                          <p:attrName>ppt_w</p:attrName>
                                        </p:attrNameLst>
                                      </p:cBhvr>
                                      <p:tavLst>
                                        <p:tav tm="0">
                                          <p:val>
                                            <p:fltVal val="0"/>
                                          </p:val>
                                        </p:tav>
                                        <p:tav tm="100000">
                                          <p:val>
                                            <p:strVal val="#ppt_w"/>
                                          </p:val>
                                        </p:tav>
                                      </p:tavLst>
                                    </p:anim>
                                    <p:anim calcmode="lin" valueType="num">
                                      <p:cBhvr>
                                        <p:cTn id="71" dur="500" fill="hold"/>
                                        <p:tgtEl>
                                          <p:spTgt spid="5">
                                            <p:txEl>
                                              <p:pRg st="9" end="9"/>
                                            </p:txEl>
                                          </p:spTgt>
                                        </p:tgtEl>
                                        <p:attrNameLst>
                                          <p:attrName>ppt_h</p:attrName>
                                        </p:attrNameLst>
                                      </p:cBhvr>
                                      <p:tavLst>
                                        <p:tav tm="0">
                                          <p:val>
                                            <p:fltVal val="0"/>
                                          </p:val>
                                        </p:tav>
                                        <p:tav tm="100000">
                                          <p:val>
                                            <p:strVal val="#ppt_h"/>
                                          </p:val>
                                        </p:tav>
                                      </p:tavLst>
                                    </p:anim>
                                    <p:animEffect transition="in" filter="fade">
                                      <p:cBhvr>
                                        <p:cTn id="72" dur="500"/>
                                        <p:tgtEl>
                                          <p:spTgt spid="5">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5">
                                            <p:txEl>
                                              <p:pRg st="10" end="10"/>
                                            </p:txEl>
                                          </p:spTgt>
                                        </p:tgtEl>
                                        <p:attrNameLst>
                                          <p:attrName>style.visibility</p:attrName>
                                        </p:attrNameLst>
                                      </p:cBhvr>
                                      <p:to>
                                        <p:strVal val="visible"/>
                                      </p:to>
                                    </p:set>
                                    <p:anim calcmode="lin" valueType="num">
                                      <p:cBhvr>
                                        <p:cTn id="77" dur="500" fill="hold"/>
                                        <p:tgtEl>
                                          <p:spTgt spid="5">
                                            <p:txEl>
                                              <p:pRg st="10" end="10"/>
                                            </p:txEl>
                                          </p:spTgt>
                                        </p:tgtEl>
                                        <p:attrNameLst>
                                          <p:attrName>ppt_w</p:attrName>
                                        </p:attrNameLst>
                                      </p:cBhvr>
                                      <p:tavLst>
                                        <p:tav tm="0">
                                          <p:val>
                                            <p:fltVal val="0"/>
                                          </p:val>
                                        </p:tav>
                                        <p:tav tm="100000">
                                          <p:val>
                                            <p:strVal val="#ppt_w"/>
                                          </p:val>
                                        </p:tav>
                                      </p:tavLst>
                                    </p:anim>
                                    <p:anim calcmode="lin" valueType="num">
                                      <p:cBhvr>
                                        <p:cTn id="78" dur="500" fill="hold"/>
                                        <p:tgtEl>
                                          <p:spTgt spid="5">
                                            <p:txEl>
                                              <p:pRg st="10" end="10"/>
                                            </p:txEl>
                                          </p:spTgt>
                                        </p:tgtEl>
                                        <p:attrNameLst>
                                          <p:attrName>ppt_h</p:attrName>
                                        </p:attrNameLst>
                                      </p:cBhvr>
                                      <p:tavLst>
                                        <p:tav tm="0">
                                          <p:val>
                                            <p:fltVal val="0"/>
                                          </p:val>
                                        </p:tav>
                                        <p:tav tm="100000">
                                          <p:val>
                                            <p:strVal val="#ppt_h"/>
                                          </p:val>
                                        </p:tav>
                                      </p:tavLst>
                                    </p:anim>
                                    <p:animEffect transition="in" filter="fade">
                                      <p:cBhvr>
                                        <p:cTn id="79"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E675F6C3-1E39-415C-B1C1-F395A9DBC13F}"/>
              </a:ext>
            </a:extLst>
          </p:cNvPr>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Marcador de contenido 4">
            <a:extLst>
              <a:ext uri="{FF2B5EF4-FFF2-40B4-BE49-F238E27FC236}">
                <a16:creationId xmlns:a16="http://schemas.microsoft.com/office/drawing/2014/main" id="{12FABCFB-8F1E-47B9-9D62-3FBB480B18CC}"/>
              </a:ext>
            </a:extLst>
          </p:cNvPr>
          <p:cNvSpPr>
            <a:spLocks noGrp="1"/>
          </p:cNvSpPr>
          <p:nvPr>
            <p:ph idx="1"/>
          </p:nvPr>
        </p:nvSpPr>
        <p:spPr>
          <a:xfrm>
            <a:off x="0" y="0"/>
            <a:ext cx="9144000" cy="6857999"/>
          </a:xfrm>
        </p:spPr>
        <p:txBody>
          <a:bodyPr/>
          <a:lstStyle/>
          <a:p>
            <a:pPr>
              <a:buFont typeface="Wingdings" panose="05000000000000000000" pitchFamily="2" charset="2"/>
              <a:buChar char="Ø"/>
            </a:pPr>
            <a:r>
              <a:rPr lang="es-ES" b="1" dirty="0">
                <a:solidFill>
                  <a:schemeClr val="bg1"/>
                </a:solidFill>
              </a:rPr>
              <a:t> Rahab no discutió sobre estas condiciones.</a:t>
            </a:r>
          </a:p>
          <a:p>
            <a:pPr>
              <a:buFont typeface="Wingdings" panose="05000000000000000000" pitchFamily="2" charset="2"/>
              <a:buChar char="Ø"/>
            </a:pPr>
            <a:r>
              <a:rPr lang="es-ES" b="1" dirty="0">
                <a:solidFill>
                  <a:schemeClr val="bg1"/>
                </a:solidFill>
              </a:rPr>
              <a:t> Y los hombres le dijeron: Nosotros quedaremos libres de este juramento que nos has hecho jurarte, </a:t>
            </a:r>
          </a:p>
          <a:p>
            <a:pPr>
              <a:buFont typeface="Wingdings" panose="05000000000000000000" pitchFamily="2" charset="2"/>
              <a:buChar char="Ø"/>
            </a:pPr>
            <a:r>
              <a:rPr lang="es-ES" b="1" dirty="0">
                <a:solidFill>
                  <a:schemeClr val="bg1"/>
                </a:solidFill>
              </a:rPr>
              <a:t> V.18.</a:t>
            </a:r>
          </a:p>
          <a:p>
            <a:pPr>
              <a:buFont typeface="Wingdings" panose="05000000000000000000" pitchFamily="2" charset="2"/>
              <a:buChar char="Ø"/>
            </a:pPr>
            <a:r>
              <a:rPr lang="es-ES" b="1" dirty="0">
                <a:solidFill>
                  <a:schemeClr val="bg1"/>
                </a:solidFill>
              </a:rPr>
              <a:t> a menos que, cuando entremos en la tierra, ates este cordón de hilo escarlata a la ventana por la cual nos dejas bajar, y reúnas contigo en la casa a tu padre y a tu madre, a tus hermanos y a toda la casa de tu padre. </a:t>
            </a:r>
          </a:p>
          <a:p>
            <a:pPr>
              <a:buFont typeface="Wingdings" panose="05000000000000000000" pitchFamily="2" charset="2"/>
              <a:buChar char="Ø"/>
            </a:pPr>
            <a:r>
              <a:rPr lang="es-ES" b="1" dirty="0">
                <a:solidFill>
                  <a:schemeClr val="bg1"/>
                </a:solidFill>
              </a:rPr>
              <a:t> V.19.</a:t>
            </a:r>
          </a:p>
          <a:p>
            <a:pPr>
              <a:buFont typeface="Wingdings" panose="05000000000000000000" pitchFamily="2" charset="2"/>
              <a:buChar char="Ø"/>
            </a:pPr>
            <a:r>
              <a:rPr lang="es-ES" b="1" dirty="0">
                <a:solidFill>
                  <a:schemeClr val="bg1"/>
                </a:solidFill>
              </a:rPr>
              <a:t> Y sucederá que cualquiera que salga de las puertas de tu casa a la calle, su sangre caerá sobre su propia cabeza, y quedaremos libres. Pero la sangre de cualquiera que esté en la casa contigo caerá sobre nuestra cabeza si alguien pone su mano sobre él. </a:t>
            </a:r>
          </a:p>
          <a:p>
            <a:pPr>
              <a:buFont typeface="Wingdings" panose="05000000000000000000" pitchFamily="2" charset="2"/>
              <a:buChar char="Ø"/>
            </a:pPr>
            <a:r>
              <a:rPr lang="es-ES" b="1" dirty="0">
                <a:solidFill>
                  <a:schemeClr val="bg1"/>
                </a:solidFill>
              </a:rPr>
              <a:t> V.20.</a:t>
            </a:r>
          </a:p>
        </p:txBody>
      </p:sp>
    </p:spTree>
    <p:extLst>
      <p:ext uri="{BB962C8B-B14F-4D97-AF65-F5344CB8AC3E}">
        <p14:creationId xmlns:p14="http://schemas.microsoft.com/office/powerpoint/2010/main" val="28395393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E675F6C3-1E39-415C-B1C1-F395A9DBC13F}"/>
              </a:ext>
            </a:extLst>
          </p:cNvPr>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Marcador de contenido 4">
            <a:extLst>
              <a:ext uri="{FF2B5EF4-FFF2-40B4-BE49-F238E27FC236}">
                <a16:creationId xmlns:a16="http://schemas.microsoft.com/office/drawing/2014/main" id="{12FABCFB-8F1E-47B9-9D62-3FBB480B18CC}"/>
              </a:ext>
            </a:extLst>
          </p:cNvPr>
          <p:cNvSpPr>
            <a:spLocks noGrp="1"/>
          </p:cNvSpPr>
          <p:nvPr>
            <p:ph idx="1"/>
          </p:nvPr>
        </p:nvSpPr>
        <p:spPr>
          <a:xfrm>
            <a:off x="0" y="0"/>
            <a:ext cx="9144000" cy="6857999"/>
          </a:xfrm>
        </p:spPr>
        <p:txBody>
          <a:bodyPr>
            <a:normAutofit/>
          </a:bodyPr>
          <a:lstStyle/>
          <a:p>
            <a:pPr>
              <a:buFont typeface="Wingdings" panose="05000000000000000000" pitchFamily="2" charset="2"/>
              <a:buChar char="Ø"/>
            </a:pPr>
            <a:r>
              <a:rPr lang="es-ES" b="1" dirty="0">
                <a:solidFill>
                  <a:schemeClr val="bg1"/>
                </a:solidFill>
              </a:rPr>
              <a:t> Pero si divulgas nuestro propósito, quedaremos libres del juramento que nos has hecho jurar. </a:t>
            </a:r>
          </a:p>
          <a:p>
            <a:pPr>
              <a:buFont typeface="Wingdings" panose="05000000000000000000" pitchFamily="2" charset="2"/>
              <a:buChar char="Ø"/>
            </a:pPr>
            <a:r>
              <a:rPr lang="es-ES" b="1" dirty="0">
                <a:solidFill>
                  <a:schemeClr val="bg1"/>
                </a:solidFill>
              </a:rPr>
              <a:t> V.21.</a:t>
            </a:r>
          </a:p>
          <a:p>
            <a:pPr>
              <a:buFont typeface="Wingdings" panose="05000000000000000000" pitchFamily="2" charset="2"/>
              <a:buChar char="Ø"/>
            </a:pPr>
            <a:r>
              <a:rPr lang="es-ES" b="1" dirty="0">
                <a:solidFill>
                  <a:schemeClr val="bg1"/>
                </a:solidFill>
              </a:rPr>
              <a:t> Y ella respondió: Conforme a vuestras palabras, así sea. Y los envió, y se fueron; y ella ató el cordón escarlata a la ventana. </a:t>
            </a:r>
          </a:p>
          <a:p>
            <a:pPr>
              <a:buFont typeface="Wingdings" panose="05000000000000000000" pitchFamily="2" charset="2"/>
              <a:buChar char="Ø"/>
            </a:pPr>
            <a:r>
              <a:rPr lang="es-ES" b="1" dirty="0">
                <a:solidFill>
                  <a:schemeClr val="bg1"/>
                </a:solidFill>
              </a:rPr>
              <a:t> Del mismo modo, nuestra fe nos salvará, pero solo si nos mueve a cumplir con las condiciones que el evangelio ha establecido. </a:t>
            </a:r>
          </a:p>
          <a:p>
            <a:pPr>
              <a:buFont typeface="Wingdings" panose="05000000000000000000" pitchFamily="2" charset="2"/>
              <a:buChar char="Ø"/>
            </a:pPr>
            <a:r>
              <a:rPr lang="es-ES" b="1" dirty="0">
                <a:solidFill>
                  <a:schemeClr val="bg1"/>
                </a:solidFill>
              </a:rPr>
              <a:t> Debemos creer que Jesús es el Hijo de Dios. </a:t>
            </a:r>
          </a:p>
          <a:p>
            <a:pPr>
              <a:buFont typeface="Wingdings" panose="05000000000000000000" pitchFamily="2" charset="2"/>
              <a:buChar char="Ø"/>
            </a:pPr>
            <a:r>
              <a:rPr lang="es-ES" b="1" dirty="0">
                <a:solidFill>
                  <a:schemeClr val="bg1"/>
                </a:solidFill>
              </a:rPr>
              <a:t> Juan.8:24. </a:t>
            </a:r>
          </a:p>
          <a:p>
            <a:pPr>
              <a:buFont typeface="Wingdings" panose="05000000000000000000" pitchFamily="2" charset="2"/>
              <a:buChar char="Ø"/>
            </a:pPr>
            <a:r>
              <a:rPr lang="es-ES" b="1" dirty="0">
                <a:solidFill>
                  <a:schemeClr val="bg1"/>
                </a:solidFill>
              </a:rPr>
              <a:t> Por eso os dije que moriréis en vuestros pecados; porque si no creéis que yo soy, moriréis en vuestros pecados. </a:t>
            </a:r>
          </a:p>
          <a:p>
            <a:pPr>
              <a:buFont typeface="Wingdings" panose="05000000000000000000" pitchFamily="2" charset="2"/>
              <a:buChar char="Ø"/>
            </a:pPr>
            <a:r>
              <a:rPr lang="es-ES" b="1" dirty="0">
                <a:solidFill>
                  <a:schemeClr val="bg1"/>
                </a:solidFill>
              </a:rPr>
              <a:t> Arrepentirnos de nuestros pecados.</a:t>
            </a:r>
          </a:p>
        </p:txBody>
      </p:sp>
    </p:spTree>
    <p:extLst>
      <p:ext uri="{BB962C8B-B14F-4D97-AF65-F5344CB8AC3E}">
        <p14:creationId xmlns:p14="http://schemas.microsoft.com/office/powerpoint/2010/main" val="15832515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5">
                                            <p:txEl>
                                              <p:pRg st="7" end="7"/>
                                            </p:txEl>
                                          </p:spTgt>
                                        </p:tgtEl>
                                        <p:attrNameLst>
                                          <p:attrName>style.visibility</p:attrName>
                                        </p:attrNameLst>
                                      </p:cBhvr>
                                      <p:to>
                                        <p:strVal val="visible"/>
                                      </p:to>
                                    </p:set>
                                    <p:anim calcmode="lin" valueType="num">
                                      <p:cBhvr>
                                        <p:cTn id="56"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E675F6C3-1E39-415C-B1C1-F395A9DBC13F}"/>
              </a:ext>
            </a:extLst>
          </p:cNvPr>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Marcador de contenido 4">
            <a:extLst>
              <a:ext uri="{FF2B5EF4-FFF2-40B4-BE49-F238E27FC236}">
                <a16:creationId xmlns:a16="http://schemas.microsoft.com/office/drawing/2014/main" id="{12FABCFB-8F1E-47B9-9D62-3FBB480B18CC}"/>
              </a:ext>
            </a:extLst>
          </p:cNvPr>
          <p:cNvSpPr>
            <a:spLocks noGrp="1"/>
          </p:cNvSpPr>
          <p:nvPr>
            <p:ph idx="1"/>
          </p:nvPr>
        </p:nvSpPr>
        <p:spPr>
          <a:xfrm>
            <a:off x="0" y="0"/>
            <a:ext cx="9144000" cy="6857999"/>
          </a:xfrm>
        </p:spPr>
        <p:txBody>
          <a:bodyPr>
            <a:normAutofit/>
          </a:bodyPr>
          <a:lstStyle/>
          <a:p>
            <a:pPr>
              <a:buFont typeface="Wingdings" panose="05000000000000000000" pitchFamily="2" charset="2"/>
              <a:buChar char="Ø"/>
            </a:pPr>
            <a:r>
              <a:rPr lang="es-ES" b="1" dirty="0">
                <a:solidFill>
                  <a:schemeClr val="bg1"/>
                </a:solidFill>
              </a:rPr>
              <a:t> Hechos.2:38. </a:t>
            </a:r>
          </a:p>
          <a:p>
            <a:pPr>
              <a:buFont typeface="Wingdings" panose="05000000000000000000" pitchFamily="2" charset="2"/>
              <a:buChar char="Ø"/>
            </a:pPr>
            <a:r>
              <a:rPr lang="es-ES" b="1" dirty="0">
                <a:solidFill>
                  <a:schemeClr val="bg1"/>
                </a:solidFill>
              </a:rPr>
              <a:t> Y Pedro les dijo: Arrepentíos y sed bautizados cada uno de vosotros en el nombre de Jesucristo para perdón de vuestros pecados, y recibiréis el don del Espíritu Santo. </a:t>
            </a:r>
          </a:p>
          <a:p>
            <a:pPr>
              <a:buFont typeface="Wingdings" panose="05000000000000000000" pitchFamily="2" charset="2"/>
              <a:buChar char="Ø"/>
            </a:pPr>
            <a:r>
              <a:rPr lang="es-ES" b="1" dirty="0">
                <a:solidFill>
                  <a:schemeClr val="bg1"/>
                </a:solidFill>
              </a:rPr>
              <a:t> Confesar nuestra fe ante los hombres.</a:t>
            </a:r>
          </a:p>
          <a:p>
            <a:pPr>
              <a:buFont typeface="Wingdings" panose="05000000000000000000" pitchFamily="2" charset="2"/>
              <a:buChar char="Ø"/>
            </a:pPr>
            <a:r>
              <a:rPr lang="es-ES" b="1" dirty="0">
                <a:solidFill>
                  <a:schemeClr val="bg1"/>
                </a:solidFill>
              </a:rPr>
              <a:t> Romanos.10:9-10. </a:t>
            </a:r>
          </a:p>
          <a:p>
            <a:pPr>
              <a:buFont typeface="Wingdings" panose="05000000000000000000" pitchFamily="2" charset="2"/>
              <a:buChar char="Ø"/>
            </a:pPr>
            <a:r>
              <a:rPr lang="es-ES" b="1" dirty="0">
                <a:solidFill>
                  <a:schemeClr val="bg1"/>
                </a:solidFill>
              </a:rPr>
              <a:t> que si confiesas con tu boca a Jesús por Señor, y crees en tu corazón que Dios le resucitó de entre los muertos, serás salvo; </a:t>
            </a:r>
          </a:p>
          <a:p>
            <a:pPr>
              <a:buFont typeface="Wingdings" panose="05000000000000000000" pitchFamily="2" charset="2"/>
              <a:buChar char="Ø"/>
            </a:pPr>
            <a:r>
              <a:rPr lang="es-ES" b="1" dirty="0">
                <a:solidFill>
                  <a:schemeClr val="bg1"/>
                </a:solidFill>
              </a:rPr>
              <a:t> V.10.</a:t>
            </a:r>
          </a:p>
          <a:p>
            <a:pPr>
              <a:buFont typeface="Wingdings" panose="05000000000000000000" pitchFamily="2" charset="2"/>
              <a:buChar char="Ø"/>
            </a:pPr>
            <a:r>
              <a:rPr lang="es-ES" b="1" dirty="0">
                <a:solidFill>
                  <a:schemeClr val="bg1"/>
                </a:solidFill>
              </a:rPr>
              <a:t> porque con el corazón se cree para justicia, y con la boca se confiesa para salvación. </a:t>
            </a:r>
          </a:p>
          <a:p>
            <a:pPr>
              <a:buFont typeface="Wingdings" panose="05000000000000000000" pitchFamily="2" charset="2"/>
              <a:buChar char="Ø"/>
            </a:pPr>
            <a:r>
              <a:rPr lang="es-ES" b="1" dirty="0">
                <a:solidFill>
                  <a:schemeClr val="bg1"/>
                </a:solidFill>
              </a:rPr>
              <a:t> Y ser bautizados en agua. </a:t>
            </a:r>
          </a:p>
          <a:p>
            <a:pPr>
              <a:buFont typeface="Wingdings" panose="05000000000000000000" pitchFamily="2" charset="2"/>
              <a:buChar char="Ø"/>
            </a:pPr>
            <a:r>
              <a:rPr lang="es-ES" b="1" dirty="0">
                <a:solidFill>
                  <a:schemeClr val="bg1"/>
                </a:solidFill>
              </a:rPr>
              <a:t> Marcos.16:16.</a:t>
            </a:r>
          </a:p>
          <a:p>
            <a:pPr>
              <a:buFont typeface="Wingdings" panose="05000000000000000000" pitchFamily="2" charset="2"/>
              <a:buChar char="Ø"/>
            </a:pPr>
            <a:endParaRPr lang="es-ES" b="1" dirty="0">
              <a:solidFill>
                <a:schemeClr val="bg1"/>
              </a:solidFill>
            </a:endParaRPr>
          </a:p>
        </p:txBody>
      </p:sp>
    </p:spTree>
    <p:extLst>
      <p:ext uri="{BB962C8B-B14F-4D97-AF65-F5344CB8AC3E}">
        <p14:creationId xmlns:p14="http://schemas.microsoft.com/office/powerpoint/2010/main" val="40134138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5">
                                            <p:txEl>
                                              <p:pRg st="7" end="7"/>
                                            </p:txEl>
                                          </p:spTgt>
                                        </p:tgtEl>
                                        <p:attrNameLst>
                                          <p:attrName>style.visibility</p:attrName>
                                        </p:attrNameLst>
                                      </p:cBhvr>
                                      <p:to>
                                        <p:strVal val="visible"/>
                                      </p:to>
                                    </p:set>
                                    <p:anim calcmode="lin" valueType="num">
                                      <p:cBhvr>
                                        <p:cTn id="56"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5">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5">
                                            <p:txEl>
                                              <p:pRg st="8" end="8"/>
                                            </p:txEl>
                                          </p:spTgt>
                                        </p:tgtEl>
                                        <p:attrNameLst>
                                          <p:attrName>style.visibility</p:attrName>
                                        </p:attrNameLst>
                                      </p:cBhvr>
                                      <p:to>
                                        <p:strVal val="visible"/>
                                      </p:to>
                                    </p:set>
                                    <p:anim calcmode="lin" valueType="num">
                                      <p:cBhvr>
                                        <p:cTn id="63" dur="500" fill="hold"/>
                                        <p:tgtEl>
                                          <p:spTgt spid="5">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5">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E675F6C3-1E39-415C-B1C1-F395A9DBC13F}"/>
              </a:ext>
            </a:extLst>
          </p:cNvPr>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Marcador de contenido 4">
            <a:extLst>
              <a:ext uri="{FF2B5EF4-FFF2-40B4-BE49-F238E27FC236}">
                <a16:creationId xmlns:a16="http://schemas.microsoft.com/office/drawing/2014/main" id="{12FABCFB-8F1E-47B9-9D62-3FBB480B18CC}"/>
              </a:ext>
            </a:extLst>
          </p:cNvPr>
          <p:cNvSpPr>
            <a:spLocks noGrp="1"/>
          </p:cNvSpPr>
          <p:nvPr>
            <p:ph idx="1"/>
          </p:nvPr>
        </p:nvSpPr>
        <p:spPr>
          <a:xfrm>
            <a:off x="0" y="0"/>
            <a:ext cx="9144000" cy="6857999"/>
          </a:xfrm>
        </p:spPr>
        <p:txBody>
          <a:bodyPr>
            <a:normAutofit lnSpcReduction="10000"/>
          </a:bodyPr>
          <a:lstStyle/>
          <a:p>
            <a:pPr>
              <a:buFont typeface="Wingdings" panose="05000000000000000000" pitchFamily="2" charset="2"/>
              <a:buChar char="Ø"/>
            </a:pPr>
            <a:r>
              <a:rPr lang="es-ES" b="1" dirty="0">
                <a:solidFill>
                  <a:schemeClr val="bg1"/>
                </a:solidFill>
              </a:rPr>
              <a:t> El que crea y sea bautizado será salvo; pero el que no crea será condenado. </a:t>
            </a:r>
          </a:p>
          <a:p>
            <a:pPr>
              <a:buFont typeface="Wingdings" panose="05000000000000000000" pitchFamily="2" charset="2"/>
              <a:buChar char="Ø"/>
            </a:pPr>
            <a:r>
              <a:rPr lang="es-ES" b="1" dirty="0">
                <a:solidFill>
                  <a:schemeClr val="bg1"/>
                </a:solidFill>
              </a:rPr>
              <a:t> Y tenemos que obedecer como Dios lo dice no como nosotros pensemos o creamos.</a:t>
            </a:r>
          </a:p>
          <a:p>
            <a:pPr>
              <a:buFont typeface="Wingdings" panose="05000000000000000000" pitchFamily="2" charset="2"/>
              <a:buChar char="Ø"/>
            </a:pPr>
            <a:r>
              <a:rPr lang="es-ES" b="1" dirty="0">
                <a:solidFill>
                  <a:schemeClr val="bg1"/>
                </a:solidFill>
              </a:rPr>
              <a:t> Porque si no lo hacemos como Dios lo manda es como que le hayamos creado a El.</a:t>
            </a:r>
          </a:p>
          <a:p>
            <a:pPr>
              <a:buFont typeface="Wingdings" panose="05000000000000000000" pitchFamily="2" charset="2"/>
              <a:buChar char="Ø"/>
            </a:pPr>
            <a:r>
              <a:rPr lang="es-ES" b="1" dirty="0">
                <a:solidFill>
                  <a:schemeClr val="bg1"/>
                </a:solidFill>
              </a:rPr>
              <a:t> Numeros.20:7-12.</a:t>
            </a:r>
          </a:p>
          <a:p>
            <a:pPr>
              <a:buFont typeface="Wingdings" panose="05000000000000000000" pitchFamily="2" charset="2"/>
              <a:buChar char="Ø"/>
            </a:pPr>
            <a:r>
              <a:rPr lang="es-ES" b="1" dirty="0">
                <a:solidFill>
                  <a:schemeClr val="bg1"/>
                </a:solidFill>
              </a:rPr>
              <a:t> Y habló el SEÑOR a Moisés, diciendo: </a:t>
            </a:r>
          </a:p>
          <a:p>
            <a:pPr>
              <a:buFont typeface="Wingdings" panose="05000000000000000000" pitchFamily="2" charset="2"/>
              <a:buChar char="Ø"/>
            </a:pPr>
            <a:r>
              <a:rPr lang="es-ES" b="1" dirty="0">
                <a:solidFill>
                  <a:schemeClr val="bg1"/>
                </a:solidFill>
              </a:rPr>
              <a:t> V.8. </a:t>
            </a:r>
          </a:p>
          <a:p>
            <a:pPr>
              <a:buFont typeface="Wingdings" panose="05000000000000000000" pitchFamily="2" charset="2"/>
              <a:buChar char="Ø"/>
            </a:pPr>
            <a:r>
              <a:rPr lang="es-ES" b="1" dirty="0">
                <a:solidFill>
                  <a:schemeClr val="bg1"/>
                </a:solidFill>
              </a:rPr>
              <a:t> Toma la vara y reúne a la congregación, tú y tu hermano Aarón, y hablad a la peña a la vista de ellos, para que la peña dé su agua. Así sacarás para ellos agua de la peña, y beban la congregación y sus animales. </a:t>
            </a:r>
          </a:p>
          <a:p>
            <a:pPr>
              <a:buFont typeface="Wingdings" panose="05000000000000000000" pitchFamily="2" charset="2"/>
              <a:buChar char="Ø"/>
            </a:pPr>
            <a:r>
              <a:rPr lang="es-ES" b="1" dirty="0">
                <a:solidFill>
                  <a:schemeClr val="bg1"/>
                </a:solidFill>
              </a:rPr>
              <a:t> Dios le mando tres cosas sencillas.</a:t>
            </a:r>
          </a:p>
          <a:p>
            <a:pPr>
              <a:buFont typeface="Wingdings" panose="05000000000000000000" pitchFamily="2" charset="2"/>
              <a:buChar char="Ø"/>
            </a:pPr>
            <a:r>
              <a:rPr lang="es-ES" b="1" dirty="0">
                <a:solidFill>
                  <a:schemeClr val="bg1"/>
                </a:solidFill>
              </a:rPr>
              <a:t> 1. Tomar la vara.</a:t>
            </a:r>
          </a:p>
          <a:p>
            <a:pPr>
              <a:buFont typeface="Wingdings" panose="05000000000000000000" pitchFamily="2" charset="2"/>
              <a:buChar char="Ø"/>
            </a:pPr>
            <a:r>
              <a:rPr lang="es-ES" b="1" dirty="0">
                <a:solidFill>
                  <a:schemeClr val="bg1"/>
                </a:solidFill>
              </a:rPr>
              <a:t> Lo hizo bien el primer paso.</a:t>
            </a:r>
          </a:p>
        </p:txBody>
      </p:sp>
    </p:spTree>
    <p:extLst>
      <p:ext uri="{BB962C8B-B14F-4D97-AF65-F5344CB8AC3E}">
        <p14:creationId xmlns:p14="http://schemas.microsoft.com/office/powerpoint/2010/main" val="38680856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5">
                                            <p:txEl>
                                              <p:pRg st="7" end="7"/>
                                            </p:txEl>
                                          </p:spTgt>
                                        </p:tgtEl>
                                        <p:attrNameLst>
                                          <p:attrName>style.visibility</p:attrName>
                                        </p:attrNameLst>
                                      </p:cBhvr>
                                      <p:to>
                                        <p:strVal val="visible"/>
                                      </p:to>
                                    </p:set>
                                    <p:anim calcmode="lin" valueType="num">
                                      <p:cBhvr>
                                        <p:cTn id="56"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5">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5">
                                            <p:txEl>
                                              <p:pRg st="8" end="8"/>
                                            </p:txEl>
                                          </p:spTgt>
                                        </p:tgtEl>
                                        <p:attrNameLst>
                                          <p:attrName>style.visibility</p:attrName>
                                        </p:attrNameLst>
                                      </p:cBhvr>
                                      <p:to>
                                        <p:strVal val="visible"/>
                                      </p:to>
                                    </p:set>
                                    <p:anim calcmode="lin" valueType="num">
                                      <p:cBhvr>
                                        <p:cTn id="63" dur="500" fill="hold"/>
                                        <p:tgtEl>
                                          <p:spTgt spid="5">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5">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5">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5">
                                            <p:txEl>
                                              <p:pRg st="9" end="9"/>
                                            </p:txEl>
                                          </p:spTgt>
                                        </p:tgtEl>
                                        <p:attrNameLst>
                                          <p:attrName>style.visibility</p:attrName>
                                        </p:attrNameLst>
                                      </p:cBhvr>
                                      <p:to>
                                        <p:strVal val="visible"/>
                                      </p:to>
                                    </p:set>
                                    <p:anim calcmode="lin" valueType="num">
                                      <p:cBhvr>
                                        <p:cTn id="70" dur="500" fill="hold"/>
                                        <p:tgtEl>
                                          <p:spTgt spid="5">
                                            <p:txEl>
                                              <p:pRg st="9" end="9"/>
                                            </p:txEl>
                                          </p:spTgt>
                                        </p:tgtEl>
                                        <p:attrNameLst>
                                          <p:attrName>ppt_w</p:attrName>
                                        </p:attrNameLst>
                                      </p:cBhvr>
                                      <p:tavLst>
                                        <p:tav tm="0">
                                          <p:val>
                                            <p:fltVal val="0"/>
                                          </p:val>
                                        </p:tav>
                                        <p:tav tm="100000">
                                          <p:val>
                                            <p:strVal val="#ppt_w"/>
                                          </p:val>
                                        </p:tav>
                                      </p:tavLst>
                                    </p:anim>
                                    <p:anim calcmode="lin" valueType="num">
                                      <p:cBhvr>
                                        <p:cTn id="71" dur="500" fill="hold"/>
                                        <p:tgtEl>
                                          <p:spTgt spid="5">
                                            <p:txEl>
                                              <p:pRg st="9" end="9"/>
                                            </p:txEl>
                                          </p:spTgt>
                                        </p:tgtEl>
                                        <p:attrNameLst>
                                          <p:attrName>ppt_h</p:attrName>
                                        </p:attrNameLst>
                                      </p:cBhvr>
                                      <p:tavLst>
                                        <p:tav tm="0">
                                          <p:val>
                                            <p:fltVal val="0"/>
                                          </p:val>
                                        </p:tav>
                                        <p:tav tm="100000">
                                          <p:val>
                                            <p:strVal val="#ppt_h"/>
                                          </p:val>
                                        </p:tav>
                                      </p:tavLst>
                                    </p:anim>
                                    <p:animEffect transition="in" filter="fade">
                                      <p:cBhvr>
                                        <p:cTn id="72"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E675F6C3-1E39-415C-B1C1-F395A9DBC13F}"/>
              </a:ext>
            </a:extLst>
          </p:cNvPr>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Marcador de contenido 4">
            <a:extLst>
              <a:ext uri="{FF2B5EF4-FFF2-40B4-BE49-F238E27FC236}">
                <a16:creationId xmlns:a16="http://schemas.microsoft.com/office/drawing/2014/main" id="{12FABCFB-8F1E-47B9-9D62-3FBB480B18CC}"/>
              </a:ext>
            </a:extLst>
          </p:cNvPr>
          <p:cNvSpPr>
            <a:spLocks noGrp="1"/>
          </p:cNvSpPr>
          <p:nvPr>
            <p:ph idx="1"/>
          </p:nvPr>
        </p:nvSpPr>
        <p:spPr>
          <a:xfrm>
            <a:off x="0" y="0"/>
            <a:ext cx="9144000" cy="6857999"/>
          </a:xfrm>
        </p:spPr>
        <p:txBody>
          <a:bodyPr/>
          <a:lstStyle/>
          <a:p>
            <a:pPr>
              <a:buFont typeface="Wingdings" panose="05000000000000000000" pitchFamily="2" charset="2"/>
              <a:buChar char="Ø"/>
            </a:pPr>
            <a:r>
              <a:rPr lang="es-ES" b="1" dirty="0">
                <a:solidFill>
                  <a:schemeClr val="bg1"/>
                </a:solidFill>
              </a:rPr>
              <a:t> Los espías estaban protegidos, pero a expensas de una mentira contada por Rahab.</a:t>
            </a:r>
          </a:p>
          <a:p>
            <a:pPr>
              <a:buFont typeface="Wingdings" panose="05000000000000000000" pitchFamily="2" charset="2"/>
              <a:buChar char="Ø"/>
            </a:pPr>
            <a:r>
              <a:rPr lang="es-ES" b="1" dirty="0">
                <a:solidFill>
                  <a:schemeClr val="bg1"/>
                </a:solidFill>
              </a:rPr>
              <a:t> Puede que no pensemos mucho en Rahab de este relato de relato de Josué. </a:t>
            </a:r>
          </a:p>
          <a:p>
            <a:pPr>
              <a:buFont typeface="Wingdings" panose="05000000000000000000" pitchFamily="2" charset="2"/>
              <a:buChar char="Ø"/>
            </a:pPr>
            <a:r>
              <a:rPr lang="es-ES" b="1" dirty="0">
                <a:solidFill>
                  <a:schemeClr val="bg1"/>
                </a:solidFill>
              </a:rPr>
              <a:t> Ella es una prostituta pagana que dijo una mentira. </a:t>
            </a:r>
          </a:p>
          <a:p>
            <a:pPr>
              <a:buFont typeface="Wingdings" panose="05000000000000000000" pitchFamily="2" charset="2"/>
              <a:buChar char="Ø"/>
            </a:pPr>
            <a:r>
              <a:rPr lang="es-ES" b="1" dirty="0">
                <a:solidFill>
                  <a:schemeClr val="bg1"/>
                </a:solidFill>
              </a:rPr>
              <a:t> Sin embargo, el Nuevo Testamento la tiene en alta estima y la menciona tres veces en pasajes muy importantes de las Escrituras.</a:t>
            </a:r>
          </a:p>
          <a:p>
            <a:pPr>
              <a:buFont typeface="Wingdings" panose="05000000000000000000" pitchFamily="2" charset="2"/>
              <a:buChar char="Ø"/>
            </a:pPr>
            <a:r>
              <a:rPr lang="es-ES" b="1" dirty="0">
                <a:solidFill>
                  <a:schemeClr val="bg1"/>
                </a:solidFill>
              </a:rPr>
              <a:t> Algunos tienen problemas con el hecho de que Dios honrara a una prostituta gentil que es recordada generalmente por el hecho de que dijo una mentira. </a:t>
            </a:r>
          </a:p>
          <a:p>
            <a:pPr>
              <a:buFont typeface="Wingdings" panose="05000000000000000000" pitchFamily="2" charset="2"/>
              <a:buChar char="Ø"/>
            </a:pPr>
            <a:r>
              <a:rPr lang="es-ES" b="1" dirty="0">
                <a:solidFill>
                  <a:schemeClr val="bg1"/>
                </a:solidFill>
              </a:rPr>
              <a:t> La Biblia no la honra por su pecado, sino por su fe. </a:t>
            </a:r>
          </a:p>
          <a:p>
            <a:pPr>
              <a:buFont typeface="Wingdings" panose="05000000000000000000" pitchFamily="2" charset="2"/>
              <a:buChar char="Ø"/>
            </a:pPr>
            <a:r>
              <a:rPr lang="es-ES" b="1" dirty="0">
                <a:solidFill>
                  <a:schemeClr val="bg1"/>
                </a:solidFill>
              </a:rPr>
              <a:t> ¿Qué lecciones nos puede enseñar Rahab sobre la fe? </a:t>
            </a:r>
          </a:p>
          <a:p>
            <a:pPr>
              <a:buFont typeface="Wingdings" panose="05000000000000000000" pitchFamily="2" charset="2"/>
              <a:buChar char="Ø"/>
            </a:pPr>
            <a:r>
              <a:rPr lang="es-ES" b="1" dirty="0">
                <a:solidFill>
                  <a:schemeClr val="bg1"/>
                </a:solidFill>
              </a:rPr>
              <a:t> ¿Cómo podemos tener una fe que Dios honrará?</a:t>
            </a:r>
          </a:p>
        </p:txBody>
      </p:sp>
    </p:spTree>
    <p:extLst>
      <p:ext uri="{BB962C8B-B14F-4D97-AF65-F5344CB8AC3E}">
        <p14:creationId xmlns:p14="http://schemas.microsoft.com/office/powerpoint/2010/main" val="30505476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5">
                                            <p:txEl>
                                              <p:pRg st="7" end="7"/>
                                            </p:txEl>
                                          </p:spTgt>
                                        </p:tgtEl>
                                        <p:attrNameLst>
                                          <p:attrName>style.visibility</p:attrName>
                                        </p:attrNameLst>
                                      </p:cBhvr>
                                      <p:to>
                                        <p:strVal val="visible"/>
                                      </p:to>
                                    </p:set>
                                    <p:anim calcmode="lin" valueType="num">
                                      <p:cBhvr>
                                        <p:cTn id="56"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E675F6C3-1E39-415C-B1C1-F395A9DBC13F}"/>
              </a:ext>
            </a:extLst>
          </p:cNvPr>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Marcador de contenido 4">
            <a:extLst>
              <a:ext uri="{FF2B5EF4-FFF2-40B4-BE49-F238E27FC236}">
                <a16:creationId xmlns:a16="http://schemas.microsoft.com/office/drawing/2014/main" id="{12FABCFB-8F1E-47B9-9D62-3FBB480B18CC}"/>
              </a:ext>
            </a:extLst>
          </p:cNvPr>
          <p:cNvSpPr>
            <a:spLocks noGrp="1"/>
          </p:cNvSpPr>
          <p:nvPr>
            <p:ph idx="1"/>
          </p:nvPr>
        </p:nvSpPr>
        <p:spPr>
          <a:xfrm>
            <a:off x="0" y="0"/>
            <a:ext cx="9144000" cy="6857999"/>
          </a:xfrm>
        </p:spPr>
        <p:txBody>
          <a:bodyPr/>
          <a:lstStyle/>
          <a:p>
            <a:pPr>
              <a:buFont typeface="Wingdings" panose="05000000000000000000" pitchFamily="2" charset="2"/>
              <a:buChar char="Ø"/>
            </a:pPr>
            <a:r>
              <a:rPr lang="es-ES" b="1" dirty="0">
                <a:solidFill>
                  <a:schemeClr val="bg1"/>
                </a:solidFill>
              </a:rPr>
              <a:t> V.9.</a:t>
            </a:r>
          </a:p>
          <a:p>
            <a:pPr>
              <a:buFont typeface="Wingdings" panose="05000000000000000000" pitchFamily="2" charset="2"/>
              <a:buChar char="Ø"/>
            </a:pPr>
            <a:r>
              <a:rPr lang="es-ES" b="1" dirty="0">
                <a:solidFill>
                  <a:schemeClr val="bg1"/>
                </a:solidFill>
              </a:rPr>
              <a:t> Tomó Moisés la vara de la presencia del SEÑOR, tal como El se lo había ordenado; </a:t>
            </a:r>
          </a:p>
          <a:p>
            <a:pPr>
              <a:buFont typeface="Wingdings" panose="05000000000000000000" pitchFamily="2" charset="2"/>
              <a:buChar char="Ø"/>
            </a:pPr>
            <a:r>
              <a:rPr lang="es-ES" b="1" dirty="0">
                <a:solidFill>
                  <a:schemeClr val="bg1"/>
                </a:solidFill>
              </a:rPr>
              <a:t> 2. Segundo paso tenia que reunir a la congregación.</a:t>
            </a:r>
          </a:p>
          <a:p>
            <a:pPr>
              <a:buFont typeface="Wingdings" panose="05000000000000000000" pitchFamily="2" charset="2"/>
              <a:buChar char="Ø"/>
            </a:pPr>
            <a:r>
              <a:rPr lang="es-ES" b="1" dirty="0">
                <a:solidFill>
                  <a:schemeClr val="bg1"/>
                </a:solidFill>
              </a:rPr>
              <a:t> Lo hizo pero le aumento al matando de Dios le hablo al pueblo cosa que Dios no le mando.</a:t>
            </a:r>
          </a:p>
          <a:p>
            <a:pPr>
              <a:buFont typeface="Wingdings" panose="05000000000000000000" pitchFamily="2" charset="2"/>
              <a:buChar char="Ø"/>
            </a:pPr>
            <a:r>
              <a:rPr lang="es-ES" b="1" dirty="0">
                <a:solidFill>
                  <a:schemeClr val="bg1"/>
                </a:solidFill>
              </a:rPr>
              <a:t> V.10.</a:t>
            </a:r>
          </a:p>
          <a:p>
            <a:pPr>
              <a:buFont typeface="Wingdings" panose="05000000000000000000" pitchFamily="2" charset="2"/>
              <a:buChar char="Ø"/>
            </a:pPr>
            <a:r>
              <a:rPr lang="es-ES" b="1" dirty="0">
                <a:solidFill>
                  <a:schemeClr val="bg1"/>
                </a:solidFill>
              </a:rPr>
              <a:t> y Moisés y Aarón reunieron al pueblo ante la peña. Y él les dijo: Oíd, ahora, rebeldes. ¿Sacaremos agua de esta peña para vosotros? </a:t>
            </a:r>
          </a:p>
          <a:p>
            <a:pPr>
              <a:buFont typeface="Wingdings" panose="05000000000000000000" pitchFamily="2" charset="2"/>
              <a:buChar char="Ø"/>
            </a:pPr>
            <a:r>
              <a:rPr lang="es-ES" b="1" dirty="0">
                <a:solidFill>
                  <a:schemeClr val="bg1"/>
                </a:solidFill>
              </a:rPr>
              <a:t> Desde aquí vemos que Moisés desobedeció a Dios.</a:t>
            </a:r>
          </a:p>
          <a:p>
            <a:pPr>
              <a:buFont typeface="Wingdings" panose="05000000000000000000" pitchFamily="2" charset="2"/>
              <a:buChar char="Ø"/>
            </a:pPr>
            <a:r>
              <a:rPr lang="es-ES" b="1" dirty="0">
                <a:solidFill>
                  <a:schemeClr val="bg1"/>
                </a:solidFill>
              </a:rPr>
              <a:t> 3. Hablar a la peña.</a:t>
            </a:r>
          </a:p>
          <a:p>
            <a:pPr>
              <a:buFont typeface="Wingdings" panose="05000000000000000000" pitchFamily="2" charset="2"/>
              <a:buChar char="Ø"/>
            </a:pPr>
            <a:r>
              <a:rPr lang="es-ES" b="1" dirty="0">
                <a:solidFill>
                  <a:schemeClr val="bg1"/>
                </a:solidFill>
              </a:rPr>
              <a:t> Ya no lo hiso porque golpeo la peña cosa que Dios nunca le mando.</a:t>
            </a:r>
          </a:p>
          <a:p>
            <a:pPr>
              <a:buFont typeface="Wingdings" panose="05000000000000000000" pitchFamily="2" charset="2"/>
              <a:buChar char="Ø"/>
            </a:pPr>
            <a:endParaRPr lang="es-ES" b="1" dirty="0">
              <a:solidFill>
                <a:schemeClr val="bg1"/>
              </a:solidFill>
            </a:endParaRPr>
          </a:p>
        </p:txBody>
      </p:sp>
    </p:spTree>
    <p:extLst>
      <p:ext uri="{BB962C8B-B14F-4D97-AF65-F5344CB8AC3E}">
        <p14:creationId xmlns:p14="http://schemas.microsoft.com/office/powerpoint/2010/main" val="18948473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5">
                                            <p:txEl>
                                              <p:pRg st="7" end="7"/>
                                            </p:txEl>
                                          </p:spTgt>
                                        </p:tgtEl>
                                        <p:attrNameLst>
                                          <p:attrName>style.visibility</p:attrName>
                                        </p:attrNameLst>
                                      </p:cBhvr>
                                      <p:to>
                                        <p:strVal val="visible"/>
                                      </p:to>
                                    </p:set>
                                    <p:anim calcmode="lin" valueType="num">
                                      <p:cBhvr>
                                        <p:cTn id="56"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5">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5">
                                            <p:txEl>
                                              <p:pRg st="8" end="8"/>
                                            </p:txEl>
                                          </p:spTgt>
                                        </p:tgtEl>
                                        <p:attrNameLst>
                                          <p:attrName>style.visibility</p:attrName>
                                        </p:attrNameLst>
                                      </p:cBhvr>
                                      <p:to>
                                        <p:strVal val="visible"/>
                                      </p:to>
                                    </p:set>
                                    <p:anim calcmode="lin" valueType="num">
                                      <p:cBhvr>
                                        <p:cTn id="63" dur="500" fill="hold"/>
                                        <p:tgtEl>
                                          <p:spTgt spid="5">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5">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E675F6C3-1E39-415C-B1C1-F395A9DBC13F}"/>
              </a:ext>
            </a:extLst>
          </p:cNvPr>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Marcador de contenido 4">
            <a:extLst>
              <a:ext uri="{FF2B5EF4-FFF2-40B4-BE49-F238E27FC236}">
                <a16:creationId xmlns:a16="http://schemas.microsoft.com/office/drawing/2014/main" id="{12FABCFB-8F1E-47B9-9D62-3FBB480B18CC}"/>
              </a:ext>
            </a:extLst>
          </p:cNvPr>
          <p:cNvSpPr>
            <a:spLocks noGrp="1"/>
          </p:cNvSpPr>
          <p:nvPr>
            <p:ph idx="1"/>
          </p:nvPr>
        </p:nvSpPr>
        <p:spPr>
          <a:xfrm>
            <a:off x="0" y="0"/>
            <a:ext cx="9144000" cy="6857999"/>
          </a:xfrm>
        </p:spPr>
        <p:txBody>
          <a:bodyPr/>
          <a:lstStyle/>
          <a:p>
            <a:pPr>
              <a:buFont typeface="Wingdings" panose="05000000000000000000" pitchFamily="2" charset="2"/>
              <a:buChar char="Ø"/>
            </a:pPr>
            <a:r>
              <a:rPr lang="es-ES" b="1" dirty="0">
                <a:solidFill>
                  <a:schemeClr val="bg1"/>
                </a:solidFill>
              </a:rPr>
              <a:t> V.11.</a:t>
            </a:r>
          </a:p>
          <a:p>
            <a:pPr>
              <a:buFont typeface="Wingdings" panose="05000000000000000000" pitchFamily="2" charset="2"/>
              <a:buChar char="Ø"/>
            </a:pPr>
            <a:r>
              <a:rPr lang="es-ES" b="1" dirty="0">
                <a:solidFill>
                  <a:schemeClr val="bg1"/>
                </a:solidFill>
              </a:rPr>
              <a:t> Entonces Moisés levantó su mano y golpeó la peña dos veces con su vara, y brotó agua en abundancia, y bebió el pueblo y sus animales. </a:t>
            </a:r>
          </a:p>
          <a:p>
            <a:pPr>
              <a:buFont typeface="Wingdings" panose="05000000000000000000" pitchFamily="2" charset="2"/>
              <a:buChar char="Ø"/>
            </a:pPr>
            <a:r>
              <a:rPr lang="es-ES" b="1" dirty="0">
                <a:solidFill>
                  <a:schemeClr val="bg1"/>
                </a:solidFill>
              </a:rPr>
              <a:t> Moisés fallo en no cumplir fielmente los tres pasos tan sencillo que Dios le mando.</a:t>
            </a:r>
          </a:p>
          <a:p>
            <a:pPr>
              <a:buFont typeface="Wingdings" panose="05000000000000000000" pitchFamily="2" charset="2"/>
              <a:buChar char="Ø"/>
            </a:pPr>
            <a:r>
              <a:rPr lang="es-ES" b="1" dirty="0">
                <a:solidFill>
                  <a:schemeClr val="bg1"/>
                </a:solidFill>
              </a:rPr>
              <a:t> Y por no haberlo echo Dios le dijo que no le creyó.</a:t>
            </a:r>
          </a:p>
          <a:p>
            <a:pPr>
              <a:buFont typeface="Wingdings" panose="05000000000000000000" pitchFamily="2" charset="2"/>
              <a:buChar char="Ø"/>
            </a:pPr>
            <a:r>
              <a:rPr lang="es-ES" b="1" dirty="0">
                <a:solidFill>
                  <a:schemeClr val="bg1"/>
                </a:solidFill>
              </a:rPr>
              <a:t> V.12.</a:t>
            </a:r>
          </a:p>
          <a:p>
            <a:pPr>
              <a:buFont typeface="Wingdings" panose="05000000000000000000" pitchFamily="2" charset="2"/>
              <a:buChar char="Ø"/>
            </a:pPr>
            <a:r>
              <a:rPr lang="es-ES" b="1" dirty="0">
                <a:solidFill>
                  <a:schemeClr val="bg1"/>
                </a:solidFill>
              </a:rPr>
              <a:t> Y el SEÑOR dijo a Moisés y a Aarón: Porque vosotros no me creísteis a fin de tratarme como santo ante los ojos de los hijos de Israel, por tanto no conduciréis a este pueblo a la tierra que les he dado. </a:t>
            </a:r>
          </a:p>
          <a:p>
            <a:pPr>
              <a:buFont typeface="Wingdings" panose="05000000000000000000" pitchFamily="2" charset="2"/>
              <a:buChar char="Ø"/>
            </a:pPr>
            <a:r>
              <a:rPr lang="es-ES" b="1" dirty="0">
                <a:solidFill>
                  <a:schemeClr val="bg1"/>
                </a:solidFill>
              </a:rPr>
              <a:t> Hacer una cosa solo de lo que Dios nos manda es no creerle a El. </a:t>
            </a:r>
          </a:p>
        </p:txBody>
      </p:sp>
    </p:spTree>
    <p:extLst>
      <p:ext uri="{BB962C8B-B14F-4D97-AF65-F5344CB8AC3E}">
        <p14:creationId xmlns:p14="http://schemas.microsoft.com/office/powerpoint/2010/main" val="34287573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DF272F41-3A66-46BD-95F3-1B339D49BDF7}"/>
              </a:ext>
            </a:extLst>
          </p:cNvPr>
          <p:cNvPicPr>
            <a:picLocks noChangeAspect="1"/>
          </p:cNvPicPr>
          <p:nvPr/>
        </p:nvPicPr>
        <p:blipFill>
          <a:blip r:embed="rId2"/>
          <a:stretch>
            <a:fillRect/>
          </a:stretch>
        </p:blipFill>
        <p:spPr>
          <a:xfrm>
            <a:off x="2028" y="0"/>
            <a:ext cx="9139944" cy="6858000"/>
          </a:xfrm>
          <a:prstGeom prst="rect">
            <a:avLst/>
          </a:prstGeom>
        </p:spPr>
      </p:pic>
      <p:sp>
        <p:nvSpPr>
          <p:cNvPr id="5" name="Rectángulo 4">
            <a:extLst>
              <a:ext uri="{FF2B5EF4-FFF2-40B4-BE49-F238E27FC236}">
                <a16:creationId xmlns:a16="http://schemas.microsoft.com/office/drawing/2014/main" id="{2FE2EFBD-A1DF-4418-A720-67BB077FF6CA}"/>
              </a:ext>
            </a:extLst>
          </p:cNvPr>
          <p:cNvSpPr/>
          <p:nvPr/>
        </p:nvSpPr>
        <p:spPr>
          <a:xfrm>
            <a:off x="2319130" y="18255"/>
            <a:ext cx="4240696" cy="1041919"/>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Título 1">
            <a:extLst>
              <a:ext uri="{FF2B5EF4-FFF2-40B4-BE49-F238E27FC236}">
                <a16:creationId xmlns:a16="http://schemas.microsoft.com/office/drawing/2014/main" id="{CD7AB242-C6F8-4BBB-9CE5-3D9ECEDCD8A8}"/>
              </a:ext>
            </a:extLst>
          </p:cNvPr>
          <p:cNvSpPr>
            <a:spLocks noGrp="1"/>
          </p:cNvSpPr>
          <p:nvPr>
            <p:ph type="title"/>
          </p:nvPr>
        </p:nvSpPr>
        <p:spPr>
          <a:xfrm>
            <a:off x="721416" y="18255"/>
            <a:ext cx="7428671" cy="1041919"/>
          </a:xfrm>
        </p:spPr>
        <p:txBody>
          <a:bodyPr/>
          <a:lstStyle/>
          <a:p>
            <a:pPr algn="ctr"/>
            <a:r>
              <a:rPr lang="es-ES" b="1" dirty="0">
                <a:ln w="6600">
                  <a:solidFill>
                    <a:schemeClr val="accent2"/>
                  </a:solidFill>
                  <a:prstDash val="solid"/>
                </a:ln>
                <a:solidFill>
                  <a:srgbClr val="FFFFFF"/>
                </a:solidFill>
                <a:effectLst>
                  <a:outerShdw dist="38100" dir="2700000" algn="tl" rotWithShape="0">
                    <a:schemeClr val="accent2"/>
                  </a:outerShdw>
                </a:effectLst>
              </a:rPr>
              <a:t>CONCLUSION:</a:t>
            </a:r>
          </a:p>
        </p:txBody>
      </p:sp>
      <p:sp>
        <p:nvSpPr>
          <p:cNvPr id="3" name="Marcador de contenido 2">
            <a:extLst>
              <a:ext uri="{FF2B5EF4-FFF2-40B4-BE49-F238E27FC236}">
                <a16:creationId xmlns:a16="http://schemas.microsoft.com/office/drawing/2014/main" id="{C5E688BD-29A4-4CC6-9F83-39980670A27E}"/>
              </a:ext>
            </a:extLst>
          </p:cNvPr>
          <p:cNvSpPr>
            <a:spLocks noGrp="1"/>
          </p:cNvSpPr>
          <p:nvPr>
            <p:ph idx="1"/>
          </p:nvPr>
        </p:nvSpPr>
        <p:spPr>
          <a:xfrm>
            <a:off x="0" y="1219201"/>
            <a:ext cx="9144000" cy="5620544"/>
          </a:xfrm>
        </p:spPr>
        <p:txBody>
          <a:bodyPr>
            <a:normAutofit fontScale="92500" lnSpcReduction="20000"/>
          </a:bodyPr>
          <a:lstStyle/>
          <a:p>
            <a:pPr>
              <a:buFont typeface="Wingdings" panose="05000000000000000000" pitchFamily="2" charset="2"/>
              <a:buChar char="Ø"/>
            </a:pPr>
            <a:r>
              <a:rPr lang="es-ES" b="1" dirty="0">
                <a:solidFill>
                  <a:schemeClr val="bg1"/>
                </a:solidFill>
              </a:rPr>
              <a:t> Nuestra relación con Dios se basa en nuestra fe. </a:t>
            </a:r>
          </a:p>
          <a:p>
            <a:pPr>
              <a:buFont typeface="Wingdings" panose="05000000000000000000" pitchFamily="2" charset="2"/>
              <a:buChar char="Ø"/>
            </a:pPr>
            <a:r>
              <a:rPr lang="es-ES" b="1" dirty="0">
                <a:solidFill>
                  <a:schemeClr val="bg1"/>
                </a:solidFill>
              </a:rPr>
              <a:t> Hebreos.11:6.  </a:t>
            </a:r>
          </a:p>
          <a:p>
            <a:pPr>
              <a:buFont typeface="Wingdings" panose="05000000000000000000" pitchFamily="2" charset="2"/>
              <a:buChar char="Ø"/>
            </a:pPr>
            <a:r>
              <a:rPr lang="es-ES" b="1" dirty="0">
                <a:solidFill>
                  <a:schemeClr val="bg1"/>
                </a:solidFill>
              </a:rPr>
              <a:t> Y sin fe es imposible agradar a Dios; porque es necesario que el que se acerca a Dios crea que El existe, y que es remunerador de los que le buscan.  </a:t>
            </a:r>
          </a:p>
          <a:p>
            <a:pPr>
              <a:buFont typeface="Wingdings" panose="05000000000000000000" pitchFamily="2" charset="2"/>
              <a:buChar char="Ø"/>
            </a:pPr>
            <a:r>
              <a:rPr lang="es-ES" b="1" dirty="0">
                <a:solidFill>
                  <a:schemeClr val="bg1"/>
                </a:solidFill>
              </a:rPr>
              <a:t> Sin embargo, Dios no honra cualquier tipo de fe. La fe de Rahab se expresó en obras, alcanzó a otros y cambió su vida. Su fe le trajo estabilidad en tiempos de crisis y salvación en un día de juicio. </a:t>
            </a:r>
          </a:p>
          <a:p>
            <a:pPr>
              <a:buFont typeface="Wingdings" panose="05000000000000000000" pitchFamily="2" charset="2"/>
              <a:buChar char="Ø"/>
            </a:pPr>
            <a:r>
              <a:rPr lang="es-ES" b="1" dirty="0">
                <a:solidFill>
                  <a:schemeClr val="bg1"/>
                </a:solidFill>
              </a:rPr>
              <a:t> Nuestra fe debe hacer lo mismo.</a:t>
            </a:r>
          </a:p>
          <a:p>
            <a:pPr>
              <a:buFont typeface="Wingdings" panose="05000000000000000000" pitchFamily="2" charset="2"/>
              <a:buChar char="Ø"/>
            </a:pPr>
            <a:r>
              <a:rPr lang="es-ES" b="1" dirty="0">
                <a:solidFill>
                  <a:schemeClr val="bg1"/>
                </a:solidFill>
              </a:rPr>
              <a:t> De todas las personas en la Biblia. </a:t>
            </a:r>
          </a:p>
          <a:p>
            <a:pPr>
              <a:buFont typeface="Wingdings" panose="05000000000000000000" pitchFamily="2" charset="2"/>
              <a:buChar char="Ø"/>
            </a:pPr>
            <a:r>
              <a:rPr lang="es-ES" b="1" dirty="0">
                <a:solidFill>
                  <a:schemeClr val="bg1"/>
                </a:solidFill>
              </a:rPr>
              <a:t> ¿Por qué se usa a Rahab como un ejemplo de fe?</a:t>
            </a:r>
          </a:p>
          <a:p>
            <a:pPr>
              <a:buFont typeface="Wingdings" panose="05000000000000000000" pitchFamily="2" charset="2"/>
              <a:buChar char="Ø"/>
            </a:pPr>
            <a:r>
              <a:rPr lang="es-ES" b="1" dirty="0">
                <a:solidFill>
                  <a:schemeClr val="bg1"/>
                </a:solidFill>
              </a:rPr>
              <a:t> Considere esto: el tipo de fe del que hemos hablado en esta lección no es poco realista ni está fuera de nuestro alcance. </a:t>
            </a:r>
          </a:p>
          <a:p>
            <a:pPr>
              <a:buFont typeface="Wingdings" panose="05000000000000000000" pitchFamily="2" charset="2"/>
              <a:buChar char="Ø"/>
            </a:pPr>
            <a:r>
              <a:rPr lang="es-ES" b="1" dirty="0">
                <a:solidFill>
                  <a:schemeClr val="bg1"/>
                </a:solidFill>
              </a:rPr>
              <a:t> Si una prostituta gentil era capaz de tener este tipo de fe, cualquiera puede tenerla.</a:t>
            </a:r>
          </a:p>
        </p:txBody>
      </p:sp>
    </p:spTree>
    <p:extLst>
      <p:ext uri="{BB962C8B-B14F-4D97-AF65-F5344CB8AC3E}">
        <p14:creationId xmlns:p14="http://schemas.microsoft.com/office/powerpoint/2010/main" val="2958132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p:cTn id="18"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 calcmode="lin" valueType="num">
                                      <p:cBhvr>
                                        <p:cTn id="3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41" dur="500"/>
                                        <p:tgtEl>
                                          <p:spTgt spid="3">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7"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8" dur="500"/>
                                        <p:tgtEl>
                                          <p:spTgt spid="3">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16" fill="hold" grpId="0" nodeType="click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anim calcmode="lin" valueType="num">
                                      <p:cBhvr>
                                        <p:cTn id="53"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4"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5" dur="500"/>
                                        <p:tgtEl>
                                          <p:spTgt spid="3">
                                            <p:txEl>
                                              <p:pRg st="5" end="5"/>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53" presetClass="entr" presetSubtype="16" fill="hold" grpId="0" nodeType="clickEffect">
                                  <p:stCondLst>
                                    <p:cond delay="0"/>
                                  </p:stCondLst>
                                  <p:childTnLst>
                                    <p:set>
                                      <p:cBhvr>
                                        <p:cTn id="59" dur="1" fill="hold">
                                          <p:stCondLst>
                                            <p:cond delay="0"/>
                                          </p:stCondLst>
                                        </p:cTn>
                                        <p:tgtEl>
                                          <p:spTgt spid="3">
                                            <p:txEl>
                                              <p:pRg st="6" end="6"/>
                                            </p:txEl>
                                          </p:spTgt>
                                        </p:tgtEl>
                                        <p:attrNameLst>
                                          <p:attrName>style.visibility</p:attrName>
                                        </p:attrNameLst>
                                      </p:cBhvr>
                                      <p:to>
                                        <p:strVal val="visible"/>
                                      </p:to>
                                    </p:set>
                                    <p:anim calcmode="lin" valueType="num">
                                      <p:cBhvr>
                                        <p:cTn id="60"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61"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62" dur="500"/>
                                        <p:tgtEl>
                                          <p:spTgt spid="3">
                                            <p:txEl>
                                              <p:pRg st="6" end="6"/>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53" presetClass="entr" presetSubtype="16" fill="hold" grpId="0" nodeType="clickEffect">
                                  <p:stCondLst>
                                    <p:cond delay="0"/>
                                  </p:stCondLst>
                                  <p:childTnLst>
                                    <p:set>
                                      <p:cBhvr>
                                        <p:cTn id="66" dur="1" fill="hold">
                                          <p:stCondLst>
                                            <p:cond delay="0"/>
                                          </p:stCondLst>
                                        </p:cTn>
                                        <p:tgtEl>
                                          <p:spTgt spid="3">
                                            <p:txEl>
                                              <p:pRg st="7" end="7"/>
                                            </p:txEl>
                                          </p:spTgt>
                                        </p:tgtEl>
                                        <p:attrNameLst>
                                          <p:attrName>style.visibility</p:attrName>
                                        </p:attrNameLst>
                                      </p:cBhvr>
                                      <p:to>
                                        <p:strVal val="visible"/>
                                      </p:to>
                                    </p:set>
                                    <p:anim calcmode="lin" valueType="num">
                                      <p:cBhvr>
                                        <p:cTn id="67"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8"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69" dur="500"/>
                                        <p:tgtEl>
                                          <p:spTgt spid="3">
                                            <p:txEl>
                                              <p:pRg st="7" end="7"/>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53" presetClass="entr" presetSubtype="16" fill="hold" grpId="0" nodeType="clickEffect">
                                  <p:stCondLst>
                                    <p:cond delay="0"/>
                                  </p:stCondLst>
                                  <p:childTnLst>
                                    <p:set>
                                      <p:cBhvr>
                                        <p:cTn id="73" dur="1" fill="hold">
                                          <p:stCondLst>
                                            <p:cond delay="0"/>
                                          </p:stCondLst>
                                        </p:cTn>
                                        <p:tgtEl>
                                          <p:spTgt spid="3">
                                            <p:txEl>
                                              <p:pRg st="8" end="8"/>
                                            </p:txEl>
                                          </p:spTgt>
                                        </p:tgtEl>
                                        <p:attrNameLst>
                                          <p:attrName>style.visibility</p:attrName>
                                        </p:attrNameLst>
                                      </p:cBhvr>
                                      <p:to>
                                        <p:strVal val="visible"/>
                                      </p:to>
                                    </p:set>
                                    <p:anim calcmode="lin" valueType="num">
                                      <p:cBhvr>
                                        <p:cTn id="74"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75"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7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867C3374-E775-420C-82D8-BF0396E87050}"/>
              </a:ext>
            </a:extLst>
          </p:cNvPr>
          <p:cNvPicPr>
            <a:picLocks noChangeAspect="1"/>
          </p:cNvPicPr>
          <p:nvPr/>
        </p:nvPicPr>
        <p:blipFill>
          <a:blip r:embed="rId2"/>
          <a:stretch>
            <a:fillRect/>
          </a:stretch>
        </p:blipFill>
        <p:spPr>
          <a:xfrm>
            <a:off x="2028" y="0"/>
            <a:ext cx="9139944" cy="6858000"/>
          </a:xfrm>
          <a:prstGeom prst="rect">
            <a:avLst/>
          </a:prstGeom>
        </p:spPr>
      </p:pic>
      <p:sp>
        <p:nvSpPr>
          <p:cNvPr id="10" name="Rectángulo: esquinas redondeadas 9">
            <a:extLst>
              <a:ext uri="{FF2B5EF4-FFF2-40B4-BE49-F238E27FC236}">
                <a16:creationId xmlns:a16="http://schemas.microsoft.com/office/drawing/2014/main" id="{70D6F974-EF04-4E99-BD6F-7AD45038C9A5}"/>
              </a:ext>
            </a:extLst>
          </p:cNvPr>
          <p:cNvSpPr/>
          <p:nvPr/>
        </p:nvSpPr>
        <p:spPr>
          <a:xfrm>
            <a:off x="410817" y="20569"/>
            <a:ext cx="8104533" cy="122513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 name="Título 3">
            <a:extLst>
              <a:ext uri="{FF2B5EF4-FFF2-40B4-BE49-F238E27FC236}">
                <a16:creationId xmlns:a16="http://schemas.microsoft.com/office/drawing/2014/main" id="{550F4EC9-3AFF-4021-9D54-3EBBA5775F56}"/>
              </a:ext>
            </a:extLst>
          </p:cNvPr>
          <p:cNvSpPr>
            <a:spLocks noGrp="1"/>
          </p:cNvSpPr>
          <p:nvPr>
            <p:ph type="title"/>
          </p:nvPr>
        </p:nvSpPr>
        <p:spPr>
          <a:xfrm>
            <a:off x="628650" y="20569"/>
            <a:ext cx="7886700" cy="1325563"/>
          </a:xfrm>
        </p:spPr>
        <p:txBody>
          <a:bodyPr/>
          <a:lstStyle/>
          <a:p>
            <a:pPr algn="ctr"/>
            <a:r>
              <a:rPr lang="es-ES" b="1" dirty="0">
                <a:ln w="6600">
                  <a:solidFill>
                    <a:schemeClr val="accent2"/>
                  </a:solidFill>
                  <a:prstDash val="solid"/>
                </a:ln>
                <a:solidFill>
                  <a:srgbClr val="FFFFFF"/>
                </a:solidFill>
                <a:effectLst>
                  <a:outerShdw dist="38100" dir="2700000" algn="tl" rotWithShape="0">
                    <a:schemeClr val="accent2"/>
                  </a:outerShdw>
                </a:effectLst>
              </a:rPr>
              <a:t>CUMPLIENDO LAS CONDICIONES DE SALVACIÓN.</a:t>
            </a:r>
          </a:p>
        </p:txBody>
      </p:sp>
      <p:sp>
        <p:nvSpPr>
          <p:cNvPr id="5" name="Marcador de contenido 4">
            <a:extLst>
              <a:ext uri="{FF2B5EF4-FFF2-40B4-BE49-F238E27FC236}">
                <a16:creationId xmlns:a16="http://schemas.microsoft.com/office/drawing/2014/main" id="{A078C8CB-21D5-4513-BE49-987CC55BCA79}"/>
              </a:ext>
            </a:extLst>
          </p:cNvPr>
          <p:cNvSpPr>
            <a:spLocks noGrp="1"/>
          </p:cNvSpPr>
          <p:nvPr>
            <p:ph sz="half" idx="1"/>
          </p:nvPr>
        </p:nvSpPr>
        <p:spPr>
          <a:xfrm>
            <a:off x="0" y="2279373"/>
            <a:ext cx="4514850" cy="4558057"/>
          </a:xfrm>
        </p:spPr>
        <p:txBody>
          <a:bodyPr/>
          <a:lstStyle/>
          <a:p>
            <a:pPr>
              <a:buFont typeface="Wingdings" panose="05000000000000000000" pitchFamily="2" charset="2"/>
              <a:buChar char="Ø"/>
            </a:pPr>
            <a:r>
              <a:rPr lang="es-ES" b="1" dirty="0">
                <a:solidFill>
                  <a:schemeClr val="bg1"/>
                </a:solidFill>
              </a:rPr>
              <a:t> Atar un cordón escarlata en la ventana. Josue.2:18.</a:t>
            </a:r>
          </a:p>
          <a:p>
            <a:pPr>
              <a:buFont typeface="Wingdings" panose="05000000000000000000" pitchFamily="2" charset="2"/>
              <a:buChar char="Ø"/>
            </a:pPr>
            <a:r>
              <a:rPr lang="es-ES" b="1" dirty="0">
                <a:solidFill>
                  <a:schemeClr val="bg1"/>
                </a:solidFill>
              </a:rPr>
              <a:t> Permanecer dentro de su casa durante el ataque. V.19. </a:t>
            </a:r>
          </a:p>
          <a:p>
            <a:pPr>
              <a:buFont typeface="Wingdings" panose="05000000000000000000" pitchFamily="2" charset="2"/>
              <a:buChar char="Ø"/>
            </a:pPr>
            <a:r>
              <a:rPr lang="es-ES" b="1" dirty="0">
                <a:solidFill>
                  <a:schemeClr val="bg1"/>
                </a:solidFill>
              </a:rPr>
              <a:t> No comentar a nadie sobre esto. V.20. </a:t>
            </a:r>
          </a:p>
          <a:p>
            <a:pPr>
              <a:buFont typeface="Wingdings" panose="05000000000000000000" pitchFamily="2" charset="2"/>
              <a:buChar char="Ø"/>
            </a:pPr>
            <a:r>
              <a:rPr lang="es-ES" b="1" dirty="0">
                <a:solidFill>
                  <a:schemeClr val="bg1"/>
                </a:solidFill>
              </a:rPr>
              <a:t> Hizo lo que le dijeron. V.21.</a:t>
            </a:r>
          </a:p>
          <a:p>
            <a:pPr>
              <a:buFont typeface="Wingdings" panose="05000000000000000000" pitchFamily="2" charset="2"/>
              <a:buChar char="Ø"/>
            </a:pPr>
            <a:endParaRPr lang="es-ES" b="1" dirty="0">
              <a:solidFill>
                <a:schemeClr val="bg1"/>
              </a:solidFill>
            </a:endParaRPr>
          </a:p>
        </p:txBody>
      </p:sp>
      <p:sp>
        <p:nvSpPr>
          <p:cNvPr id="6" name="Marcador de contenido 5">
            <a:extLst>
              <a:ext uri="{FF2B5EF4-FFF2-40B4-BE49-F238E27FC236}">
                <a16:creationId xmlns:a16="http://schemas.microsoft.com/office/drawing/2014/main" id="{2A619DD6-6C8E-477E-AA9A-896E226C47CC}"/>
              </a:ext>
            </a:extLst>
          </p:cNvPr>
          <p:cNvSpPr>
            <a:spLocks noGrp="1"/>
          </p:cNvSpPr>
          <p:nvPr>
            <p:ph sz="half" idx="2"/>
          </p:nvPr>
        </p:nvSpPr>
        <p:spPr>
          <a:xfrm>
            <a:off x="4629149" y="2279372"/>
            <a:ext cx="4514849" cy="4558057"/>
          </a:xfrm>
        </p:spPr>
        <p:txBody>
          <a:bodyPr/>
          <a:lstStyle/>
          <a:p>
            <a:pPr>
              <a:buFont typeface="Wingdings" panose="05000000000000000000" pitchFamily="2" charset="2"/>
              <a:buChar char="Ø"/>
            </a:pPr>
            <a:r>
              <a:rPr lang="es-ES" b="1" dirty="0">
                <a:solidFill>
                  <a:schemeClr val="bg1"/>
                </a:solidFill>
              </a:rPr>
              <a:t> Creer que Jesús es el Hijo de Dios. Juan.8:24.</a:t>
            </a:r>
          </a:p>
          <a:p>
            <a:pPr>
              <a:buFont typeface="Wingdings" panose="05000000000000000000" pitchFamily="2" charset="2"/>
              <a:buChar char="Ø"/>
            </a:pPr>
            <a:r>
              <a:rPr lang="es-ES" b="1" dirty="0">
                <a:solidFill>
                  <a:schemeClr val="bg1"/>
                </a:solidFill>
              </a:rPr>
              <a:t> Arrepentirse de nuestros pecados. Hechos.2:38.</a:t>
            </a:r>
          </a:p>
          <a:p>
            <a:pPr>
              <a:buFont typeface="Wingdings" panose="05000000000000000000" pitchFamily="2" charset="2"/>
              <a:buChar char="Ø"/>
            </a:pPr>
            <a:r>
              <a:rPr lang="es-ES" b="1" dirty="0">
                <a:solidFill>
                  <a:schemeClr val="bg1"/>
                </a:solidFill>
              </a:rPr>
              <a:t> Confesar su fe delante de los hombres. Romanos.10:9-10.</a:t>
            </a:r>
          </a:p>
          <a:p>
            <a:pPr>
              <a:buFont typeface="Wingdings" panose="05000000000000000000" pitchFamily="2" charset="2"/>
              <a:buChar char="Ø"/>
            </a:pPr>
            <a:r>
              <a:rPr lang="es-ES" b="1" dirty="0">
                <a:solidFill>
                  <a:schemeClr val="bg1"/>
                </a:solidFill>
              </a:rPr>
              <a:t> Ser bautizado en agua. Marcos.16:16.</a:t>
            </a:r>
          </a:p>
          <a:p>
            <a:pPr>
              <a:buFont typeface="Wingdings" panose="05000000000000000000" pitchFamily="2" charset="2"/>
              <a:buChar char="Ø"/>
            </a:pPr>
            <a:endParaRPr lang="es-ES" b="1" dirty="0">
              <a:solidFill>
                <a:schemeClr val="bg1"/>
              </a:solidFill>
            </a:endParaRPr>
          </a:p>
        </p:txBody>
      </p:sp>
      <p:sp>
        <p:nvSpPr>
          <p:cNvPr id="8" name="Rectángulo 7">
            <a:extLst>
              <a:ext uri="{FF2B5EF4-FFF2-40B4-BE49-F238E27FC236}">
                <a16:creationId xmlns:a16="http://schemas.microsoft.com/office/drawing/2014/main" id="{77F2F152-8DB8-4247-B948-AC81E7D1949D}"/>
              </a:ext>
            </a:extLst>
          </p:cNvPr>
          <p:cNvSpPr/>
          <p:nvPr/>
        </p:nvSpPr>
        <p:spPr>
          <a:xfrm>
            <a:off x="0" y="1366700"/>
            <a:ext cx="3949148" cy="61519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4000" b="1" dirty="0">
                <a:solidFill>
                  <a:schemeClr val="bg1"/>
                </a:solidFill>
              </a:rPr>
              <a:t>RAHAB.</a:t>
            </a:r>
          </a:p>
        </p:txBody>
      </p:sp>
      <p:sp>
        <p:nvSpPr>
          <p:cNvPr id="9" name="Rectángulo 8">
            <a:extLst>
              <a:ext uri="{FF2B5EF4-FFF2-40B4-BE49-F238E27FC236}">
                <a16:creationId xmlns:a16="http://schemas.microsoft.com/office/drawing/2014/main" id="{D5654E4B-AFD9-449A-8657-FC02F56A8B67}"/>
              </a:ext>
            </a:extLst>
          </p:cNvPr>
          <p:cNvSpPr/>
          <p:nvPr/>
        </p:nvSpPr>
        <p:spPr>
          <a:xfrm>
            <a:off x="5353878" y="1366700"/>
            <a:ext cx="3788094" cy="61519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4000" b="1" dirty="0">
                <a:solidFill>
                  <a:schemeClr val="bg1"/>
                </a:solidFill>
              </a:rPr>
              <a:t>NOSOTROS.</a:t>
            </a:r>
          </a:p>
        </p:txBody>
      </p:sp>
    </p:spTree>
    <p:extLst>
      <p:ext uri="{BB962C8B-B14F-4D97-AF65-F5344CB8AC3E}">
        <p14:creationId xmlns:p14="http://schemas.microsoft.com/office/powerpoint/2010/main" val="21104783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80">
                                          <p:stCondLst>
                                            <p:cond delay="0"/>
                                          </p:stCondLst>
                                        </p:cTn>
                                        <p:tgtEl>
                                          <p:spTgt spid="10"/>
                                        </p:tgtEl>
                                      </p:cBhvr>
                                    </p:animEffect>
                                    <p:anim calcmode="lin" valueType="num">
                                      <p:cBhvr>
                                        <p:cTn id="8"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3" dur="26">
                                          <p:stCondLst>
                                            <p:cond delay="650"/>
                                          </p:stCondLst>
                                        </p:cTn>
                                        <p:tgtEl>
                                          <p:spTgt spid="10"/>
                                        </p:tgtEl>
                                      </p:cBhvr>
                                      <p:to x="100000" y="60000"/>
                                    </p:animScale>
                                    <p:animScale>
                                      <p:cBhvr>
                                        <p:cTn id="14" dur="166" decel="50000">
                                          <p:stCondLst>
                                            <p:cond delay="676"/>
                                          </p:stCondLst>
                                        </p:cTn>
                                        <p:tgtEl>
                                          <p:spTgt spid="10"/>
                                        </p:tgtEl>
                                      </p:cBhvr>
                                      <p:to x="100000" y="100000"/>
                                    </p:animScale>
                                    <p:animScale>
                                      <p:cBhvr>
                                        <p:cTn id="15" dur="26">
                                          <p:stCondLst>
                                            <p:cond delay="1312"/>
                                          </p:stCondLst>
                                        </p:cTn>
                                        <p:tgtEl>
                                          <p:spTgt spid="10"/>
                                        </p:tgtEl>
                                      </p:cBhvr>
                                      <p:to x="100000" y="80000"/>
                                    </p:animScale>
                                    <p:animScale>
                                      <p:cBhvr>
                                        <p:cTn id="16" dur="166" decel="50000">
                                          <p:stCondLst>
                                            <p:cond delay="1338"/>
                                          </p:stCondLst>
                                        </p:cTn>
                                        <p:tgtEl>
                                          <p:spTgt spid="10"/>
                                        </p:tgtEl>
                                      </p:cBhvr>
                                      <p:to x="100000" y="100000"/>
                                    </p:animScale>
                                    <p:animScale>
                                      <p:cBhvr>
                                        <p:cTn id="17" dur="26">
                                          <p:stCondLst>
                                            <p:cond delay="1642"/>
                                          </p:stCondLst>
                                        </p:cTn>
                                        <p:tgtEl>
                                          <p:spTgt spid="10"/>
                                        </p:tgtEl>
                                      </p:cBhvr>
                                      <p:to x="100000" y="90000"/>
                                    </p:animScale>
                                    <p:animScale>
                                      <p:cBhvr>
                                        <p:cTn id="18" dur="166" decel="50000">
                                          <p:stCondLst>
                                            <p:cond delay="1668"/>
                                          </p:stCondLst>
                                        </p:cTn>
                                        <p:tgtEl>
                                          <p:spTgt spid="10"/>
                                        </p:tgtEl>
                                      </p:cBhvr>
                                      <p:to x="100000" y="100000"/>
                                    </p:animScale>
                                    <p:animScale>
                                      <p:cBhvr>
                                        <p:cTn id="19" dur="26">
                                          <p:stCondLst>
                                            <p:cond delay="1808"/>
                                          </p:stCondLst>
                                        </p:cTn>
                                        <p:tgtEl>
                                          <p:spTgt spid="10"/>
                                        </p:tgtEl>
                                      </p:cBhvr>
                                      <p:to x="100000" y="95000"/>
                                    </p:animScale>
                                    <p:animScale>
                                      <p:cBhvr>
                                        <p:cTn id="20" dur="166" decel="50000">
                                          <p:stCondLst>
                                            <p:cond delay="1834"/>
                                          </p:stCondLst>
                                        </p:cTn>
                                        <p:tgtEl>
                                          <p:spTgt spid="10"/>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anim calcmode="lin" valueType="num">
                                      <p:cBhvr>
                                        <p:cTn id="3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3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39" dur="500"/>
                                        <p:tgtEl>
                                          <p:spTgt spid="5">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nodeType="clickEffect">
                                  <p:stCondLst>
                                    <p:cond delay="0"/>
                                  </p:stCondLst>
                                  <p:childTnLst>
                                    <p:set>
                                      <p:cBhvr>
                                        <p:cTn id="43" dur="1" fill="hold">
                                          <p:stCondLst>
                                            <p:cond delay="0"/>
                                          </p:stCondLst>
                                        </p:cTn>
                                        <p:tgtEl>
                                          <p:spTgt spid="6">
                                            <p:txEl>
                                              <p:pRg st="0" end="0"/>
                                            </p:txEl>
                                          </p:spTgt>
                                        </p:tgtEl>
                                        <p:attrNameLst>
                                          <p:attrName>style.visibility</p:attrName>
                                        </p:attrNameLst>
                                      </p:cBhvr>
                                      <p:to>
                                        <p:strVal val="visible"/>
                                      </p:to>
                                    </p:set>
                                    <p:anim calcmode="lin" valueType="num">
                                      <p:cBhvr>
                                        <p:cTn id="44"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45"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46" dur="500"/>
                                        <p:tgtEl>
                                          <p:spTgt spid="6">
                                            <p:txEl>
                                              <p:pRg st="0" end="0"/>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nodeType="clickEffect">
                                  <p:stCondLst>
                                    <p:cond delay="0"/>
                                  </p:stCondLst>
                                  <p:childTnLst>
                                    <p:set>
                                      <p:cBhvr>
                                        <p:cTn id="50" dur="1" fill="hold">
                                          <p:stCondLst>
                                            <p:cond delay="0"/>
                                          </p:stCondLst>
                                        </p:cTn>
                                        <p:tgtEl>
                                          <p:spTgt spid="5">
                                            <p:txEl>
                                              <p:pRg st="1" end="1"/>
                                            </p:txEl>
                                          </p:spTgt>
                                        </p:tgtEl>
                                        <p:attrNameLst>
                                          <p:attrName>style.visibility</p:attrName>
                                        </p:attrNameLst>
                                      </p:cBhvr>
                                      <p:to>
                                        <p:strVal val="visible"/>
                                      </p:to>
                                    </p:set>
                                    <p:anim calcmode="lin" valueType="num">
                                      <p:cBhvr>
                                        <p:cTn id="51"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52"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53" dur="500"/>
                                        <p:tgtEl>
                                          <p:spTgt spid="5">
                                            <p:txEl>
                                              <p:pRg st="1" end="1"/>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53" presetClass="entr" presetSubtype="16" fill="hold" nodeType="clickEffect">
                                  <p:stCondLst>
                                    <p:cond delay="0"/>
                                  </p:stCondLst>
                                  <p:childTnLst>
                                    <p:set>
                                      <p:cBhvr>
                                        <p:cTn id="57" dur="1" fill="hold">
                                          <p:stCondLst>
                                            <p:cond delay="0"/>
                                          </p:stCondLst>
                                        </p:cTn>
                                        <p:tgtEl>
                                          <p:spTgt spid="6">
                                            <p:txEl>
                                              <p:pRg st="1" end="1"/>
                                            </p:txEl>
                                          </p:spTgt>
                                        </p:tgtEl>
                                        <p:attrNameLst>
                                          <p:attrName>style.visibility</p:attrName>
                                        </p:attrNameLst>
                                      </p:cBhvr>
                                      <p:to>
                                        <p:strVal val="visible"/>
                                      </p:to>
                                    </p:set>
                                    <p:anim calcmode="lin" valueType="num">
                                      <p:cBhvr>
                                        <p:cTn id="58"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59" dur="500" fill="hold"/>
                                        <p:tgtEl>
                                          <p:spTgt spid="6">
                                            <p:txEl>
                                              <p:pRg st="1" end="1"/>
                                            </p:txEl>
                                          </p:spTgt>
                                        </p:tgtEl>
                                        <p:attrNameLst>
                                          <p:attrName>ppt_h</p:attrName>
                                        </p:attrNameLst>
                                      </p:cBhvr>
                                      <p:tavLst>
                                        <p:tav tm="0">
                                          <p:val>
                                            <p:fltVal val="0"/>
                                          </p:val>
                                        </p:tav>
                                        <p:tav tm="100000">
                                          <p:val>
                                            <p:strVal val="#ppt_h"/>
                                          </p:val>
                                        </p:tav>
                                      </p:tavLst>
                                    </p:anim>
                                    <p:animEffect transition="in" filter="fade">
                                      <p:cBhvr>
                                        <p:cTn id="60" dur="500"/>
                                        <p:tgtEl>
                                          <p:spTgt spid="6">
                                            <p:txEl>
                                              <p:pRg st="1" end="1"/>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53" presetClass="entr" presetSubtype="16" fill="hold" nodeType="clickEffect">
                                  <p:stCondLst>
                                    <p:cond delay="0"/>
                                  </p:stCondLst>
                                  <p:childTnLst>
                                    <p:set>
                                      <p:cBhvr>
                                        <p:cTn id="64" dur="1" fill="hold">
                                          <p:stCondLst>
                                            <p:cond delay="0"/>
                                          </p:stCondLst>
                                        </p:cTn>
                                        <p:tgtEl>
                                          <p:spTgt spid="5">
                                            <p:txEl>
                                              <p:pRg st="2" end="2"/>
                                            </p:txEl>
                                          </p:spTgt>
                                        </p:tgtEl>
                                        <p:attrNameLst>
                                          <p:attrName>style.visibility</p:attrName>
                                        </p:attrNameLst>
                                      </p:cBhvr>
                                      <p:to>
                                        <p:strVal val="visible"/>
                                      </p:to>
                                    </p:set>
                                    <p:anim calcmode="lin" valueType="num">
                                      <p:cBhvr>
                                        <p:cTn id="65"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66"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67" dur="500"/>
                                        <p:tgtEl>
                                          <p:spTgt spid="5">
                                            <p:txEl>
                                              <p:pRg st="2" end="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53" presetClass="entr" presetSubtype="16" fill="hold" nodeType="clickEffect">
                                  <p:stCondLst>
                                    <p:cond delay="0"/>
                                  </p:stCondLst>
                                  <p:childTnLst>
                                    <p:set>
                                      <p:cBhvr>
                                        <p:cTn id="71" dur="1" fill="hold">
                                          <p:stCondLst>
                                            <p:cond delay="0"/>
                                          </p:stCondLst>
                                        </p:cTn>
                                        <p:tgtEl>
                                          <p:spTgt spid="6">
                                            <p:txEl>
                                              <p:pRg st="2" end="2"/>
                                            </p:txEl>
                                          </p:spTgt>
                                        </p:tgtEl>
                                        <p:attrNameLst>
                                          <p:attrName>style.visibility</p:attrName>
                                        </p:attrNameLst>
                                      </p:cBhvr>
                                      <p:to>
                                        <p:strVal val="visible"/>
                                      </p:to>
                                    </p:set>
                                    <p:anim calcmode="lin" valueType="num">
                                      <p:cBhvr>
                                        <p:cTn id="72" dur="500" fill="hold"/>
                                        <p:tgtEl>
                                          <p:spTgt spid="6">
                                            <p:txEl>
                                              <p:pRg st="2" end="2"/>
                                            </p:txEl>
                                          </p:spTgt>
                                        </p:tgtEl>
                                        <p:attrNameLst>
                                          <p:attrName>ppt_w</p:attrName>
                                        </p:attrNameLst>
                                      </p:cBhvr>
                                      <p:tavLst>
                                        <p:tav tm="0">
                                          <p:val>
                                            <p:fltVal val="0"/>
                                          </p:val>
                                        </p:tav>
                                        <p:tav tm="100000">
                                          <p:val>
                                            <p:strVal val="#ppt_w"/>
                                          </p:val>
                                        </p:tav>
                                      </p:tavLst>
                                    </p:anim>
                                    <p:anim calcmode="lin" valueType="num">
                                      <p:cBhvr>
                                        <p:cTn id="73" dur="500" fill="hold"/>
                                        <p:tgtEl>
                                          <p:spTgt spid="6">
                                            <p:txEl>
                                              <p:pRg st="2" end="2"/>
                                            </p:txEl>
                                          </p:spTgt>
                                        </p:tgtEl>
                                        <p:attrNameLst>
                                          <p:attrName>ppt_h</p:attrName>
                                        </p:attrNameLst>
                                      </p:cBhvr>
                                      <p:tavLst>
                                        <p:tav tm="0">
                                          <p:val>
                                            <p:fltVal val="0"/>
                                          </p:val>
                                        </p:tav>
                                        <p:tav tm="100000">
                                          <p:val>
                                            <p:strVal val="#ppt_h"/>
                                          </p:val>
                                        </p:tav>
                                      </p:tavLst>
                                    </p:anim>
                                    <p:animEffect transition="in" filter="fade">
                                      <p:cBhvr>
                                        <p:cTn id="74" dur="500"/>
                                        <p:tgtEl>
                                          <p:spTgt spid="6">
                                            <p:txEl>
                                              <p:pRg st="2" end="2"/>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53" presetClass="entr" presetSubtype="16" fill="hold" nodeType="clickEffect">
                                  <p:stCondLst>
                                    <p:cond delay="0"/>
                                  </p:stCondLst>
                                  <p:childTnLst>
                                    <p:set>
                                      <p:cBhvr>
                                        <p:cTn id="78" dur="1" fill="hold">
                                          <p:stCondLst>
                                            <p:cond delay="0"/>
                                          </p:stCondLst>
                                        </p:cTn>
                                        <p:tgtEl>
                                          <p:spTgt spid="5">
                                            <p:txEl>
                                              <p:pRg st="3" end="3"/>
                                            </p:txEl>
                                          </p:spTgt>
                                        </p:tgtEl>
                                        <p:attrNameLst>
                                          <p:attrName>style.visibility</p:attrName>
                                        </p:attrNameLst>
                                      </p:cBhvr>
                                      <p:to>
                                        <p:strVal val="visible"/>
                                      </p:to>
                                    </p:set>
                                    <p:anim calcmode="lin" valueType="num">
                                      <p:cBhvr>
                                        <p:cTn id="79"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80"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81" dur="500"/>
                                        <p:tgtEl>
                                          <p:spTgt spid="5">
                                            <p:txEl>
                                              <p:pRg st="3" end="3"/>
                                            </p:txEl>
                                          </p:spTgt>
                                        </p:tgtEl>
                                      </p:cBhvr>
                                    </p:animEffect>
                                  </p:childTnLst>
                                </p:cTn>
                              </p:par>
                            </p:childTnLst>
                          </p:cTn>
                        </p:par>
                      </p:childTnLst>
                    </p:cTn>
                  </p:par>
                  <p:par>
                    <p:cTn id="82" fill="hold">
                      <p:stCondLst>
                        <p:cond delay="indefinite"/>
                      </p:stCondLst>
                      <p:childTnLst>
                        <p:par>
                          <p:cTn id="83" fill="hold">
                            <p:stCondLst>
                              <p:cond delay="0"/>
                            </p:stCondLst>
                            <p:childTnLst>
                              <p:par>
                                <p:cTn id="84" presetID="53" presetClass="entr" presetSubtype="16" fill="hold" nodeType="clickEffect">
                                  <p:stCondLst>
                                    <p:cond delay="0"/>
                                  </p:stCondLst>
                                  <p:childTnLst>
                                    <p:set>
                                      <p:cBhvr>
                                        <p:cTn id="85" dur="1" fill="hold">
                                          <p:stCondLst>
                                            <p:cond delay="0"/>
                                          </p:stCondLst>
                                        </p:cTn>
                                        <p:tgtEl>
                                          <p:spTgt spid="6">
                                            <p:txEl>
                                              <p:pRg st="3" end="3"/>
                                            </p:txEl>
                                          </p:spTgt>
                                        </p:tgtEl>
                                        <p:attrNameLst>
                                          <p:attrName>style.visibility</p:attrName>
                                        </p:attrNameLst>
                                      </p:cBhvr>
                                      <p:to>
                                        <p:strVal val="visible"/>
                                      </p:to>
                                    </p:set>
                                    <p:anim calcmode="lin" valueType="num">
                                      <p:cBhvr>
                                        <p:cTn id="86" dur="500" fill="hold"/>
                                        <p:tgtEl>
                                          <p:spTgt spid="6">
                                            <p:txEl>
                                              <p:pRg st="3" end="3"/>
                                            </p:txEl>
                                          </p:spTgt>
                                        </p:tgtEl>
                                        <p:attrNameLst>
                                          <p:attrName>ppt_w</p:attrName>
                                        </p:attrNameLst>
                                      </p:cBhvr>
                                      <p:tavLst>
                                        <p:tav tm="0">
                                          <p:val>
                                            <p:fltVal val="0"/>
                                          </p:val>
                                        </p:tav>
                                        <p:tav tm="100000">
                                          <p:val>
                                            <p:strVal val="#ppt_w"/>
                                          </p:val>
                                        </p:tav>
                                      </p:tavLst>
                                    </p:anim>
                                    <p:anim calcmode="lin" valueType="num">
                                      <p:cBhvr>
                                        <p:cTn id="87" dur="500" fill="hold"/>
                                        <p:tgtEl>
                                          <p:spTgt spid="6">
                                            <p:txEl>
                                              <p:pRg st="3" end="3"/>
                                            </p:txEl>
                                          </p:spTgt>
                                        </p:tgtEl>
                                        <p:attrNameLst>
                                          <p:attrName>ppt_h</p:attrName>
                                        </p:attrNameLst>
                                      </p:cBhvr>
                                      <p:tavLst>
                                        <p:tav tm="0">
                                          <p:val>
                                            <p:fltVal val="0"/>
                                          </p:val>
                                        </p:tav>
                                        <p:tav tm="100000">
                                          <p:val>
                                            <p:strVal val="#ppt_h"/>
                                          </p:val>
                                        </p:tav>
                                      </p:tavLst>
                                    </p:anim>
                                    <p:animEffect transition="in" filter="fade">
                                      <p:cBhvr>
                                        <p:cTn id="88"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8" grpId="0" animBg="1"/>
      <p:bldP spid="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a:extLst>
              <a:ext uri="{FF2B5EF4-FFF2-40B4-BE49-F238E27FC236}">
                <a16:creationId xmlns:a16="http://schemas.microsoft.com/office/drawing/2014/main" id="{12FABCFB-8F1E-47B9-9D62-3FBB480B18CC}"/>
              </a:ext>
            </a:extLst>
          </p:cNvPr>
          <p:cNvSpPr>
            <a:spLocks noGrp="1"/>
          </p:cNvSpPr>
          <p:nvPr>
            <p:ph idx="1"/>
          </p:nvPr>
        </p:nvSpPr>
        <p:spPr>
          <a:xfrm>
            <a:off x="0" y="0"/>
            <a:ext cx="9144000" cy="6857999"/>
          </a:xfrm>
        </p:spPr>
        <p:txBody>
          <a:bodyPr/>
          <a:lstStyle/>
          <a:p>
            <a:pPr>
              <a:buFont typeface="Wingdings" panose="05000000000000000000" pitchFamily="2" charset="2"/>
              <a:buChar char="Ø"/>
            </a:pPr>
            <a:r>
              <a:rPr lang="es-ES" b="1" dirty="0">
                <a:solidFill>
                  <a:schemeClr val="bg1"/>
                </a:solidFill>
              </a:rPr>
              <a:t> </a:t>
            </a:r>
          </a:p>
        </p:txBody>
      </p:sp>
      <p:sp>
        <p:nvSpPr>
          <p:cNvPr id="6" name="Rectángulo 5">
            <a:extLst>
              <a:ext uri="{FF2B5EF4-FFF2-40B4-BE49-F238E27FC236}">
                <a16:creationId xmlns:a16="http://schemas.microsoft.com/office/drawing/2014/main" id="{E675F6C3-1E39-415C-B1C1-F395A9DBC13F}"/>
              </a:ext>
            </a:extLst>
          </p:cNvPr>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Rectángulo 1">
            <a:extLst>
              <a:ext uri="{FF2B5EF4-FFF2-40B4-BE49-F238E27FC236}">
                <a16:creationId xmlns:a16="http://schemas.microsoft.com/office/drawing/2014/main" id="{A7F57B49-F324-449B-B893-129734CBDA00}"/>
              </a:ext>
            </a:extLst>
          </p:cNvPr>
          <p:cNvSpPr/>
          <p:nvPr/>
        </p:nvSpPr>
        <p:spPr>
          <a:xfrm>
            <a:off x="0" y="5618922"/>
            <a:ext cx="9144000" cy="1239077"/>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5400" b="1" dirty="0"/>
              <a:t>DIOS NOS BENDIGA A TODOS.</a:t>
            </a:r>
          </a:p>
        </p:txBody>
      </p:sp>
      <p:pic>
        <p:nvPicPr>
          <p:cNvPr id="4" name="Imagen 3">
            <a:extLst>
              <a:ext uri="{FF2B5EF4-FFF2-40B4-BE49-F238E27FC236}">
                <a16:creationId xmlns:a16="http://schemas.microsoft.com/office/drawing/2014/main" id="{CFE2D965-9A8A-4AA4-89A5-00D0725BB5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3999" cy="5618921"/>
          </a:xfrm>
          <a:prstGeom prst="rect">
            <a:avLst/>
          </a:prstGeom>
        </p:spPr>
      </p:pic>
      <p:sp>
        <p:nvSpPr>
          <p:cNvPr id="7" name="Bocadillo nube: nube 6">
            <a:extLst>
              <a:ext uri="{FF2B5EF4-FFF2-40B4-BE49-F238E27FC236}">
                <a16:creationId xmlns:a16="http://schemas.microsoft.com/office/drawing/2014/main" id="{C20FAFF4-4DDA-4D50-BBBF-2F61CFE36621}"/>
              </a:ext>
            </a:extLst>
          </p:cNvPr>
          <p:cNvSpPr/>
          <p:nvPr/>
        </p:nvSpPr>
        <p:spPr>
          <a:xfrm>
            <a:off x="4757531" y="-1"/>
            <a:ext cx="4386470" cy="3591339"/>
          </a:xfrm>
          <a:prstGeom prst="cloudCallout">
            <a:avLst>
              <a:gd name="adj1" fmla="val -61014"/>
              <a:gd name="adj2" fmla="val 46633"/>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4400" b="1" dirty="0"/>
              <a:t>POR SU FINA ATENCION.</a:t>
            </a:r>
          </a:p>
        </p:txBody>
      </p:sp>
    </p:spTree>
    <p:extLst>
      <p:ext uri="{BB962C8B-B14F-4D97-AF65-F5344CB8AC3E}">
        <p14:creationId xmlns:p14="http://schemas.microsoft.com/office/powerpoint/2010/main" val="449862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500" fill="hold"/>
                                        <p:tgtEl>
                                          <p:spTgt spid="7"/>
                                        </p:tgtEl>
                                        <p:attrNameLst>
                                          <p:attrName>ppt_w</p:attrName>
                                        </p:attrNameLst>
                                      </p:cBhvr>
                                      <p:tavLst>
                                        <p:tav tm="0">
                                          <p:val>
                                            <p:fltVal val="0"/>
                                          </p:val>
                                        </p:tav>
                                        <p:tav tm="100000">
                                          <p:val>
                                            <p:strVal val="#ppt_w"/>
                                          </p:val>
                                        </p:tav>
                                      </p:tavLst>
                                    </p:anim>
                                    <p:anim calcmode="lin" valueType="num">
                                      <p:cBhvr>
                                        <p:cTn id="16" dur="500" fill="hold"/>
                                        <p:tgtEl>
                                          <p:spTgt spid="7"/>
                                        </p:tgtEl>
                                        <p:attrNameLst>
                                          <p:attrName>ppt_h</p:attrName>
                                        </p:attrNameLst>
                                      </p:cBhvr>
                                      <p:tavLst>
                                        <p:tav tm="0">
                                          <p:val>
                                            <p:fltVal val="0"/>
                                          </p:val>
                                        </p:tav>
                                        <p:tav tm="100000">
                                          <p:val>
                                            <p:strVal val="#ppt_h"/>
                                          </p:val>
                                        </p:tav>
                                      </p:tavLst>
                                    </p:anim>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8" presetClass="entr" presetSubtype="0" accel="50000" fill="hold" grpId="0" nodeType="clickEffect">
                                  <p:stCondLst>
                                    <p:cond delay="0"/>
                                  </p:stCondLst>
                                  <p:iterate type="lt">
                                    <p:tmPct val="50000"/>
                                  </p:iterate>
                                  <p:childTnLst>
                                    <p:set>
                                      <p:cBhvr>
                                        <p:cTn id="21" dur="1" fill="hold">
                                          <p:stCondLst>
                                            <p:cond delay="0"/>
                                          </p:stCondLst>
                                        </p:cTn>
                                        <p:tgtEl>
                                          <p:spTgt spid="2"/>
                                        </p:tgtEl>
                                        <p:attrNameLst>
                                          <p:attrName>style.visibility</p:attrName>
                                        </p:attrNameLst>
                                      </p:cBhvr>
                                      <p:to>
                                        <p:strVal val="visible"/>
                                      </p:to>
                                    </p:set>
                                    <p:set>
                                      <p:cBhvr>
                                        <p:cTn id="22" dur="455" fill="hold">
                                          <p:stCondLst>
                                            <p:cond delay="0"/>
                                          </p:stCondLst>
                                        </p:cTn>
                                        <p:tgtEl>
                                          <p:spTgt spid="2"/>
                                        </p:tgtEl>
                                        <p:attrNameLst>
                                          <p:attrName>style.rotation</p:attrName>
                                        </p:attrNameLst>
                                      </p:cBhvr>
                                      <p:to>
                                        <p:strVal val="-45.0"/>
                                      </p:to>
                                    </p:set>
                                    <p:anim calcmode="lin" valueType="num">
                                      <p:cBhvr>
                                        <p:cTn id="23"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24"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25"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26"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82A00E63-0F60-4154-8E4B-CAE2BAE0EF33}"/>
              </a:ext>
            </a:extLst>
          </p:cNvPr>
          <p:cNvPicPr>
            <a:picLocks noChangeAspect="1"/>
          </p:cNvPicPr>
          <p:nvPr/>
        </p:nvPicPr>
        <p:blipFill>
          <a:blip r:embed="rId2"/>
          <a:stretch>
            <a:fillRect/>
          </a:stretch>
        </p:blipFill>
        <p:spPr>
          <a:xfrm>
            <a:off x="2028" y="0"/>
            <a:ext cx="9139944" cy="6858000"/>
          </a:xfrm>
          <a:prstGeom prst="rect">
            <a:avLst/>
          </a:prstGeom>
        </p:spPr>
      </p:pic>
      <p:sp>
        <p:nvSpPr>
          <p:cNvPr id="5" name="Rectángulo 4">
            <a:extLst>
              <a:ext uri="{FF2B5EF4-FFF2-40B4-BE49-F238E27FC236}">
                <a16:creationId xmlns:a16="http://schemas.microsoft.com/office/drawing/2014/main" id="{82DB9BC8-C623-4C9E-AA06-0F47DE73BFE3}"/>
              </a:ext>
            </a:extLst>
          </p:cNvPr>
          <p:cNvSpPr/>
          <p:nvPr/>
        </p:nvSpPr>
        <p:spPr>
          <a:xfrm>
            <a:off x="1152939" y="0"/>
            <a:ext cx="6745357" cy="1325563"/>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Título 1">
            <a:extLst>
              <a:ext uri="{FF2B5EF4-FFF2-40B4-BE49-F238E27FC236}">
                <a16:creationId xmlns:a16="http://schemas.microsoft.com/office/drawing/2014/main" id="{950A470A-E488-475C-B2DB-A4B5C8A5BE60}"/>
              </a:ext>
            </a:extLst>
          </p:cNvPr>
          <p:cNvSpPr>
            <a:spLocks noGrp="1"/>
          </p:cNvSpPr>
          <p:nvPr>
            <p:ph type="title"/>
          </p:nvPr>
        </p:nvSpPr>
        <p:spPr>
          <a:xfrm>
            <a:off x="628650" y="0"/>
            <a:ext cx="7886700" cy="1325563"/>
          </a:xfrm>
        </p:spPr>
        <p:txBody>
          <a:bodyPr/>
          <a:lstStyle/>
          <a:p>
            <a:pPr algn="ctr"/>
            <a:r>
              <a:rPr lang="es-ES" b="1" dirty="0">
                <a:ln w="6600">
                  <a:solidFill>
                    <a:schemeClr val="accent2"/>
                  </a:solidFill>
                  <a:prstDash val="solid"/>
                </a:ln>
                <a:solidFill>
                  <a:srgbClr val="FFFFFF"/>
                </a:solidFill>
                <a:effectLst>
                  <a:outerShdw dist="38100" dir="2700000" algn="tl" rotWithShape="0">
                    <a:schemeClr val="accent2"/>
                  </a:outerShdw>
                </a:effectLst>
              </a:rPr>
              <a:t>RAHAB TENÍA UNA FE QUE OBRABA.</a:t>
            </a:r>
          </a:p>
        </p:txBody>
      </p:sp>
      <p:sp>
        <p:nvSpPr>
          <p:cNvPr id="3" name="Marcador de contenido 2">
            <a:extLst>
              <a:ext uri="{FF2B5EF4-FFF2-40B4-BE49-F238E27FC236}">
                <a16:creationId xmlns:a16="http://schemas.microsoft.com/office/drawing/2014/main" id="{2A656187-8110-488C-8BA1-2AD2B12AC17D}"/>
              </a:ext>
            </a:extLst>
          </p:cNvPr>
          <p:cNvSpPr>
            <a:spLocks noGrp="1"/>
          </p:cNvSpPr>
          <p:nvPr>
            <p:ph idx="1"/>
          </p:nvPr>
        </p:nvSpPr>
        <p:spPr>
          <a:xfrm>
            <a:off x="0" y="1467816"/>
            <a:ext cx="9144000" cy="5390183"/>
          </a:xfrm>
        </p:spPr>
        <p:txBody>
          <a:bodyPr/>
          <a:lstStyle/>
          <a:p>
            <a:pPr>
              <a:buFont typeface="Wingdings" panose="05000000000000000000" pitchFamily="2" charset="2"/>
              <a:buChar char="Ø"/>
            </a:pPr>
            <a:r>
              <a:rPr lang="es-ES" dirty="0">
                <a:solidFill>
                  <a:schemeClr val="bg1"/>
                </a:solidFill>
              </a:rPr>
              <a:t> </a:t>
            </a:r>
            <a:r>
              <a:rPr lang="es-ES" b="1" dirty="0">
                <a:solidFill>
                  <a:schemeClr val="bg1"/>
                </a:solidFill>
              </a:rPr>
              <a:t>Santiago 2:14-26. </a:t>
            </a:r>
          </a:p>
          <a:p>
            <a:pPr>
              <a:buFont typeface="Wingdings" panose="05000000000000000000" pitchFamily="2" charset="2"/>
              <a:buChar char="Ø"/>
            </a:pPr>
            <a:r>
              <a:rPr lang="es-ES" b="1" dirty="0">
                <a:solidFill>
                  <a:schemeClr val="bg1"/>
                </a:solidFill>
              </a:rPr>
              <a:t> Nos dice que la fe debe expresarse en obras. </a:t>
            </a:r>
          </a:p>
          <a:p>
            <a:pPr>
              <a:buFont typeface="Wingdings" panose="05000000000000000000" pitchFamily="2" charset="2"/>
              <a:buChar char="Ø"/>
            </a:pPr>
            <a:r>
              <a:rPr lang="es-ES" b="1" dirty="0">
                <a:solidFill>
                  <a:schemeClr val="bg1"/>
                </a:solidFill>
              </a:rPr>
              <a:t>Las obras de obediencia manifestarán y perfeccionarán nuestra fe. </a:t>
            </a:r>
          </a:p>
          <a:p>
            <a:pPr>
              <a:buFont typeface="Wingdings" panose="05000000000000000000" pitchFamily="2" charset="2"/>
              <a:buChar char="Ø"/>
            </a:pPr>
            <a:r>
              <a:rPr lang="es-ES" b="1" dirty="0">
                <a:solidFill>
                  <a:schemeClr val="bg1"/>
                </a:solidFill>
              </a:rPr>
              <a:t>La fe sin obras es muerta e inútil, incapaz de ayudar a nuestro prójimo, salvar nuestra alma o agradar a Dios. </a:t>
            </a:r>
          </a:p>
          <a:p>
            <a:pPr>
              <a:buFont typeface="Wingdings" panose="05000000000000000000" pitchFamily="2" charset="2"/>
              <a:buChar char="Ø"/>
            </a:pPr>
            <a:r>
              <a:rPr lang="es-ES" b="1" dirty="0">
                <a:solidFill>
                  <a:schemeClr val="bg1"/>
                </a:solidFill>
              </a:rPr>
              <a:t> En este contexto, Santiago usa a Rahab como ejemplo, mostrando que somos justificados por una fe que obra.</a:t>
            </a:r>
          </a:p>
          <a:p>
            <a:pPr>
              <a:buFont typeface="Wingdings" panose="05000000000000000000" pitchFamily="2" charset="2"/>
              <a:buChar char="Ø"/>
            </a:pPr>
            <a:r>
              <a:rPr lang="es-ES" b="1" dirty="0">
                <a:solidFill>
                  <a:schemeClr val="bg1"/>
                </a:solidFill>
              </a:rPr>
              <a:t> V.24-25.</a:t>
            </a:r>
          </a:p>
          <a:p>
            <a:pPr>
              <a:buFont typeface="Wingdings" panose="05000000000000000000" pitchFamily="2" charset="2"/>
              <a:buChar char="Ø"/>
            </a:pPr>
            <a:r>
              <a:rPr lang="es-ES" b="1" dirty="0">
                <a:solidFill>
                  <a:schemeClr val="bg1"/>
                </a:solidFill>
              </a:rPr>
              <a:t> Vosotros veis que el hombre es justificado por las obras y no sólo por la fe. </a:t>
            </a:r>
          </a:p>
          <a:p>
            <a:pPr>
              <a:buFont typeface="Wingdings" panose="05000000000000000000" pitchFamily="2" charset="2"/>
              <a:buChar char="Ø"/>
            </a:pPr>
            <a:endParaRPr lang="es-ES" b="1" dirty="0">
              <a:solidFill>
                <a:schemeClr val="bg1"/>
              </a:solidFill>
            </a:endParaRPr>
          </a:p>
          <a:p>
            <a:pPr>
              <a:buFont typeface="Wingdings" panose="05000000000000000000" pitchFamily="2" charset="2"/>
              <a:buChar char="Ø"/>
            </a:pPr>
            <a:endParaRPr lang="es-ES" b="1" dirty="0">
              <a:solidFill>
                <a:schemeClr val="bg1"/>
              </a:solidFill>
            </a:endParaRPr>
          </a:p>
        </p:txBody>
      </p:sp>
    </p:spTree>
    <p:extLst>
      <p:ext uri="{BB962C8B-B14F-4D97-AF65-F5344CB8AC3E}">
        <p14:creationId xmlns:p14="http://schemas.microsoft.com/office/powerpoint/2010/main" val="18823709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p:cTn id="18"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 calcmode="lin" valueType="num">
                                      <p:cBhvr>
                                        <p:cTn id="3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41" dur="500"/>
                                        <p:tgtEl>
                                          <p:spTgt spid="3">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7"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8" dur="500"/>
                                        <p:tgtEl>
                                          <p:spTgt spid="3">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16" fill="hold" grpId="0" nodeType="click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anim calcmode="lin" valueType="num">
                                      <p:cBhvr>
                                        <p:cTn id="53"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4"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5" dur="500"/>
                                        <p:tgtEl>
                                          <p:spTgt spid="3">
                                            <p:txEl>
                                              <p:pRg st="5" end="5"/>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53" presetClass="entr" presetSubtype="16" fill="hold" grpId="0" nodeType="clickEffect">
                                  <p:stCondLst>
                                    <p:cond delay="0"/>
                                  </p:stCondLst>
                                  <p:childTnLst>
                                    <p:set>
                                      <p:cBhvr>
                                        <p:cTn id="59" dur="1" fill="hold">
                                          <p:stCondLst>
                                            <p:cond delay="0"/>
                                          </p:stCondLst>
                                        </p:cTn>
                                        <p:tgtEl>
                                          <p:spTgt spid="3">
                                            <p:txEl>
                                              <p:pRg st="6" end="6"/>
                                            </p:txEl>
                                          </p:spTgt>
                                        </p:tgtEl>
                                        <p:attrNameLst>
                                          <p:attrName>style.visibility</p:attrName>
                                        </p:attrNameLst>
                                      </p:cBhvr>
                                      <p:to>
                                        <p:strVal val="visible"/>
                                      </p:to>
                                    </p:set>
                                    <p:anim calcmode="lin" valueType="num">
                                      <p:cBhvr>
                                        <p:cTn id="60"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61"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6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E675F6C3-1E39-415C-B1C1-F395A9DBC13F}"/>
              </a:ext>
            </a:extLst>
          </p:cNvPr>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Marcador de contenido 4">
            <a:extLst>
              <a:ext uri="{FF2B5EF4-FFF2-40B4-BE49-F238E27FC236}">
                <a16:creationId xmlns:a16="http://schemas.microsoft.com/office/drawing/2014/main" id="{12FABCFB-8F1E-47B9-9D62-3FBB480B18CC}"/>
              </a:ext>
            </a:extLst>
          </p:cNvPr>
          <p:cNvSpPr>
            <a:spLocks noGrp="1"/>
          </p:cNvSpPr>
          <p:nvPr>
            <p:ph idx="1"/>
          </p:nvPr>
        </p:nvSpPr>
        <p:spPr>
          <a:xfrm>
            <a:off x="0" y="0"/>
            <a:ext cx="9144000" cy="6857999"/>
          </a:xfrm>
        </p:spPr>
        <p:txBody>
          <a:bodyPr>
            <a:normAutofit fontScale="92500" lnSpcReduction="10000"/>
          </a:bodyPr>
          <a:lstStyle/>
          <a:p>
            <a:pPr>
              <a:buFont typeface="Wingdings" panose="05000000000000000000" pitchFamily="2" charset="2"/>
              <a:buChar char="Ø"/>
            </a:pPr>
            <a:r>
              <a:rPr lang="es-ES" b="1" dirty="0">
                <a:solidFill>
                  <a:schemeClr val="bg1"/>
                </a:solidFill>
              </a:rPr>
              <a:t> V.25.</a:t>
            </a:r>
          </a:p>
          <a:p>
            <a:pPr>
              <a:buFont typeface="Wingdings" panose="05000000000000000000" pitchFamily="2" charset="2"/>
              <a:buChar char="Ø"/>
            </a:pPr>
            <a:r>
              <a:rPr lang="es-ES" b="1" dirty="0">
                <a:solidFill>
                  <a:schemeClr val="bg1"/>
                </a:solidFill>
              </a:rPr>
              <a:t> Y de la misma manera, ¿no fue la ramera Rahab también justificada por las obras cuando recibió a los mensajeros y los envió por otro camino? </a:t>
            </a:r>
          </a:p>
          <a:p>
            <a:pPr>
              <a:buFont typeface="Wingdings" panose="05000000000000000000" pitchFamily="2" charset="2"/>
              <a:buChar char="Ø"/>
            </a:pPr>
            <a:r>
              <a:rPr lang="es-ES" b="1" dirty="0">
                <a:solidFill>
                  <a:schemeClr val="bg1"/>
                </a:solidFill>
              </a:rPr>
              <a:t> Después de que Rahab había enviado a los hombres del rey a buscar a los espías, ella se vino al techo donde estaban ellos y les dijo:</a:t>
            </a:r>
          </a:p>
          <a:p>
            <a:pPr>
              <a:buFont typeface="Wingdings" panose="05000000000000000000" pitchFamily="2" charset="2"/>
              <a:buChar char="Ø"/>
            </a:pPr>
            <a:r>
              <a:rPr lang="es-ES" b="1" dirty="0">
                <a:solidFill>
                  <a:schemeClr val="bg1"/>
                </a:solidFill>
              </a:rPr>
              <a:t> Josue.2:9-11.</a:t>
            </a:r>
          </a:p>
          <a:p>
            <a:pPr>
              <a:buFont typeface="Wingdings" panose="05000000000000000000" pitchFamily="2" charset="2"/>
              <a:buChar char="Ø"/>
            </a:pPr>
            <a:r>
              <a:rPr lang="es-ES" b="1" dirty="0">
                <a:solidFill>
                  <a:schemeClr val="bg1"/>
                </a:solidFill>
              </a:rPr>
              <a:t> y dijo a los hombres: Sé que el SEÑOR os ha dado la tierra, y que el terror vuestro ha caído sobre nosotros, y que todos los habitantes de la tierra se han acobardado ante vosotros. </a:t>
            </a:r>
          </a:p>
          <a:p>
            <a:pPr>
              <a:buFont typeface="Wingdings" panose="05000000000000000000" pitchFamily="2" charset="2"/>
              <a:buChar char="Ø"/>
            </a:pPr>
            <a:r>
              <a:rPr lang="es-ES" b="1" dirty="0">
                <a:solidFill>
                  <a:schemeClr val="bg1"/>
                </a:solidFill>
              </a:rPr>
              <a:t>V.10.</a:t>
            </a:r>
          </a:p>
          <a:p>
            <a:pPr>
              <a:buFont typeface="Wingdings" panose="05000000000000000000" pitchFamily="2" charset="2"/>
              <a:buChar char="Ø"/>
            </a:pPr>
            <a:r>
              <a:rPr lang="es-ES" b="1" dirty="0">
                <a:solidFill>
                  <a:schemeClr val="bg1"/>
                </a:solidFill>
              </a:rPr>
              <a:t> Porque hemos oído cómo el SEÑOR secó el agua del mar Rojo delante de vosotros cuando salisteis de Egipto, y de lo que hicisteis a los dos reyes de los amorreos que estaban al otro lado del Jordán, a </a:t>
            </a:r>
            <a:r>
              <a:rPr lang="es-ES" b="1" dirty="0" err="1">
                <a:solidFill>
                  <a:schemeClr val="bg1"/>
                </a:solidFill>
              </a:rPr>
              <a:t>Sehón</a:t>
            </a:r>
            <a:r>
              <a:rPr lang="es-ES" b="1" dirty="0">
                <a:solidFill>
                  <a:schemeClr val="bg1"/>
                </a:solidFill>
              </a:rPr>
              <a:t> y a </a:t>
            </a:r>
            <a:r>
              <a:rPr lang="es-ES" b="1" dirty="0" err="1">
                <a:solidFill>
                  <a:schemeClr val="bg1"/>
                </a:solidFill>
              </a:rPr>
              <a:t>Og</a:t>
            </a:r>
            <a:r>
              <a:rPr lang="es-ES" b="1" dirty="0">
                <a:solidFill>
                  <a:schemeClr val="bg1"/>
                </a:solidFill>
              </a:rPr>
              <a:t>, a quienes destruisteis por completo. </a:t>
            </a:r>
          </a:p>
          <a:p>
            <a:pPr>
              <a:buFont typeface="Wingdings" panose="05000000000000000000" pitchFamily="2" charset="2"/>
              <a:buChar char="Ø"/>
            </a:pPr>
            <a:r>
              <a:rPr lang="es-ES" b="1" dirty="0">
                <a:solidFill>
                  <a:schemeClr val="bg1"/>
                </a:solidFill>
              </a:rPr>
              <a:t> V.11.</a:t>
            </a:r>
          </a:p>
        </p:txBody>
      </p:sp>
    </p:spTree>
    <p:extLst>
      <p:ext uri="{BB962C8B-B14F-4D97-AF65-F5344CB8AC3E}">
        <p14:creationId xmlns:p14="http://schemas.microsoft.com/office/powerpoint/2010/main" val="411345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5">
                                            <p:txEl>
                                              <p:pRg st="7" end="7"/>
                                            </p:txEl>
                                          </p:spTgt>
                                        </p:tgtEl>
                                        <p:attrNameLst>
                                          <p:attrName>style.visibility</p:attrName>
                                        </p:attrNameLst>
                                      </p:cBhvr>
                                      <p:to>
                                        <p:strVal val="visible"/>
                                      </p:to>
                                    </p:set>
                                    <p:anim calcmode="lin" valueType="num">
                                      <p:cBhvr>
                                        <p:cTn id="56"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E675F6C3-1E39-415C-B1C1-F395A9DBC13F}"/>
              </a:ext>
            </a:extLst>
          </p:cNvPr>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Marcador de contenido 4">
            <a:extLst>
              <a:ext uri="{FF2B5EF4-FFF2-40B4-BE49-F238E27FC236}">
                <a16:creationId xmlns:a16="http://schemas.microsoft.com/office/drawing/2014/main" id="{12FABCFB-8F1E-47B9-9D62-3FBB480B18CC}"/>
              </a:ext>
            </a:extLst>
          </p:cNvPr>
          <p:cNvSpPr>
            <a:spLocks noGrp="1"/>
          </p:cNvSpPr>
          <p:nvPr>
            <p:ph idx="1"/>
          </p:nvPr>
        </p:nvSpPr>
        <p:spPr>
          <a:xfrm>
            <a:off x="0" y="0"/>
            <a:ext cx="9144000" cy="6857999"/>
          </a:xfrm>
        </p:spPr>
        <p:txBody>
          <a:bodyPr/>
          <a:lstStyle/>
          <a:p>
            <a:pPr>
              <a:buFont typeface="Wingdings" panose="05000000000000000000" pitchFamily="2" charset="2"/>
              <a:buChar char="Ø"/>
            </a:pPr>
            <a:r>
              <a:rPr lang="es-ES" b="1" dirty="0">
                <a:solidFill>
                  <a:schemeClr val="bg1"/>
                </a:solidFill>
              </a:rPr>
              <a:t> Y cuando lo oímos, se acobardó nuestro corazón, no quedando ya valor en hombre alguno por causa de vosotros; porque el SEÑOR vuestro Dios, El es Dios arriba en los cielos y abajo en la tierra. </a:t>
            </a:r>
          </a:p>
          <a:p>
            <a:pPr>
              <a:buFont typeface="Wingdings" panose="05000000000000000000" pitchFamily="2" charset="2"/>
              <a:buChar char="Ø"/>
            </a:pPr>
            <a:r>
              <a:rPr lang="es-ES" b="1" dirty="0">
                <a:solidFill>
                  <a:schemeClr val="bg1"/>
                </a:solidFill>
              </a:rPr>
              <a:t> Todos los de Jericó creían que Dios estaba con los hijos de Israel. </a:t>
            </a:r>
          </a:p>
          <a:p>
            <a:pPr>
              <a:buFont typeface="Wingdings" panose="05000000000000000000" pitchFamily="2" charset="2"/>
              <a:buChar char="Ø"/>
            </a:pPr>
            <a:r>
              <a:rPr lang="es-ES" b="1" dirty="0">
                <a:solidFill>
                  <a:schemeClr val="bg1"/>
                </a:solidFill>
              </a:rPr>
              <a:t> Rahab no fue salvada porque ella creía en Dios. Fue salvada porque su fe la movió a actuar. </a:t>
            </a:r>
          </a:p>
          <a:p>
            <a:pPr>
              <a:buFont typeface="Wingdings" panose="05000000000000000000" pitchFamily="2" charset="2"/>
              <a:buChar char="Ø"/>
            </a:pPr>
            <a:r>
              <a:rPr lang="es-ES" b="1" dirty="0">
                <a:solidFill>
                  <a:schemeClr val="bg1"/>
                </a:solidFill>
              </a:rPr>
              <a:t> Ocultó a los espías y les perdonó la vida, con la esperanza de que le devolvieran el favor. </a:t>
            </a:r>
          </a:p>
          <a:p>
            <a:pPr>
              <a:buFont typeface="Wingdings" panose="05000000000000000000" pitchFamily="2" charset="2"/>
              <a:buChar char="Ø"/>
            </a:pPr>
            <a:r>
              <a:rPr lang="es-ES" b="1" dirty="0">
                <a:solidFill>
                  <a:schemeClr val="bg1"/>
                </a:solidFill>
              </a:rPr>
              <a:t> La fe no salva a menos que nos mueva a la acción. </a:t>
            </a:r>
          </a:p>
          <a:p>
            <a:pPr>
              <a:buFont typeface="Wingdings" panose="05000000000000000000" pitchFamily="2" charset="2"/>
              <a:buChar char="Ø"/>
            </a:pPr>
            <a:r>
              <a:rPr lang="es-ES" b="1" dirty="0">
                <a:solidFill>
                  <a:schemeClr val="bg1"/>
                </a:solidFill>
              </a:rPr>
              <a:t> La fe sin obras es una fe desobediente. </a:t>
            </a:r>
          </a:p>
          <a:p>
            <a:pPr>
              <a:buFont typeface="Wingdings" panose="05000000000000000000" pitchFamily="2" charset="2"/>
              <a:buChar char="Ø"/>
            </a:pPr>
            <a:r>
              <a:rPr lang="es-ES" b="1" dirty="0">
                <a:solidFill>
                  <a:schemeClr val="bg1"/>
                </a:solidFill>
              </a:rPr>
              <a:t> Está muerta. </a:t>
            </a:r>
          </a:p>
          <a:p>
            <a:pPr>
              <a:buFont typeface="Wingdings" panose="05000000000000000000" pitchFamily="2" charset="2"/>
              <a:buChar char="Ø"/>
            </a:pPr>
            <a:r>
              <a:rPr lang="es-ES" b="1" dirty="0">
                <a:solidFill>
                  <a:schemeClr val="bg1"/>
                </a:solidFill>
              </a:rPr>
              <a:t> Dios honra una fe obediente y trabajadora.</a:t>
            </a:r>
          </a:p>
        </p:txBody>
      </p:sp>
    </p:spTree>
    <p:extLst>
      <p:ext uri="{BB962C8B-B14F-4D97-AF65-F5344CB8AC3E}">
        <p14:creationId xmlns:p14="http://schemas.microsoft.com/office/powerpoint/2010/main" val="41055511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5">
                                            <p:txEl>
                                              <p:pRg st="7" end="7"/>
                                            </p:txEl>
                                          </p:spTgt>
                                        </p:tgtEl>
                                        <p:attrNameLst>
                                          <p:attrName>style.visibility</p:attrName>
                                        </p:attrNameLst>
                                      </p:cBhvr>
                                      <p:to>
                                        <p:strVal val="visible"/>
                                      </p:to>
                                    </p:set>
                                    <p:anim calcmode="lin" valueType="num">
                                      <p:cBhvr>
                                        <p:cTn id="56"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E675F6C3-1E39-415C-B1C1-F395A9DBC13F}"/>
              </a:ext>
            </a:extLst>
          </p:cNvPr>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Marcador de contenido 4">
            <a:extLst>
              <a:ext uri="{FF2B5EF4-FFF2-40B4-BE49-F238E27FC236}">
                <a16:creationId xmlns:a16="http://schemas.microsoft.com/office/drawing/2014/main" id="{12FABCFB-8F1E-47B9-9D62-3FBB480B18CC}"/>
              </a:ext>
            </a:extLst>
          </p:cNvPr>
          <p:cNvSpPr>
            <a:spLocks noGrp="1"/>
          </p:cNvSpPr>
          <p:nvPr>
            <p:ph idx="1"/>
          </p:nvPr>
        </p:nvSpPr>
        <p:spPr>
          <a:xfrm>
            <a:off x="0" y="0"/>
            <a:ext cx="9144000" cy="6857999"/>
          </a:xfrm>
        </p:spPr>
        <p:txBody>
          <a:bodyPr>
            <a:normAutofit/>
          </a:bodyPr>
          <a:lstStyle/>
          <a:p>
            <a:pPr algn="ctr">
              <a:buFont typeface="Wingdings" panose="05000000000000000000" pitchFamily="2" charset="2"/>
              <a:buChar char="Ø"/>
            </a:pPr>
            <a:r>
              <a:rPr lang="es-ES" b="1" dirty="0">
                <a:solidFill>
                  <a:schemeClr val="bg1"/>
                </a:solidFill>
              </a:rPr>
              <a:t>  </a:t>
            </a:r>
            <a:r>
              <a:rPr lang="es-ES" b="1" u="sng" dirty="0">
                <a:solidFill>
                  <a:srgbClr val="00B0F0"/>
                </a:solidFill>
              </a:rPr>
              <a:t>LA FE DE RAHAB ALCANZÓ A OTROS:</a:t>
            </a:r>
          </a:p>
          <a:p>
            <a:pPr>
              <a:buFont typeface="Wingdings" panose="05000000000000000000" pitchFamily="2" charset="2"/>
              <a:buChar char="Ø"/>
            </a:pPr>
            <a:r>
              <a:rPr lang="es-ES" b="1" dirty="0">
                <a:solidFill>
                  <a:schemeClr val="bg1"/>
                </a:solidFill>
              </a:rPr>
              <a:t> Lo primero que hizo Rahab fue asegurar la salvación, no solo para ella, sino también para su familia:</a:t>
            </a:r>
          </a:p>
          <a:p>
            <a:pPr>
              <a:buFont typeface="Wingdings" panose="05000000000000000000" pitchFamily="2" charset="2"/>
              <a:buChar char="Ø"/>
            </a:pPr>
            <a:r>
              <a:rPr lang="es-ES" b="1" dirty="0">
                <a:solidFill>
                  <a:schemeClr val="bg1"/>
                </a:solidFill>
              </a:rPr>
              <a:t> Josue.2:12-13.</a:t>
            </a:r>
          </a:p>
          <a:p>
            <a:pPr>
              <a:buFont typeface="Wingdings" panose="05000000000000000000" pitchFamily="2" charset="2"/>
              <a:buChar char="Ø"/>
            </a:pPr>
            <a:r>
              <a:rPr lang="es-ES" b="1" dirty="0">
                <a:solidFill>
                  <a:schemeClr val="bg1"/>
                </a:solidFill>
              </a:rPr>
              <a:t> Ahora pues, juradme por el SEÑOR, ya que os he tratado con bondad, que vosotros trataréis con bondad a la casa de mi padre, y dadme una promesa segura,</a:t>
            </a:r>
          </a:p>
          <a:p>
            <a:pPr>
              <a:buFont typeface="Wingdings" panose="05000000000000000000" pitchFamily="2" charset="2"/>
              <a:buChar char="Ø"/>
            </a:pPr>
            <a:r>
              <a:rPr lang="es-ES" b="1" dirty="0">
                <a:solidFill>
                  <a:schemeClr val="bg1"/>
                </a:solidFill>
              </a:rPr>
              <a:t> V.13.</a:t>
            </a:r>
          </a:p>
          <a:p>
            <a:pPr>
              <a:buFont typeface="Wingdings" panose="05000000000000000000" pitchFamily="2" charset="2"/>
              <a:buChar char="Ø"/>
            </a:pPr>
            <a:r>
              <a:rPr lang="es-ES" b="1" dirty="0">
                <a:solidFill>
                  <a:schemeClr val="bg1"/>
                </a:solidFill>
              </a:rPr>
              <a:t> que dejaréis vivir a mi padre y a mi madre, a mis hermanos y a mis hermanas, con todos los suyos, y que libraréis nuestras vidas de la muerte.</a:t>
            </a:r>
          </a:p>
          <a:p>
            <a:pPr>
              <a:buFont typeface="Wingdings" panose="05000000000000000000" pitchFamily="2" charset="2"/>
              <a:buChar char="Ø"/>
            </a:pPr>
            <a:r>
              <a:rPr lang="es-ES" b="1" dirty="0">
                <a:solidFill>
                  <a:schemeClr val="bg1"/>
                </a:solidFill>
              </a:rPr>
              <a:t> En un aspecto, nuestra fe es muy personal. Cada uno de nosotros se presenta como un individuo ante Dios. </a:t>
            </a:r>
          </a:p>
          <a:p>
            <a:pPr>
              <a:buFont typeface="Wingdings" panose="05000000000000000000" pitchFamily="2" charset="2"/>
              <a:buChar char="Ø"/>
            </a:pPr>
            <a:r>
              <a:rPr lang="es-ES" b="1" dirty="0">
                <a:solidFill>
                  <a:schemeClr val="bg1"/>
                </a:solidFill>
              </a:rPr>
              <a:t> Somos salvos como individuos y seremos juzgados como individuos.  </a:t>
            </a:r>
          </a:p>
          <a:p>
            <a:pPr>
              <a:buFont typeface="Wingdings" panose="05000000000000000000" pitchFamily="2" charset="2"/>
              <a:buChar char="Ø"/>
            </a:pPr>
            <a:endParaRPr lang="es-ES" b="1" dirty="0">
              <a:solidFill>
                <a:schemeClr val="bg1"/>
              </a:solidFill>
            </a:endParaRPr>
          </a:p>
        </p:txBody>
      </p:sp>
    </p:spTree>
    <p:extLst>
      <p:ext uri="{BB962C8B-B14F-4D97-AF65-F5344CB8AC3E}">
        <p14:creationId xmlns:p14="http://schemas.microsoft.com/office/powerpoint/2010/main" val="1932601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5">
                                            <p:txEl>
                                              <p:pRg st="7" end="7"/>
                                            </p:txEl>
                                          </p:spTgt>
                                        </p:tgtEl>
                                        <p:attrNameLst>
                                          <p:attrName>style.visibility</p:attrName>
                                        </p:attrNameLst>
                                      </p:cBhvr>
                                      <p:to>
                                        <p:strVal val="visible"/>
                                      </p:to>
                                    </p:set>
                                    <p:anim calcmode="lin" valueType="num">
                                      <p:cBhvr>
                                        <p:cTn id="56"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E675F6C3-1E39-415C-B1C1-F395A9DBC13F}"/>
              </a:ext>
            </a:extLst>
          </p:cNvPr>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Marcador de contenido 4">
            <a:extLst>
              <a:ext uri="{FF2B5EF4-FFF2-40B4-BE49-F238E27FC236}">
                <a16:creationId xmlns:a16="http://schemas.microsoft.com/office/drawing/2014/main" id="{12FABCFB-8F1E-47B9-9D62-3FBB480B18CC}"/>
              </a:ext>
            </a:extLst>
          </p:cNvPr>
          <p:cNvSpPr>
            <a:spLocks noGrp="1"/>
          </p:cNvSpPr>
          <p:nvPr>
            <p:ph idx="1"/>
          </p:nvPr>
        </p:nvSpPr>
        <p:spPr>
          <a:xfrm>
            <a:off x="0" y="0"/>
            <a:ext cx="9144000" cy="6857999"/>
          </a:xfrm>
        </p:spPr>
        <p:txBody>
          <a:bodyPr/>
          <a:lstStyle/>
          <a:p>
            <a:pPr>
              <a:buFont typeface="Wingdings" panose="05000000000000000000" pitchFamily="2" charset="2"/>
              <a:buChar char="Ø"/>
            </a:pPr>
            <a:r>
              <a:rPr lang="es-ES" b="1" dirty="0">
                <a:solidFill>
                  <a:schemeClr val="bg1"/>
                </a:solidFill>
              </a:rPr>
              <a:t>  II Corintios.5:10. </a:t>
            </a:r>
          </a:p>
          <a:p>
            <a:pPr>
              <a:buFont typeface="Wingdings" panose="05000000000000000000" pitchFamily="2" charset="2"/>
              <a:buChar char="Ø"/>
            </a:pPr>
            <a:r>
              <a:rPr lang="es-ES" b="1" dirty="0">
                <a:solidFill>
                  <a:schemeClr val="bg1"/>
                </a:solidFill>
              </a:rPr>
              <a:t> Porque todos nosotros debemos comparecer ante el tribunal de Cristo, para que cada uno sea recompensado por sus hechos estando en el cuerpo, de acuerdo con lo que hizo, sea bueno o sea malo. </a:t>
            </a:r>
          </a:p>
          <a:p>
            <a:pPr>
              <a:buFont typeface="Wingdings" panose="05000000000000000000" pitchFamily="2" charset="2"/>
              <a:buChar char="Ø"/>
            </a:pPr>
            <a:r>
              <a:rPr lang="es-ES" b="1" dirty="0">
                <a:solidFill>
                  <a:schemeClr val="bg1"/>
                </a:solidFill>
              </a:rPr>
              <a:t> Sin embargo, Dios se complace por una fe que mira hacia afuera, no solo hacia adentro.</a:t>
            </a:r>
          </a:p>
          <a:p>
            <a:pPr>
              <a:buFont typeface="Wingdings" panose="05000000000000000000" pitchFamily="2" charset="2"/>
              <a:buChar char="Ø"/>
            </a:pPr>
            <a:r>
              <a:rPr lang="es-ES" b="1" dirty="0">
                <a:solidFill>
                  <a:schemeClr val="bg1"/>
                </a:solidFill>
              </a:rPr>
              <a:t> Al hacer esta solicitud, Rahab nos recuerda a otro gentil que buscó el favor de Dios: Cornelio. </a:t>
            </a:r>
          </a:p>
          <a:p>
            <a:pPr>
              <a:buFont typeface="Wingdings" panose="05000000000000000000" pitchFamily="2" charset="2"/>
              <a:buChar char="Ø"/>
            </a:pPr>
            <a:r>
              <a:rPr lang="es-ES" b="1" dirty="0">
                <a:solidFill>
                  <a:schemeClr val="bg1"/>
                </a:solidFill>
              </a:rPr>
              <a:t> Un ángel le dijo a Cornelio que enviara hombres a Jope por Pedro, para que viniera y le dijera palabras por las cuales se salvaría. </a:t>
            </a:r>
          </a:p>
          <a:p>
            <a:pPr>
              <a:buFont typeface="Wingdings" panose="05000000000000000000" pitchFamily="2" charset="2"/>
              <a:buChar char="Ø"/>
            </a:pPr>
            <a:r>
              <a:rPr lang="es-ES" b="1" dirty="0">
                <a:solidFill>
                  <a:schemeClr val="bg1"/>
                </a:solidFill>
              </a:rPr>
              <a:t> Mientras esperaba la llegada de Pedro, convocó a su familia, amigos y vecinos para escuchar el Evangelio. </a:t>
            </a:r>
          </a:p>
          <a:p>
            <a:pPr>
              <a:buFont typeface="Wingdings" panose="05000000000000000000" pitchFamily="2" charset="2"/>
              <a:buChar char="Ø"/>
            </a:pPr>
            <a:endParaRPr lang="es-ES" b="1" dirty="0">
              <a:solidFill>
                <a:schemeClr val="bg1"/>
              </a:solidFill>
            </a:endParaRPr>
          </a:p>
        </p:txBody>
      </p:sp>
    </p:spTree>
    <p:extLst>
      <p:ext uri="{BB962C8B-B14F-4D97-AF65-F5344CB8AC3E}">
        <p14:creationId xmlns:p14="http://schemas.microsoft.com/office/powerpoint/2010/main" val="22330734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E675F6C3-1E39-415C-B1C1-F395A9DBC13F}"/>
              </a:ext>
            </a:extLst>
          </p:cNvPr>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Marcador de contenido 4">
            <a:extLst>
              <a:ext uri="{FF2B5EF4-FFF2-40B4-BE49-F238E27FC236}">
                <a16:creationId xmlns:a16="http://schemas.microsoft.com/office/drawing/2014/main" id="{12FABCFB-8F1E-47B9-9D62-3FBB480B18CC}"/>
              </a:ext>
            </a:extLst>
          </p:cNvPr>
          <p:cNvSpPr>
            <a:spLocks noGrp="1"/>
          </p:cNvSpPr>
          <p:nvPr>
            <p:ph idx="1"/>
          </p:nvPr>
        </p:nvSpPr>
        <p:spPr>
          <a:xfrm>
            <a:off x="0" y="0"/>
            <a:ext cx="9144000" cy="6857999"/>
          </a:xfrm>
        </p:spPr>
        <p:txBody>
          <a:bodyPr/>
          <a:lstStyle/>
          <a:p>
            <a:pPr>
              <a:buFont typeface="Wingdings" panose="05000000000000000000" pitchFamily="2" charset="2"/>
              <a:buChar char="Ø"/>
            </a:pPr>
            <a:r>
              <a:rPr lang="es-ES" b="1" dirty="0">
                <a:solidFill>
                  <a:schemeClr val="bg1"/>
                </a:solidFill>
              </a:rPr>
              <a:t> Hechos.10:24, 33.</a:t>
            </a:r>
          </a:p>
          <a:p>
            <a:pPr>
              <a:buFont typeface="Wingdings" panose="05000000000000000000" pitchFamily="2" charset="2"/>
              <a:buChar char="Ø"/>
            </a:pPr>
            <a:r>
              <a:rPr lang="es-ES" b="1" dirty="0">
                <a:solidFill>
                  <a:schemeClr val="bg1"/>
                </a:solidFill>
              </a:rPr>
              <a:t> Al otro día entró en Cesarea. Cornelio los estaba esperando y había reunido a sus parientes y amigos íntimos. </a:t>
            </a:r>
          </a:p>
          <a:p>
            <a:pPr>
              <a:buFont typeface="Wingdings" panose="05000000000000000000" pitchFamily="2" charset="2"/>
              <a:buChar char="Ø"/>
            </a:pPr>
            <a:r>
              <a:rPr lang="es-ES" b="1" dirty="0">
                <a:solidFill>
                  <a:schemeClr val="bg1"/>
                </a:solidFill>
              </a:rPr>
              <a:t> V.33.</a:t>
            </a:r>
          </a:p>
          <a:p>
            <a:pPr>
              <a:buFont typeface="Wingdings" panose="05000000000000000000" pitchFamily="2" charset="2"/>
              <a:buChar char="Ø"/>
            </a:pPr>
            <a:r>
              <a:rPr lang="es-ES" b="1" dirty="0">
                <a:solidFill>
                  <a:schemeClr val="bg1"/>
                </a:solidFill>
              </a:rPr>
              <a:t> Por tanto, envié por ti al instante, y has hecho bien en venir. Ahora, pues, todos nosotros estamos aquí presentes delante de Dios, para oír todo lo que el Señor te ha mandado.  </a:t>
            </a:r>
          </a:p>
          <a:p>
            <a:pPr>
              <a:buFont typeface="Wingdings" panose="05000000000000000000" pitchFamily="2" charset="2"/>
              <a:buChar char="Ø"/>
            </a:pPr>
            <a:r>
              <a:rPr lang="es-ES" b="1" dirty="0">
                <a:solidFill>
                  <a:schemeClr val="bg1"/>
                </a:solidFill>
              </a:rPr>
              <a:t> ¿Nuestra fe nos mueve a tratar de salvar a otros, o solo a nosotros mismos? </a:t>
            </a:r>
          </a:p>
          <a:p>
            <a:pPr>
              <a:buFont typeface="Wingdings" panose="05000000000000000000" pitchFamily="2" charset="2"/>
              <a:buChar char="Ø"/>
            </a:pPr>
            <a:r>
              <a:rPr lang="es-ES" b="1" dirty="0">
                <a:solidFill>
                  <a:schemeClr val="bg1"/>
                </a:solidFill>
              </a:rPr>
              <a:t> Dios honra la fe de aquellos que consideran a otras personas además de ellos mismos.</a:t>
            </a:r>
          </a:p>
        </p:txBody>
      </p:sp>
    </p:spTree>
    <p:extLst>
      <p:ext uri="{BB962C8B-B14F-4D97-AF65-F5344CB8AC3E}">
        <p14:creationId xmlns:p14="http://schemas.microsoft.com/office/powerpoint/2010/main" val="27564769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E675F6C3-1E39-415C-B1C1-F395A9DBC13F}"/>
              </a:ext>
            </a:extLst>
          </p:cNvPr>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Marcador de contenido 4">
            <a:extLst>
              <a:ext uri="{FF2B5EF4-FFF2-40B4-BE49-F238E27FC236}">
                <a16:creationId xmlns:a16="http://schemas.microsoft.com/office/drawing/2014/main" id="{12FABCFB-8F1E-47B9-9D62-3FBB480B18CC}"/>
              </a:ext>
            </a:extLst>
          </p:cNvPr>
          <p:cNvSpPr>
            <a:spLocks noGrp="1"/>
          </p:cNvSpPr>
          <p:nvPr>
            <p:ph idx="1"/>
          </p:nvPr>
        </p:nvSpPr>
        <p:spPr>
          <a:xfrm>
            <a:off x="0" y="0"/>
            <a:ext cx="9144000" cy="6857999"/>
          </a:xfrm>
        </p:spPr>
        <p:txBody>
          <a:bodyPr>
            <a:normAutofit/>
          </a:bodyPr>
          <a:lstStyle/>
          <a:p>
            <a:pPr algn="ctr">
              <a:buFont typeface="Wingdings" panose="05000000000000000000" pitchFamily="2" charset="2"/>
              <a:buChar char="Ø"/>
            </a:pPr>
            <a:r>
              <a:rPr lang="es-ES" b="1" dirty="0">
                <a:solidFill>
                  <a:schemeClr val="bg1"/>
                </a:solidFill>
              </a:rPr>
              <a:t> </a:t>
            </a:r>
            <a:r>
              <a:rPr lang="es-ES" b="1" u="sng" dirty="0">
                <a:solidFill>
                  <a:srgbClr val="00B0F0"/>
                </a:solidFill>
              </a:rPr>
              <a:t>RAHAB TENÍA UNA FE TRANSFORMADORA.</a:t>
            </a:r>
          </a:p>
          <a:p>
            <a:pPr>
              <a:buFont typeface="Wingdings" panose="05000000000000000000" pitchFamily="2" charset="2"/>
              <a:buChar char="Ø"/>
            </a:pPr>
            <a:r>
              <a:rPr lang="es-ES" b="1" dirty="0">
                <a:solidFill>
                  <a:schemeClr val="bg1"/>
                </a:solidFill>
              </a:rPr>
              <a:t>Josué.6:25. </a:t>
            </a:r>
          </a:p>
          <a:p>
            <a:pPr>
              <a:buFont typeface="Wingdings" panose="05000000000000000000" pitchFamily="2" charset="2"/>
              <a:buChar char="Ø"/>
            </a:pPr>
            <a:r>
              <a:rPr lang="es-ES" b="1" dirty="0">
                <a:solidFill>
                  <a:schemeClr val="bg1"/>
                </a:solidFill>
              </a:rPr>
              <a:t> Pero Josué dejó vivir a Rahab la ramera, a la casa de su padre y todo lo que ella tenía; y ella ha habitado en medio de Israel hasta hoy, porque escondió a los mensajeros a quienes Josué había enviado a reconocer a Jericó. </a:t>
            </a:r>
          </a:p>
          <a:p>
            <a:pPr>
              <a:buFont typeface="Wingdings" panose="05000000000000000000" pitchFamily="2" charset="2"/>
              <a:buChar char="Ø"/>
            </a:pPr>
            <a:r>
              <a:rPr lang="es-ES" b="1" dirty="0">
                <a:solidFill>
                  <a:schemeClr val="bg1"/>
                </a:solidFill>
              </a:rPr>
              <a:t> Nos dice que Rahab habitó con el pueblo de Israel después de la caída de Jericó. </a:t>
            </a:r>
          </a:p>
          <a:p>
            <a:pPr>
              <a:buFont typeface="Wingdings" panose="05000000000000000000" pitchFamily="2" charset="2"/>
              <a:buChar char="Ø"/>
            </a:pPr>
            <a:r>
              <a:rPr lang="es-ES" b="1" dirty="0">
                <a:solidFill>
                  <a:schemeClr val="bg1"/>
                </a:solidFill>
              </a:rPr>
              <a:t> Mateo.1:5. </a:t>
            </a:r>
          </a:p>
          <a:p>
            <a:pPr>
              <a:buFont typeface="Wingdings" panose="05000000000000000000" pitchFamily="2" charset="2"/>
              <a:buChar char="Ø"/>
            </a:pPr>
            <a:r>
              <a:rPr lang="es-ES" b="1" dirty="0">
                <a:solidFill>
                  <a:schemeClr val="bg1"/>
                </a:solidFill>
              </a:rPr>
              <a:t> Salmón engendró, de Rahab, a Booz, Booz engendró, de Rut, a Obed, y Obed engendró a Isaí; </a:t>
            </a:r>
          </a:p>
          <a:p>
            <a:pPr>
              <a:buFont typeface="Wingdings" panose="05000000000000000000" pitchFamily="2" charset="2"/>
              <a:buChar char="Ø"/>
            </a:pPr>
            <a:r>
              <a:rPr lang="es-ES" b="1" dirty="0">
                <a:solidFill>
                  <a:schemeClr val="bg1"/>
                </a:solidFill>
              </a:rPr>
              <a:t> Nos dice que se casó con un hombre de la tribu de Judá llamado Salmón, se convirtió en la tatarabuela del rey David y fue un antepasado de Cristo. </a:t>
            </a:r>
          </a:p>
        </p:txBody>
      </p:sp>
    </p:spTree>
    <p:extLst>
      <p:ext uri="{BB962C8B-B14F-4D97-AF65-F5344CB8AC3E}">
        <p14:creationId xmlns:p14="http://schemas.microsoft.com/office/powerpoint/2010/main" val="13640500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89</TotalTime>
  <Words>3105</Words>
  <Application>Microsoft Office PowerPoint</Application>
  <PresentationFormat>Presentación en pantalla (4:3)</PresentationFormat>
  <Paragraphs>193</Paragraphs>
  <Slides>24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24</vt:i4>
      </vt:variant>
    </vt:vector>
  </HeadingPairs>
  <TitlesOfParts>
    <vt:vector size="29" baseType="lpstr">
      <vt:lpstr>Arial</vt:lpstr>
      <vt:lpstr>Calibri</vt:lpstr>
      <vt:lpstr>Calibri Light</vt:lpstr>
      <vt:lpstr>Wingdings</vt:lpstr>
      <vt:lpstr>Tema de Office</vt:lpstr>
      <vt:lpstr>RAHAB: COMO TENER UNA FE QUE DIOS HONRARA. </vt:lpstr>
      <vt:lpstr>Presentación de PowerPoint</vt:lpstr>
      <vt:lpstr>RAHAB TENÍA UNA FE QUE OBRABA.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CONCLUSION:</vt:lpstr>
      <vt:lpstr>CUMPLIENDO LAS CONDICIONES DE SALVACIÓN.</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RAHAB: COMO TENER UNA FE QUE DIOS HONRARA.</dc:title>
  <dc:creator>Mario Moreno</dc:creator>
  <cp:lastModifiedBy>Mario Moreno</cp:lastModifiedBy>
  <cp:revision>12</cp:revision>
  <dcterms:created xsi:type="dcterms:W3CDTF">2021-01-06T21:31:38Z</dcterms:created>
  <dcterms:modified xsi:type="dcterms:W3CDTF">2021-01-12T17:06:11Z</dcterms:modified>
</cp:coreProperties>
</file>