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5"/>
  </p:notesMasterIdLst>
  <p:sldIdLst>
    <p:sldId id="256" r:id="rId2"/>
    <p:sldId id="260" r:id="rId3"/>
    <p:sldId id="261" r:id="rId4"/>
    <p:sldId id="262" r:id="rId5"/>
    <p:sldId id="263" r:id="rId6"/>
    <p:sldId id="264" r:id="rId7"/>
    <p:sldId id="265" r:id="rId8"/>
    <p:sldId id="257" r:id="rId9"/>
    <p:sldId id="266" r:id="rId10"/>
    <p:sldId id="267" r:id="rId11"/>
    <p:sldId id="268" r:id="rId12"/>
    <p:sldId id="269" r:id="rId13"/>
    <p:sldId id="259"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87" autoAdjust="0"/>
  </p:normalViewPr>
  <p:slideViewPr>
    <p:cSldViewPr snapToGrid="0">
      <p:cViewPr varScale="1">
        <p:scale>
          <a:sx n="58" d="100"/>
          <a:sy n="58" d="100"/>
        </p:scale>
        <p:origin x="15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523F-14B7-489D-91EF-F42F4D33A96A}" type="datetimeFigureOut">
              <a:rPr lang="es-CL" smtClean="0"/>
              <a:t>04/10/20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25F42-F2BD-49C3-B8B1-877604A58452}" type="slidenum">
              <a:rPr lang="es-CL" smtClean="0"/>
              <a:t>‹Nº›</a:t>
            </a:fld>
            <a:endParaRPr lang="es-CL"/>
          </a:p>
        </p:txBody>
      </p:sp>
    </p:spTree>
    <p:extLst>
      <p:ext uri="{BB962C8B-B14F-4D97-AF65-F5344CB8AC3E}">
        <p14:creationId xmlns:p14="http://schemas.microsoft.com/office/powerpoint/2010/main" val="237455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25F42-F2BD-49C3-B8B1-877604A58452}"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17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lang="es-CL" sz="1800" dirty="0">
                <a:effectLst/>
                <a:latin typeface="Garamond" panose="02020404030301010803" pitchFamily="18" charset="0"/>
                <a:ea typeface="Times New Roman" panose="02020603050405020304" pitchFamily="18" charset="0"/>
              </a:rPr>
              <a:t>Hay algo dinámico en esta salida. Jesús preparó mesa en la presencia del enemigo. Permitió que Judas viera la cena, pero no le permitió quedarse. No eres bien recibido. Esta mesa es para mis hijos. </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lang="es-CL" sz="1800" dirty="0">
                <a:effectLst/>
                <a:latin typeface="Garamond" panose="02020404030301010803" pitchFamily="18" charset="0"/>
                <a:ea typeface="Times New Roman" panose="02020603050405020304" pitchFamily="18" charset="0"/>
              </a:rPr>
              <a:t>Puedes tentarlos. Puedes ponerles tropiezos. Pero nunca te sentarás con ellos.  </a:t>
            </a:r>
            <a:r>
              <a:rPr lang="es-CL" sz="1800" b="1" dirty="0">
                <a:effectLst/>
                <a:latin typeface="Garamond" panose="02020404030301010803" pitchFamily="18" charset="0"/>
                <a:ea typeface="Times New Roman" panose="02020603050405020304" pitchFamily="18" charset="0"/>
              </a:rPr>
              <a:t>Jesús protegió de las víboras</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lang="es-CL" sz="1800" dirty="0">
                <a:effectLst/>
                <a:latin typeface="Garamond" panose="02020404030301010803" pitchFamily="18" charset="0"/>
                <a:ea typeface="Times New Roman" panose="02020603050405020304" pitchFamily="18" charset="0"/>
              </a:rPr>
              <a:t>Jesús tiene una mesa preparada para los «Pedros» que se preguntan si habrá lugar en la mesa para ellos</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lang="es-CL" sz="1800" dirty="0">
                <a:effectLst/>
                <a:latin typeface="Garamond" panose="02020404030301010803" pitchFamily="18" charset="0"/>
                <a:ea typeface="Times New Roman" panose="02020603050405020304" pitchFamily="18" charset="0"/>
              </a:rPr>
              <a:t>Jesús les da un tierno recordatorio cuando pasa la copa, ver </a:t>
            </a:r>
            <a:r>
              <a:rPr lang="es-CL" sz="1800" b="1" dirty="0">
                <a:effectLst/>
                <a:latin typeface="Garamond" panose="02020404030301010803" pitchFamily="18" charset="0"/>
                <a:ea typeface="Times New Roman" panose="02020603050405020304" pitchFamily="18" charset="0"/>
              </a:rPr>
              <a:t>Mateo 26.27–28</a:t>
            </a:r>
            <a:r>
              <a:rPr lang="es-CL" sz="1800" dirty="0">
                <a:effectLst/>
                <a:latin typeface="Garamond" panose="02020404030301010803" pitchFamily="18" charset="0"/>
                <a:ea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endParaRPr lang="es-CL"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25F42-F2BD-49C3-B8B1-877604A58452}"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0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«Bebed de ella todos ». Los que se sienten indignos, beban. Los que se sienten avergonzados, beban. Los que se sienten confundidos, beban. </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b="1" i="1" dirty="0">
                <a:effectLst/>
                <a:latin typeface="Garamond" panose="02020404030301010803" pitchFamily="18" charset="0"/>
                <a:ea typeface="Times New Roman" panose="02020603050405020304" pitchFamily="18" charset="0"/>
              </a:rPr>
              <a:t>¿Qué pasa por su mente cuando vive la Cena del Señor? La cena representa la muerte de Cristo. Su muerte es nuestro perdón.</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«Bebed de ella todos ». Se siente bien al estar otra vez en la mesa.</a:t>
            </a:r>
            <a:endParaRPr lang="es-CL" sz="1800" dirty="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25F42-F2BD-49C3-B8B1-877604A58452}"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57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buFont typeface="Symbol" panose="05050102010706020507" pitchFamily="18" charset="2"/>
              <a:buChar char=""/>
              <a:tabLst>
                <a:tab pos="457200" algn="l"/>
              </a:tabLst>
            </a:pPr>
            <a:r>
              <a:rPr lang="es-CL" sz="1800" dirty="0">
                <a:effectLst/>
                <a:latin typeface="Times New Roman" panose="02020603050405020304" pitchFamily="18" charset="0"/>
                <a:ea typeface="Times New Roman" panose="02020603050405020304" pitchFamily="18" charset="0"/>
              </a:rPr>
              <a:t>Por favor, no se olviden de decirle a Pedro, especialmente a él</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lang="es-CL" sz="1800" b="1" i="1" dirty="0">
                <a:effectLst/>
                <a:latin typeface="Garamond" panose="02020404030301010803" pitchFamily="18" charset="0"/>
                <a:ea typeface="Times New Roman" panose="02020603050405020304" pitchFamily="18" charset="0"/>
              </a:rPr>
              <a:t>Díganle a Pedro que debe sentarse otra vez en la mesa del Señor.</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dirty="0">
                <a:effectLst/>
                <a:latin typeface="Times New Roman" panose="02020603050405020304" pitchFamily="18" charset="0"/>
                <a:ea typeface="Times New Roman" panose="02020603050405020304" pitchFamily="18" charset="0"/>
              </a:rPr>
              <a:t>El Señor quiere que vuelvas a sentarse a su mesa.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25F42-F2BD-49C3-B8B1-877604A58452}"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95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just">
              <a:buFont typeface="Symbol" panose="05050102010706020507" pitchFamily="18" charset="2"/>
              <a:buNone/>
              <a:tabLst>
                <a:tab pos="457200" algn="l"/>
              </a:tabLst>
            </a:pPr>
            <a:endParaRPr lang="es-CL" b="1" i="1"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25F42-F2BD-49C3-B8B1-877604A58452}"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66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Ve a ese individuo amparado en las sombras? Es Pedro. Pedro el apóstol. Pedro el impetuoso. Pedro el apasionado. Una vez caminó sobre las aguas. Salió del bote y pisó el agua del lago. Pronto le predicará a millares. Osado ante amigos y enemigos por igual.</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Pero el que caminó sobre las aguas esa noche se ha apresurado a esconderse. No gimotea ni lloriquea, sino llora. Llora a gritos. </a:t>
            </a: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cs typeface="Times New Roman" panose="02020603050405020304" pitchFamily="18" charset="0"/>
              </a:rPr>
              <a:t>¿Qué duele más? </a:t>
            </a:r>
            <a:r>
              <a:rPr lang="es-CL" sz="1800" b="1" dirty="0">
                <a:effectLst/>
                <a:latin typeface="Garamond" panose="02020404030301010803" pitchFamily="18" charset="0"/>
                <a:ea typeface="Times New Roman" panose="02020603050405020304" pitchFamily="18" charset="0"/>
                <a:cs typeface="Times New Roman" panose="02020603050405020304" pitchFamily="18" charset="0"/>
              </a:rPr>
              <a:t>¿Haberlo hecho o que hubiera jurado que jamás lo haría? </a:t>
            </a:r>
            <a:endParaRPr lang="es-CL" b="1" dirty="0"/>
          </a:p>
        </p:txBody>
      </p:sp>
      <p:sp>
        <p:nvSpPr>
          <p:cNvPr id="4" name="Marcador de número de diapositiva 3"/>
          <p:cNvSpPr>
            <a:spLocks noGrp="1"/>
          </p:cNvSpPr>
          <p:nvPr>
            <p:ph type="sldNum" sz="quarter" idx="5"/>
          </p:nvPr>
        </p:nvSpPr>
        <p:spPr/>
        <p:txBody>
          <a:bodyPr/>
          <a:lstStyle/>
          <a:p>
            <a:fld id="{54E25F42-F2BD-49C3-B8B1-877604A58452}" type="slidenum">
              <a:rPr lang="es-CL" smtClean="0"/>
              <a:t>2</a:t>
            </a:fld>
            <a:endParaRPr lang="es-CL"/>
          </a:p>
        </p:txBody>
      </p:sp>
    </p:spTree>
    <p:extLst>
      <p:ext uri="{BB962C8B-B14F-4D97-AF65-F5344CB8AC3E}">
        <p14:creationId xmlns:p14="http://schemas.microsoft.com/office/powerpoint/2010/main" val="865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just">
              <a:buFont typeface="Symbol" panose="05050102010706020507" pitchFamily="18" charset="2"/>
              <a:buNone/>
              <a:tabLst>
                <a:tab pos="457200" algn="l"/>
              </a:tabLst>
            </a:pPr>
            <a:r>
              <a:rPr lang="es-CL" sz="1800" dirty="0">
                <a:effectLst/>
                <a:latin typeface="Garamond" panose="02020404030301010803" pitchFamily="18" charset="0"/>
                <a:ea typeface="Times New Roman" panose="02020603050405020304" pitchFamily="18" charset="0"/>
                <a:cs typeface="Times New Roman" panose="02020603050405020304" pitchFamily="18" charset="0"/>
              </a:rPr>
              <a:t>Negar a Cristo la noche que fue entregado era de por sí bastante malo, pero ¿tenía que jactarse que no lo negaría? Una negación era lamentable, pero ¿tres veces? </a:t>
            </a:r>
            <a:endParaRPr lang="es-CL" b="1"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25F42-F2BD-49C3-B8B1-877604A58452}"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42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lvl="0" indent="-285750" algn="just">
              <a:buFont typeface="Arial" panose="020B0604020202020204" pitchFamily="34" charset="0"/>
              <a:buChar char="•"/>
              <a:tabLst>
                <a:tab pos="457200" algn="l"/>
              </a:tabLst>
            </a:pPr>
            <a:r>
              <a:rPr lang="es-CL" sz="1800" dirty="0">
                <a:effectLst/>
                <a:latin typeface="Garamond" panose="02020404030301010803" pitchFamily="18" charset="0"/>
                <a:ea typeface="Times New Roman" panose="02020603050405020304" pitchFamily="18" charset="0"/>
                <a:cs typeface="Times New Roman" panose="02020603050405020304" pitchFamily="18" charset="0"/>
              </a:rPr>
              <a:t>Tres negaciones eran horribles, pero ¿tenía que maldecir?</a:t>
            </a:r>
          </a:p>
          <a:p>
            <a:pPr marL="285750" lvl="0" indent="-285750" algn="just">
              <a:buFont typeface="Arial" panose="020B0604020202020204" pitchFamily="34" charset="0"/>
              <a:buChar char="•"/>
              <a:tabLst>
                <a:tab pos="457200" algn="l"/>
              </a:tabLst>
            </a:pPr>
            <a:r>
              <a:rPr lang="es-CL" sz="1800" dirty="0">
                <a:effectLst/>
                <a:latin typeface="Garamond" panose="02020404030301010803" pitchFamily="18" charset="0"/>
                <a:ea typeface="Times New Roman" panose="02020603050405020304" pitchFamily="18" charset="0"/>
                <a:cs typeface="Times New Roman" panose="02020603050405020304" pitchFamily="18" charset="0"/>
              </a:rPr>
              <a:t>¿Qué hizo Pedro después de su pecado? </a:t>
            </a:r>
            <a:endParaRPr lang="es-CL" b="1"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25F42-F2BD-49C3-B8B1-877604A58452}"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84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Nos preguntamos por qué se fue a pescar. Sabemos la razón de su regreso a Galilea. Se le había dicho que el Cristo resucitado se reuniría allí con sus discípulos. </a:t>
            </a: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¿qué hacen en un bote? Nadie les dijo que pescaran, pero eso fue lo que hicieron ¿no había dejado Pedro de pescar? </a:t>
            </a: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Dos años antes, cuando Jesús lo llamó a pescar hombres, ¿no dejó su red y le siguió? Desde entonces no le hemos visto pescar. ¿Por qué va a pescar ahora? </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b="1" i="1" dirty="0">
                <a:effectLst/>
                <a:latin typeface="Garamond" panose="02020404030301010803" pitchFamily="18" charset="0"/>
                <a:ea typeface="Times New Roman" panose="02020603050405020304" pitchFamily="18" charset="0"/>
              </a:rPr>
              <a:t>Recuerde la ultima vez que pecó y volvió a sus antiguas prácticas</a:t>
            </a:r>
            <a:endParaRPr lang="es-CL" sz="1800" dirty="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54E25F42-F2BD-49C3-B8B1-877604A58452}" type="slidenum">
              <a:rPr lang="es-CL" smtClean="0"/>
              <a:t>5</a:t>
            </a:fld>
            <a:endParaRPr lang="es-CL"/>
          </a:p>
        </p:txBody>
      </p:sp>
    </p:spTree>
    <p:extLst>
      <p:ext uri="{BB962C8B-B14F-4D97-AF65-F5344CB8AC3E}">
        <p14:creationId xmlns:p14="http://schemas.microsoft.com/office/powerpoint/2010/main" val="50886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Pedro se preguntaba</a:t>
            </a:r>
            <a:r>
              <a:rPr lang="es-CL" sz="1800" b="1" dirty="0">
                <a:effectLst/>
                <a:latin typeface="Garamond" panose="02020404030301010803" pitchFamily="18" charset="0"/>
                <a:ea typeface="Times New Roman" panose="02020603050405020304" pitchFamily="18" charset="0"/>
              </a:rPr>
              <a:t>: «Después de lo que hice, ¿volvería Él por alguien como yo?»  </a:t>
            </a:r>
            <a:r>
              <a:rPr lang="es-CL" sz="1800" dirty="0">
                <a:effectLst/>
                <a:latin typeface="Garamond" panose="02020404030301010803" pitchFamily="18" charset="0"/>
                <a:ea typeface="Times New Roman" panose="02020603050405020304" pitchFamily="18" charset="0"/>
              </a:rPr>
              <a:t>Nosotros nos hemos preguntado lo mismo. </a:t>
            </a: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«¡Basta de pecar”!</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Lloramos como Pedro lloró, y hacemos lo que Pedro hizo. Nos vamos a pescar. </a:t>
            </a: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Volvemos a nuestra vida antigua. </a:t>
            </a:r>
            <a:r>
              <a:rPr lang="es-CL" sz="1800" u="sng" dirty="0">
                <a:effectLst/>
                <a:latin typeface="Garamond" panose="02020404030301010803" pitchFamily="18" charset="0"/>
                <a:ea typeface="Times New Roman" panose="02020603050405020304" pitchFamily="18" charset="0"/>
              </a:rPr>
              <a:t>Hacemos lo que viene en forma natural, en vez  de hacer lo que viene en forma espiritual. </a:t>
            </a:r>
            <a:endParaRPr lang="es-CL" sz="1800" u="sng"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b="1" dirty="0">
                <a:effectLst/>
                <a:latin typeface="Garamond" panose="02020404030301010803" pitchFamily="18" charset="0"/>
                <a:ea typeface="Times New Roman" panose="02020603050405020304" pitchFamily="18" charset="0"/>
              </a:rPr>
              <a:t>…Y dudamos que Jesús tenga un lugar para tipos como nosotros. </a:t>
            </a: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Jesús responde la pregunta. Su respuesta llegó junto al mar como un regalo para Pedro. ¿Sabe qué hizo Jesús? ¿Partió las aguas? ¿Convirtió los botes en oro y las redes en plata? No. Hizo algo mucho más significativo. </a:t>
            </a:r>
            <a:r>
              <a:rPr lang="es-CL" sz="1800" b="1" i="1" dirty="0">
                <a:effectLst/>
                <a:latin typeface="Garamond" panose="02020404030301010803" pitchFamily="18" charset="0"/>
                <a:ea typeface="Times New Roman" panose="02020603050405020304" pitchFamily="18" charset="0"/>
              </a:rPr>
              <a:t>Invitó a Pedro a tomar desayuno. </a:t>
            </a:r>
            <a:r>
              <a:rPr lang="es-CL" sz="1800" b="1" dirty="0">
                <a:effectLst/>
                <a:latin typeface="Garamond" panose="02020404030301010803" pitchFamily="18" charset="0"/>
                <a:ea typeface="Times New Roman" panose="02020603050405020304" pitchFamily="18" charset="0"/>
              </a:rPr>
              <a:t>Jesús lo preparó. </a:t>
            </a:r>
            <a:endParaRPr lang="es-CL"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endParaRPr lang="es-CL" sz="1800" b="1" dirty="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25F42-F2BD-49C3-B8B1-877604A58452}"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38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Los pescados chirriaban en la sartén y el pan esperaba; aquel que derrotó al infierno y es el rey de los cielos invitó a sus amigos a sentarse a comer. </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Nadie podía haber estado más agradecido que Pedro. El que había sido zarandeado como trigo por Satanás comía pan de la mano de Dios. </a:t>
            </a:r>
            <a:r>
              <a:rPr lang="es-CL" sz="1800" b="1" i="1" dirty="0">
                <a:effectLst/>
                <a:latin typeface="Garamond" panose="02020404030301010803" pitchFamily="18" charset="0"/>
                <a:ea typeface="Times New Roman" panose="02020603050405020304" pitchFamily="18" charset="0"/>
              </a:rPr>
              <a:t>Pedro fue invitado a la comida de Cristo</a:t>
            </a:r>
            <a:r>
              <a:rPr lang="es-CL" sz="1800" dirty="0">
                <a:effectLst/>
                <a:latin typeface="Garamond" panose="02020404030301010803" pitchFamily="18" charset="0"/>
                <a:ea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b="1" dirty="0">
                <a:effectLst/>
                <a:latin typeface="Garamond" panose="02020404030301010803" pitchFamily="18" charset="0"/>
                <a:ea typeface="Times New Roman" panose="02020603050405020304" pitchFamily="18" charset="0"/>
              </a:rPr>
              <a:t>lo que Jesús hizo por Pedro se parece mucho a Lo que el pastor hizo por las ovejas</a:t>
            </a:r>
            <a:endParaRPr lang="es-CL" sz="1800" b="1" dirty="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54E25F42-F2BD-49C3-B8B1-877604A58452}" type="slidenum">
              <a:rPr lang="es-CL" smtClean="0"/>
              <a:t>7</a:t>
            </a:fld>
            <a:endParaRPr lang="es-CL"/>
          </a:p>
        </p:txBody>
      </p:sp>
    </p:spTree>
    <p:extLst>
      <p:ext uri="{BB962C8B-B14F-4D97-AF65-F5344CB8AC3E}">
        <p14:creationId xmlns:p14="http://schemas.microsoft.com/office/powerpoint/2010/main" val="379820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En este punto del salmo, la mente de David parece estar en las tierras altas con sus ovejas. </a:t>
            </a: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El pastor se preocupa especialmente de la víbora, una pequeña culebra marrón que vive bajo tierra. Se sabe que esa víbora salta repentinamente de su agujero y muerde a la oveja en la nariz. La mordida suele infectarse y puede matar. </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Como defensa contra ella, el pastor derrama aceite formando un círculo alrededor de la cueva de la víbora. También aplica el aceite en las narices de los animales. </a:t>
            </a:r>
          </a:p>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El aceite en la cueva de la víbora lubrica la salida y evita que la víbora salga. El olor del aceite en la nariz de las ovejas repele a la víbora. </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b="1" dirty="0">
                <a:effectLst/>
                <a:latin typeface="Garamond" panose="02020404030301010803" pitchFamily="18" charset="0"/>
                <a:ea typeface="Times New Roman" panose="02020603050405020304" pitchFamily="18" charset="0"/>
              </a:rPr>
              <a:t>El pastor, en un sentido muy real, ha preparado la mesa y entrega su cuidado</a:t>
            </a:r>
          </a:p>
          <a:p>
            <a:pPr marL="342900" lvl="0" indent="-342900" algn="just">
              <a:buFont typeface="Symbol" panose="05050102010706020507" pitchFamily="18" charset="2"/>
              <a:buChar char=""/>
              <a:tabLst>
                <a:tab pos="457200" algn="l"/>
              </a:tabLst>
            </a:pPr>
            <a:r>
              <a:rPr lang="es-CL" sz="1800" b="1" dirty="0">
                <a:effectLst/>
                <a:latin typeface="Garamond" panose="02020404030301010803" pitchFamily="18" charset="0"/>
                <a:ea typeface="Times New Roman" panose="02020603050405020304" pitchFamily="18" charset="0"/>
              </a:rPr>
              <a:t>Hizo esto Jesús por Pedro?</a:t>
            </a:r>
            <a:endParaRPr lang="es-CL" sz="1800" b="1"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s-CL" dirty="0"/>
          </a:p>
        </p:txBody>
      </p:sp>
      <p:sp>
        <p:nvSpPr>
          <p:cNvPr id="4" name="Marcador de número de diapositiva 3"/>
          <p:cNvSpPr>
            <a:spLocks noGrp="1"/>
          </p:cNvSpPr>
          <p:nvPr>
            <p:ph type="sldNum" sz="quarter" idx="5"/>
          </p:nvPr>
        </p:nvSpPr>
        <p:spPr/>
        <p:txBody>
          <a:bodyPr/>
          <a:lstStyle/>
          <a:p>
            <a:fld id="{54E25F42-F2BD-49C3-B8B1-877604A58452}" type="slidenum">
              <a:rPr lang="es-CL" smtClean="0"/>
              <a:t>8</a:t>
            </a:fld>
            <a:endParaRPr lang="es-CL"/>
          </a:p>
        </p:txBody>
      </p:sp>
    </p:spTree>
    <p:extLst>
      <p:ext uri="{BB962C8B-B14F-4D97-AF65-F5344CB8AC3E}">
        <p14:creationId xmlns:p14="http://schemas.microsoft.com/office/powerpoint/2010/main" val="177139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buFont typeface="Symbol" panose="05050102010706020507" pitchFamily="18" charset="2"/>
              <a:buChar char=""/>
              <a:tabLst>
                <a:tab pos="457200" algn="l"/>
              </a:tabLst>
            </a:pPr>
            <a:r>
              <a:rPr lang="es-CL" sz="1800" dirty="0">
                <a:effectLst/>
                <a:latin typeface="Garamond" panose="02020404030301010803" pitchFamily="18" charset="0"/>
                <a:ea typeface="Times New Roman" panose="02020603050405020304" pitchFamily="18" charset="0"/>
              </a:rPr>
              <a:t>Fíjese quién hizo los «preparativos». Jesús reservó el gran aposento e hizo los arreglos para que el guía condujese a los discípulos. Jesús se aseguró que la habitación estuviese preparada y pronta la comida. ¿Qué hicieron los discípulos? Cumplieron fielmente y comieron. </a:t>
            </a:r>
            <a:endParaRPr lang="es-C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s-CL" sz="1800" b="1" dirty="0">
                <a:effectLst/>
                <a:latin typeface="Garamond" panose="02020404030301010803" pitchFamily="18" charset="0"/>
                <a:ea typeface="Times New Roman" panose="02020603050405020304" pitchFamily="18" charset="0"/>
              </a:rPr>
              <a:t>No sólo eso: enfrentó las víboras. </a:t>
            </a:r>
            <a:r>
              <a:rPr lang="es-CL" sz="1800" dirty="0">
                <a:effectLst/>
                <a:latin typeface="Garamond" panose="02020404030301010803" pitchFamily="18" charset="0"/>
                <a:ea typeface="Times New Roman" panose="02020603050405020304" pitchFamily="18" charset="0"/>
              </a:rPr>
              <a:t>Usted recordará que uno solo de los discípulos no completó la cena esa noche…</a:t>
            </a:r>
            <a:endParaRPr lang="es-CL" dirty="0"/>
          </a:p>
        </p:txBody>
      </p:sp>
      <p:sp>
        <p:nvSpPr>
          <p:cNvPr id="4" name="Marcador de número de diapositiva 3"/>
          <p:cNvSpPr>
            <a:spLocks noGrp="1"/>
          </p:cNvSpPr>
          <p:nvPr>
            <p:ph type="sldNum" sz="quarter" idx="5"/>
          </p:nvPr>
        </p:nvSpPr>
        <p:spPr/>
        <p:txBody>
          <a:bodyPr/>
          <a:lstStyle/>
          <a:p>
            <a:fld id="{54E25F42-F2BD-49C3-B8B1-877604A58452}" type="slidenum">
              <a:rPr lang="es-CL" smtClean="0"/>
              <a:t>9</a:t>
            </a:fld>
            <a:endParaRPr lang="es-CL"/>
          </a:p>
        </p:txBody>
      </p:sp>
    </p:spTree>
    <p:extLst>
      <p:ext uri="{BB962C8B-B14F-4D97-AF65-F5344CB8AC3E}">
        <p14:creationId xmlns:p14="http://schemas.microsoft.com/office/powerpoint/2010/main" val="164356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9189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10/4/2020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5001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10/4/2020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09453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9836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10/4/2020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76857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10/4/2020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01367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14963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10/4/2020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6205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27729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10/4/2020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22816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10/4/2020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34919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‹Nº›</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2441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7" r:id="rId5"/>
    <p:sldLayoutId id="2147483731" r:id="rId6"/>
    <p:sldLayoutId id="2147483732" r:id="rId7"/>
    <p:sldLayoutId id="2147483733" r:id="rId8"/>
    <p:sldLayoutId id="2147483736" r:id="rId9"/>
    <p:sldLayoutId id="2147483734" r:id="rId10"/>
    <p:sldLayoutId id="2147483735"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U VARA Y TU CAYADO ME INFUNDEN ALIENTO.">
            <a:extLst>
              <a:ext uri="{FF2B5EF4-FFF2-40B4-BE49-F238E27FC236}">
                <a16:creationId xmlns:a16="http://schemas.microsoft.com/office/drawing/2014/main" id="{77C5A6F7-91E3-43B9-B46B-16A710BD42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3" r="-1" b="-1"/>
          <a:stretch/>
        </p:blipFill>
        <p:spPr bwMode="auto">
          <a:xfrm>
            <a:off x="16" y="10"/>
            <a:ext cx="7556889" cy="685799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5"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E0C9A3F5-4037-49FF-9748-08F0C1A415C7}"/>
              </a:ext>
            </a:extLst>
          </p:cNvPr>
          <p:cNvSpPr>
            <a:spLocks noGrp="1"/>
          </p:cNvSpPr>
          <p:nvPr>
            <p:ph type="ctrTitle"/>
          </p:nvPr>
        </p:nvSpPr>
        <p:spPr>
          <a:xfrm>
            <a:off x="8047939" y="640080"/>
            <a:ext cx="3659246" cy="2850320"/>
          </a:xfrm>
        </p:spPr>
        <p:txBody>
          <a:bodyPr>
            <a:normAutofit/>
          </a:bodyPr>
          <a:lstStyle/>
          <a:p>
            <a:r>
              <a:rPr lang="es-CL" sz="4800" dirty="0">
                <a:solidFill>
                  <a:srgbClr val="FFFFFF"/>
                </a:solidFill>
              </a:rPr>
              <a:t>Mesa delante de mi</a:t>
            </a:r>
          </a:p>
        </p:txBody>
      </p:sp>
      <p:sp>
        <p:nvSpPr>
          <p:cNvPr id="5" name="Subtítulo 4">
            <a:extLst>
              <a:ext uri="{FF2B5EF4-FFF2-40B4-BE49-F238E27FC236}">
                <a16:creationId xmlns:a16="http://schemas.microsoft.com/office/drawing/2014/main" id="{6478185F-6875-4F1F-9398-7A09B00E1265}"/>
              </a:ext>
            </a:extLst>
          </p:cNvPr>
          <p:cNvSpPr>
            <a:spLocks noGrp="1"/>
          </p:cNvSpPr>
          <p:nvPr>
            <p:ph type="subTitle" idx="1"/>
          </p:nvPr>
        </p:nvSpPr>
        <p:spPr>
          <a:xfrm>
            <a:off x="8047939" y="3812135"/>
            <a:ext cx="3659246" cy="1596655"/>
          </a:xfrm>
        </p:spPr>
        <p:txBody>
          <a:bodyPr>
            <a:normAutofit/>
          </a:bodyPr>
          <a:lstStyle/>
          <a:p>
            <a:r>
              <a:rPr lang="es-CL" dirty="0">
                <a:solidFill>
                  <a:srgbClr val="FFFFFF"/>
                </a:solidFill>
              </a:rPr>
              <a:t>Salmo 23.5a</a:t>
            </a:r>
          </a:p>
        </p:txBody>
      </p:sp>
      <p:cxnSp>
        <p:nvCxnSpPr>
          <p:cNvPr id="82" name="Straight Connector 81">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397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F0502020204030204"/>
              <a:ea typeface="+mn-ea"/>
              <a:cs typeface="+mn-cs"/>
            </a:endParaRPr>
          </a:p>
        </p:txBody>
      </p:sp>
      <p:pic>
        <p:nvPicPr>
          <p:cNvPr id="8194" name="Picture 2" descr="Significado de la entrada triunfal de Jesús – Israel campos">
            <a:extLst>
              <a:ext uri="{FF2B5EF4-FFF2-40B4-BE49-F238E27FC236}">
                <a16:creationId xmlns:a16="http://schemas.microsoft.com/office/drawing/2014/main" id="{23A98E31-73F2-4DCD-BD94-9069E2B9D0EC}"/>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24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CEE480A-A08A-4D7A-ABB8-71741AAAD236}"/>
              </a:ext>
            </a:extLst>
          </p:cNvPr>
          <p:cNvSpPr>
            <a:spLocks noGrp="1"/>
          </p:cNvSpPr>
          <p:nvPr>
            <p:ph type="title"/>
          </p:nvPr>
        </p:nvSpPr>
        <p:spPr>
          <a:xfrm>
            <a:off x="1097280" y="286603"/>
            <a:ext cx="10058400" cy="1450757"/>
          </a:xfrm>
        </p:spPr>
        <p:txBody>
          <a:bodyPr>
            <a:normAutofit/>
          </a:bodyPr>
          <a:lstStyle/>
          <a:p>
            <a:r>
              <a:rPr lang="es-CL" dirty="0"/>
              <a:t>Juan 13.21 - 30</a:t>
            </a:r>
          </a:p>
        </p:txBody>
      </p:sp>
      <p:cxnSp>
        <p:nvCxnSpPr>
          <p:cNvPr id="73" name="Straight Connector 72">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5932559-A528-4A55-8EBC-4C5B3E8F1C77}"/>
              </a:ext>
            </a:extLst>
          </p:cNvPr>
          <p:cNvSpPr>
            <a:spLocks noGrp="1"/>
          </p:cNvSpPr>
          <p:nvPr>
            <p:ph idx="1"/>
          </p:nvPr>
        </p:nvSpPr>
        <p:spPr>
          <a:xfrm>
            <a:off x="1097280" y="2108201"/>
            <a:ext cx="10058400" cy="4119205"/>
          </a:xfrm>
        </p:spPr>
        <p:txBody>
          <a:bodyPr>
            <a:normAutofit fontScale="92500"/>
          </a:bodyPr>
          <a:lstStyle/>
          <a:p>
            <a:r>
              <a:rPr lang="es-ES" sz="2000" dirty="0"/>
              <a:t>21 Habiendo dicho Jesús esto, se conmovió en espíritu, y declaró y dijo: De cierto, de cierto os digo, que uno de vosotros me va a entregar.</a:t>
            </a:r>
          </a:p>
          <a:p>
            <a:r>
              <a:rPr lang="es-ES" sz="2000" dirty="0"/>
              <a:t>22 Entonces los discípulos se miraban unos a otros, dudando de quién hablaba. 23 Y uno de sus discípulos, al cual Jesús amaba, estaba recostado al lado de Jesús. 24 A éste, pues, hizo señas </a:t>
            </a:r>
            <a:r>
              <a:rPr lang="es-ES" sz="2000" dirty="0">
                <a:solidFill>
                  <a:srgbClr val="FFFF00"/>
                </a:solidFill>
              </a:rPr>
              <a:t>Simón Pedro, </a:t>
            </a:r>
            <a:r>
              <a:rPr lang="es-ES" sz="2000" dirty="0"/>
              <a:t>para que preguntase quién era aquel de quien hablaba.</a:t>
            </a:r>
          </a:p>
          <a:p>
            <a:r>
              <a:rPr lang="es-ES" sz="2000" dirty="0"/>
              <a:t>25 El entonces, recostado cerca del pecho de Jesús, le dijo: Señor, ¿quién es? 26 Respondió Jesús: A quien yo diere el pan mojado, aquél es. Y mojando el pan, lo dio a Judas Iscariote hijo de Simón.</a:t>
            </a:r>
          </a:p>
          <a:p>
            <a:r>
              <a:rPr lang="es-ES" sz="2000" dirty="0"/>
              <a:t>27 Y después del bocado, Satanás entró en él. Entonces Jesús le dijo: Lo que vas a hacer, hazlo más pronto. 28 Pero ninguno de los que estaban a la mesa entendió por qué le dijo esto.</a:t>
            </a:r>
          </a:p>
          <a:p>
            <a:r>
              <a:rPr lang="es-ES" sz="2000" dirty="0"/>
              <a:t>30 </a:t>
            </a:r>
            <a:r>
              <a:rPr lang="es-ES" sz="2000" dirty="0">
                <a:solidFill>
                  <a:srgbClr val="FFFF00"/>
                </a:solidFill>
              </a:rPr>
              <a:t>Cuando él, pues, hubo tomado el bocado, luego salió; y era ya de noche.</a:t>
            </a:r>
            <a:endParaRPr lang="es-CL" sz="2000" dirty="0">
              <a:solidFill>
                <a:srgbClr val="FFFF00"/>
              </a:solidFill>
            </a:endParaRPr>
          </a:p>
        </p:txBody>
      </p:sp>
      <p:sp>
        <p:nvSpPr>
          <p:cNvPr id="75" name="Rectangle 74">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76230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2C912CC2-9CE3-4225-9313-FAD626DDEC52}"/>
              </a:ext>
            </a:extLst>
          </p:cNvPr>
          <p:cNvSpPr>
            <a:spLocks noGrp="1"/>
          </p:cNvSpPr>
          <p:nvPr>
            <p:ph type="title"/>
          </p:nvPr>
        </p:nvSpPr>
        <p:spPr>
          <a:xfrm>
            <a:off x="643467" y="516835"/>
            <a:ext cx="3448259" cy="1666501"/>
          </a:xfrm>
        </p:spPr>
        <p:txBody>
          <a:bodyPr vert="horz" lIns="91440" tIns="45720" rIns="91440" bIns="45720" rtlCol="0">
            <a:normAutofit/>
          </a:bodyPr>
          <a:lstStyle/>
          <a:p>
            <a:r>
              <a:rPr lang="en-US" sz="4000" dirty="0">
                <a:solidFill>
                  <a:srgbClr val="FFFFFF"/>
                </a:solidFill>
              </a:rPr>
              <a:t>Mateo 26.27–28 (RV)</a:t>
            </a:r>
          </a:p>
        </p:txBody>
      </p:sp>
      <p:cxnSp>
        <p:nvCxnSpPr>
          <p:cNvPr id="193" name="Straight Connector 19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0638DFB1-67A0-47AE-884D-EAD1FC457EF1}"/>
              </a:ext>
            </a:extLst>
          </p:cNvPr>
          <p:cNvSpPr>
            <a:spLocks noGrp="1"/>
          </p:cNvSpPr>
          <p:nvPr>
            <p:ph idx="1"/>
          </p:nvPr>
        </p:nvSpPr>
        <p:spPr>
          <a:xfrm>
            <a:off x="643467" y="2546224"/>
            <a:ext cx="3448259" cy="3342747"/>
          </a:xfrm>
        </p:spPr>
        <p:txBody>
          <a:bodyPr>
            <a:normAutofit fontScale="92500"/>
          </a:bodyPr>
          <a:lstStyle/>
          <a:p>
            <a:r>
              <a:rPr lang="es-ES" sz="2400" dirty="0">
                <a:solidFill>
                  <a:srgbClr val="FFFFFF"/>
                </a:solidFill>
              </a:rPr>
              <a:t>27 Y tomando la copa, y habiendo dado gracias, les dio, diciendo: </a:t>
            </a:r>
            <a:r>
              <a:rPr lang="es-ES" sz="2400" dirty="0">
                <a:solidFill>
                  <a:srgbClr val="FFFF00"/>
                </a:solidFill>
              </a:rPr>
              <a:t>Bebed de ella todos;</a:t>
            </a:r>
          </a:p>
          <a:p>
            <a:r>
              <a:rPr lang="es-ES" sz="2400" dirty="0">
                <a:solidFill>
                  <a:srgbClr val="FFFFFF"/>
                </a:solidFill>
              </a:rPr>
              <a:t>28 porque esto es mi sangre del nuevo pacto, que por muchos es derramada para remisión de los pecados.</a:t>
            </a:r>
            <a:endParaRPr lang="en-US" sz="2400" dirty="0">
              <a:solidFill>
                <a:srgbClr val="FFFFFF"/>
              </a:solidFill>
            </a:endParaRPr>
          </a:p>
        </p:txBody>
      </p:sp>
      <p:pic>
        <p:nvPicPr>
          <p:cNvPr id="1026" name="Picture 2" descr="BIBLIOTECA EN LÍNEA Watchtower">
            <a:extLst>
              <a:ext uri="{FF2B5EF4-FFF2-40B4-BE49-F238E27FC236}">
                <a16:creationId xmlns:a16="http://schemas.microsoft.com/office/drawing/2014/main" id="{C048C4AB-CEEC-4AAD-842F-F35E48AA1A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878" r="-1" b="19575"/>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8453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912CC2-9CE3-4225-9313-FAD626DDEC52}"/>
              </a:ext>
            </a:extLst>
          </p:cNvPr>
          <p:cNvSpPr>
            <a:spLocks noGrp="1"/>
          </p:cNvSpPr>
          <p:nvPr>
            <p:ph type="title"/>
          </p:nvPr>
        </p:nvSpPr>
        <p:spPr>
          <a:xfrm>
            <a:off x="8614786" y="516836"/>
            <a:ext cx="3100136" cy="1960234"/>
          </a:xfrm>
        </p:spPr>
        <p:txBody>
          <a:bodyPr vert="horz" lIns="91440" tIns="45720" rIns="91440" bIns="45720" rtlCol="0">
            <a:normAutofit/>
          </a:bodyPr>
          <a:lstStyle/>
          <a:p>
            <a:r>
              <a:rPr lang="en-US" sz="4400" dirty="0">
                <a:solidFill>
                  <a:srgbClr val="4F4563"/>
                </a:solidFill>
              </a:rPr>
              <a:t>Marcos 16.7 (RV) </a:t>
            </a:r>
          </a:p>
        </p:txBody>
      </p:sp>
      <p:pic>
        <p:nvPicPr>
          <p:cNvPr id="1026" name="Picture 2" descr="BIBLIOTECA EN LÍNEA Watchtower">
            <a:extLst>
              <a:ext uri="{FF2B5EF4-FFF2-40B4-BE49-F238E27FC236}">
                <a16:creationId xmlns:a16="http://schemas.microsoft.com/office/drawing/2014/main" id="{C048C4AB-CEEC-4AAD-842F-F35E48AA1A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913" r="-1" b="21609"/>
          <a:stretch/>
        </p:blipFill>
        <p:spPr bwMode="auto">
          <a:xfrm>
            <a:off x="-1" y="10"/>
            <a:ext cx="8111272"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0638DFB1-67A0-47AE-884D-EAD1FC457EF1}"/>
              </a:ext>
            </a:extLst>
          </p:cNvPr>
          <p:cNvSpPr>
            <a:spLocks noGrp="1"/>
          </p:cNvSpPr>
          <p:nvPr>
            <p:ph idx="1"/>
          </p:nvPr>
        </p:nvSpPr>
        <p:spPr>
          <a:xfrm>
            <a:off x="8614786" y="2790855"/>
            <a:ext cx="3084844" cy="3311766"/>
          </a:xfrm>
        </p:spPr>
        <p:txBody>
          <a:bodyPr>
            <a:normAutofit/>
          </a:bodyPr>
          <a:lstStyle/>
          <a:p>
            <a:r>
              <a:rPr lang="es-ES" sz="2800" dirty="0"/>
              <a:t>Pero id, decid a sus discípulos, </a:t>
            </a:r>
            <a:r>
              <a:rPr lang="es-ES" sz="2800" dirty="0">
                <a:solidFill>
                  <a:srgbClr val="FF0000"/>
                </a:solidFill>
              </a:rPr>
              <a:t>y a Pedro</a:t>
            </a:r>
            <a:r>
              <a:rPr lang="es-ES" sz="2800" dirty="0"/>
              <a:t>, que él va delante de vosotros a Galilea; allí le veréis, como os dijo.</a:t>
            </a:r>
            <a:endParaRPr lang="en-US" sz="2800" dirty="0"/>
          </a:p>
        </p:txBody>
      </p:sp>
    </p:spTree>
    <p:extLst>
      <p:ext uri="{BB962C8B-B14F-4D97-AF65-F5344CB8AC3E}">
        <p14:creationId xmlns:p14="http://schemas.microsoft.com/office/powerpoint/2010/main" val="3480346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is item is unavailable | Etsy | Postage stamps crafts, Stamp crafts,  Vintage luggage">
            <a:extLst>
              <a:ext uri="{FF2B5EF4-FFF2-40B4-BE49-F238E27FC236}">
                <a16:creationId xmlns:a16="http://schemas.microsoft.com/office/drawing/2014/main" id="{2702183C-151F-46F9-BED0-336F82AF63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16" b="12384"/>
          <a:stretch/>
        </p:blipFill>
        <p:spPr bwMode="auto">
          <a:xfrm>
            <a:off x="-32" y="10"/>
            <a:ext cx="12192031"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F0502020204030204"/>
              <a:ea typeface="+mn-ea"/>
              <a:cs typeface="+mn-cs"/>
            </a:endParaRPr>
          </a:p>
        </p:txBody>
      </p:sp>
      <p:sp>
        <p:nvSpPr>
          <p:cNvPr id="2" name="Título 1">
            <a:extLst>
              <a:ext uri="{FF2B5EF4-FFF2-40B4-BE49-F238E27FC236}">
                <a16:creationId xmlns:a16="http://schemas.microsoft.com/office/drawing/2014/main" id="{C96E54EC-2D7C-4AE5-B0D9-1FACFE2340BD}"/>
              </a:ext>
            </a:extLst>
          </p:cNvPr>
          <p:cNvSpPr>
            <a:spLocks noGrp="1"/>
          </p:cNvSpPr>
          <p:nvPr>
            <p:ph type="ctrTitle"/>
          </p:nvPr>
        </p:nvSpPr>
        <p:spPr>
          <a:xfrm>
            <a:off x="735791" y="3331444"/>
            <a:ext cx="6470692" cy="1229306"/>
          </a:xfrm>
        </p:spPr>
        <p:txBody>
          <a:bodyPr>
            <a:normAutofit/>
          </a:bodyPr>
          <a:lstStyle/>
          <a:p>
            <a:r>
              <a:rPr lang="es-CL" sz="5400" dirty="0">
                <a:solidFill>
                  <a:schemeClr val="tx1"/>
                </a:solidFill>
              </a:rPr>
              <a:t>Gracias</a:t>
            </a:r>
          </a:p>
        </p:txBody>
      </p:sp>
      <p:sp>
        <p:nvSpPr>
          <p:cNvPr id="3" name="Subtítulo 2">
            <a:extLst>
              <a:ext uri="{FF2B5EF4-FFF2-40B4-BE49-F238E27FC236}">
                <a16:creationId xmlns:a16="http://schemas.microsoft.com/office/drawing/2014/main" id="{D94794E1-4A89-4AD8-9717-9F41919F96E6}"/>
              </a:ext>
            </a:extLst>
          </p:cNvPr>
          <p:cNvSpPr>
            <a:spLocks noGrp="1"/>
          </p:cNvSpPr>
          <p:nvPr>
            <p:ph type="subTitle" idx="1"/>
          </p:nvPr>
        </p:nvSpPr>
        <p:spPr>
          <a:xfrm>
            <a:off x="735791" y="4735798"/>
            <a:ext cx="6470693" cy="845847"/>
          </a:xfrm>
        </p:spPr>
        <p:txBody>
          <a:bodyPr>
            <a:normAutofit/>
          </a:bodyPr>
          <a:lstStyle/>
          <a:p>
            <a:pPr>
              <a:lnSpc>
                <a:spcPct val="100000"/>
              </a:lnSpc>
            </a:pPr>
            <a:r>
              <a:rPr lang="es-CL" sz="1800" dirty="0"/>
              <a:t>Palabras de Descanso basadas en </a:t>
            </a:r>
          </a:p>
          <a:p>
            <a:pPr>
              <a:lnSpc>
                <a:spcPct val="100000"/>
              </a:lnSpc>
            </a:pPr>
            <a:r>
              <a:rPr lang="es-CL" sz="1800" dirty="0"/>
              <a:t>Salmo 23</a:t>
            </a:r>
          </a:p>
        </p:txBody>
      </p:sp>
      <p:cxnSp>
        <p:nvCxnSpPr>
          <p:cNvPr id="137" name="Straight Connector 136">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2700">
            <a:solidFill>
              <a:schemeClr val="tx1">
                <a:lumMod val="75000"/>
                <a:lumOff val="25000"/>
                <a:alpha val="90000"/>
              </a:schemeClr>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7959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9"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2C912CC2-9CE3-4225-9313-FAD626DDEC52}"/>
              </a:ext>
            </a:extLst>
          </p:cNvPr>
          <p:cNvSpPr>
            <a:spLocks noGrp="1"/>
          </p:cNvSpPr>
          <p:nvPr>
            <p:ph type="title"/>
          </p:nvPr>
        </p:nvSpPr>
        <p:spPr>
          <a:xfrm>
            <a:off x="484814" y="640080"/>
            <a:ext cx="3659246" cy="2850319"/>
          </a:xfrm>
        </p:spPr>
        <p:txBody>
          <a:bodyPr vert="horz" lIns="91440" tIns="45720" rIns="91440" bIns="45720" rtlCol="0" anchor="b">
            <a:normAutofit/>
          </a:bodyPr>
          <a:lstStyle/>
          <a:p>
            <a:pPr>
              <a:lnSpc>
                <a:spcPct val="90000"/>
              </a:lnSpc>
            </a:pPr>
            <a:r>
              <a:rPr lang="en-US" dirty="0" err="1">
                <a:solidFill>
                  <a:srgbClr val="FFFFFF"/>
                </a:solidFill>
              </a:rPr>
              <a:t>Llorando</a:t>
            </a:r>
            <a:r>
              <a:rPr lang="en-US" dirty="0">
                <a:solidFill>
                  <a:srgbClr val="FFFFFF"/>
                </a:solidFill>
              </a:rPr>
              <a:t> entre las sombras</a:t>
            </a:r>
          </a:p>
        </p:txBody>
      </p:sp>
      <p:cxnSp>
        <p:nvCxnSpPr>
          <p:cNvPr id="77" name="Straight Connector 76">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6" name="Picture 2" descr="BIBLIOTECA EN LÍNEA Watchtower">
            <a:extLst>
              <a:ext uri="{FF2B5EF4-FFF2-40B4-BE49-F238E27FC236}">
                <a16:creationId xmlns:a16="http://schemas.microsoft.com/office/drawing/2014/main" id="{C048C4AB-CEEC-4AAD-842F-F35E48AA1A1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2951" b="19648"/>
          <a:stretch/>
        </p:blipFill>
        <p:spPr bwMode="auto">
          <a:xfrm>
            <a:off x="4635095" y="10"/>
            <a:ext cx="755688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87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3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912CC2-9CE3-4225-9313-FAD626DDEC52}"/>
              </a:ext>
            </a:extLst>
          </p:cNvPr>
          <p:cNvSpPr>
            <a:spLocks noGrp="1"/>
          </p:cNvSpPr>
          <p:nvPr>
            <p:ph type="title"/>
          </p:nvPr>
        </p:nvSpPr>
        <p:spPr>
          <a:xfrm>
            <a:off x="5172074" y="286603"/>
            <a:ext cx="5983605" cy="1450757"/>
          </a:xfrm>
        </p:spPr>
        <p:txBody>
          <a:bodyPr vert="horz" lIns="91440" tIns="45720" rIns="91440" bIns="45720" rtlCol="0">
            <a:normAutofit/>
          </a:bodyPr>
          <a:lstStyle/>
          <a:p>
            <a:r>
              <a:rPr lang="en-US" dirty="0"/>
              <a:t>Lucas 22.33, 34 </a:t>
            </a:r>
            <a:r>
              <a:rPr lang="en-US" sz="4800" dirty="0"/>
              <a:t>(PDT)</a:t>
            </a:r>
            <a:endParaRPr lang="en-US" dirty="0"/>
          </a:p>
        </p:txBody>
      </p:sp>
      <p:pic>
        <p:nvPicPr>
          <p:cNvPr id="1026" name="Picture 2" descr="BIBLIOTECA EN LÍNEA Watchtower">
            <a:extLst>
              <a:ext uri="{FF2B5EF4-FFF2-40B4-BE49-F238E27FC236}">
                <a16:creationId xmlns:a16="http://schemas.microsoft.com/office/drawing/2014/main" id="{C048C4AB-CEEC-4AAD-842F-F35E48AA1A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98" b="994"/>
          <a:stretch/>
        </p:blipFill>
        <p:spPr bwMode="auto">
          <a:xfrm>
            <a:off x="20" y="10"/>
            <a:ext cx="4580077"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36" name="Straight Connector 141">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7" name="Content Placeholder 1032">
            <a:extLst>
              <a:ext uri="{FF2B5EF4-FFF2-40B4-BE49-F238E27FC236}">
                <a16:creationId xmlns:a16="http://schemas.microsoft.com/office/drawing/2014/main" id="{39DD44C5-AB9D-439B-923C-758D5C15E93A}"/>
              </a:ext>
            </a:extLst>
          </p:cNvPr>
          <p:cNvSpPr>
            <a:spLocks noGrp="1"/>
          </p:cNvSpPr>
          <p:nvPr>
            <p:ph idx="1"/>
          </p:nvPr>
        </p:nvSpPr>
        <p:spPr>
          <a:xfrm>
            <a:off x="5172074" y="2108201"/>
            <a:ext cx="5983606" cy="3760891"/>
          </a:xfrm>
        </p:spPr>
        <p:txBody>
          <a:bodyPr>
            <a:normAutofit/>
          </a:bodyPr>
          <a:lstStyle/>
          <a:p>
            <a:r>
              <a:rPr lang="es-ES" dirty="0"/>
              <a:t>33 Pero Simón dijo:</a:t>
            </a:r>
          </a:p>
          <a:p>
            <a:r>
              <a:rPr lang="es-ES" dirty="0"/>
              <a:t>—</a:t>
            </a:r>
            <a:r>
              <a:rPr lang="es-ES" dirty="0">
                <a:solidFill>
                  <a:srgbClr val="FF0000"/>
                </a:solidFill>
              </a:rPr>
              <a:t>Señor, estoy listo para ir contigo a la cárcel. ¡Hasta estoy dispuesto a morir por ti!</a:t>
            </a:r>
          </a:p>
          <a:p>
            <a:r>
              <a:rPr lang="es-ES" dirty="0"/>
              <a:t>34 Pero Jesús dijo:</a:t>
            </a:r>
          </a:p>
          <a:p>
            <a:r>
              <a:rPr lang="es-ES" dirty="0"/>
              <a:t>—Pedro, antes de que el gallo cante esta noche, me negarás tres veces.</a:t>
            </a:r>
            <a:endParaRPr lang="en-US" dirty="0"/>
          </a:p>
        </p:txBody>
      </p:sp>
    </p:spTree>
    <p:extLst>
      <p:ext uri="{BB962C8B-B14F-4D97-AF65-F5344CB8AC3E}">
        <p14:creationId xmlns:p14="http://schemas.microsoft.com/office/powerpoint/2010/main" val="426061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912CC2-9CE3-4225-9313-FAD626DDEC52}"/>
              </a:ext>
            </a:extLst>
          </p:cNvPr>
          <p:cNvSpPr>
            <a:spLocks noGrp="1"/>
          </p:cNvSpPr>
          <p:nvPr>
            <p:ph type="title"/>
          </p:nvPr>
        </p:nvSpPr>
        <p:spPr>
          <a:xfrm>
            <a:off x="8614786" y="516836"/>
            <a:ext cx="3100136" cy="1960234"/>
          </a:xfrm>
        </p:spPr>
        <p:txBody>
          <a:bodyPr vert="horz" lIns="91440" tIns="45720" rIns="91440" bIns="45720" rtlCol="0">
            <a:normAutofit/>
          </a:bodyPr>
          <a:lstStyle/>
          <a:p>
            <a:r>
              <a:rPr lang="en-US" sz="4400" dirty="0">
                <a:solidFill>
                  <a:srgbClr val="4F4563"/>
                </a:solidFill>
              </a:rPr>
              <a:t>Mateo 26.74 (PDT)</a:t>
            </a:r>
          </a:p>
        </p:txBody>
      </p:sp>
      <p:pic>
        <p:nvPicPr>
          <p:cNvPr id="1026" name="Picture 2" descr="BIBLIOTECA EN LÍNEA Watchtower">
            <a:extLst>
              <a:ext uri="{FF2B5EF4-FFF2-40B4-BE49-F238E27FC236}">
                <a16:creationId xmlns:a16="http://schemas.microsoft.com/office/drawing/2014/main" id="{C048C4AB-CEEC-4AAD-842F-F35E48AA1A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914" r="-1" b="21609"/>
          <a:stretch/>
        </p:blipFill>
        <p:spPr bwMode="auto">
          <a:xfrm>
            <a:off x="-1" y="10"/>
            <a:ext cx="8111272"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7" name="Content Placeholder 1032">
            <a:extLst>
              <a:ext uri="{FF2B5EF4-FFF2-40B4-BE49-F238E27FC236}">
                <a16:creationId xmlns:a16="http://schemas.microsoft.com/office/drawing/2014/main" id="{39DD44C5-AB9D-439B-923C-758D5C15E93A}"/>
              </a:ext>
            </a:extLst>
          </p:cNvPr>
          <p:cNvSpPr>
            <a:spLocks noGrp="1"/>
          </p:cNvSpPr>
          <p:nvPr>
            <p:ph idx="1"/>
          </p:nvPr>
        </p:nvSpPr>
        <p:spPr>
          <a:xfrm>
            <a:off x="8614786" y="2790855"/>
            <a:ext cx="3084844" cy="3311766"/>
          </a:xfrm>
        </p:spPr>
        <p:txBody>
          <a:bodyPr>
            <a:normAutofit fontScale="92500" lnSpcReduction="20000"/>
          </a:bodyPr>
          <a:lstStyle/>
          <a:p>
            <a:r>
              <a:rPr lang="es-ES" sz="2800" dirty="0"/>
              <a:t>74 Entonces él comenzó a </a:t>
            </a:r>
            <a:r>
              <a:rPr lang="es-ES" sz="2800" dirty="0">
                <a:solidFill>
                  <a:srgbClr val="FF0000"/>
                </a:solidFill>
              </a:rPr>
              <a:t>maldecir</a:t>
            </a:r>
            <a:r>
              <a:rPr lang="es-ES" sz="2800" dirty="0"/>
              <a:t> y a jurar:</a:t>
            </a:r>
          </a:p>
          <a:p>
            <a:r>
              <a:rPr lang="es-ES" sz="2800" dirty="0"/>
              <a:t>—¡Yo no lo conozco!</a:t>
            </a:r>
          </a:p>
          <a:p>
            <a:endParaRPr lang="es-ES" sz="2800" dirty="0"/>
          </a:p>
          <a:p>
            <a:r>
              <a:rPr lang="es-ES" sz="2800" dirty="0"/>
              <a:t>En ese momento cantó el gallo.</a:t>
            </a:r>
            <a:endParaRPr lang="en-US" sz="2800" dirty="0"/>
          </a:p>
        </p:txBody>
      </p:sp>
    </p:spTree>
    <p:extLst>
      <p:ext uri="{BB962C8B-B14F-4D97-AF65-F5344CB8AC3E}">
        <p14:creationId xmlns:p14="http://schemas.microsoft.com/office/powerpoint/2010/main" val="2888434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21A621B7-8DE4-43A3-895C-7B0735B6F893}"/>
              </a:ext>
            </a:extLst>
          </p:cNvPr>
          <p:cNvSpPr>
            <a:spLocks noGrp="1"/>
          </p:cNvSpPr>
          <p:nvPr>
            <p:ph type="title"/>
          </p:nvPr>
        </p:nvSpPr>
        <p:spPr>
          <a:xfrm>
            <a:off x="643467" y="516835"/>
            <a:ext cx="3448259" cy="1666501"/>
          </a:xfrm>
        </p:spPr>
        <p:txBody>
          <a:bodyPr>
            <a:normAutofit/>
          </a:bodyPr>
          <a:lstStyle/>
          <a:p>
            <a:r>
              <a:rPr lang="es-CL" sz="4000" dirty="0">
                <a:solidFill>
                  <a:srgbClr val="FFFFFF"/>
                </a:solidFill>
              </a:rPr>
              <a:t>Juan 21.2, 3 </a:t>
            </a:r>
            <a:r>
              <a:rPr lang="es-CL" sz="3600" dirty="0">
                <a:solidFill>
                  <a:srgbClr val="FFFFFF"/>
                </a:solidFill>
              </a:rPr>
              <a:t>(RV)</a:t>
            </a:r>
            <a:endParaRPr lang="es-CL" sz="4000" dirty="0">
              <a:solidFill>
                <a:srgbClr val="FFFFFF"/>
              </a:solidFill>
            </a:endParaRPr>
          </a:p>
        </p:txBody>
      </p:sp>
      <p:cxnSp>
        <p:nvCxnSpPr>
          <p:cNvPr id="73" name="Straight Connector 7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6954357-FEF6-4BB8-82EA-FE52BFC7B1CA}"/>
              </a:ext>
            </a:extLst>
          </p:cNvPr>
          <p:cNvSpPr>
            <a:spLocks noGrp="1"/>
          </p:cNvSpPr>
          <p:nvPr>
            <p:ph idx="1"/>
          </p:nvPr>
        </p:nvSpPr>
        <p:spPr>
          <a:xfrm>
            <a:off x="643467" y="2546224"/>
            <a:ext cx="3448259" cy="4079862"/>
          </a:xfrm>
        </p:spPr>
        <p:txBody>
          <a:bodyPr>
            <a:normAutofit fontScale="92500" lnSpcReduction="10000"/>
          </a:bodyPr>
          <a:lstStyle/>
          <a:p>
            <a:r>
              <a:rPr lang="es-ES" sz="2400" dirty="0">
                <a:solidFill>
                  <a:srgbClr val="FFFFFF"/>
                </a:solidFill>
              </a:rPr>
              <a:t>2 Estaban juntos </a:t>
            </a:r>
            <a:r>
              <a:rPr lang="es-ES" sz="2400" dirty="0">
                <a:solidFill>
                  <a:srgbClr val="FFFF00"/>
                </a:solidFill>
              </a:rPr>
              <a:t>Simón Pedro</a:t>
            </a:r>
            <a:r>
              <a:rPr lang="es-ES" sz="2400" dirty="0">
                <a:solidFill>
                  <a:srgbClr val="FFFFFF"/>
                </a:solidFill>
              </a:rPr>
              <a:t>, Tomás llamado el Dídimo, Natanael el de Caná de Galilea, los hijos de Zebedeo, y otros dos de sus discípulos.</a:t>
            </a:r>
          </a:p>
          <a:p>
            <a:r>
              <a:rPr lang="es-ES" sz="2400" dirty="0">
                <a:solidFill>
                  <a:srgbClr val="FFFFFF"/>
                </a:solidFill>
              </a:rPr>
              <a:t>3 </a:t>
            </a:r>
            <a:r>
              <a:rPr lang="es-ES" sz="2400" dirty="0">
                <a:solidFill>
                  <a:srgbClr val="FFFF00"/>
                </a:solidFill>
              </a:rPr>
              <a:t>Simón Pedro les dijo: Voy a pescar</a:t>
            </a:r>
            <a:r>
              <a:rPr lang="es-ES" sz="2400" dirty="0">
                <a:solidFill>
                  <a:srgbClr val="FFFFFF"/>
                </a:solidFill>
              </a:rPr>
              <a:t>. Ellos le dijeron: Vamos nosotros también contigo. Fueron, y entraron en una barca; y aquella noche no pescaron nada.</a:t>
            </a:r>
            <a:endParaRPr lang="es-CL" sz="2400" dirty="0">
              <a:solidFill>
                <a:srgbClr val="FFFFFF"/>
              </a:solidFill>
            </a:endParaRPr>
          </a:p>
        </p:txBody>
      </p:sp>
      <p:pic>
        <p:nvPicPr>
          <p:cNvPr id="2050" name="Picture 2" descr="El mar de Galilea se seca • El Nuevo Diario">
            <a:extLst>
              <a:ext uri="{FF2B5EF4-FFF2-40B4-BE49-F238E27FC236}">
                <a16:creationId xmlns:a16="http://schemas.microsoft.com/office/drawing/2014/main" id="{F4843231-1A63-4802-BD41-1FAE684811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21" r="21985"/>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470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0" name="Straight Connector 13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BLIOTECA EN LÍNEA Watchtower">
            <a:extLst>
              <a:ext uri="{FF2B5EF4-FFF2-40B4-BE49-F238E27FC236}">
                <a16:creationId xmlns:a16="http://schemas.microsoft.com/office/drawing/2014/main" id="{C048C4AB-CEEC-4AAD-842F-F35E48AA1A1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3862" r="1" b="30560"/>
          <a:stretch/>
        </p:blipFill>
        <p:spPr bwMode="auto">
          <a:xfrm>
            <a:off x="20" y="975"/>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id="{EEFC1EB0-DB92-4E98-B3A9-0CD6FA5A8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8326"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912CC2-9CE3-4225-9313-FAD626DDEC52}"/>
              </a:ext>
            </a:extLst>
          </p:cNvPr>
          <p:cNvSpPr>
            <a:spLocks noGrp="1"/>
          </p:cNvSpPr>
          <p:nvPr>
            <p:ph type="title"/>
          </p:nvPr>
        </p:nvSpPr>
        <p:spPr>
          <a:xfrm>
            <a:off x="854277" y="1475234"/>
            <a:ext cx="3214307" cy="2901694"/>
          </a:xfrm>
        </p:spPr>
        <p:txBody>
          <a:bodyPr vert="horz" lIns="91440" tIns="45720" rIns="91440" bIns="45720" rtlCol="0" anchor="b">
            <a:normAutofit/>
          </a:bodyPr>
          <a:lstStyle/>
          <a:p>
            <a:pPr>
              <a:lnSpc>
                <a:spcPct val="90000"/>
              </a:lnSpc>
            </a:pPr>
            <a:r>
              <a:rPr lang="en-US" dirty="0">
                <a:solidFill>
                  <a:schemeClr val="bg1"/>
                </a:solidFill>
              </a:rPr>
              <a:t>¿Me </a:t>
            </a:r>
            <a:r>
              <a:rPr lang="en-US" dirty="0" err="1">
                <a:solidFill>
                  <a:schemeClr val="bg1"/>
                </a:solidFill>
              </a:rPr>
              <a:t>volverá</a:t>
            </a:r>
            <a:r>
              <a:rPr lang="en-US" dirty="0">
                <a:solidFill>
                  <a:schemeClr val="bg1"/>
                </a:solidFill>
              </a:rPr>
              <a:t> a </a:t>
            </a:r>
            <a:r>
              <a:rPr lang="en-US" dirty="0" err="1">
                <a:solidFill>
                  <a:schemeClr val="bg1"/>
                </a:solidFill>
              </a:rPr>
              <a:t>amar</a:t>
            </a:r>
            <a:r>
              <a:rPr lang="en-US" dirty="0">
                <a:solidFill>
                  <a:schemeClr val="bg1"/>
                </a:solidFill>
              </a:rPr>
              <a:t>?</a:t>
            </a:r>
          </a:p>
        </p:txBody>
      </p:sp>
      <p:cxnSp>
        <p:nvCxnSpPr>
          <p:cNvPr id="146" name="Straight Connector 145">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978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Jesús conversa con sus discípulos mientras cocina pescado sobre el fuego">
            <a:extLst>
              <a:ext uri="{FF2B5EF4-FFF2-40B4-BE49-F238E27FC236}">
                <a16:creationId xmlns:a16="http://schemas.microsoft.com/office/drawing/2014/main" id="{609A2C04-4CFA-4BBA-B2C9-B837CC15B4EC}"/>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11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7839A60-7330-425D-907B-7A5F2DADE203}"/>
              </a:ext>
            </a:extLst>
          </p:cNvPr>
          <p:cNvSpPr>
            <a:spLocks noGrp="1"/>
          </p:cNvSpPr>
          <p:nvPr>
            <p:ph type="title"/>
          </p:nvPr>
        </p:nvSpPr>
        <p:spPr>
          <a:xfrm>
            <a:off x="1097280" y="286603"/>
            <a:ext cx="10058400" cy="1450757"/>
          </a:xfrm>
        </p:spPr>
        <p:txBody>
          <a:bodyPr>
            <a:normAutofit/>
          </a:bodyPr>
          <a:lstStyle/>
          <a:p>
            <a:r>
              <a:rPr lang="es-CL" dirty="0"/>
              <a:t>Juan 21.4 – 13 (RV)</a:t>
            </a:r>
          </a:p>
        </p:txBody>
      </p:sp>
      <p:cxnSp>
        <p:nvCxnSpPr>
          <p:cNvPr id="73" name="Straight Connector 72">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125EE63-286C-4C81-B32A-3C3153FD2D34}"/>
              </a:ext>
            </a:extLst>
          </p:cNvPr>
          <p:cNvSpPr>
            <a:spLocks noGrp="1"/>
          </p:cNvSpPr>
          <p:nvPr>
            <p:ph idx="1"/>
          </p:nvPr>
        </p:nvSpPr>
        <p:spPr>
          <a:xfrm>
            <a:off x="304800" y="2108201"/>
            <a:ext cx="11436626" cy="4292598"/>
          </a:xfrm>
        </p:spPr>
        <p:txBody>
          <a:bodyPr>
            <a:normAutofit fontScale="92500" lnSpcReduction="20000"/>
          </a:bodyPr>
          <a:lstStyle/>
          <a:p>
            <a:pPr>
              <a:lnSpc>
                <a:spcPct val="100000"/>
              </a:lnSpc>
            </a:pPr>
            <a:r>
              <a:rPr lang="es-ES" sz="2400" dirty="0"/>
              <a:t>4 Cuando ya iba amaneciendo, se presentó Jesús en la playa; </a:t>
            </a:r>
            <a:r>
              <a:rPr lang="es-ES" sz="2400" b="1" dirty="0">
                <a:solidFill>
                  <a:srgbClr val="FFFF00"/>
                </a:solidFill>
              </a:rPr>
              <a:t>mas los discípulos no sabían que era Jesús. </a:t>
            </a:r>
          </a:p>
          <a:p>
            <a:pPr>
              <a:lnSpc>
                <a:spcPct val="100000"/>
              </a:lnSpc>
            </a:pPr>
            <a:r>
              <a:rPr lang="es-ES" sz="2400" dirty="0"/>
              <a:t>5 Y les dijo: Hijitos, ¿tenéis algo de comer? Le respondieron: No. 6 El les dijo: Echad la red a la derecha de la barca, y hallaréis. Entonces la echaron, y ya no la podían sacar, por la gran cantidad de peces. 7 Entonces aquel discípulo a quien Jesús amaba dijo a Pedro: !Es el Señor! </a:t>
            </a:r>
            <a:r>
              <a:rPr lang="es-ES" sz="2400" b="1" dirty="0">
                <a:solidFill>
                  <a:srgbClr val="FFFF00"/>
                </a:solidFill>
              </a:rPr>
              <a:t>Simón Pedro, cuando oyó que era el Señor, se ciñó la ropa (porque se había despojado de ella), y se echó al mar. </a:t>
            </a:r>
            <a:r>
              <a:rPr lang="es-ES" sz="2400" dirty="0"/>
              <a:t>8 Y los otros discípulos vinieron con la barca, arrastrando la red de peces, pues no distaban de tierra sino como doscientos codos.</a:t>
            </a:r>
          </a:p>
          <a:p>
            <a:pPr>
              <a:lnSpc>
                <a:spcPct val="100000"/>
              </a:lnSpc>
            </a:pPr>
            <a:r>
              <a:rPr lang="es-ES" sz="2400" dirty="0"/>
              <a:t>9 Al descender a tierra, </a:t>
            </a:r>
            <a:r>
              <a:rPr lang="es-ES" sz="2400" dirty="0">
                <a:solidFill>
                  <a:srgbClr val="FFFF00"/>
                </a:solidFill>
              </a:rPr>
              <a:t>vieron brasas puestas, y un pez encima de ellas, y pan</a:t>
            </a:r>
            <a:r>
              <a:rPr lang="es-ES" sz="2400" dirty="0"/>
              <a:t>. 10 Jesús les dijo: Traed de los peces que acabáis de pescar. 11 Subió Simón Pedro, y sacó la red a tierra, llena de grandes peces, ciento cincuenta y tres; y aun siendo tantos, la red no se rompió. 12 Les dijo Jesús: </a:t>
            </a:r>
            <a:r>
              <a:rPr lang="es-ES" sz="2400" dirty="0">
                <a:solidFill>
                  <a:srgbClr val="FFFF00"/>
                </a:solidFill>
              </a:rPr>
              <a:t>Venid, comed. </a:t>
            </a:r>
            <a:r>
              <a:rPr lang="es-ES" sz="2400" dirty="0"/>
              <a:t>Y ninguno de los discípulos se atrevía a preguntarle: ¿Tú, quién eres? sabiendo que era el Señor. 13 </a:t>
            </a:r>
            <a:r>
              <a:rPr lang="es-ES" sz="2400" dirty="0">
                <a:solidFill>
                  <a:srgbClr val="FFFF00"/>
                </a:solidFill>
              </a:rPr>
              <a:t>Vino, pues, Jesús, y tomó el pan y les dio, y asimismo del pescado</a:t>
            </a:r>
            <a:r>
              <a:rPr lang="es-ES" sz="2400" dirty="0"/>
              <a:t>.</a:t>
            </a:r>
            <a:endParaRPr lang="es-CL" sz="2400" dirty="0"/>
          </a:p>
        </p:txBody>
      </p:sp>
      <p:sp>
        <p:nvSpPr>
          <p:cNvPr id="75" name="Rectangle 74">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2540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11A750C-837B-47EB-9594-F37D68ACDB5C}"/>
              </a:ext>
            </a:extLst>
          </p:cNvPr>
          <p:cNvSpPr>
            <a:spLocks noGrp="1"/>
          </p:cNvSpPr>
          <p:nvPr>
            <p:ph type="title"/>
          </p:nvPr>
        </p:nvSpPr>
        <p:spPr>
          <a:xfrm>
            <a:off x="828938" y="516835"/>
            <a:ext cx="6246280" cy="1666501"/>
          </a:xfrm>
        </p:spPr>
        <p:txBody>
          <a:bodyPr>
            <a:normAutofit/>
          </a:bodyPr>
          <a:lstStyle/>
          <a:p>
            <a:r>
              <a:rPr lang="es-CL" sz="4000" dirty="0">
                <a:solidFill>
                  <a:srgbClr val="FFFFFF"/>
                </a:solidFill>
              </a:rPr>
              <a:t>Salmos 23.5a (RV)</a:t>
            </a:r>
          </a:p>
        </p:txBody>
      </p:sp>
      <p:cxnSp>
        <p:nvCxnSpPr>
          <p:cNvPr id="12" name="Straight Connector 1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1F7AC14-BC23-4FF3-8B9E-A3CD67424E32}"/>
              </a:ext>
            </a:extLst>
          </p:cNvPr>
          <p:cNvSpPr>
            <a:spLocks noGrp="1"/>
          </p:cNvSpPr>
          <p:nvPr>
            <p:ph idx="1"/>
          </p:nvPr>
        </p:nvSpPr>
        <p:spPr>
          <a:xfrm>
            <a:off x="828937" y="2535635"/>
            <a:ext cx="6514622" cy="4079860"/>
          </a:xfrm>
        </p:spPr>
        <p:txBody>
          <a:bodyPr>
            <a:normAutofit/>
          </a:bodyPr>
          <a:lstStyle/>
          <a:p>
            <a:pPr marL="0" indent="0">
              <a:lnSpc>
                <a:spcPct val="90000"/>
              </a:lnSpc>
              <a:spcBef>
                <a:spcPct val="0"/>
              </a:spcBef>
              <a:buNone/>
            </a:pPr>
            <a:r>
              <a:rPr lang="es-ES" sz="3200" spc="-50" dirty="0">
                <a:solidFill>
                  <a:srgbClr val="FFFFFF"/>
                </a:solidFill>
                <a:latin typeface="+mj-lt"/>
                <a:ea typeface="+mj-ea"/>
                <a:cs typeface="+mj-cs"/>
              </a:rPr>
              <a:t>Aderezas mesa delante de mí en presencia de mis angustiadores, unges mi cabeza con aceite</a:t>
            </a:r>
          </a:p>
          <a:p>
            <a:pPr marL="0" indent="0">
              <a:lnSpc>
                <a:spcPct val="90000"/>
              </a:lnSpc>
              <a:spcBef>
                <a:spcPct val="0"/>
              </a:spcBef>
              <a:buNone/>
            </a:pPr>
            <a:endParaRPr lang="es-ES" sz="3200" spc="-50" dirty="0">
              <a:solidFill>
                <a:srgbClr val="FFFFFF"/>
              </a:solidFill>
              <a:latin typeface="+mj-lt"/>
              <a:ea typeface="+mj-ea"/>
              <a:cs typeface="+mj-cs"/>
            </a:endParaRPr>
          </a:p>
          <a:p>
            <a:pPr marL="0" indent="0">
              <a:lnSpc>
                <a:spcPct val="90000"/>
              </a:lnSpc>
              <a:spcBef>
                <a:spcPct val="0"/>
              </a:spcBef>
              <a:buNone/>
            </a:pPr>
            <a:r>
              <a:rPr lang="es-ES" sz="3200" i="1" spc="-50" dirty="0">
                <a:solidFill>
                  <a:srgbClr val="FFFFFF"/>
                </a:solidFill>
                <a:latin typeface="+mj-lt"/>
                <a:ea typeface="+mj-ea"/>
                <a:cs typeface="+mj-cs"/>
              </a:rPr>
              <a:t>Dispones ante mí un banquete en presencia de mis enemigos. (NVI)</a:t>
            </a:r>
            <a:endParaRPr lang="es-CL" sz="3200" i="1" spc="-50" dirty="0">
              <a:solidFill>
                <a:srgbClr val="FFFFFF"/>
              </a:solidFill>
              <a:latin typeface="+mj-lt"/>
              <a:ea typeface="+mj-ea"/>
              <a:cs typeface="+mj-cs"/>
            </a:endParaRPr>
          </a:p>
        </p:txBody>
      </p:sp>
      <p:pic>
        <p:nvPicPr>
          <p:cNvPr id="5" name="Picture 4" descr="Irlanda. | Ovejas, Pastor de ovejas, Animales de la granja">
            <a:extLst>
              <a:ext uri="{FF2B5EF4-FFF2-40B4-BE49-F238E27FC236}">
                <a16:creationId xmlns:a16="http://schemas.microsoft.com/office/drawing/2014/main" id="{6B9EABC1-0EBA-4623-B59A-4568EE4279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923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ignificado de la entrada triunfal de Jesús – Israel campos">
            <a:extLst>
              <a:ext uri="{FF2B5EF4-FFF2-40B4-BE49-F238E27FC236}">
                <a16:creationId xmlns:a16="http://schemas.microsoft.com/office/drawing/2014/main" id="{23A98E31-73F2-4DCD-BD94-9069E2B9D0EC}"/>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24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CEE480A-A08A-4D7A-ABB8-71741AAAD236}"/>
              </a:ext>
            </a:extLst>
          </p:cNvPr>
          <p:cNvSpPr>
            <a:spLocks noGrp="1"/>
          </p:cNvSpPr>
          <p:nvPr>
            <p:ph type="title"/>
          </p:nvPr>
        </p:nvSpPr>
        <p:spPr>
          <a:xfrm>
            <a:off x="1097280" y="286603"/>
            <a:ext cx="10058400" cy="1450757"/>
          </a:xfrm>
        </p:spPr>
        <p:txBody>
          <a:bodyPr>
            <a:normAutofit/>
          </a:bodyPr>
          <a:lstStyle/>
          <a:p>
            <a:r>
              <a:rPr lang="es-CL" dirty="0"/>
              <a:t>Marcos 14:12-15 (RV)</a:t>
            </a:r>
          </a:p>
        </p:txBody>
      </p:sp>
      <p:cxnSp>
        <p:nvCxnSpPr>
          <p:cNvPr id="73" name="Straight Connector 72">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5932559-A528-4A55-8EBC-4C5B3E8F1C77}"/>
              </a:ext>
            </a:extLst>
          </p:cNvPr>
          <p:cNvSpPr>
            <a:spLocks noGrp="1"/>
          </p:cNvSpPr>
          <p:nvPr>
            <p:ph idx="1"/>
          </p:nvPr>
        </p:nvSpPr>
        <p:spPr>
          <a:xfrm>
            <a:off x="1097280" y="2108201"/>
            <a:ext cx="10058400" cy="3760891"/>
          </a:xfrm>
        </p:spPr>
        <p:txBody>
          <a:bodyPr>
            <a:normAutofit/>
          </a:bodyPr>
          <a:lstStyle/>
          <a:p>
            <a:r>
              <a:rPr lang="es-ES" sz="2100" dirty="0"/>
              <a:t>12 El primer día de la fiesta de los panes sin levadura, cuando sacrificaban el cordero de la pascua, sus discípulos le dijeron: ¿Dónde quieres que vayamos a preparar para que comas la pascua?</a:t>
            </a:r>
          </a:p>
          <a:p>
            <a:r>
              <a:rPr lang="es-ES" sz="2100" dirty="0"/>
              <a:t>13 Y envió dos de sus discípulos, y les dijo: Id a la ciudad, y os saldrá al encuentro un hombre que lleva un cántaro de agua; seguidle,</a:t>
            </a:r>
          </a:p>
          <a:p>
            <a:r>
              <a:rPr lang="es-ES" sz="2100" dirty="0"/>
              <a:t>14 y donde entrare, decid al señor de la casa: El Maestro dice: ¿Dónde está el aposento donde he de comer la pascua con mis discípulos?</a:t>
            </a:r>
          </a:p>
          <a:p>
            <a:r>
              <a:rPr lang="es-ES" sz="2100" dirty="0"/>
              <a:t>15 Y él os mostrará un gran aposento alto ya dispuesto; preparad para nosotros allí.</a:t>
            </a:r>
            <a:endParaRPr lang="es-CL" sz="2100" dirty="0"/>
          </a:p>
        </p:txBody>
      </p:sp>
      <p:sp>
        <p:nvSpPr>
          <p:cNvPr id="75" name="Rectangle 74">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16386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1833</Words>
  <Application>Microsoft Office PowerPoint</Application>
  <PresentationFormat>Panorámica</PresentationFormat>
  <Paragraphs>94</Paragraphs>
  <Slides>13</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Garamond</vt:lpstr>
      <vt:lpstr>Symbol</vt:lpstr>
      <vt:lpstr>Times New Roman</vt:lpstr>
      <vt:lpstr>Tw Cen MT</vt:lpstr>
      <vt:lpstr>RetrospectVTI</vt:lpstr>
      <vt:lpstr>Mesa delante de mi</vt:lpstr>
      <vt:lpstr>Llorando entre las sombras</vt:lpstr>
      <vt:lpstr>Lucas 22.33, 34 (PDT)</vt:lpstr>
      <vt:lpstr>Mateo 26.74 (PDT)</vt:lpstr>
      <vt:lpstr>Juan 21.2, 3 (RV)</vt:lpstr>
      <vt:lpstr>¿Me volverá a amar?</vt:lpstr>
      <vt:lpstr>Juan 21.4 – 13 (RV)</vt:lpstr>
      <vt:lpstr>Salmos 23.5a (RV)</vt:lpstr>
      <vt:lpstr>Marcos 14:12-15 (RV)</vt:lpstr>
      <vt:lpstr>Juan 13.21 - 30</vt:lpstr>
      <vt:lpstr>Mateo 26.27–28 (RV)</vt:lpstr>
      <vt:lpstr>Marcos 16.7 (RV)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Llorando entre las sombras</dc:title>
  <dc:creator>Jeff Michell</dc:creator>
  <cp:lastModifiedBy>Jeff Michell</cp:lastModifiedBy>
  <cp:revision>7</cp:revision>
  <dcterms:created xsi:type="dcterms:W3CDTF">2020-09-28T00:56:07Z</dcterms:created>
  <dcterms:modified xsi:type="dcterms:W3CDTF">2020-10-04T19:19:52Z</dcterms:modified>
</cp:coreProperties>
</file>