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1" r:id="rId26"/>
    <p:sldId id="29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682B-9AC1-4020-B518-6C1F5E81D7CD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2FE8-65AB-4214-A0E4-12A6AC5BB2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95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682B-9AC1-4020-B518-6C1F5E81D7CD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2FE8-65AB-4214-A0E4-12A6AC5BB2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542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682B-9AC1-4020-B518-6C1F5E81D7CD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2FE8-65AB-4214-A0E4-12A6AC5BB2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461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682B-9AC1-4020-B518-6C1F5E81D7CD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2FE8-65AB-4214-A0E4-12A6AC5BB2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29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682B-9AC1-4020-B518-6C1F5E81D7CD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2FE8-65AB-4214-A0E4-12A6AC5BB2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166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682B-9AC1-4020-B518-6C1F5E81D7CD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2FE8-65AB-4214-A0E4-12A6AC5BB2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036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682B-9AC1-4020-B518-6C1F5E81D7CD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2FE8-65AB-4214-A0E4-12A6AC5BB2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73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682B-9AC1-4020-B518-6C1F5E81D7CD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2FE8-65AB-4214-A0E4-12A6AC5BB2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5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682B-9AC1-4020-B518-6C1F5E81D7CD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2FE8-65AB-4214-A0E4-12A6AC5BB2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893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682B-9AC1-4020-B518-6C1F5E81D7CD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2FE8-65AB-4214-A0E4-12A6AC5BB2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40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682B-9AC1-4020-B518-6C1F5E81D7CD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2FE8-65AB-4214-A0E4-12A6AC5BB2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5624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4682B-9AC1-4020-B518-6C1F5E81D7CD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22FE8-65AB-4214-A0E4-12A6AC5BB2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03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0372765-C2CE-4677-88DE-A2735AAF26B3}"/>
              </a:ext>
            </a:extLst>
          </p:cNvPr>
          <p:cNvSpPr/>
          <p:nvPr/>
        </p:nvSpPr>
        <p:spPr>
          <a:xfrm>
            <a:off x="0" y="-19534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357741B9-B8F3-4177-8EC7-61183B527C32}"/>
              </a:ext>
            </a:extLst>
          </p:cNvPr>
          <p:cNvSpPr/>
          <p:nvPr/>
        </p:nvSpPr>
        <p:spPr>
          <a:xfrm>
            <a:off x="0" y="-19534"/>
            <a:ext cx="9144000" cy="13879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E1A5462-29CE-47D4-87B8-57232342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535"/>
            <a:ext cx="9144000" cy="1348892"/>
          </a:xfrm>
        </p:spPr>
        <p:txBody>
          <a:bodyPr>
            <a:normAutofit/>
          </a:bodyPr>
          <a:lstStyle/>
          <a:p>
            <a:pPr algn="ctr"/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¿A QUE NOS ACERCAMOS A LA CASA DE DIOS? ECLESIASTES.5:1.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55862B5-F924-44EE-9C76-6A83626AA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90261"/>
            <a:ext cx="9144000" cy="5224876"/>
          </a:xfrm>
        </p:spPr>
        <p:txBody>
          <a:bodyPr>
            <a:normAutofit fontScale="92500" lnSpcReduction="10000"/>
          </a:bodyPr>
          <a:lstStyle/>
          <a:p>
            <a:r>
              <a:rPr lang="es-ES" b="1" u="sng" dirty="0">
                <a:solidFill>
                  <a:srgbClr val="FF0000"/>
                </a:solidFill>
              </a:rPr>
              <a:t>INTRODUCCION:</a:t>
            </a:r>
          </a:p>
          <a:p>
            <a:r>
              <a:rPr lang="es-ES" b="1" dirty="0">
                <a:solidFill>
                  <a:schemeClr val="bg1"/>
                </a:solidFill>
              </a:rPr>
              <a:t>Guarda tus pasos cuando vas a la casa de Dios, </a:t>
            </a:r>
            <a:r>
              <a:rPr lang="es-ES" b="1" u="sng" dirty="0">
                <a:solidFill>
                  <a:srgbClr val="00B0F0"/>
                </a:solidFill>
              </a:rPr>
              <a:t>y acércate a escuchar</a:t>
            </a:r>
            <a:r>
              <a:rPr lang="es-ES" b="1" dirty="0">
                <a:solidFill>
                  <a:schemeClr val="bg1"/>
                </a:solidFill>
              </a:rPr>
              <a:t> en vez de ofrecer el sacrificio de los necios, porque éstos no saben que hacen el mal. </a:t>
            </a:r>
          </a:p>
          <a:p>
            <a:r>
              <a:rPr lang="es-ES" b="1" dirty="0">
                <a:solidFill>
                  <a:schemeClr val="bg1"/>
                </a:solidFill>
              </a:rPr>
              <a:t>Ante todo, Salomón aconseja mirar bien los pasos al ir a la casa de Dios. </a:t>
            </a:r>
          </a:p>
          <a:p>
            <a:r>
              <a:rPr lang="es-ES" b="1" dirty="0">
                <a:solidFill>
                  <a:schemeClr val="bg1"/>
                </a:solidFill>
              </a:rPr>
              <a:t>La casa de Dios es la iglesia.</a:t>
            </a:r>
          </a:p>
          <a:p>
            <a:r>
              <a:rPr lang="es-ES" b="1" dirty="0">
                <a:solidFill>
                  <a:schemeClr val="bg1"/>
                </a:solidFill>
              </a:rPr>
              <a:t>I Timoteo.3:15.</a:t>
            </a:r>
          </a:p>
          <a:p>
            <a:r>
              <a:rPr lang="es-ES" b="1" dirty="0">
                <a:solidFill>
                  <a:schemeClr val="bg1"/>
                </a:solidFill>
              </a:rPr>
              <a:t>pero en caso que me tarde, te escribo para que sepas cómo </a:t>
            </a:r>
            <a:r>
              <a:rPr lang="es-ES" b="1" u="sng" dirty="0">
                <a:solidFill>
                  <a:srgbClr val="00B050"/>
                </a:solidFill>
              </a:rPr>
              <a:t>debe conducirse uno en la casa de Dios, que es la iglesia del Dios vivo,</a:t>
            </a:r>
            <a:r>
              <a:rPr lang="es-ES" b="1" dirty="0">
                <a:solidFill>
                  <a:schemeClr val="bg1"/>
                </a:solidFill>
              </a:rPr>
              <a:t> columna y sostén de la verdad. </a:t>
            </a:r>
          </a:p>
          <a:p>
            <a:r>
              <a:rPr lang="es-ES" b="1" dirty="0">
                <a:solidFill>
                  <a:schemeClr val="bg1"/>
                </a:solidFill>
              </a:rPr>
              <a:t>Aunque esto puede referirse a la reverencia en general, la explicación que se nos da es más específica,</a:t>
            </a:r>
          </a:p>
        </p:txBody>
      </p:sp>
    </p:spTree>
    <p:extLst>
      <p:ext uri="{BB962C8B-B14F-4D97-AF65-F5344CB8AC3E}">
        <p14:creationId xmlns:p14="http://schemas.microsoft.com/office/powerpoint/2010/main" val="294898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Claro que no.</a:t>
            </a:r>
          </a:p>
          <a:p>
            <a:r>
              <a:rPr lang="es-ES" b="1" dirty="0">
                <a:solidFill>
                  <a:schemeClr val="bg1"/>
                </a:solidFill>
              </a:rPr>
              <a:t>Si yo me estoy levantando a cada momento en las reuniones de la iglesia.</a:t>
            </a:r>
          </a:p>
          <a:p>
            <a:r>
              <a:rPr lang="es-ES" b="1" dirty="0">
                <a:solidFill>
                  <a:schemeClr val="bg1"/>
                </a:solidFill>
              </a:rPr>
              <a:t>¿Estoy siendo solicitud hacia la palabra de Dios?</a:t>
            </a:r>
          </a:p>
          <a:p>
            <a:r>
              <a:rPr lang="es-ES" b="1" dirty="0">
                <a:solidFill>
                  <a:schemeClr val="bg1"/>
                </a:solidFill>
              </a:rPr>
              <a:t>Claro que no.</a:t>
            </a:r>
          </a:p>
          <a:p>
            <a:r>
              <a:rPr lang="es-ES" b="1" dirty="0">
                <a:solidFill>
                  <a:schemeClr val="bg1"/>
                </a:solidFill>
              </a:rPr>
              <a:t>Cuando yo estoy enviando mensajes o contestando llamadas en mi celular en las reuniones de la iglesia.</a:t>
            </a:r>
          </a:p>
          <a:p>
            <a:r>
              <a:rPr lang="es-ES" b="1" dirty="0">
                <a:solidFill>
                  <a:schemeClr val="bg1"/>
                </a:solidFill>
              </a:rPr>
              <a:t>¿Estoy siendo solicitud hacia la palabra de Dios?</a:t>
            </a:r>
          </a:p>
          <a:p>
            <a:r>
              <a:rPr lang="es-ES" b="1" dirty="0">
                <a:solidFill>
                  <a:schemeClr val="bg1"/>
                </a:solidFill>
              </a:rPr>
              <a:t>Claro que no.</a:t>
            </a:r>
          </a:p>
          <a:p>
            <a:r>
              <a:rPr lang="es-ES" b="1" dirty="0">
                <a:solidFill>
                  <a:schemeClr val="bg1"/>
                </a:solidFill>
              </a:rPr>
              <a:t>¿Qué actitud tiene Usted?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1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/>
          <a:lstStyle/>
          <a:p>
            <a:pPr algn="ctr"/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DEBEMOS TENER UNA ACTITUD DE ESCUDRIÑAR.</a:t>
            </a:r>
          </a:p>
          <a:p>
            <a:r>
              <a:rPr lang="es-ES" b="1" dirty="0">
                <a:solidFill>
                  <a:schemeClr val="bg1"/>
                </a:solidFill>
              </a:rPr>
              <a:t>Hechos.17:11.</a:t>
            </a:r>
          </a:p>
          <a:p>
            <a:r>
              <a:rPr lang="es-ES" b="1" dirty="0">
                <a:solidFill>
                  <a:schemeClr val="bg1"/>
                </a:solidFill>
              </a:rPr>
              <a:t>Estos eran más nobles que los de Tesalónica, pues recibieron la palabra con toda solicitud, </a:t>
            </a:r>
            <a:r>
              <a:rPr lang="es-ES" b="1" u="sng" dirty="0">
                <a:solidFill>
                  <a:srgbClr val="FFFF00"/>
                </a:solidFill>
              </a:rPr>
              <a:t>escudriñando diariamente las Escrituras,</a:t>
            </a:r>
            <a:r>
              <a:rPr lang="es-ES" b="1" dirty="0">
                <a:solidFill>
                  <a:schemeClr val="bg1"/>
                </a:solidFill>
              </a:rPr>
              <a:t> para ver si estas cosas eran así. </a:t>
            </a:r>
          </a:p>
          <a:p>
            <a:r>
              <a:rPr lang="es-ES" b="1" dirty="0">
                <a:solidFill>
                  <a:schemeClr val="bg1"/>
                </a:solidFill>
              </a:rPr>
              <a:t>Los de Berea escudriñaban diariamente las escrituras.</a:t>
            </a:r>
          </a:p>
          <a:p>
            <a:r>
              <a:rPr lang="es-ES" b="1" dirty="0">
                <a:solidFill>
                  <a:schemeClr val="bg1"/>
                </a:solidFill>
              </a:rPr>
              <a:t>No una vez al mes o una ves a la semana.</a:t>
            </a:r>
          </a:p>
          <a:p>
            <a:r>
              <a:rPr lang="es-ES" b="1" dirty="0">
                <a:solidFill>
                  <a:schemeClr val="bg1"/>
                </a:solidFill>
              </a:rPr>
              <a:t>Ellos lo hacían diario todos los días.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0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Debemos escudriñar diligentemente las escrituras.</a:t>
            </a:r>
          </a:p>
          <a:p>
            <a:r>
              <a:rPr lang="es-ES" b="1" dirty="0">
                <a:solidFill>
                  <a:schemeClr val="bg1"/>
                </a:solidFill>
              </a:rPr>
              <a:t>Juan.5:39.</a:t>
            </a:r>
          </a:p>
          <a:p>
            <a:r>
              <a:rPr lang="es-ES" b="1" u="sng" dirty="0">
                <a:solidFill>
                  <a:srgbClr val="FF0000"/>
                </a:solidFill>
              </a:rPr>
              <a:t>Examináis las Escrituras</a:t>
            </a:r>
            <a:r>
              <a:rPr lang="es-ES" b="1" dirty="0">
                <a:solidFill>
                  <a:schemeClr val="bg1"/>
                </a:solidFill>
              </a:rPr>
              <a:t> porque vosotros pensáis que en ellas tenéis vida eterna; y ellas son las que dan testimonio de mí; </a:t>
            </a:r>
          </a:p>
          <a:p>
            <a:r>
              <a:rPr lang="es-ES" b="1" dirty="0">
                <a:solidFill>
                  <a:schemeClr val="bg1"/>
                </a:solidFill>
              </a:rPr>
              <a:t>¿Examina Usted las escrituras diariamente?</a:t>
            </a:r>
          </a:p>
          <a:p>
            <a:r>
              <a:rPr lang="es-ES" b="1" dirty="0">
                <a:solidFill>
                  <a:schemeClr val="bg1"/>
                </a:solidFill>
              </a:rPr>
              <a:t>Sino:</a:t>
            </a:r>
          </a:p>
          <a:p>
            <a:r>
              <a:rPr lang="es-ES" b="1" dirty="0">
                <a:solidFill>
                  <a:schemeClr val="bg1"/>
                </a:solidFill>
              </a:rPr>
              <a:t>¿Por qué no?</a:t>
            </a:r>
          </a:p>
          <a:p>
            <a:r>
              <a:rPr lang="es-ES" b="1" dirty="0">
                <a:solidFill>
                  <a:schemeClr val="bg1"/>
                </a:solidFill>
              </a:rPr>
              <a:t>¿Esta Usted escudriñando las escrituras cuando esta reunido en la reunión de la iglesia?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7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¿O Solamente lee por leer?</a:t>
            </a:r>
          </a:p>
          <a:p>
            <a:r>
              <a:rPr lang="es-ES" b="1" dirty="0">
                <a:solidFill>
                  <a:schemeClr val="bg1"/>
                </a:solidFill>
              </a:rPr>
              <a:t>¿O leemos para entender?</a:t>
            </a:r>
          </a:p>
          <a:p>
            <a:r>
              <a:rPr lang="es-ES" b="1" dirty="0">
                <a:solidFill>
                  <a:schemeClr val="bg1"/>
                </a:solidFill>
              </a:rPr>
              <a:t>Efesios.3:4.</a:t>
            </a:r>
          </a:p>
          <a:p>
            <a:r>
              <a:rPr lang="es-ES" b="1" dirty="0">
                <a:solidFill>
                  <a:schemeClr val="bg1"/>
                </a:solidFill>
              </a:rPr>
              <a:t>En vista de lo cual, </a:t>
            </a:r>
            <a:r>
              <a:rPr lang="es-ES" b="1" u="sng" dirty="0">
                <a:solidFill>
                  <a:srgbClr val="7030A0"/>
                </a:solidFill>
              </a:rPr>
              <a:t>leyendo, podréis comprender</a:t>
            </a:r>
            <a:r>
              <a:rPr lang="es-ES" b="1" dirty="0">
                <a:solidFill>
                  <a:schemeClr val="bg1"/>
                </a:solidFill>
              </a:rPr>
              <a:t> mi discernimiento del misterio de Cristo, </a:t>
            </a:r>
          </a:p>
          <a:p>
            <a:r>
              <a:rPr lang="es-ES" b="1" dirty="0">
                <a:solidFill>
                  <a:schemeClr val="bg1"/>
                </a:solidFill>
              </a:rPr>
              <a:t>Los Efesios leían para comprender.</a:t>
            </a:r>
          </a:p>
          <a:p>
            <a:r>
              <a:rPr lang="es-ES" b="1" dirty="0">
                <a:solidFill>
                  <a:schemeClr val="bg1"/>
                </a:solidFill>
              </a:rPr>
              <a:t>¿Lee Usted para comprender?</a:t>
            </a:r>
          </a:p>
          <a:p>
            <a:r>
              <a:rPr lang="es-ES" b="1" dirty="0">
                <a:solidFill>
                  <a:schemeClr val="bg1"/>
                </a:solidFill>
              </a:rPr>
              <a:t>¿Lee Usted para crecer?</a:t>
            </a:r>
          </a:p>
          <a:p>
            <a:r>
              <a:rPr lang="es-ES" b="1" dirty="0">
                <a:solidFill>
                  <a:schemeClr val="bg1"/>
                </a:solidFill>
              </a:rPr>
              <a:t>Hebreos.5:12.</a:t>
            </a:r>
          </a:p>
          <a:p>
            <a:r>
              <a:rPr lang="es-ES" b="1" u="sng" dirty="0">
                <a:solidFill>
                  <a:srgbClr val="0070C0"/>
                </a:solidFill>
              </a:rPr>
              <a:t>Pues aunque ya debierais ser maestros,</a:t>
            </a:r>
            <a:r>
              <a:rPr lang="es-ES" b="1" dirty="0">
                <a:solidFill>
                  <a:schemeClr val="bg1"/>
                </a:solidFill>
              </a:rPr>
              <a:t> otra vez tenéis necesidad de que alguien os enseñe los principios elementales de los oráculos de Dios, y habéis llegado a tener necesidad de leche y no de alimento sólido.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4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¿Tiene Usted la actitud de examinar?</a:t>
            </a:r>
          </a:p>
          <a:p>
            <a:r>
              <a:rPr lang="es-ES" b="1" dirty="0">
                <a:solidFill>
                  <a:schemeClr val="bg1"/>
                </a:solidFill>
              </a:rPr>
              <a:t>I Tesalonicenses.5:21.</a:t>
            </a:r>
          </a:p>
          <a:p>
            <a:r>
              <a:rPr lang="es-ES" b="1" dirty="0">
                <a:solidFill>
                  <a:schemeClr val="bg1"/>
                </a:solidFill>
              </a:rPr>
              <a:t>Antes bien, </a:t>
            </a:r>
            <a:r>
              <a:rPr lang="es-ES" b="1" u="sng" dirty="0">
                <a:solidFill>
                  <a:srgbClr val="00B0F0"/>
                </a:solidFill>
              </a:rPr>
              <a:t>examinadlo todo cuidadosamente,</a:t>
            </a:r>
            <a:r>
              <a:rPr lang="es-ES" b="1" dirty="0">
                <a:solidFill>
                  <a:schemeClr val="bg1"/>
                </a:solidFill>
              </a:rPr>
              <a:t> retened lo bueno; </a:t>
            </a:r>
          </a:p>
          <a:p>
            <a:r>
              <a:rPr lang="es-ES" b="1" dirty="0">
                <a:solidFill>
                  <a:schemeClr val="bg1"/>
                </a:solidFill>
              </a:rPr>
              <a:t>¿Tiene Usted el deseo de examinar las escrituras?</a:t>
            </a:r>
          </a:p>
          <a:p>
            <a:r>
              <a:rPr lang="es-ES" b="1" dirty="0">
                <a:solidFill>
                  <a:schemeClr val="bg1"/>
                </a:solidFill>
              </a:rPr>
              <a:t>¿Qué tanto Usted examina las escrituras con buena actitud?</a:t>
            </a:r>
          </a:p>
          <a:p>
            <a:r>
              <a:rPr lang="es-ES" b="1" dirty="0">
                <a:solidFill>
                  <a:schemeClr val="bg1"/>
                </a:solidFill>
              </a:rPr>
              <a:t>¿Esta Usted pendiente de los textos que se citan?</a:t>
            </a:r>
          </a:p>
          <a:p>
            <a:r>
              <a:rPr lang="es-ES" b="1" dirty="0">
                <a:solidFill>
                  <a:schemeClr val="bg1"/>
                </a:solidFill>
              </a:rPr>
              <a:t>¿O los paso por alto sin examinarlos?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6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/>
          <a:lstStyle/>
          <a:p>
            <a:pPr algn="ctr"/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DEBEMOS TENER UNA ACTITUD DE ESTAR ATENTO, BUENA DISPONIBILIDAD.</a:t>
            </a:r>
          </a:p>
          <a:p>
            <a:r>
              <a:rPr lang="es-ES" b="1" dirty="0">
                <a:solidFill>
                  <a:schemeClr val="bg1"/>
                </a:solidFill>
              </a:rPr>
              <a:t>Nehemias.8:3.</a:t>
            </a:r>
          </a:p>
          <a:p>
            <a:r>
              <a:rPr lang="es-ES" b="1" dirty="0">
                <a:solidFill>
                  <a:schemeClr val="bg1"/>
                </a:solidFill>
              </a:rPr>
              <a:t>Y leyó en el libro frente a la plaza que estaba delante de la puerta de las Aguas, desde el amanecer hasta el mediodía, en presencia de hombres y mujeres y de los que podían entender; </a:t>
            </a:r>
            <a:r>
              <a:rPr lang="es-ES" b="1" u="sng" dirty="0">
                <a:solidFill>
                  <a:srgbClr val="00B050"/>
                </a:solidFill>
              </a:rPr>
              <a:t>y los oídos de todo el pueblo estaban atentos al libro de la ley. </a:t>
            </a:r>
          </a:p>
          <a:p>
            <a:r>
              <a:rPr lang="es-ES" b="1" dirty="0">
                <a:solidFill>
                  <a:schemeClr val="bg1"/>
                </a:solidFill>
              </a:rPr>
              <a:t>Es muy interesante que el pueblo estaba atento al libro de la ley.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0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Tanto así que se nos dice:</a:t>
            </a:r>
          </a:p>
          <a:p>
            <a:r>
              <a:rPr lang="es-ES" b="1" dirty="0">
                <a:solidFill>
                  <a:schemeClr val="bg1"/>
                </a:solidFill>
              </a:rPr>
              <a:t>Nehemias.8:1.</a:t>
            </a:r>
          </a:p>
          <a:p>
            <a:r>
              <a:rPr lang="es-ES" b="1" u="sng" dirty="0">
                <a:solidFill>
                  <a:srgbClr val="FFFF00"/>
                </a:solidFill>
              </a:rPr>
              <a:t>Se reunió todo el pueblo como un solo hombre</a:t>
            </a:r>
            <a:r>
              <a:rPr lang="es-ES" b="1" dirty="0">
                <a:solidFill>
                  <a:schemeClr val="bg1"/>
                </a:solidFill>
              </a:rPr>
              <a:t> en la plaza que estaba delante de la puerta de las Aguas, y pidieron al escriba Esdras que trajera el libro de la ley de Moisés que el SEÑOR había dado a Israel. </a:t>
            </a:r>
          </a:p>
          <a:p>
            <a:r>
              <a:rPr lang="es-ES" b="1" dirty="0">
                <a:solidFill>
                  <a:schemeClr val="bg1"/>
                </a:solidFill>
              </a:rPr>
              <a:t>Todo el pueblo estaba como un solo hombre.</a:t>
            </a:r>
          </a:p>
          <a:p>
            <a:r>
              <a:rPr lang="es-ES" b="1" dirty="0">
                <a:solidFill>
                  <a:schemeClr val="bg1"/>
                </a:solidFill>
              </a:rPr>
              <a:t>Una sola persona.</a:t>
            </a:r>
          </a:p>
          <a:p>
            <a:r>
              <a:rPr lang="es-ES" b="1" dirty="0">
                <a:solidFill>
                  <a:schemeClr val="bg1"/>
                </a:solidFill>
              </a:rPr>
              <a:t>Porque estaban atento dando el debido respeto y la debida atención a la palabra de Dios.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5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Debemos prestar mucha mayor atención a la palabra de Dios.</a:t>
            </a:r>
          </a:p>
          <a:p>
            <a:r>
              <a:rPr lang="es-ES" b="1" dirty="0">
                <a:solidFill>
                  <a:schemeClr val="bg1"/>
                </a:solidFill>
              </a:rPr>
              <a:t>Hebreos.2:1.</a:t>
            </a:r>
          </a:p>
          <a:p>
            <a:r>
              <a:rPr lang="es-ES" b="1" dirty="0">
                <a:solidFill>
                  <a:schemeClr val="bg1"/>
                </a:solidFill>
              </a:rPr>
              <a:t>Por tanto, </a:t>
            </a:r>
            <a:r>
              <a:rPr lang="es-ES" b="1" u="sng" dirty="0">
                <a:solidFill>
                  <a:srgbClr val="FF0000"/>
                </a:solidFill>
              </a:rPr>
              <a:t>debemos prestar mucha mayor atención a lo que hemos oído,</a:t>
            </a:r>
            <a:r>
              <a:rPr lang="es-ES" b="1" dirty="0">
                <a:solidFill>
                  <a:schemeClr val="bg1"/>
                </a:solidFill>
              </a:rPr>
              <a:t> no sea que nos desviemos. </a:t>
            </a:r>
          </a:p>
          <a:p>
            <a:r>
              <a:rPr lang="es-ES" b="1" dirty="0">
                <a:solidFill>
                  <a:schemeClr val="bg1"/>
                </a:solidFill>
              </a:rPr>
              <a:t>Sino prestamos atención a la palabra de Dios nos vamos a desviar nos vamos a perder.</a:t>
            </a:r>
          </a:p>
          <a:p>
            <a:r>
              <a:rPr lang="es-ES" b="1" dirty="0">
                <a:solidFill>
                  <a:schemeClr val="bg1"/>
                </a:solidFill>
              </a:rPr>
              <a:t>Nos vamos a desanimar y vamos a perder nuestro primer amor.</a:t>
            </a:r>
          </a:p>
          <a:p>
            <a:r>
              <a:rPr lang="es-ES" b="1" dirty="0">
                <a:solidFill>
                  <a:schemeClr val="bg1"/>
                </a:solidFill>
              </a:rPr>
              <a:t>Apocalipsis.2:4.</a:t>
            </a:r>
          </a:p>
          <a:p>
            <a:r>
              <a:rPr lang="es-ES" b="1" dirty="0">
                <a:solidFill>
                  <a:schemeClr val="bg1"/>
                </a:solidFill>
              </a:rPr>
              <a:t>'Pero tengo esto contra ti: </a:t>
            </a:r>
            <a:r>
              <a:rPr lang="es-ES" b="1" u="sng" dirty="0">
                <a:solidFill>
                  <a:srgbClr val="7030A0"/>
                </a:solidFill>
              </a:rPr>
              <a:t>que has dejado tu primer amor.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7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Si Usted pierde su primer amor esta en peligro de perder su salvación.</a:t>
            </a:r>
          </a:p>
          <a:p>
            <a:r>
              <a:rPr lang="es-ES" b="1" dirty="0">
                <a:solidFill>
                  <a:schemeClr val="bg1"/>
                </a:solidFill>
              </a:rPr>
              <a:t>El peligro de no estar atento lo vemos en:</a:t>
            </a:r>
          </a:p>
          <a:p>
            <a:r>
              <a:rPr lang="es-ES" b="1" dirty="0">
                <a:solidFill>
                  <a:schemeClr val="bg1"/>
                </a:solidFill>
              </a:rPr>
              <a:t>Saul.</a:t>
            </a:r>
          </a:p>
          <a:p>
            <a:r>
              <a:rPr lang="es-ES" b="1" dirty="0">
                <a:solidFill>
                  <a:schemeClr val="bg1"/>
                </a:solidFill>
              </a:rPr>
              <a:t>I Samuel.15:1.</a:t>
            </a:r>
          </a:p>
          <a:p>
            <a:r>
              <a:rPr lang="es-ES" b="1" dirty="0">
                <a:solidFill>
                  <a:schemeClr val="bg1"/>
                </a:solidFill>
              </a:rPr>
              <a:t>Samuel dijo a Saúl: El SEÑOR me envió a que te ungiera por rey sobre su pueblo, sobre Israel; ahora pues, </a:t>
            </a:r>
            <a:r>
              <a:rPr lang="es-ES" b="1" u="sng" dirty="0">
                <a:solidFill>
                  <a:srgbClr val="0070C0"/>
                </a:solidFill>
              </a:rPr>
              <a:t>está atento a las palabras del SEÑOR.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</a:rPr>
              <a:t>La exhortación a Saul fue esta atento a las palabras de Dios.</a:t>
            </a:r>
          </a:p>
          <a:p>
            <a:r>
              <a:rPr lang="es-ES" b="1" dirty="0">
                <a:solidFill>
                  <a:schemeClr val="bg1"/>
                </a:solidFill>
              </a:rPr>
              <a:t>¿Pero lo hizo?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3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Sabemos que lamentablemente no lo hizo.</a:t>
            </a:r>
          </a:p>
          <a:p>
            <a:r>
              <a:rPr lang="es-ES" b="1" dirty="0">
                <a:solidFill>
                  <a:schemeClr val="bg1"/>
                </a:solidFill>
              </a:rPr>
              <a:t>Debemos ser como David que estuvo atento a la palabra de Dios.</a:t>
            </a:r>
          </a:p>
          <a:p>
            <a:r>
              <a:rPr lang="es-ES" b="1" dirty="0">
                <a:solidFill>
                  <a:schemeClr val="bg1"/>
                </a:solidFill>
              </a:rPr>
              <a:t>II Samuel.22:22-23.</a:t>
            </a:r>
          </a:p>
          <a:p>
            <a:r>
              <a:rPr lang="es-ES" b="1" dirty="0">
                <a:solidFill>
                  <a:schemeClr val="bg1"/>
                </a:solidFill>
              </a:rPr>
              <a:t>Porque he guardado los caminos del SEÑOR, </a:t>
            </a:r>
            <a:r>
              <a:rPr lang="es-ES" b="1" u="sng" dirty="0">
                <a:solidFill>
                  <a:srgbClr val="00B0F0"/>
                </a:solidFill>
              </a:rPr>
              <a:t>y no me he apartado impíamente de mi Dios.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</a:rPr>
              <a:t>V.23.</a:t>
            </a:r>
          </a:p>
          <a:p>
            <a:r>
              <a:rPr lang="es-ES" b="1" dirty="0">
                <a:solidFill>
                  <a:schemeClr val="bg1"/>
                </a:solidFill>
              </a:rPr>
              <a:t>Pues todas sus ordenanzas estaban delante de mí, y en cuanto a sus estatutos, </a:t>
            </a:r>
            <a:r>
              <a:rPr lang="es-ES" b="1" u="sng" dirty="0">
                <a:solidFill>
                  <a:srgbClr val="00B050"/>
                </a:solidFill>
              </a:rPr>
              <a:t>no me aparté de ellos.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1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C486C06-E778-4B4B-8DC1-705AC14DC0EA}"/>
              </a:ext>
            </a:extLst>
          </p:cNvPr>
          <p:cNvSpPr/>
          <p:nvPr/>
        </p:nvSpPr>
        <p:spPr>
          <a:xfrm>
            <a:off x="-1" y="0"/>
            <a:ext cx="9143999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498A9E91-FFA8-4472-BE14-D11A3DAAB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208" y="0"/>
            <a:ext cx="4823791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La actitud correcta hacia el oír es un </a:t>
            </a:r>
            <a:r>
              <a:rPr lang="es-ES" b="1" u="sng" dirty="0">
                <a:solidFill>
                  <a:srgbClr val="FFFF00"/>
                </a:solidFill>
              </a:rPr>
              <a:t>“deber”</a:t>
            </a:r>
            <a:r>
              <a:rPr lang="es-ES" b="1" dirty="0">
                <a:solidFill>
                  <a:schemeClr val="bg1"/>
                </a:solidFill>
              </a:rPr>
              <a:t> para que alguien llegue a ser un Cristiano, y de esta misma manera es grande el “deber” de permanecer fiel al Señor. </a:t>
            </a:r>
          </a:p>
          <a:p>
            <a:r>
              <a:rPr lang="es-ES" b="1" dirty="0">
                <a:solidFill>
                  <a:schemeClr val="bg1"/>
                </a:solidFill>
              </a:rPr>
              <a:t>El fracaso de no tener la actitud apropiada ha guiado a muchas innovaciones que están siendo toleradas en la Iglesia del Señor y por consecuencia se desvían de la verdad. </a:t>
            </a:r>
          </a:p>
          <a:p>
            <a:r>
              <a:rPr lang="es-ES" b="1" dirty="0">
                <a:solidFill>
                  <a:schemeClr val="bg1"/>
                </a:solidFill>
              </a:rPr>
              <a:t>Jesús enseñó que Sus discípulos deben de: </a:t>
            </a:r>
          </a:p>
          <a:p>
            <a:pPr algn="ctr"/>
            <a:r>
              <a:rPr lang="es-ES" b="1" u="sng" dirty="0">
                <a:solidFill>
                  <a:srgbClr val="92D050"/>
                </a:solidFill>
              </a:rPr>
              <a:t>“Mirad lo que oís”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26F2613-6119-41E7-8FCC-09CD31BA0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32020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3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¿Por qué David no se aparto de Dios?</a:t>
            </a:r>
          </a:p>
          <a:p>
            <a:r>
              <a:rPr lang="es-ES" b="1" dirty="0">
                <a:solidFill>
                  <a:schemeClr val="bg1"/>
                </a:solidFill>
              </a:rPr>
              <a:t>Porque El estaba atento a la palabra a la ley de Dios su diligencia le ayudo para no apartarse de Dios.</a:t>
            </a:r>
          </a:p>
          <a:p>
            <a:r>
              <a:rPr lang="es-ES" b="1" dirty="0">
                <a:solidFill>
                  <a:schemeClr val="bg1"/>
                </a:solidFill>
              </a:rPr>
              <a:t>Así como las multitudes de Samaria.</a:t>
            </a:r>
          </a:p>
          <a:p>
            <a:r>
              <a:rPr lang="es-ES" b="1" dirty="0">
                <a:solidFill>
                  <a:schemeClr val="bg1"/>
                </a:solidFill>
              </a:rPr>
              <a:t>Hechos.8:6.</a:t>
            </a:r>
          </a:p>
          <a:p>
            <a:r>
              <a:rPr lang="es-ES" b="1" u="sng" dirty="0">
                <a:solidFill>
                  <a:srgbClr val="FFFF00"/>
                </a:solidFill>
              </a:rPr>
              <a:t>Y las multitudes unánimes prestaban atención a lo que Felipe decía,</a:t>
            </a:r>
            <a:r>
              <a:rPr lang="es-ES" b="1" dirty="0">
                <a:solidFill>
                  <a:schemeClr val="bg1"/>
                </a:solidFill>
              </a:rPr>
              <a:t> al oír y ver las señales que hacía. </a:t>
            </a:r>
          </a:p>
          <a:p>
            <a:r>
              <a:rPr lang="es-ES" b="1" dirty="0">
                <a:solidFill>
                  <a:schemeClr val="bg1"/>
                </a:solidFill>
              </a:rPr>
              <a:t>Las multitudes estaban unánimes prestaban la debida atención a la palabra de Dios.</a:t>
            </a:r>
          </a:p>
          <a:p>
            <a:r>
              <a:rPr lang="es-ES" b="1" dirty="0">
                <a:solidFill>
                  <a:schemeClr val="bg1"/>
                </a:solidFill>
              </a:rPr>
              <a:t>¿Lo hace Usted?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4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Debemos prestar atención a las palabras de Dios.</a:t>
            </a:r>
          </a:p>
          <a:p>
            <a:r>
              <a:rPr lang="es-ES" b="1" dirty="0">
                <a:solidFill>
                  <a:schemeClr val="bg1"/>
                </a:solidFill>
              </a:rPr>
              <a:t>Hechos.2:14.</a:t>
            </a:r>
          </a:p>
          <a:p>
            <a:r>
              <a:rPr lang="es-ES" b="1" dirty="0">
                <a:solidFill>
                  <a:schemeClr val="bg1"/>
                </a:solidFill>
              </a:rPr>
              <a:t>Entonces Pedro, poniéndose en pie con los once, alzó la voz y les declaró: Varones judíos y todos los que vivís en Jerusalén, sea esto de vuestro conocimiento </a:t>
            </a:r>
            <a:r>
              <a:rPr lang="es-ES" b="1" u="sng" dirty="0">
                <a:solidFill>
                  <a:srgbClr val="FF0000"/>
                </a:solidFill>
              </a:rPr>
              <a:t>y prestad atención a mis palabras,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</a:rPr>
              <a:t>Las palabras que se predica es la palabra de Dios es Dios quien nos habla.</a:t>
            </a:r>
          </a:p>
          <a:p>
            <a:r>
              <a:rPr lang="es-ES" b="1" dirty="0">
                <a:solidFill>
                  <a:schemeClr val="bg1"/>
                </a:solidFill>
              </a:rPr>
              <a:t>No es ninguna persona.</a:t>
            </a:r>
          </a:p>
          <a:p>
            <a:r>
              <a:rPr lang="es-ES" b="1" dirty="0">
                <a:solidFill>
                  <a:schemeClr val="bg1"/>
                </a:solidFill>
              </a:rPr>
              <a:t>II Corintios.2:17.</a:t>
            </a:r>
          </a:p>
          <a:p>
            <a:r>
              <a:rPr lang="es-ES" b="1" dirty="0">
                <a:solidFill>
                  <a:schemeClr val="bg1"/>
                </a:solidFill>
              </a:rPr>
              <a:t>Pues no somos como muchos, que comercian con la palabra de Dios, sino que con sinceridad, </a:t>
            </a:r>
            <a:r>
              <a:rPr lang="es-ES" b="1" u="sng" dirty="0">
                <a:solidFill>
                  <a:srgbClr val="7030A0"/>
                </a:solidFill>
              </a:rPr>
              <a:t>como de parte de Dios y delante de Dios hablamos en Cristo.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6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/>
          <a:lstStyle/>
          <a:p>
            <a:pPr algn="ctr"/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DEBEMOS TENER UNA ACTITUD DE REVERENCIA.</a:t>
            </a:r>
          </a:p>
          <a:p>
            <a:r>
              <a:rPr lang="es-ES" b="1" dirty="0">
                <a:solidFill>
                  <a:schemeClr val="bg1"/>
                </a:solidFill>
              </a:rPr>
              <a:t>Hebreos.12:28.</a:t>
            </a:r>
          </a:p>
          <a:p>
            <a:r>
              <a:rPr lang="es-ES" b="1" dirty="0">
                <a:solidFill>
                  <a:schemeClr val="bg1"/>
                </a:solidFill>
              </a:rPr>
              <a:t>Por lo cual, puesto que recibimos un reino que es inconmovible, demostremos gratitud, </a:t>
            </a:r>
            <a:r>
              <a:rPr lang="es-ES" b="1" u="sng" dirty="0">
                <a:solidFill>
                  <a:srgbClr val="0070C0"/>
                </a:solidFill>
              </a:rPr>
              <a:t>mediante la cual ofrezcamos a Dios un servicio aceptable con temor y reverencia;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</a:rPr>
              <a:t>Si somos agradecidos con Dios debemos demostrarle temor y respeto a su palabra siempre.</a:t>
            </a:r>
          </a:p>
          <a:p>
            <a:r>
              <a:rPr lang="es-ES" b="1" dirty="0">
                <a:solidFill>
                  <a:schemeClr val="bg1"/>
                </a:solidFill>
              </a:rPr>
              <a:t>Ya que Dios es Digno.</a:t>
            </a:r>
          </a:p>
          <a:p>
            <a:r>
              <a:rPr lang="es-ES" b="1" dirty="0">
                <a:solidFill>
                  <a:schemeClr val="bg1"/>
                </a:solidFill>
              </a:rPr>
              <a:t>Apocalipsis.4:11.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4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>
            <a:normAutofit fontScale="92500"/>
          </a:bodyPr>
          <a:lstStyle/>
          <a:p>
            <a:r>
              <a:rPr lang="es-ES" b="1" u="sng" dirty="0">
                <a:solidFill>
                  <a:srgbClr val="00B0F0"/>
                </a:solidFill>
              </a:rPr>
              <a:t>Digno eres, Señor y Dios nuestro, de recibir la gloria y el honor y el poder,</a:t>
            </a:r>
            <a:r>
              <a:rPr lang="es-ES" b="1" dirty="0">
                <a:solidFill>
                  <a:schemeClr val="bg1"/>
                </a:solidFill>
              </a:rPr>
              <a:t> porque tú creaste todas las cosas, y por tu voluntad existen y fueron creadas. </a:t>
            </a:r>
          </a:p>
          <a:p>
            <a:r>
              <a:rPr lang="es-ES" b="1" dirty="0">
                <a:solidFill>
                  <a:schemeClr val="bg1"/>
                </a:solidFill>
              </a:rPr>
              <a:t>Cuando estamos en la adoración a Dios reunidos entramos al cielo mismo a la presencia de Dios.</a:t>
            </a:r>
          </a:p>
          <a:p>
            <a:r>
              <a:rPr lang="es-ES" b="1" dirty="0">
                <a:solidFill>
                  <a:schemeClr val="bg1"/>
                </a:solidFill>
              </a:rPr>
              <a:t>Hebreos.10:19.</a:t>
            </a:r>
          </a:p>
          <a:p>
            <a:r>
              <a:rPr lang="es-ES" b="1" dirty="0">
                <a:solidFill>
                  <a:schemeClr val="bg1"/>
                </a:solidFill>
              </a:rPr>
              <a:t>Entonces, hermanos, puesto que tenemos confianza para </a:t>
            </a:r>
            <a:r>
              <a:rPr lang="es-ES" b="1" u="sng" dirty="0">
                <a:solidFill>
                  <a:srgbClr val="00B050"/>
                </a:solidFill>
              </a:rPr>
              <a:t>entrar al Lugar Santísimo</a:t>
            </a:r>
            <a:r>
              <a:rPr lang="es-ES" b="1" dirty="0">
                <a:solidFill>
                  <a:schemeClr val="bg1"/>
                </a:solidFill>
              </a:rPr>
              <a:t> por la sangre de Jesús, </a:t>
            </a:r>
          </a:p>
          <a:p>
            <a:r>
              <a:rPr lang="es-ES" b="1" dirty="0">
                <a:solidFill>
                  <a:schemeClr val="bg1"/>
                </a:solidFill>
              </a:rPr>
              <a:t>Entramos al lugar santísimo, el cielo mismo.</a:t>
            </a:r>
          </a:p>
          <a:p>
            <a:r>
              <a:rPr lang="es-ES" b="1" dirty="0">
                <a:solidFill>
                  <a:schemeClr val="bg1"/>
                </a:solidFill>
              </a:rPr>
              <a:t>Ante la presencia de Dios.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2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Hechos.10:33.</a:t>
            </a:r>
          </a:p>
          <a:p>
            <a:r>
              <a:rPr lang="es-ES" b="1" dirty="0">
                <a:solidFill>
                  <a:schemeClr val="bg1"/>
                </a:solidFill>
              </a:rPr>
              <a:t>Por tanto, envié por ti al instante, y has hecho bien en venir. Ahora, pues, </a:t>
            </a:r>
            <a:r>
              <a:rPr lang="es-ES" b="1" u="sng" dirty="0">
                <a:solidFill>
                  <a:srgbClr val="FFFF00"/>
                </a:solidFill>
              </a:rPr>
              <a:t>todos nosotros estamos aquí presentes delante de Dios, para oír todo lo que el Señor te ha mandado.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</a:rPr>
              <a:t>Al estudiar y estar reunidos todos estaban delante de la presencia de Dios.</a:t>
            </a:r>
          </a:p>
          <a:p>
            <a:r>
              <a:rPr lang="es-ES" b="1" dirty="0">
                <a:solidFill>
                  <a:schemeClr val="bg1"/>
                </a:solidFill>
              </a:rPr>
              <a:t>¿Entiende Usted hermano que es estar delante de la presencia de Dios?</a:t>
            </a:r>
          </a:p>
          <a:p>
            <a:r>
              <a:rPr lang="es-ES" b="1" dirty="0">
                <a:solidFill>
                  <a:schemeClr val="bg1"/>
                </a:solidFill>
              </a:rPr>
              <a:t>Si lo supiera respetara la adoración a Dios.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Habacuc.2:20.</a:t>
            </a:r>
          </a:p>
          <a:p>
            <a:r>
              <a:rPr lang="es-ES" b="1" u="sng" dirty="0">
                <a:solidFill>
                  <a:srgbClr val="FF0000"/>
                </a:solidFill>
              </a:rPr>
              <a:t>Pero el SEÑOR está en su santo templo:</a:t>
            </a:r>
            <a:r>
              <a:rPr lang="es-ES" b="1" dirty="0">
                <a:solidFill>
                  <a:schemeClr val="bg1"/>
                </a:solidFill>
              </a:rPr>
              <a:t> calle delante de El toda la tierra. </a:t>
            </a:r>
          </a:p>
          <a:p>
            <a:r>
              <a:rPr lang="es-ES" b="1" dirty="0">
                <a:solidFill>
                  <a:schemeClr val="bg1"/>
                </a:solidFill>
              </a:rPr>
              <a:t>¿Le estamos dando la reverencia el respeto que su palabra se merece?</a:t>
            </a:r>
          </a:p>
          <a:p>
            <a:r>
              <a:rPr lang="es-ES" b="1" dirty="0">
                <a:solidFill>
                  <a:schemeClr val="bg1"/>
                </a:solidFill>
              </a:rPr>
              <a:t>Cuidado hermano estamos irrespetando a Dios y su palabra.</a:t>
            </a:r>
          </a:p>
          <a:p>
            <a:r>
              <a:rPr lang="es-ES" b="1" dirty="0">
                <a:solidFill>
                  <a:schemeClr val="bg1"/>
                </a:solidFill>
              </a:rPr>
              <a:t>Por ella vamos hacer juzgado.</a:t>
            </a:r>
          </a:p>
          <a:p>
            <a:r>
              <a:rPr lang="es-ES" b="1" dirty="0">
                <a:solidFill>
                  <a:schemeClr val="bg1"/>
                </a:solidFill>
              </a:rPr>
              <a:t>Juan.12:48.</a:t>
            </a:r>
          </a:p>
          <a:p>
            <a:r>
              <a:rPr lang="es-ES" b="1" dirty="0">
                <a:solidFill>
                  <a:schemeClr val="bg1"/>
                </a:solidFill>
              </a:rPr>
              <a:t>El que me rechaza y no recibe mis palabras, tiene quien lo juzgue; la palabra que he hablado, </a:t>
            </a:r>
            <a:r>
              <a:rPr lang="es-ES" b="1" u="sng" dirty="0">
                <a:solidFill>
                  <a:srgbClr val="7030A0"/>
                </a:solidFill>
              </a:rPr>
              <a:t>ésa lo juzgará en el día final.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Sino queremos oír la palara de Dios.</a:t>
            </a:r>
          </a:p>
          <a:p>
            <a:r>
              <a:rPr lang="es-ES" b="1" dirty="0">
                <a:solidFill>
                  <a:schemeClr val="bg1"/>
                </a:solidFill>
              </a:rPr>
              <a:t>Recuerde hermano que su oración es una abominación delante de El.</a:t>
            </a:r>
          </a:p>
          <a:p>
            <a:r>
              <a:rPr lang="es-ES" b="1" dirty="0">
                <a:solidFill>
                  <a:schemeClr val="bg1"/>
                </a:solidFill>
              </a:rPr>
              <a:t>Proverbios.28:9.</a:t>
            </a:r>
          </a:p>
          <a:p>
            <a:r>
              <a:rPr lang="es-ES" b="1" u="sng" dirty="0">
                <a:solidFill>
                  <a:srgbClr val="0070C0"/>
                </a:solidFill>
              </a:rPr>
              <a:t>Al que aparta su oído para no oír la ley,</a:t>
            </a:r>
            <a:r>
              <a:rPr lang="es-ES" b="1" dirty="0">
                <a:solidFill>
                  <a:schemeClr val="bg1"/>
                </a:solidFill>
              </a:rPr>
              <a:t> su oración también es abominación. </a:t>
            </a:r>
          </a:p>
          <a:p>
            <a:r>
              <a:rPr lang="es-ES" b="1" dirty="0">
                <a:solidFill>
                  <a:schemeClr val="bg1"/>
                </a:solidFill>
              </a:rPr>
              <a:t>¿Quiere Usted ser escuchado con atención?</a:t>
            </a:r>
          </a:p>
          <a:p>
            <a:r>
              <a:rPr lang="es-ES" b="1" dirty="0">
                <a:solidFill>
                  <a:schemeClr val="bg1"/>
                </a:solidFill>
              </a:rPr>
              <a:t>Haga Usted lo mismo con Dios.</a:t>
            </a:r>
          </a:p>
          <a:p>
            <a:r>
              <a:rPr lang="es-ES" b="1" dirty="0">
                <a:solidFill>
                  <a:schemeClr val="bg1"/>
                </a:solidFill>
              </a:rPr>
              <a:t>Para que nuestras oraciones sean escuchadas debemos de estar dispuesto a escuchar a Dios.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6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/>
          <a:lstStyle/>
          <a:p>
            <a:pPr algn="ctr"/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DEBEMOS TENER UNA ACTITUD DE PONERLA EN PRACTICA.</a:t>
            </a:r>
          </a:p>
          <a:p>
            <a:r>
              <a:rPr lang="es-ES" b="1" dirty="0">
                <a:solidFill>
                  <a:schemeClr val="bg1"/>
                </a:solidFill>
              </a:rPr>
              <a:t>Mateo.7:24-27.</a:t>
            </a:r>
          </a:p>
          <a:p>
            <a:r>
              <a:rPr lang="es-ES" b="1" dirty="0">
                <a:solidFill>
                  <a:schemeClr val="bg1"/>
                </a:solidFill>
              </a:rPr>
              <a:t>Por tanto, </a:t>
            </a:r>
            <a:r>
              <a:rPr lang="es-ES" b="1" u="sng" dirty="0">
                <a:solidFill>
                  <a:srgbClr val="00B0F0"/>
                </a:solidFill>
              </a:rPr>
              <a:t>cualquiera que oye estas palabras mías y las pone en práctica,</a:t>
            </a:r>
            <a:r>
              <a:rPr lang="es-ES" b="1" dirty="0">
                <a:solidFill>
                  <a:schemeClr val="bg1"/>
                </a:solidFill>
              </a:rPr>
              <a:t> será semejante a un hombre sabio que edificó su casa sobre la roca; </a:t>
            </a:r>
          </a:p>
          <a:p>
            <a:r>
              <a:rPr lang="es-ES" b="1" dirty="0">
                <a:solidFill>
                  <a:schemeClr val="bg1"/>
                </a:solidFill>
              </a:rPr>
              <a:t>V.25.</a:t>
            </a:r>
          </a:p>
          <a:p>
            <a:r>
              <a:rPr lang="es-ES" b="1" dirty="0">
                <a:solidFill>
                  <a:schemeClr val="bg1"/>
                </a:solidFill>
              </a:rPr>
              <a:t>y cayó la lluvia, vinieron los torrentes, soplaron los vientos y azotaron aquella casa; </a:t>
            </a:r>
            <a:r>
              <a:rPr lang="es-ES" b="1" u="sng" dirty="0">
                <a:solidFill>
                  <a:srgbClr val="00B050"/>
                </a:solidFill>
              </a:rPr>
              <a:t>pero no se cayó, porque había sido fundada sobre la roca.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</a:rPr>
              <a:t>V.26.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/>
          <a:lstStyle/>
          <a:p>
            <a:r>
              <a:rPr lang="es-ES" b="1" u="sng" dirty="0">
                <a:solidFill>
                  <a:srgbClr val="FFFF00"/>
                </a:solidFill>
              </a:rPr>
              <a:t>Y todo el que oye estas palabras mías y no las pone en práctica,</a:t>
            </a:r>
            <a:r>
              <a:rPr lang="es-ES" b="1" dirty="0">
                <a:solidFill>
                  <a:schemeClr val="bg1"/>
                </a:solidFill>
              </a:rPr>
              <a:t> será semejante a un hombre insensato que edificó su casa sobre la arena; </a:t>
            </a:r>
          </a:p>
          <a:p>
            <a:r>
              <a:rPr lang="es-ES" b="1" dirty="0">
                <a:solidFill>
                  <a:schemeClr val="bg1"/>
                </a:solidFill>
              </a:rPr>
              <a:t>V.27.</a:t>
            </a:r>
          </a:p>
          <a:p>
            <a:r>
              <a:rPr lang="es-ES" b="1" dirty="0">
                <a:solidFill>
                  <a:schemeClr val="bg1"/>
                </a:solidFill>
              </a:rPr>
              <a:t>y cayó la lluvia, vinieron los torrentes, soplaron los vientos y azotaron aquella casa; </a:t>
            </a:r>
            <a:r>
              <a:rPr lang="es-ES" b="1" u="sng" dirty="0">
                <a:solidFill>
                  <a:srgbClr val="FF0000"/>
                </a:solidFill>
              </a:rPr>
              <a:t>y cayó, y grande fue su destrucción.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</a:rPr>
              <a:t>Aquí hay dos actitudes hacia la palabra de Dios.</a:t>
            </a:r>
          </a:p>
          <a:p>
            <a:r>
              <a:rPr lang="es-ES" b="1" dirty="0">
                <a:solidFill>
                  <a:schemeClr val="bg1"/>
                </a:solidFill>
              </a:rPr>
              <a:t>1. El que oye y no las pone en practica. </a:t>
            </a:r>
          </a:p>
          <a:p>
            <a:r>
              <a:rPr lang="es-ES" b="1" dirty="0">
                <a:solidFill>
                  <a:schemeClr val="bg1"/>
                </a:solidFill>
              </a:rPr>
              <a:t>Resultado: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5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Es grande su ruina va perder su alma.</a:t>
            </a:r>
          </a:p>
          <a:p>
            <a:r>
              <a:rPr lang="es-ES" b="1" dirty="0">
                <a:solidFill>
                  <a:schemeClr val="bg1"/>
                </a:solidFill>
              </a:rPr>
              <a:t>2. El que oye y las pone en practica.</a:t>
            </a:r>
          </a:p>
          <a:p>
            <a:r>
              <a:rPr lang="es-ES" b="1" dirty="0">
                <a:solidFill>
                  <a:schemeClr val="bg1"/>
                </a:solidFill>
              </a:rPr>
              <a:t>Resultado:</a:t>
            </a:r>
          </a:p>
          <a:p>
            <a:r>
              <a:rPr lang="es-ES" b="1" dirty="0">
                <a:solidFill>
                  <a:schemeClr val="bg1"/>
                </a:solidFill>
              </a:rPr>
              <a:t>No tendrá ruina porque va ganar, salva su alma.</a:t>
            </a:r>
          </a:p>
          <a:p>
            <a:r>
              <a:rPr lang="es-ES" b="1" dirty="0">
                <a:solidFill>
                  <a:schemeClr val="bg1"/>
                </a:solidFill>
              </a:rPr>
              <a:t>Santiago.1:22-24.</a:t>
            </a:r>
          </a:p>
          <a:p>
            <a:r>
              <a:rPr lang="es-ES" b="1" u="sng" dirty="0">
                <a:solidFill>
                  <a:srgbClr val="7030A0"/>
                </a:solidFill>
              </a:rPr>
              <a:t>Sed hacedores de la palabra</a:t>
            </a:r>
            <a:r>
              <a:rPr lang="es-ES" b="1" dirty="0">
                <a:solidFill>
                  <a:schemeClr val="bg1"/>
                </a:solidFill>
              </a:rPr>
              <a:t> y no solamente oidores que se engañan a sí mismos. </a:t>
            </a:r>
          </a:p>
          <a:p>
            <a:r>
              <a:rPr lang="es-ES" b="1" dirty="0">
                <a:solidFill>
                  <a:schemeClr val="bg1"/>
                </a:solidFill>
              </a:rPr>
              <a:t>Sed es un mandamiento, no es opcional.</a:t>
            </a:r>
          </a:p>
          <a:p>
            <a:r>
              <a:rPr lang="es-ES" b="1" dirty="0">
                <a:solidFill>
                  <a:schemeClr val="bg1"/>
                </a:solidFill>
              </a:rPr>
              <a:t>Debemos ser hacedores de la palabra.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6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Marcos.4:24. </a:t>
            </a:r>
          </a:p>
          <a:p>
            <a:r>
              <a:rPr lang="es-ES" b="1" dirty="0">
                <a:solidFill>
                  <a:schemeClr val="bg1"/>
                </a:solidFill>
              </a:rPr>
              <a:t>También les decía: </a:t>
            </a:r>
            <a:r>
              <a:rPr lang="es-ES" b="1" u="sng" dirty="0">
                <a:solidFill>
                  <a:srgbClr val="FF0000"/>
                </a:solidFill>
              </a:rPr>
              <a:t>Cuidaos de lo que oís.</a:t>
            </a:r>
            <a:r>
              <a:rPr lang="es-ES" b="1" dirty="0">
                <a:solidFill>
                  <a:schemeClr val="bg1"/>
                </a:solidFill>
              </a:rPr>
              <a:t> Con la medida con que midáis, se os medirá, y aun más se os dará. </a:t>
            </a:r>
          </a:p>
          <a:p>
            <a:r>
              <a:rPr lang="es-ES" b="1" dirty="0">
                <a:solidFill>
                  <a:schemeClr val="bg1"/>
                </a:solidFill>
              </a:rPr>
              <a:t>Lucas.8:18. </a:t>
            </a:r>
          </a:p>
          <a:p>
            <a:r>
              <a:rPr lang="es-ES" b="1" dirty="0">
                <a:solidFill>
                  <a:schemeClr val="bg1"/>
                </a:solidFill>
              </a:rPr>
              <a:t>Por tanto, </a:t>
            </a:r>
            <a:r>
              <a:rPr lang="es-ES" b="1" u="sng" dirty="0">
                <a:solidFill>
                  <a:srgbClr val="7030A0"/>
                </a:solidFill>
              </a:rPr>
              <a:t>tened cuidado de cómo oís;</a:t>
            </a:r>
            <a:r>
              <a:rPr lang="es-ES" b="1" dirty="0">
                <a:solidFill>
                  <a:schemeClr val="bg1"/>
                </a:solidFill>
              </a:rPr>
              <a:t> porque al que tiene, más le será dado; y al que no tiene, aun lo que cree que tiene se le quitará. </a:t>
            </a:r>
          </a:p>
          <a:p>
            <a:r>
              <a:rPr lang="es-ES" b="1" dirty="0">
                <a:solidFill>
                  <a:schemeClr val="bg1"/>
                </a:solidFill>
              </a:rPr>
              <a:t>El oír la Palabra de Dios es el primer paso del proceso que lleva a la persona a ser parte de la Iglesia que Cristo edificó.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3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V.23.</a:t>
            </a:r>
          </a:p>
          <a:p>
            <a:r>
              <a:rPr lang="es-ES" b="1" u="sng" dirty="0">
                <a:solidFill>
                  <a:srgbClr val="0070C0"/>
                </a:solidFill>
              </a:rPr>
              <a:t>Porque si alguno es oidor de la palabra, y no hacedor,</a:t>
            </a:r>
            <a:r>
              <a:rPr lang="es-ES" b="1" dirty="0">
                <a:solidFill>
                  <a:schemeClr val="bg1"/>
                </a:solidFill>
              </a:rPr>
              <a:t> es semejante a un hombre que mira su rostro natural en un espejo; </a:t>
            </a:r>
          </a:p>
          <a:p>
            <a:r>
              <a:rPr lang="es-ES" b="1" dirty="0">
                <a:solidFill>
                  <a:schemeClr val="bg1"/>
                </a:solidFill>
              </a:rPr>
              <a:t>V.24.</a:t>
            </a:r>
          </a:p>
          <a:p>
            <a:r>
              <a:rPr lang="es-ES" b="1" dirty="0">
                <a:solidFill>
                  <a:schemeClr val="bg1"/>
                </a:solidFill>
              </a:rPr>
              <a:t>pues después de mirarse a sí mismo e irse, </a:t>
            </a:r>
            <a:r>
              <a:rPr lang="es-ES" b="1" u="sng" dirty="0">
                <a:solidFill>
                  <a:srgbClr val="00B0F0"/>
                </a:solidFill>
              </a:rPr>
              <a:t>inmediatamente se olvida de qué clase de persona es.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</a:rPr>
              <a:t>¿Quién puede olvidarse de su rostro?</a:t>
            </a:r>
          </a:p>
          <a:p>
            <a:r>
              <a:rPr lang="es-ES" b="1" dirty="0">
                <a:solidFill>
                  <a:schemeClr val="bg1"/>
                </a:solidFill>
              </a:rPr>
              <a:t>¿Cómo podemos olvidarnos de la palabra de Dios?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6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Hermanos reflexiones sobre nuestra actitud hacia la palabra de Dios.</a:t>
            </a:r>
          </a:p>
          <a:p>
            <a:r>
              <a:rPr lang="es-ES" b="1" dirty="0">
                <a:solidFill>
                  <a:schemeClr val="bg1"/>
                </a:solidFill>
              </a:rPr>
              <a:t>Porque sino cambiamos no despertamos.</a:t>
            </a:r>
          </a:p>
          <a:p>
            <a:r>
              <a:rPr lang="es-ES" b="1" dirty="0">
                <a:solidFill>
                  <a:schemeClr val="bg1"/>
                </a:solidFill>
              </a:rPr>
              <a:t>Romanos.13:11.</a:t>
            </a:r>
          </a:p>
          <a:p>
            <a:r>
              <a:rPr lang="es-ES" b="1" dirty="0">
                <a:solidFill>
                  <a:schemeClr val="bg1"/>
                </a:solidFill>
              </a:rPr>
              <a:t>Y haced todo esto, conociendo el tiempo, </a:t>
            </a:r>
            <a:r>
              <a:rPr lang="es-ES" b="1" u="sng" dirty="0">
                <a:solidFill>
                  <a:srgbClr val="00B050"/>
                </a:solidFill>
              </a:rPr>
              <a:t>que ya es hora de despertaros del sueño;</a:t>
            </a:r>
            <a:r>
              <a:rPr lang="es-ES" b="1" dirty="0">
                <a:solidFill>
                  <a:schemeClr val="bg1"/>
                </a:solidFill>
              </a:rPr>
              <a:t> porque ahora la salvación está más cerca de nosotros que cuando creímos. </a:t>
            </a:r>
          </a:p>
          <a:p>
            <a:r>
              <a:rPr lang="es-ES" b="1" dirty="0">
                <a:solidFill>
                  <a:schemeClr val="bg1"/>
                </a:solidFill>
              </a:rPr>
              <a:t>No somos digno de la vida eterna.</a:t>
            </a:r>
          </a:p>
          <a:p>
            <a:r>
              <a:rPr lang="es-ES" b="1" dirty="0">
                <a:solidFill>
                  <a:schemeClr val="bg1"/>
                </a:solidFill>
              </a:rPr>
              <a:t>Hechos.13:46.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9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Entonces Pablo y Bernabé hablaron con valor y dijeron: Era necesario que la palabra de Dios os fuera predicada primeramente a vosotros; </a:t>
            </a:r>
            <a:r>
              <a:rPr lang="es-ES" b="1" u="sng" dirty="0">
                <a:solidFill>
                  <a:srgbClr val="FFFF00"/>
                </a:solidFill>
              </a:rPr>
              <a:t>mas ya que la rechazáis y no os juzgáis dignos de la vida eterna,</a:t>
            </a:r>
            <a:r>
              <a:rPr lang="es-ES" b="1" dirty="0">
                <a:solidFill>
                  <a:schemeClr val="bg1"/>
                </a:solidFill>
              </a:rPr>
              <a:t> he aquí, nos volvemos a los gentiles. </a:t>
            </a:r>
          </a:p>
          <a:p>
            <a:r>
              <a:rPr lang="es-ES" b="1">
                <a:solidFill>
                  <a:schemeClr val="bg1"/>
                </a:solidFill>
              </a:rPr>
              <a:t>¿Quiere </a:t>
            </a:r>
            <a:r>
              <a:rPr lang="es-ES" b="1" dirty="0">
                <a:solidFill>
                  <a:schemeClr val="bg1"/>
                </a:solidFill>
              </a:rPr>
              <a:t>Usted obtener la vida eterna?</a:t>
            </a:r>
          </a:p>
          <a:p>
            <a:r>
              <a:rPr lang="es-ES" b="1" dirty="0">
                <a:solidFill>
                  <a:schemeClr val="bg1"/>
                </a:solidFill>
              </a:rPr>
              <a:t>Demuéstrelo no con palabras, sino con hechos.</a:t>
            </a:r>
          </a:p>
          <a:p>
            <a:r>
              <a:rPr lang="es-ES" b="1" dirty="0">
                <a:solidFill>
                  <a:schemeClr val="bg1"/>
                </a:solidFill>
              </a:rPr>
              <a:t>¿De que manera?</a:t>
            </a:r>
          </a:p>
          <a:p>
            <a:r>
              <a:rPr lang="es-ES" b="1" dirty="0">
                <a:solidFill>
                  <a:schemeClr val="bg1"/>
                </a:solidFill>
              </a:rPr>
              <a:t>Respetando amando y reverenciando la palabra de Dios.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2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F9DF4337-63E6-4183-BEAB-24354DA51FD5}"/>
              </a:ext>
            </a:extLst>
          </p:cNvPr>
          <p:cNvSpPr/>
          <p:nvPr/>
        </p:nvSpPr>
        <p:spPr>
          <a:xfrm>
            <a:off x="1921565" y="0"/>
            <a:ext cx="5155096" cy="119269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B9CB59-CCF9-40C2-9D75-D298F2358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CONCLUSION: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963AFEF-C0E7-4D99-BABF-34761B389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444488"/>
            <a:ext cx="9143999" cy="5413512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La Biblia es la palabra de Dios.</a:t>
            </a:r>
          </a:p>
          <a:p>
            <a:r>
              <a:rPr lang="es-ES" b="1" dirty="0">
                <a:solidFill>
                  <a:schemeClr val="bg1"/>
                </a:solidFill>
              </a:rPr>
              <a:t>II Timoteo.3:16.</a:t>
            </a:r>
          </a:p>
          <a:p>
            <a:r>
              <a:rPr lang="es-ES" b="1" u="sng" dirty="0">
                <a:solidFill>
                  <a:srgbClr val="FF0000"/>
                </a:solidFill>
              </a:rPr>
              <a:t>Toda Escritura es inspirada por Dios</a:t>
            </a:r>
            <a:r>
              <a:rPr lang="es-ES" b="1" dirty="0">
                <a:solidFill>
                  <a:schemeClr val="bg1"/>
                </a:solidFill>
              </a:rPr>
              <a:t> y útil para enseñar, para reprender, para corregir, para instruir en justicia, </a:t>
            </a:r>
          </a:p>
          <a:p>
            <a:r>
              <a:rPr lang="es-ES" b="1" dirty="0">
                <a:solidFill>
                  <a:schemeClr val="bg1"/>
                </a:solidFill>
              </a:rPr>
              <a:t>¿Cuál es su actitud hacia ella?</a:t>
            </a:r>
          </a:p>
          <a:p>
            <a:r>
              <a:rPr lang="es-ES" b="1" dirty="0">
                <a:solidFill>
                  <a:schemeClr val="bg1"/>
                </a:solidFill>
              </a:rPr>
              <a:t>Debemos tener una actitud de:</a:t>
            </a:r>
          </a:p>
          <a:p>
            <a:r>
              <a:rPr lang="es-ES" b="1" dirty="0">
                <a:solidFill>
                  <a:schemeClr val="bg1"/>
                </a:solidFill>
              </a:rPr>
              <a:t>1. Nobleza.</a:t>
            </a:r>
          </a:p>
          <a:p>
            <a:r>
              <a:rPr lang="es-ES" b="1" dirty="0">
                <a:solidFill>
                  <a:schemeClr val="bg1"/>
                </a:solidFill>
              </a:rPr>
              <a:t>2. Solicitud.</a:t>
            </a:r>
          </a:p>
          <a:p>
            <a:r>
              <a:rPr lang="es-ES" b="1" dirty="0">
                <a:solidFill>
                  <a:schemeClr val="bg1"/>
                </a:solidFill>
              </a:rPr>
              <a:t>3. Escudriñar.</a:t>
            </a:r>
          </a:p>
          <a:p>
            <a:r>
              <a:rPr lang="es-ES" b="1" dirty="0">
                <a:solidFill>
                  <a:schemeClr val="bg1"/>
                </a:solidFill>
              </a:rPr>
              <a:t>4. Atento.</a:t>
            </a:r>
          </a:p>
          <a:p>
            <a:r>
              <a:rPr lang="es-ES" b="1" dirty="0">
                <a:solidFill>
                  <a:schemeClr val="bg1"/>
                </a:solidFill>
              </a:rPr>
              <a:t>5. Reverencia.</a:t>
            </a:r>
          </a:p>
          <a:p>
            <a:r>
              <a:rPr lang="es-ES" b="1" dirty="0">
                <a:solidFill>
                  <a:schemeClr val="bg1"/>
                </a:solidFill>
              </a:rPr>
              <a:t>6. Practicarla.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5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A8DC003-9837-4297-8650-1A939F8B9342}"/>
              </a:ext>
            </a:extLst>
          </p:cNvPr>
          <p:cNvSpPr/>
          <p:nvPr/>
        </p:nvSpPr>
        <p:spPr>
          <a:xfrm>
            <a:off x="0" y="5565913"/>
            <a:ext cx="9144000" cy="129208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/>
              <a:t>DIOS NOS BENDIGA A TODOS.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683BB5-AA07-4920-A518-5F139EC04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65913"/>
          </a:xfrm>
          <a:prstGeom prst="rect">
            <a:avLst/>
          </a:prstGeom>
        </p:spPr>
      </p:pic>
      <p:sp>
        <p:nvSpPr>
          <p:cNvPr id="6" name="Bocadillo nube: nube 5">
            <a:extLst>
              <a:ext uri="{FF2B5EF4-FFF2-40B4-BE49-F238E27FC236}">
                <a16:creationId xmlns:a16="http://schemas.microsoft.com/office/drawing/2014/main" id="{C0D6AAB2-6305-4869-B834-E4A676EFE93A}"/>
              </a:ext>
            </a:extLst>
          </p:cNvPr>
          <p:cNvSpPr/>
          <p:nvPr/>
        </p:nvSpPr>
        <p:spPr>
          <a:xfrm>
            <a:off x="4572000" y="0"/>
            <a:ext cx="4572000" cy="3429000"/>
          </a:xfrm>
          <a:prstGeom prst="cloudCallout">
            <a:avLst>
              <a:gd name="adj1" fmla="val -54166"/>
              <a:gd name="adj2" fmla="val 5013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/>
              <a:t>POR SU FINA ATENCION.</a:t>
            </a:r>
          </a:p>
        </p:txBody>
      </p:sp>
    </p:spTree>
    <p:extLst>
      <p:ext uri="{BB962C8B-B14F-4D97-AF65-F5344CB8AC3E}">
        <p14:creationId xmlns:p14="http://schemas.microsoft.com/office/powerpoint/2010/main" val="67989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C486C06-E778-4B4B-8DC1-705AC14DC0E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498A9E91-FFA8-4472-BE14-D11A3DAAB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208" y="0"/>
            <a:ext cx="4823791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DEBEMOS TENER UNA ACTITUD DE NOBLEZA:</a:t>
            </a:r>
          </a:p>
          <a:p>
            <a:r>
              <a:rPr lang="es-ES" b="1" dirty="0">
                <a:solidFill>
                  <a:schemeClr val="bg1"/>
                </a:solidFill>
              </a:rPr>
              <a:t>Hechos.17:11.</a:t>
            </a:r>
          </a:p>
          <a:p>
            <a:r>
              <a:rPr lang="es-ES" b="1" u="sng" dirty="0">
                <a:solidFill>
                  <a:srgbClr val="00B0F0"/>
                </a:solidFill>
              </a:rPr>
              <a:t>Estos eran más nobles</a:t>
            </a:r>
            <a:r>
              <a:rPr lang="es-ES" b="1" dirty="0">
                <a:solidFill>
                  <a:schemeClr val="bg1"/>
                </a:solidFill>
              </a:rPr>
              <a:t> que los de Tesalónica, pues recibieron la palabra con toda solicitud, escudriñando diariamente las Escrituras, para ver si estas cosas eran así. </a:t>
            </a:r>
          </a:p>
          <a:p>
            <a:r>
              <a:rPr lang="es-ES" b="1" dirty="0">
                <a:solidFill>
                  <a:schemeClr val="bg1"/>
                </a:solidFill>
              </a:rPr>
              <a:t>Los de Bereas tenían una actitud noble.</a:t>
            </a:r>
          </a:p>
          <a:p>
            <a:r>
              <a:rPr lang="es-ES" b="1" u="sng" dirty="0">
                <a:solidFill>
                  <a:srgbClr val="00B050"/>
                </a:solidFill>
              </a:rPr>
              <a:t>Noble-</a:t>
            </a:r>
            <a:r>
              <a:rPr lang="es-ES" b="1" dirty="0">
                <a:solidFill>
                  <a:schemeClr val="bg1"/>
                </a:solidFill>
              </a:rPr>
              <a:t> Por extensión se aplica a la virtud de la sinceridad, de la veracidad, de la lealtad, de la rectitud, de la franqueza.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26F2613-6119-41E7-8FCC-09CD31BA0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32020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1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¿Qué actitud tenemos nosotros hacia la palabra de Dios?</a:t>
            </a:r>
          </a:p>
          <a:p>
            <a:r>
              <a:rPr lang="es-ES" b="1" dirty="0">
                <a:solidFill>
                  <a:schemeClr val="bg1"/>
                </a:solidFill>
              </a:rPr>
              <a:t>¿Sera de Nobleza o de arrogancia?</a:t>
            </a:r>
          </a:p>
          <a:p>
            <a:r>
              <a:rPr lang="es-ES" b="1" dirty="0">
                <a:solidFill>
                  <a:schemeClr val="bg1"/>
                </a:solidFill>
              </a:rPr>
              <a:t>¿De enojo?</a:t>
            </a:r>
          </a:p>
          <a:p>
            <a:r>
              <a:rPr lang="es-ES" b="1" dirty="0">
                <a:solidFill>
                  <a:schemeClr val="bg1"/>
                </a:solidFill>
              </a:rPr>
              <a:t>¿De rehusar escuchar?</a:t>
            </a:r>
          </a:p>
          <a:p>
            <a:r>
              <a:rPr lang="es-ES" b="1" dirty="0">
                <a:solidFill>
                  <a:schemeClr val="bg1"/>
                </a:solidFill>
              </a:rPr>
              <a:t>Zacarias.7:11-12.</a:t>
            </a:r>
          </a:p>
          <a:p>
            <a:r>
              <a:rPr lang="es-ES" b="1" u="sng" dirty="0">
                <a:solidFill>
                  <a:srgbClr val="FFFF00"/>
                </a:solidFill>
              </a:rPr>
              <a:t>Pero ellos rehusaron escuchar</a:t>
            </a:r>
            <a:r>
              <a:rPr lang="es-ES" b="1" dirty="0">
                <a:solidFill>
                  <a:schemeClr val="bg1"/>
                </a:solidFill>
              </a:rPr>
              <a:t> y volvieron la espalda rebelde y se taparon los oídos para no oír. </a:t>
            </a:r>
          </a:p>
          <a:p>
            <a:r>
              <a:rPr lang="es-ES" b="1" dirty="0">
                <a:solidFill>
                  <a:schemeClr val="bg1"/>
                </a:solidFill>
              </a:rPr>
              <a:t>V.12.</a:t>
            </a:r>
          </a:p>
          <a:p>
            <a:r>
              <a:rPr lang="es-ES" b="1" u="sng" dirty="0">
                <a:solidFill>
                  <a:srgbClr val="FF0000"/>
                </a:solidFill>
              </a:rPr>
              <a:t>Y endurecieron sus corazones como el diamante para no oír la ley ni las palabras que el SEÑOR</a:t>
            </a:r>
            <a:r>
              <a:rPr lang="es-ES" b="1" dirty="0">
                <a:solidFill>
                  <a:schemeClr val="bg1"/>
                </a:solidFill>
              </a:rPr>
              <a:t> de los ejércitos había enviado por su Espíritu, por medio de los antiguos profetas; vino, pues, gran enojo de parte del SEÑOR de los ejércitos.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9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O </a:t>
            </a:r>
          </a:p>
          <a:p>
            <a:r>
              <a:rPr lang="es-ES" b="1" dirty="0">
                <a:solidFill>
                  <a:schemeClr val="bg1"/>
                </a:solidFill>
              </a:rPr>
              <a:t>¿De tapar nuestros oídos?</a:t>
            </a:r>
          </a:p>
          <a:p>
            <a:r>
              <a:rPr lang="es-ES" b="1" dirty="0">
                <a:solidFill>
                  <a:schemeClr val="bg1"/>
                </a:solidFill>
              </a:rPr>
              <a:t>Hechos.7:54, 57.</a:t>
            </a:r>
          </a:p>
          <a:p>
            <a:r>
              <a:rPr lang="es-ES" b="1" dirty="0">
                <a:solidFill>
                  <a:schemeClr val="bg1"/>
                </a:solidFill>
              </a:rPr>
              <a:t>Al oír esto, </a:t>
            </a:r>
            <a:r>
              <a:rPr lang="es-ES" b="1" u="sng" dirty="0">
                <a:solidFill>
                  <a:srgbClr val="7030A0"/>
                </a:solidFill>
              </a:rPr>
              <a:t>se sintieron profundamente ofendidos,</a:t>
            </a:r>
            <a:r>
              <a:rPr lang="es-ES" b="1" dirty="0">
                <a:solidFill>
                  <a:schemeClr val="bg1"/>
                </a:solidFill>
              </a:rPr>
              <a:t> y crujían los dientes contra él. </a:t>
            </a:r>
          </a:p>
          <a:p>
            <a:r>
              <a:rPr lang="es-ES" b="1" dirty="0">
                <a:solidFill>
                  <a:schemeClr val="bg1"/>
                </a:solidFill>
              </a:rPr>
              <a:t>V.57.</a:t>
            </a:r>
          </a:p>
          <a:p>
            <a:r>
              <a:rPr lang="es-ES" b="1" dirty="0">
                <a:solidFill>
                  <a:schemeClr val="bg1"/>
                </a:solidFill>
              </a:rPr>
              <a:t>Entonces ellos gritaron a gran voz, </a:t>
            </a:r>
            <a:r>
              <a:rPr lang="es-ES" b="1" u="sng" dirty="0">
                <a:solidFill>
                  <a:srgbClr val="00B0F0"/>
                </a:solidFill>
              </a:rPr>
              <a:t>y tapándose los oídos</a:t>
            </a:r>
            <a:r>
              <a:rPr lang="es-ES" b="1" dirty="0">
                <a:solidFill>
                  <a:schemeClr val="bg1"/>
                </a:solidFill>
              </a:rPr>
              <a:t> arremetieron a una contra él. </a:t>
            </a:r>
          </a:p>
          <a:p>
            <a:r>
              <a:rPr lang="es-ES" b="1" dirty="0">
                <a:solidFill>
                  <a:schemeClr val="bg1"/>
                </a:solidFill>
              </a:rPr>
              <a:t>Dios no desea que tengamos esta actitud.</a:t>
            </a:r>
          </a:p>
          <a:p>
            <a:r>
              <a:rPr lang="es-ES" b="1" dirty="0">
                <a:solidFill>
                  <a:schemeClr val="bg1"/>
                </a:solidFill>
              </a:rPr>
              <a:t>Tengamos una actitud como los de Berea nobles hacia la palabra de Dios.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/>
          <a:lstStyle/>
          <a:p>
            <a:pPr algn="ctr"/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DEBEMOS TENER UNA ACTITUD DE SOLICITUD.</a:t>
            </a:r>
          </a:p>
          <a:p>
            <a:r>
              <a:rPr lang="es-ES" b="1" dirty="0">
                <a:solidFill>
                  <a:schemeClr val="bg1"/>
                </a:solidFill>
              </a:rPr>
              <a:t>Hechos.17:11.</a:t>
            </a:r>
          </a:p>
          <a:p>
            <a:r>
              <a:rPr lang="es-ES" b="1" dirty="0">
                <a:solidFill>
                  <a:schemeClr val="bg1"/>
                </a:solidFill>
              </a:rPr>
              <a:t>Estos eran más nobles que los de Tesalónica, </a:t>
            </a:r>
            <a:r>
              <a:rPr lang="es-ES" b="1" u="sng" dirty="0">
                <a:solidFill>
                  <a:srgbClr val="00B0F0"/>
                </a:solidFill>
              </a:rPr>
              <a:t>pues recibieron la palabra con toda solicitud,</a:t>
            </a:r>
            <a:r>
              <a:rPr lang="es-ES" b="1" dirty="0">
                <a:solidFill>
                  <a:schemeClr val="bg1"/>
                </a:solidFill>
              </a:rPr>
              <a:t> escudriñando diariamente las Escrituras, para ver si estas cosas eran así. </a:t>
            </a:r>
          </a:p>
          <a:p>
            <a:r>
              <a:rPr lang="es-ES" b="1" u="sng" dirty="0">
                <a:solidFill>
                  <a:srgbClr val="92D050"/>
                </a:solidFill>
              </a:rPr>
              <a:t>Solicitud-</a:t>
            </a:r>
            <a:r>
              <a:rPr lang="es-ES" b="1" dirty="0">
                <a:solidFill>
                  <a:schemeClr val="bg1"/>
                </a:solidFill>
              </a:rPr>
              <a:t> Esmero, Diligencia, Prontitud.</a:t>
            </a:r>
          </a:p>
          <a:p>
            <a:r>
              <a:rPr lang="es-ES" b="1" dirty="0">
                <a:solidFill>
                  <a:schemeClr val="bg1"/>
                </a:solidFill>
              </a:rPr>
              <a:t>¿Qué tanta solicitud tenemos hacia la palabra de Dios?</a:t>
            </a:r>
          </a:p>
          <a:p>
            <a:r>
              <a:rPr lang="es-ES" b="1" dirty="0">
                <a:solidFill>
                  <a:schemeClr val="bg1"/>
                </a:solidFill>
              </a:rPr>
              <a:t>¿La deseamos la anhelamos?</a:t>
            </a:r>
          </a:p>
          <a:p>
            <a:r>
              <a:rPr lang="es-ES" b="1" dirty="0">
                <a:solidFill>
                  <a:schemeClr val="bg1"/>
                </a:solidFill>
              </a:rPr>
              <a:t>I Pedro.2:2.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0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/>
          <a:lstStyle/>
          <a:p>
            <a:r>
              <a:rPr lang="es-ES" b="1" u="sng" dirty="0">
                <a:solidFill>
                  <a:srgbClr val="00B050"/>
                </a:solidFill>
              </a:rPr>
              <a:t>desead como niños recién nacidos,</a:t>
            </a:r>
            <a:r>
              <a:rPr lang="es-ES" b="1" dirty="0">
                <a:solidFill>
                  <a:schemeClr val="bg1"/>
                </a:solidFill>
              </a:rPr>
              <a:t> la leche pura de la palabra, para que por ella crezcáis para salvación, </a:t>
            </a:r>
          </a:p>
          <a:p>
            <a:r>
              <a:rPr lang="es-ES" b="1" dirty="0">
                <a:solidFill>
                  <a:schemeClr val="bg1"/>
                </a:solidFill>
              </a:rPr>
              <a:t>No hay mejor ejemplo que la del niño para desear la palabra de Dios.</a:t>
            </a:r>
          </a:p>
          <a:p>
            <a:r>
              <a:rPr lang="es-ES" b="1" dirty="0">
                <a:solidFill>
                  <a:schemeClr val="bg1"/>
                </a:solidFill>
              </a:rPr>
              <a:t>Debemos ocuparnos en ella.</a:t>
            </a:r>
          </a:p>
          <a:p>
            <a:r>
              <a:rPr lang="es-ES" b="1" dirty="0">
                <a:solidFill>
                  <a:schemeClr val="bg1"/>
                </a:solidFill>
              </a:rPr>
              <a:t>I Timoteo.4:13.</a:t>
            </a:r>
          </a:p>
          <a:p>
            <a:r>
              <a:rPr lang="es-ES" b="1" dirty="0">
                <a:solidFill>
                  <a:schemeClr val="bg1"/>
                </a:solidFill>
              </a:rPr>
              <a:t>Entretanto que llego, </a:t>
            </a:r>
            <a:r>
              <a:rPr lang="es-ES" b="1" u="sng" dirty="0">
                <a:solidFill>
                  <a:srgbClr val="92D050"/>
                </a:solidFill>
              </a:rPr>
              <a:t>ocúpate en la lectura de las Escrituras,</a:t>
            </a:r>
            <a:r>
              <a:rPr lang="es-ES" b="1" dirty="0">
                <a:solidFill>
                  <a:schemeClr val="bg1"/>
                </a:solidFill>
              </a:rPr>
              <a:t> la exhortación y la enseñanza. </a:t>
            </a:r>
          </a:p>
          <a:p>
            <a:r>
              <a:rPr lang="es-ES" b="1" dirty="0">
                <a:solidFill>
                  <a:schemeClr val="bg1"/>
                </a:solidFill>
              </a:rPr>
              <a:t>¿Qué solicitud trae Usted a la reunión de la iglesia?</a:t>
            </a:r>
          </a:p>
          <a:p>
            <a:r>
              <a:rPr lang="es-ES" b="1" dirty="0">
                <a:solidFill>
                  <a:schemeClr val="bg1"/>
                </a:solidFill>
              </a:rPr>
              <a:t>¿Una solicitud dispuesta?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2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O </a:t>
            </a:r>
          </a:p>
          <a:p>
            <a:r>
              <a:rPr lang="es-ES" b="1" dirty="0">
                <a:solidFill>
                  <a:schemeClr val="bg1"/>
                </a:solidFill>
              </a:rPr>
              <a:t>¿Una Solicitud de sueño de negligencia?</a:t>
            </a:r>
          </a:p>
          <a:p>
            <a:r>
              <a:rPr lang="es-ES" b="1" dirty="0">
                <a:solidFill>
                  <a:schemeClr val="bg1"/>
                </a:solidFill>
              </a:rPr>
              <a:t>Preguntémonos:</a:t>
            </a:r>
          </a:p>
          <a:p>
            <a:r>
              <a:rPr lang="es-ES" b="1" dirty="0">
                <a:solidFill>
                  <a:schemeClr val="bg1"/>
                </a:solidFill>
              </a:rPr>
              <a:t>Cuándo yo me duermo en las reuniones de la iglesia.</a:t>
            </a:r>
          </a:p>
          <a:p>
            <a:r>
              <a:rPr lang="es-ES" b="1" dirty="0">
                <a:solidFill>
                  <a:schemeClr val="bg1"/>
                </a:solidFill>
              </a:rPr>
              <a:t>¿Estoy siendo solicitud hacia la palabra de Dios?</a:t>
            </a:r>
          </a:p>
          <a:p>
            <a:r>
              <a:rPr lang="es-ES" b="1" dirty="0">
                <a:solidFill>
                  <a:schemeClr val="bg1"/>
                </a:solidFill>
              </a:rPr>
              <a:t>Claro que no.</a:t>
            </a:r>
          </a:p>
          <a:p>
            <a:r>
              <a:rPr lang="es-ES" b="1" dirty="0">
                <a:solidFill>
                  <a:schemeClr val="bg1"/>
                </a:solidFill>
              </a:rPr>
              <a:t>Cuando estoy platicando con el que esta a mi lado en la reunión de la iglesia.</a:t>
            </a:r>
          </a:p>
          <a:p>
            <a:r>
              <a:rPr lang="es-ES" b="1" dirty="0">
                <a:solidFill>
                  <a:schemeClr val="bg1"/>
                </a:solidFill>
              </a:rPr>
              <a:t>¿Estoy siendo solicitud hacia la palabra de Dios?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9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</TotalTime>
  <Words>2666</Words>
  <Application>Microsoft Office PowerPoint</Application>
  <PresentationFormat>Presentación en pantalla (4:3)</PresentationFormat>
  <Paragraphs>223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Tema de Office</vt:lpstr>
      <vt:lpstr>¿A QUE NOS ACERCAMOS A LA CASA DE DIOS? ECLESIASTES.5:1.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CONCLUSION: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¿A QUE NOS ACERCAMOS A LA CASA DE DIOS? ECLESIASTES.5:1.</dc:title>
  <dc:creator>Mario Moreno</dc:creator>
  <cp:lastModifiedBy>Mario Moreno</cp:lastModifiedBy>
  <cp:revision>30</cp:revision>
  <dcterms:created xsi:type="dcterms:W3CDTF">2021-05-10T02:30:05Z</dcterms:created>
  <dcterms:modified xsi:type="dcterms:W3CDTF">2021-05-11T03:46:34Z</dcterms:modified>
</cp:coreProperties>
</file>