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1" r:id="rId21"/>
    <p:sldId id="276" r:id="rId22"/>
    <p:sldId id="278" r:id="rId23"/>
    <p:sldId id="279" r:id="rId24"/>
    <p:sldId id="280" r:id="rId25"/>
    <p:sldId id="281" r:id="rId26"/>
    <p:sldId id="282" r:id="rId27"/>
    <p:sldId id="283" r:id="rId28"/>
    <p:sldId id="284" r:id="rId29"/>
    <p:sldId id="288"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E86A4B-A254-4EA9-A966-F42E15E755B2}" type="datetimeFigureOut">
              <a:rPr lang="es-ES" smtClean="0"/>
              <a:t>20/03/2021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263180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E86A4B-A254-4EA9-A966-F42E15E755B2}" type="datetimeFigureOut">
              <a:rPr lang="es-ES" smtClean="0"/>
              <a:t>20/03/2021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146152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E86A4B-A254-4EA9-A966-F42E15E755B2}" type="datetimeFigureOut">
              <a:rPr lang="es-ES" smtClean="0"/>
              <a:t>20/03/2021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96833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E86A4B-A254-4EA9-A966-F42E15E755B2}" type="datetimeFigureOut">
              <a:rPr lang="es-ES" smtClean="0"/>
              <a:t>20/03/2021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117306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E86A4B-A254-4EA9-A966-F42E15E755B2}" type="datetimeFigureOut">
              <a:rPr lang="es-ES" smtClean="0"/>
              <a:t>20/03/2021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213964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E86A4B-A254-4EA9-A966-F42E15E755B2}" type="datetimeFigureOut">
              <a:rPr lang="es-ES" smtClean="0"/>
              <a:t>20/03/2021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246773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E86A4B-A254-4EA9-A966-F42E15E755B2}" type="datetimeFigureOut">
              <a:rPr lang="es-ES" smtClean="0"/>
              <a:t>20/03/2021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410072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2E86A4B-A254-4EA9-A966-F42E15E755B2}" type="datetimeFigureOut">
              <a:rPr lang="es-ES" smtClean="0"/>
              <a:t>20/03/2021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353621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86A4B-A254-4EA9-A966-F42E15E755B2}" type="datetimeFigureOut">
              <a:rPr lang="es-ES" smtClean="0"/>
              <a:t>20/03/2021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411206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E86A4B-A254-4EA9-A966-F42E15E755B2}" type="datetimeFigureOut">
              <a:rPr lang="es-ES" smtClean="0"/>
              <a:t>20/03/2021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77054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E86A4B-A254-4EA9-A966-F42E15E755B2}" type="datetimeFigureOut">
              <a:rPr lang="es-ES" smtClean="0"/>
              <a:t>20/03/2021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690A5D-9D33-4F2D-B237-D2D1566DCED7}" type="slidenum">
              <a:rPr lang="es-ES" smtClean="0"/>
              <a:t>‹Nº›</a:t>
            </a:fld>
            <a:endParaRPr lang="es-ES"/>
          </a:p>
        </p:txBody>
      </p:sp>
    </p:spTree>
    <p:extLst>
      <p:ext uri="{BB962C8B-B14F-4D97-AF65-F5344CB8AC3E}">
        <p14:creationId xmlns:p14="http://schemas.microsoft.com/office/powerpoint/2010/main" val="16794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86A4B-A254-4EA9-A966-F42E15E755B2}" type="datetimeFigureOut">
              <a:rPr lang="es-ES" smtClean="0"/>
              <a:t>20/03/2021</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90A5D-9D33-4F2D-B237-D2D1566DCED7}" type="slidenum">
              <a:rPr lang="es-ES" smtClean="0"/>
              <a:t>‹Nº›</a:t>
            </a:fld>
            <a:endParaRPr lang="es-ES"/>
          </a:p>
        </p:txBody>
      </p:sp>
    </p:spTree>
    <p:extLst>
      <p:ext uri="{BB962C8B-B14F-4D97-AF65-F5344CB8AC3E}">
        <p14:creationId xmlns:p14="http://schemas.microsoft.com/office/powerpoint/2010/main" val="4269908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id="{E03CA6BE-7C5F-4DC1-8E9A-7C12B782D332}"/>
              </a:ext>
            </a:extLst>
          </p:cNvPr>
          <p:cNvSpPr/>
          <p:nvPr/>
        </p:nvSpPr>
        <p:spPr>
          <a:xfrm>
            <a:off x="503583" y="20569"/>
            <a:ext cx="7886700" cy="13255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ítulo 3">
            <a:extLst>
              <a:ext uri="{FF2B5EF4-FFF2-40B4-BE49-F238E27FC236}">
                <a16:creationId xmlns:a16="http://schemas.microsoft.com/office/drawing/2014/main" id="{3E0BB4B2-73D6-48E6-A14D-37790E156B88}"/>
              </a:ext>
            </a:extLst>
          </p:cNvPr>
          <p:cNvSpPr>
            <a:spLocks noGrp="1"/>
          </p:cNvSpPr>
          <p:nvPr>
            <p:ph type="title"/>
          </p:nvPr>
        </p:nvSpPr>
        <p:spPr>
          <a:xfrm>
            <a:off x="628650" y="20569"/>
            <a:ext cx="7886700" cy="1325563"/>
          </a:xfrm>
        </p:spPr>
        <p:txBody>
          <a:bodyPr/>
          <a:lstStyle/>
          <a:p>
            <a:pPr algn="ctr"/>
            <a:r>
              <a:rPr lang="es-ES" b="1" dirty="0">
                <a:ln w="6600">
                  <a:solidFill>
                    <a:schemeClr val="accent2"/>
                  </a:solidFill>
                  <a:prstDash val="solid"/>
                </a:ln>
                <a:solidFill>
                  <a:srgbClr val="FFFFFF"/>
                </a:solidFill>
                <a:effectLst>
                  <a:outerShdw dist="38100" dir="2700000" algn="tl" rotWithShape="0">
                    <a:schemeClr val="accent2"/>
                  </a:outerShdw>
                </a:effectLst>
              </a:rPr>
              <a:t>LA CARRERA CRISTIANA.</a:t>
            </a:r>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1679851"/>
            <a:ext cx="9144000" cy="5157580"/>
          </a:xfrm>
        </p:spPr>
        <p:txBody>
          <a:bodyPr/>
          <a:lstStyle/>
          <a:p>
            <a:r>
              <a:rPr lang="es-ES" b="1" dirty="0">
                <a:solidFill>
                  <a:schemeClr val="bg1"/>
                </a:solidFill>
              </a:rPr>
              <a:t>INTRODUCCION:</a:t>
            </a:r>
          </a:p>
          <a:p>
            <a:r>
              <a:rPr lang="es-ES" b="1" dirty="0">
                <a:solidFill>
                  <a:schemeClr val="bg1"/>
                </a:solidFill>
              </a:rPr>
              <a:t>El cristiano tiene una carrera que correr y terminar, la Biblia nos compara con los atletas que corren o pelean, ellos lo hacen para una corona incorruptible.</a:t>
            </a:r>
          </a:p>
          <a:p>
            <a:r>
              <a:rPr lang="es-ES" b="1" dirty="0">
                <a:solidFill>
                  <a:schemeClr val="bg1"/>
                </a:solidFill>
              </a:rPr>
              <a:t>Nosotros tenemos un premio infinitamente grande es eterno en lo cielos.</a:t>
            </a:r>
          </a:p>
          <a:p>
            <a:r>
              <a:rPr lang="es-ES" b="1" dirty="0">
                <a:solidFill>
                  <a:schemeClr val="bg1"/>
                </a:solidFill>
              </a:rPr>
              <a:t>Por eso debemos de correr esta carrera que tenemos por delante y llegar al final de la meta.</a:t>
            </a:r>
          </a:p>
          <a:p>
            <a:r>
              <a:rPr lang="es-ES" b="1" dirty="0">
                <a:solidFill>
                  <a:schemeClr val="bg1"/>
                </a:solidFill>
              </a:rPr>
              <a:t>Todos tenemos que esforzarnos y alcanzar esta meta este final para obtener este premio que Dios nos tiene preparado al final.</a:t>
            </a:r>
          </a:p>
        </p:txBody>
      </p:sp>
    </p:spTree>
    <p:extLst>
      <p:ext uri="{BB962C8B-B14F-4D97-AF65-F5344CB8AC3E}">
        <p14:creationId xmlns:p14="http://schemas.microsoft.com/office/powerpoint/2010/main" val="921711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
                                        <p:tgtEl>
                                          <p:spTgt spid="5">
                                            <p:txEl>
                                              <p:pRg st="0" end="0"/>
                                            </p:txEl>
                                          </p:spTgt>
                                        </p:tgtEl>
                                      </p:cBhvr>
                                    </p:animEffect>
                                    <p:anim calcmode="lin" valueType="num">
                                      <p:cBhvr>
                                        <p:cTn id="19"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
                                        <p:tgtEl>
                                          <p:spTgt spid="5">
                                            <p:txEl>
                                              <p:pRg st="1" end="1"/>
                                            </p:txEl>
                                          </p:spTgt>
                                        </p:tgtEl>
                                      </p:cBhvr>
                                    </p:animEffect>
                                    <p:anim calcmode="lin" valueType="num">
                                      <p:cBhvr>
                                        <p:cTn id="28"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
                                        <p:tgtEl>
                                          <p:spTgt spid="5">
                                            <p:txEl>
                                              <p:pRg st="2" end="2"/>
                                            </p:txEl>
                                          </p:spTgt>
                                        </p:tgtEl>
                                      </p:cBhvr>
                                    </p:animEffect>
                                    <p:anim calcmode="lin" valueType="num">
                                      <p:cBhvr>
                                        <p:cTn id="37"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100"/>
                                        <p:tgtEl>
                                          <p:spTgt spid="5">
                                            <p:txEl>
                                              <p:pRg st="3" end="3"/>
                                            </p:txEl>
                                          </p:spTgt>
                                        </p:tgtEl>
                                      </p:cBhvr>
                                    </p:animEffect>
                                    <p:anim calcmode="lin" valueType="num">
                                      <p:cBhvr>
                                        <p:cTn id="46"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7"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grpId="0"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fade">
                                      <p:cBhvr>
                                        <p:cTn id="54" dur="100"/>
                                        <p:tgtEl>
                                          <p:spTgt spid="5">
                                            <p:txEl>
                                              <p:pRg st="4" end="4"/>
                                            </p:txEl>
                                          </p:spTgt>
                                        </p:tgtEl>
                                      </p:cBhvr>
                                    </p:animEffect>
                                    <p:anim calcmode="lin" valueType="num">
                                      <p:cBhvr>
                                        <p:cTn id="55"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6"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lnSpcReduction="10000"/>
          </a:bodyPr>
          <a:lstStyle/>
          <a:p>
            <a:r>
              <a:rPr lang="es-ES" b="1" dirty="0">
                <a:solidFill>
                  <a:schemeClr val="bg1"/>
                </a:solidFill>
              </a:rPr>
              <a:t>Ninguna mancha ni empañamiento pueden deslucir su pureza. </a:t>
            </a:r>
          </a:p>
          <a:p>
            <a:r>
              <a:rPr lang="es-ES" b="1" dirty="0">
                <a:solidFill>
                  <a:schemeClr val="bg1"/>
                </a:solidFill>
              </a:rPr>
              <a:t>Está a prueba de pecado.</a:t>
            </a:r>
          </a:p>
          <a:p>
            <a:r>
              <a:rPr lang="es-ES" b="1" u="sng" dirty="0">
                <a:solidFill>
                  <a:srgbClr val="00B0F0"/>
                </a:solidFill>
              </a:rPr>
              <a:t>3. Inmarcesible-</a:t>
            </a:r>
            <a:r>
              <a:rPr lang="es-ES" b="1" dirty="0">
                <a:solidFill>
                  <a:schemeClr val="bg1"/>
                </a:solidFill>
              </a:rPr>
              <a:t> significa que nunca puede sufrir variaciones de valor, gloria o belleza. Está a prueba de tiempo. </a:t>
            </a:r>
          </a:p>
          <a:p>
            <a:r>
              <a:rPr lang="es-ES" b="1" dirty="0">
                <a:solidFill>
                  <a:schemeClr val="bg1"/>
                </a:solidFill>
              </a:rPr>
              <a:t>Esa es la corona que cada cristiano recibirá.</a:t>
            </a:r>
          </a:p>
          <a:p>
            <a:r>
              <a:rPr lang="es-ES" b="1" dirty="0">
                <a:solidFill>
                  <a:schemeClr val="bg1"/>
                </a:solidFill>
              </a:rPr>
              <a:t>V.26.</a:t>
            </a:r>
          </a:p>
          <a:p>
            <a:r>
              <a:rPr lang="es-ES" b="1" u="sng" dirty="0">
                <a:solidFill>
                  <a:srgbClr val="FF0000"/>
                </a:solidFill>
              </a:rPr>
              <a:t>Por tanto, yo de esta manera corro,</a:t>
            </a:r>
            <a:r>
              <a:rPr lang="es-ES" b="1" dirty="0">
                <a:solidFill>
                  <a:schemeClr val="bg1"/>
                </a:solidFill>
              </a:rPr>
              <a:t> no como sin tener meta; de esta manera peleo, no como dando golpes al aire, </a:t>
            </a:r>
          </a:p>
        </p:txBody>
      </p:sp>
      <p:pic>
        <p:nvPicPr>
          <p:cNvPr id="3" name="Imagen 2">
            <a:extLst>
              <a:ext uri="{FF2B5EF4-FFF2-40B4-BE49-F238E27FC236}">
                <a16:creationId xmlns:a16="http://schemas.microsoft.com/office/drawing/2014/main" id="{00CF29B2-BEF8-4518-8BDF-17383E8AC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232" y="0"/>
            <a:ext cx="4201768" cy="6857999"/>
          </a:xfrm>
          <a:prstGeom prst="rect">
            <a:avLst/>
          </a:prstGeom>
        </p:spPr>
      </p:pic>
    </p:spTree>
    <p:extLst>
      <p:ext uri="{BB962C8B-B14F-4D97-AF65-F5344CB8AC3E}">
        <p14:creationId xmlns:p14="http://schemas.microsoft.com/office/powerpoint/2010/main" val="2476749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
                                        <p:tgtEl>
                                          <p:spTgt spid="5">
                                            <p:txEl>
                                              <p:pRg st="5" end="5"/>
                                            </p:txEl>
                                          </p:spTgt>
                                        </p:tgtEl>
                                      </p:cBhvr>
                                    </p:animEffect>
                                    <p:anim calcmode="lin" valueType="num">
                                      <p:cBhvr>
                                        <p:cTn id="60"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a:bodyPr>
          <a:lstStyle/>
          <a:p>
            <a:r>
              <a:rPr lang="es-ES" b="1" dirty="0">
                <a:solidFill>
                  <a:schemeClr val="bg1"/>
                </a:solidFill>
              </a:rPr>
              <a:t>A la vista de esta corona imperecedera, Pablo declara que por ello corre, no como a la ventura, y lucha no como quien golpea al aire. Su servicio ni carecía de propósito ni era inefectivo. </a:t>
            </a:r>
          </a:p>
          <a:p>
            <a:r>
              <a:rPr lang="es-ES" b="1" dirty="0">
                <a:solidFill>
                  <a:schemeClr val="bg1"/>
                </a:solidFill>
              </a:rPr>
              <a:t>Tenía ante sus ojos un propósito concreto, y su intención era que todas sus acciones tuviesen peso. </a:t>
            </a:r>
          </a:p>
          <a:p>
            <a:r>
              <a:rPr lang="es-ES" b="1" dirty="0">
                <a:solidFill>
                  <a:schemeClr val="bg1"/>
                </a:solidFill>
              </a:rPr>
              <a:t>No podía haber ningún malgasto de tiempo ni de energía. El apóstol no estaba interesado en fracasar en sus propósitos.</a:t>
            </a:r>
          </a:p>
        </p:txBody>
      </p:sp>
      <p:pic>
        <p:nvPicPr>
          <p:cNvPr id="3" name="Imagen 2">
            <a:extLst>
              <a:ext uri="{FF2B5EF4-FFF2-40B4-BE49-F238E27FC236}">
                <a16:creationId xmlns:a16="http://schemas.microsoft.com/office/drawing/2014/main" id="{44FAE5EE-E078-4734-98E7-B047C3712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0"/>
            <a:ext cx="4412974" cy="6837430"/>
          </a:xfrm>
          <a:prstGeom prst="rect">
            <a:avLst/>
          </a:prstGeom>
        </p:spPr>
      </p:pic>
    </p:spTree>
    <p:extLst>
      <p:ext uri="{BB962C8B-B14F-4D97-AF65-F5344CB8AC3E}">
        <p14:creationId xmlns:p14="http://schemas.microsoft.com/office/powerpoint/2010/main" val="422539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dirty="0">
                <a:solidFill>
                  <a:schemeClr val="bg1"/>
                </a:solidFill>
              </a:rPr>
              <a:t>V.27.</a:t>
            </a:r>
          </a:p>
          <a:p>
            <a:r>
              <a:rPr lang="es-ES" b="1" dirty="0">
                <a:solidFill>
                  <a:schemeClr val="bg1"/>
                </a:solidFill>
              </a:rPr>
              <a:t>sino que golpeo mi cuerpo y lo hago mi esclavo, no sea que habiendo predicado a otros, yo mismo sea descalificado.</a:t>
            </a:r>
          </a:p>
          <a:p>
            <a:r>
              <a:rPr lang="es-ES" b="1" dirty="0">
                <a:solidFill>
                  <a:schemeClr val="bg1"/>
                </a:solidFill>
              </a:rPr>
              <a:t>En la vida cristiana hay necesidad de autodominio, de templanza, de disciplina. Debemos practicar el dominio de nosotros mismos. </a:t>
            </a:r>
          </a:p>
          <a:p>
            <a:pPr algn="ctr"/>
            <a:r>
              <a:rPr lang="es-ES"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DEBEMOS DE CORRER DE UNA FORMA EFECTIVA.</a:t>
            </a:r>
          </a:p>
          <a:p>
            <a:r>
              <a:rPr lang="es-ES" b="1" dirty="0">
                <a:solidFill>
                  <a:schemeClr val="bg1"/>
                </a:solidFill>
              </a:rPr>
              <a:t>Galatas.2:2.</a:t>
            </a:r>
          </a:p>
        </p:txBody>
      </p:sp>
      <p:pic>
        <p:nvPicPr>
          <p:cNvPr id="3" name="Imagen 2">
            <a:extLst>
              <a:ext uri="{FF2B5EF4-FFF2-40B4-BE49-F238E27FC236}">
                <a16:creationId xmlns:a16="http://schemas.microsoft.com/office/drawing/2014/main" id="{B3C70A7E-B0E5-42BF-85B7-FD6BAD563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20569"/>
            <a:ext cx="4412974" cy="6816862"/>
          </a:xfrm>
          <a:prstGeom prst="rect">
            <a:avLst/>
          </a:prstGeom>
        </p:spPr>
      </p:pic>
    </p:spTree>
    <p:extLst>
      <p:ext uri="{BB962C8B-B14F-4D97-AF65-F5344CB8AC3E}">
        <p14:creationId xmlns:p14="http://schemas.microsoft.com/office/powerpoint/2010/main" val="318592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lnSpcReduction="10000"/>
          </a:bodyPr>
          <a:lstStyle/>
          <a:p>
            <a:r>
              <a:rPr lang="es-ES" b="1" dirty="0">
                <a:solidFill>
                  <a:schemeClr val="bg1"/>
                </a:solidFill>
              </a:rPr>
              <a:t>Subí por causa de una revelación y les presenté el evangelio que predico entre los gentiles, pero lo hice en privado a los que tenían alta reputación, </a:t>
            </a:r>
            <a:r>
              <a:rPr lang="es-ES" b="1" u="sng" dirty="0">
                <a:solidFill>
                  <a:srgbClr val="FFFF00"/>
                </a:solidFill>
              </a:rPr>
              <a:t>para cerciorarme de que no corría ni había corrido en vano.</a:t>
            </a:r>
            <a:r>
              <a:rPr lang="es-ES" b="1" dirty="0">
                <a:solidFill>
                  <a:schemeClr val="bg1"/>
                </a:solidFill>
              </a:rPr>
              <a:t> </a:t>
            </a:r>
          </a:p>
          <a:p>
            <a:r>
              <a:rPr lang="es-ES" b="1" dirty="0">
                <a:solidFill>
                  <a:schemeClr val="bg1"/>
                </a:solidFill>
              </a:rPr>
              <a:t>Podemos estar corriendo en vano si estamos predicando otro evangelio.</a:t>
            </a:r>
          </a:p>
          <a:p>
            <a:r>
              <a:rPr lang="es-ES" b="1" dirty="0">
                <a:solidFill>
                  <a:schemeClr val="bg1"/>
                </a:solidFill>
              </a:rPr>
              <a:t>Galatas.1:6-9.</a:t>
            </a:r>
          </a:p>
          <a:p>
            <a:r>
              <a:rPr lang="es-ES" b="1" dirty="0">
                <a:solidFill>
                  <a:schemeClr val="bg1"/>
                </a:solidFill>
              </a:rPr>
              <a:t>Me maravillo de que tan pronto hayáis abandonado al que os llamó por la gracia de Cristo, para seguir un evangelio diferente;</a:t>
            </a:r>
          </a:p>
          <a:p>
            <a:r>
              <a:rPr lang="es-ES" b="1" dirty="0">
                <a:solidFill>
                  <a:schemeClr val="bg1"/>
                </a:solidFill>
              </a:rPr>
              <a:t>V.7.</a:t>
            </a:r>
          </a:p>
          <a:p>
            <a:endParaRPr lang="es-ES" b="1" dirty="0">
              <a:solidFill>
                <a:schemeClr val="bg1"/>
              </a:solidFill>
            </a:endParaRPr>
          </a:p>
        </p:txBody>
      </p:sp>
      <p:pic>
        <p:nvPicPr>
          <p:cNvPr id="3" name="Imagen 2">
            <a:extLst>
              <a:ext uri="{FF2B5EF4-FFF2-40B4-BE49-F238E27FC236}">
                <a16:creationId xmlns:a16="http://schemas.microsoft.com/office/drawing/2014/main" id="{96E0AA53-F350-46C1-BDB3-1D53123B7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356" y="20569"/>
            <a:ext cx="4303643" cy="6816862"/>
          </a:xfrm>
          <a:prstGeom prst="rect">
            <a:avLst/>
          </a:prstGeom>
        </p:spPr>
      </p:pic>
    </p:spTree>
    <p:extLst>
      <p:ext uri="{BB962C8B-B14F-4D97-AF65-F5344CB8AC3E}">
        <p14:creationId xmlns:p14="http://schemas.microsoft.com/office/powerpoint/2010/main" val="3861437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lnSpcReduction="10000"/>
          </a:bodyPr>
          <a:lstStyle/>
          <a:p>
            <a:r>
              <a:rPr lang="es-ES" b="1" dirty="0">
                <a:solidFill>
                  <a:schemeClr val="bg1"/>
                </a:solidFill>
              </a:rPr>
              <a:t>que en realidad no es otro evangelio, sólo que hay algunos que os perturban y quieren pervertir el evangelio de Cristo. </a:t>
            </a:r>
          </a:p>
          <a:p>
            <a:r>
              <a:rPr lang="es-ES" b="1" dirty="0">
                <a:solidFill>
                  <a:schemeClr val="bg1"/>
                </a:solidFill>
              </a:rPr>
              <a:t>V.8.</a:t>
            </a:r>
          </a:p>
          <a:p>
            <a:r>
              <a:rPr lang="es-ES" b="1" dirty="0">
                <a:solidFill>
                  <a:schemeClr val="bg1"/>
                </a:solidFill>
              </a:rPr>
              <a:t>Pero si aun nosotros, o un ángel del cielo, os anunciara otro evangelio contrario al que os hemos anunciado, sea anatema. </a:t>
            </a:r>
          </a:p>
          <a:p>
            <a:r>
              <a:rPr lang="es-ES" b="1" dirty="0">
                <a:solidFill>
                  <a:schemeClr val="bg1"/>
                </a:solidFill>
              </a:rPr>
              <a:t>V.9.</a:t>
            </a:r>
          </a:p>
          <a:p>
            <a:r>
              <a:rPr lang="es-ES" b="1" dirty="0">
                <a:solidFill>
                  <a:schemeClr val="bg1"/>
                </a:solidFill>
              </a:rPr>
              <a:t>Como hemos dicho antes, también repito ahora: Si alguno os anuncia un evangelio contrario al que recibisteis, sea anatema. </a:t>
            </a:r>
          </a:p>
        </p:txBody>
      </p:sp>
      <p:pic>
        <p:nvPicPr>
          <p:cNvPr id="3" name="Imagen 2">
            <a:extLst>
              <a:ext uri="{FF2B5EF4-FFF2-40B4-BE49-F238E27FC236}">
                <a16:creationId xmlns:a16="http://schemas.microsoft.com/office/drawing/2014/main" id="{3ADF074D-481D-491F-9557-F01EB383E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513" y="20569"/>
            <a:ext cx="4492487" cy="6816862"/>
          </a:xfrm>
          <a:prstGeom prst="rect">
            <a:avLst/>
          </a:prstGeom>
        </p:spPr>
      </p:pic>
    </p:spTree>
    <p:extLst>
      <p:ext uri="{BB962C8B-B14F-4D97-AF65-F5344CB8AC3E}">
        <p14:creationId xmlns:p14="http://schemas.microsoft.com/office/powerpoint/2010/main" val="310157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lnSpcReduction="10000"/>
          </a:bodyPr>
          <a:lstStyle/>
          <a:p>
            <a:r>
              <a:rPr lang="es-ES" b="1" dirty="0">
                <a:solidFill>
                  <a:schemeClr val="bg1"/>
                </a:solidFill>
              </a:rPr>
              <a:t>Seguir o practicar otro evangelio es correr en vano.</a:t>
            </a:r>
          </a:p>
          <a:p>
            <a:pPr algn="ctr"/>
            <a:r>
              <a:rPr lang="es-ES"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DEBEMOS CORRER CON UN PROPOSITO.</a:t>
            </a:r>
          </a:p>
          <a:p>
            <a:r>
              <a:rPr lang="es-ES" b="1" dirty="0">
                <a:solidFill>
                  <a:schemeClr val="bg1"/>
                </a:solidFill>
              </a:rPr>
              <a:t>Filipenses.2:16.</a:t>
            </a:r>
          </a:p>
          <a:p>
            <a:r>
              <a:rPr lang="es-ES" b="1" dirty="0">
                <a:solidFill>
                  <a:schemeClr val="bg1"/>
                </a:solidFill>
              </a:rPr>
              <a:t>sosteniendo firmemente la palabra de vida, a fin de que yo tenga motivo para gloriarme en el día de Cristo, </a:t>
            </a:r>
            <a:r>
              <a:rPr lang="es-ES" b="1" u="sng" dirty="0">
                <a:solidFill>
                  <a:srgbClr val="00B0F0"/>
                </a:solidFill>
              </a:rPr>
              <a:t>ya que no habré corrido en vano ni habré trabajado en vano. </a:t>
            </a:r>
          </a:p>
          <a:p>
            <a:r>
              <a:rPr lang="es-ES" b="1" dirty="0">
                <a:solidFill>
                  <a:schemeClr val="bg1"/>
                </a:solidFill>
              </a:rPr>
              <a:t>El Apóstol Pablo su ancla era la palabra de Dios, la Biblia.</a:t>
            </a:r>
          </a:p>
          <a:p>
            <a:r>
              <a:rPr lang="es-ES" b="1" dirty="0">
                <a:solidFill>
                  <a:schemeClr val="bg1"/>
                </a:solidFill>
              </a:rPr>
              <a:t>Y por eso tenia motivo de que gloriarse en el día final.</a:t>
            </a:r>
          </a:p>
          <a:p>
            <a:r>
              <a:rPr lang="es-ES" b="1" dirty="0">
                <a:solidFill>
                  <a:schemeClr val="bg1"/>
                </a:solidFill>
              </a:rPr>
              <a:t>¿Por qué?</a:t>
            </a:r>
          </a:p>
        </p:txBody>
      </p:sp>
      <p:pic>
        <p:nvPicPr>
          <p:cNvPr id="3" name="Imagen 2">
            <a:extLst>
              <a:ext uri="{FF2B5EF4-FFF2-40B4-BE49-F238E27FC236}">
                <a16:creationId xmlns:a16="http://schemas.microsoft.com/office/drawing/2014/main" id="{775AD0E1-00C3-4394-B930-29A857BBD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20569"/>
            <a:ext cx="4412974" cy="6816862"/>
          </a:xfrm>
          <a:prstGeom prst="rect">
            <a:avLst/>
          </a:prstGeom>
        </p:spPr>
      </p:pic>
    </p:spTree>
    <p:extLst>
      <p:ext uri="{BB962C8B-B14F-4D97-AF65-F5344CB8AC3E}">
        <p14:creationId xmlns:p14="http://schemas.microsoft.com/office/powerpoint/2010/main" val="2674441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
                                        <p:tgtEl>
                                          <p:spTgt spid="5">
                                            <p:txEl>
                                              <p:pRg st="5" end="5"/>
                                            </p:txEl>
                                          </p:spTgt>
                                        </p:tgtEl>
                                      </p:cBhvr>
                                    </p:animEffect>
                                    <p:anim calcmode="lin" valueType="num">
                                      <p:cBhvr>
                                        <p:cTn id="60"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grpId="0" nodeType="clickEffect">
                                  <p:stCondLst>
                                    <p:cond delay="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fade">
                                      <p:cBhvr>
                                        <p:cTn id="68" dur="100"/>
                                        <p:tgtEl>
                                          <p:spTgt spid="5">
                                            <p:txEl>
                                              <p:pRg st="6" end="6"/>
                                            </p:txEl>
                                          </p:spTgt>
                                        </p:tgtEl>
                                      </p:cBhvr>
                                    </p:animEffect>
                                    <p:anim calcmode="lin" valueType="num">
                                      <p:cBhvr>
                                        <p:cTn id="69" dur="4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70" dur="400" fill="hold"/>
                                        <p:tgtEl>
                                          <p:spTgt spid="5">
                                            <p:txEl>
                                              <p:pRg st="6" end="6"/>
                                            </p:txEl>
                                          </p:spTgt>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lnSpcReduction="10000"/>
          </a:bodyPr>
          <a:lstStyle/>
          <a:p>
            <a:r>
              <a:rPr lang="es-ES" b="1" dirty="0">
                <a:solidFill>
                  <a:schemeClr val="bg1"/>
                </a:solidFill>
              </a:rPr>
              <a:t>Por que El Estaba practicando viviendo de acuerdo a la palabra de Dios.</a:t>
            </a:r>
          </a:p>
          <a:p>
            <a:r>
              <a:rPr lang="es-ES" b="1" dirty="0">
                <a:solidFill>
                  <a:schemeClr val="bg1"/>
                </a:solidFill>
              </a:rPr>
              <a:t>Y por eso en el día final iba a salir victorioso.</a:t>
            </a:r>
          </a:p>
          <a:p>
            <a:r>
              <a:rPr lang="es-ES" b="1" dirty="0">
                <a:solidFill>
                  <a:schemeClr val="bg1"/>
                </a:solidFill>
              </a:rPr>
              <a:t>Porque vamos hacer juzgado por la palabra de Cristo.</a:t>
            </a:r>
          </a:p>
          <a:p>
            <a:r>
              <a:rPr lang="es-ES" b="1" dirty="0">
                <a:solidFill>
                  <a:schemeClr val="bg1"/>
                </a:solidFill>
              </a:rPr>
              <a:t>Juan.12:48.</a:t>
            </a:r>
          </a:p>
          <a:p>
            <a:r>
              <a:rPr lang="es-ES" b="1" dirty="0">
                <a:solidFill>
                  <a:schemeClr val="bg1"/>
                </a:solidFill>
              </a:rPr>
              <a:t>El que me rechaza y no recibe mis palabras, tiene quien lo juzgue; la palabra que he hablado, ésa lo juzgará en el día final.</a:t>
            </a:r>
          </a:p>
          <a:p>
            <a:r>
              <a:rPr lang="es-ES" b="1" dirty="0">
                <a:solidFill>
                  <a:schemeClr val="bg1"/>
                </a:solidFill>
              </a:rPr>
              <a:t>El que no se aferra a la palabra de Dios será avergonzado en aquel día.</a:t>
            </a:r>
          </a:p>
          <a:p>
            <a:r>
              <a:rPr lang="es-ES" b="1" dirty="0">
                <a:solidFill>
                  <a:schemeClr val="bg1"/>
                </a:solidFill>
              </a:rPr>
              <a:t>II Timoteo.2:15.</a:t>
            </a:r>
          </a:p>
        </p:txBody>
      </p:sp>
      <p:pic>
        <p:nvPicPr>
          <p:cNvPr id="3" name="Imagen 2">
            <a:extLst>
              <a:ext uri="{FF2B5EF4-FFF2-40B4-BE49-F238E27FC236}">
                <a16:creationId xmlns:a16="http://schemas.microsoft.com/office/drawing/2014/main" id="{40ED47B2-2E12-44FE-A1C2-2B4C08B29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296" y="0"/>
            <a:ext cx="4293703" cy="6837430"/>
          </a:xfrm>
          <a:prstGeom prst="rect">
            <a:avLst/>
          </a:prstGeom>
        </p:spPr>
      </p:pic>
    </p:spTree>
    <p:extLst>
      <p:ext uri="{BB962C8B-B14F-4D97-AF65-F5344CB8AC3E}">
        <p14:creationId xmlns:p14="http://schemas.microsoft.com/office/powerpoint/2010/main" val="4132480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
                                        <p:tgtEl>
                                          <p:spTgt spid="5">
                                            <p:txEl>
                                              <p:pRg st="5" end="5"/>
                                            </p:txEl>
                                          </p:spTgt>
                                        </p:tgtEl>
                                      </p:cBhvr>
                                    </p:animEffect>
                                    <p:anim calcmode="lin" valueType="num">
                                      <p:cBhvr>
                                        <p:cTn id="60"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grpId="0" nodeType="clickEffect">
                                  <p:stCondLst>
                                    <p:cond delay="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fade">
                                      <p:cBhvr>
                                        <p:cTn id="68" dur="100"/>
                                        <p:tgtEl>
                                          <p:spTgt spid="5">
                                            <p:txEl>
                                              <p:pRg st="6" end="6"/>
                                            </p:txEl>
                                          </p:spTgt>
                                        </p:tgtEl>
                                      </p:cBhvr>
                                    </p:animEffect>
                                    <p:anim calcmode="lin" valueType="num">
                                      <p:cBhvr>
                                        <p:cTn id="69" dur="4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70" dur="400" fill="hold"/>
                                        <p:tgtEl>
                                          <p:spTgt spid="5">
                                            <p:txEl>
                                              <p:pRg st="6" end="6"/>
                                            </p:txEl>
                                          </p:spTgt>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dirty="0">
                <a:solidFill>
                  <a:schemeClr val="bg1"/>
                </a:solidFill>
              </a:rPr>
              <a:t>Procura con diligencia </a:t>
            </a:r>
            <a:r>
              <a:rPr lang="es-ES" b="1" u="sng" dirty="0">
                <a:solidFill>
                  <a:srgbClr val="FF0000"/>
                </a:solidFill>
              </a:rPr>
              <a:t>presentarte a Dios aprobado, como obrero que no tiene de qué avergonzarse,</a:t>
            </a:r>
            <a:r>
              <a:rPr lang="es-ES" b="1" dirty="0">
                <a:solidFill>
                  <a:schemeClr val="bg1"/>
                </a:solidFill>
              </a:rPr>
              <a:t> que maneja con precisión la palabra de verdad. </a:t>
            </a:r>
          </a:p>
          <a:p>
            <a:pPr algn="ctr"/>
            <a:r>
              <a:rPr lang="es-ES"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DEBEMOS CORRER HACIA UNA META.</a:t>
            </a:r>
          </a:p>
          <a:p>
            <a:r>
              <a:rPr lang="es-ES" b="1" dirty="0">
                <a:solidFill>
                  <a:schemeClr val="bg1"/>
                </a:solidFill>
              </a:rPr>
              <a:t>Filipenses.3:14.</a:t>
            </a:r>
          </a:p>
          <a:p>
            <a:r>
              <a:rPr lang="es-ES" b="1" u="sng" dirty="0">
                <a:solidFill>
                  <a:srgbClr val="FFFF00"/>
                </a:solidFill>
              </a:rPr>
              <a:t>prosigo hacia la meta para obtener el premio</a:t>
            </a:r>
            <a:r>
              <a:rPr lang="es-ES" b="1" dirty="0">
                <a:solidFill>
                  <a:schemeClr val="bg1"/>
                </a:solidFill>
              </a:rPr>
              <a:t> del supremo llamamiento de Dios en Cristo Jesús. </a:t>
            </a:r>
          </a:p>
          <a:p>
            <a:r>
              <a:rPr lang="es-ES" b="1" dirty="0">
                <a:solidFill>
                  <a:schemeClr val="bg1"/>
                </a:solidFill>
              </a:rPr>
              <a:t>Mirándose a sí mismo como corredor en una carrera.</a:t>
            </a:r>
          </a:p>
        </p:txBody>
      </p:sp>
      <p:pic>
        <p:nvPicPr>
          <p:cNvPr id="3" name="Imagen 2">
            <a:extLst>
              <a:ext uri="{FF2B5EF4-FFF2-40B4-BE49-F238E27FC236}">
                <a16:creationId xmlns:a16="http://schemas.microsoft.com/office/drawing/2014/main" id="{4C07EBBE-1E5F-4F22-A73A-2E9AC66CE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690" y="20569"/>
            <a:ext cx="4317309" cy="6816862"/>
          </a:xfrm>
          <a:prstGeom prst="rect">
            <a:avLst/>
          </a:prstGeom>
        </p:spPr>
      </p:pic>
    </p:spTree>
    <p:extLst>
      <p:ext uri="{BB962C8B-B14F-4D97-AF65-F5344CB8AC3E}">
        <p14:creationId xmlns:p14="http://schemas.microsoft.com/office/powerpoint/2010/main" val="579321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dirty="0">
                <a:solidFill>
                  <a:schemeClr val="bg1"/>
                </a:solidFill>
              </a:rPr>
              <a:t>Pablo se describe ejerciendo todos los esfuerzos dirigiéndose hacia la meta.</a:t>
            </a:r>
          </a:p>
          <a:p>
            <a:r>
              <a:rPr lang="es-ES" b="1" dirty="0">
                <a:solidFill>
                  <a:schemeClr val="bg1"/>
                </a:solidFill>
              </a:rPr>
              <a:t>La meta es la línea de llegada al final de la pista de carreras. </a:t>
            </a:r>
          </a:p>
          <a:p>
            <a:r>
              <a:rPr lang="es-ES" b="1" dirty="0">
                <a:solidFill>
                  <a:schemeClr val="bg1"/>
                </a:solidFill>
              </a:rPr>
              <a:t>El premio es la recompensa dada al ganador. </a:t>
            </a:r>
          </a:p>
          <a:p>
            <a:r>
              <a:rPr lang="es-ES" b="1" dirty="0">
                <a:solidFill>
                  <a:schemeClr val="bg1"/>
                </a:solidFill>
              </a:rPr>
              <a:t>Aquí, la meta sería el fin de la carrera de la vida, y quizá más concretamente el Tribunal de Cristo.</a:t>
            </a:r>
          </a:p>
          <a:p>
            <a:r>
              <a:rPr lang="es-ES" b="1" dirty="0">
                <a:solidFill>
                  <a:schemeClr val="bg1"/>
                </a:solidFill>
              </a:rPr>
              <a:t>No importaba los obstáculos que Pablo tuviera su fin su propósito llegar a la meta final.</a:t>
            </a:r>
          </a:p>
        </p:txBody>
      </p:sp>
      <p:pic>
        <p:nvPicPr>
          <p:cNvPr id="7" name="Imagen 6">
            <a:extLst>
              <a:ext uri="{FF2B5EF4-FFF2-40B4-BE49-F238E27FC236}">
                <a16:creationId xmlns:a16="http://schemas.microsoft.com/office/drawing/2014/main" id="{5140ABCD-EE9B-44C4-9819-7027A1C6A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20568"/>
            <a:ext cx="4412974" cy="6837431"/>
          </a:xfrm>
          <a:prstGeom prst="rect">
            <a:avLst/>
          </a:prstGeom>
        </p:spPr>
      </p:pic>
    </p:spTree>
    <p:extLst>
      <p:ext uri="{BB962C8B-B14F-4D97-AF65-F5344CB8AC3E}">
        <p14:creationId xmlns:p14="http://schemas.microsoft.com/office/powerpoint/2010/main" val="1592465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a:bodyPr>
          <a:lstStyle/>
          <a:p>
            <a:pPr algn="ctr"/>
            <a:r>
              <a:rPr lang="es-ES"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DEBEMOS CORRER LEGALMENTE DE ACUERDO A LAS REGLAS.</a:t>
            </a:r>
          </a:p>
          <a:p>
            <a:r>
              <a:rPr lang="es-ES" b="1" dirty="0">
                <a:solidFill>
                  <a:schemeClr val="bg1"/>
                </a:solidFill>
              </a:rPr>
              <a:t>II Timoteo.2:5.</a:t>
            </a:r>
          </a:p>
          <a:p>
            <a:r>
              <a:rPr lang="es-ES" b="1" u="sng" dirty="0">
                <a:solidFill>
                  <a:srgbClr val="00B0F0"/>
                </a:solidFill>
              </a:rPr>
              <a:t>Y también el que compite como atleta,</a:t>
            </a:r>
            <a:r>
              <a:rPr lang="es-ES" b="1" dirty="0">
                <a:solidFill>
                  <a:schemeClr val="bg1"/>
                </a:solidFill>
              </a:rPr>
              <a:t> no gana el premio si no compite de acuerdo con las reglas. </a:t>
            </a:r>
          </a:p>
          <a:p>
            <a:r>
              <a:rPr lang="es-ES" b="1" dirty="0">
                <a:solidFill>
                  <a:schemeClr val="bg1"/>
                </a:solidFill>
              </a:rPr>
              <a:t>La figura pasa ahora a un atleta que compite en los juegos como atleta. </a:t>
            </a:r>
          </a:p>
          <a:p>
            <a:r>
              <a:rPr lang="es-ES" b="1" dirty="0">
                <a:solidFill>
                  <a:schemeClr val="bg1"/>
                </a:solidFill>
              </a:rPr>
              <a:t>Para recibir la recompensa, ha de obedecer las normas del juego.  Así sucede en el servicio cristiano. </a:t>
            </a:r>
          </a:p>
          <a:p>
            <a:endParaRPr lang="es-ES" b="1" dirty="0">
              <a:solidFill>
                <a:schemeClr val="bg1"/>
              </a:solidFill>
            </a:endParaRPr>
          </a:p>
        </p:txBody>
      </p:sp>
      <p:pic>
        <p:nvPicPr>
          <p:cNvPr id="7" name="Imagen 6">
            <a:extLst>
              <a:ext uri="{FF2B5EF4-FFF2-40B4-BE49-F238E27FC236}">
                <a16:creationId xmlns:a16="http://schemas.microsoft.com/office/drawing/2014/main" id="{A8C1E0D5-2999-4770-AEF7-19ED5E683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1"/>
            <a:ext cx="4412974" cy="6837431"/>
          </a:xfrm>
          <a:prstGeom prst="rect">
            <a:avLst/>
          </a:prstGeom>
        </p:spPr>
      </p:pic>
    </p:spTree>
    <p:extLst>
      <p:ext uri="{BB962C8B-B14F-4D97-AF65-F5344CB8AC3E}">
        <p14:creationId xmlns:p14="http://schemas.microsoft.com/office/powerpoint/2010/main" val="4268845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lnSpcReduction="10000"/>
          </a:bodyPr>
          <a:lstStyle/>
          <a:p>
            <a:pPr algn="ctr"/>
            <a:r>
              <a:rPr lang="es-ES"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DEBEMOS TERMINAR ESTA CARRERA.</a:t>
            </a:r>
          </a:p>
          <a:p>
            <a:r>
              <a:rPr lang="es-ES" b="1" dirty="0">
                <a:solidFill>
                  <a:schemeClr val="bg1"/>
                </a:solidFill>
              </a:rPr>
              <a:t>El apóstol Pablo deseaba anhelaba terminar su carrera.</a:t>
            </a:r>
          </a:p>
          <a:p>
            <a:r>
              <a:rPr lang="es-ES" b="1" dirty="0">
                <a:solidFill>
                  <a:schemeClr val="bg1"/>
                </a:solidFill>
              </a:rPr>
              <a:t>Hechos.20:24.</a:t>
            </a:r>
          </a:p>
          <a:p>
            <a:r>
              <a:rPr lang="es-ES" b="1" dirty="0">
                <a:solidFill>
                  <a:schemeClr val="bg1"/>
                </a:solidFill>
              </a:rPr>
              <a:t>Pero en ninguna manera estimo mi vida como valiosa para mí mismo, </a:t>
            </a:r>
            <a:r>
              <a:rPr lang="es-ES" b="1" u="sng" dirty="0">
                <a:solidFill>
                  <a:srgbClr val="FF0000"/>
                </a:solidFill>
              </a:rPr>
              <a:t>a fin de poder terminar mi carrera</a:t>
            </a:r>
            <a:r>
              <a:rPr lang="es-ES" b="1" dirty="0">
                <a:solidFill>
                  <a:schemeClr val="bg1"/>
                </a:solidFill>
              </a:rPr>
              <a:t> y el ministerio que recibí del Señor Jesús, para dar testimonio solemnemente del evangelio de la gracia de Dios.</a:t>
            </a:r>
          </a:p>
          <a:p>
            <a:r>
              <a:rPr lang="es-ES" b="1" dirty="0">
                <a:solidFill>
                  <a:schemeClr val="bg1"/>
                </a:solidFill>
              </a:rPr>
              <a:t>El apóstol su fin era terminar su carrera.</a:t>
            </a:r>
          </a:p>
          <a:p>
            <a:endParaRPr lang="es-ES" b="1" dirty="0">
              <a:solidFill>
                <a:schemeClr val="bg1"/>
              </a:solidFill>
            </a:endParaRPr>
          </a:p>
        </p:txBody>
      </p:sp>
      <p:pic>
        <p:nvPicPr>
          <p:cNvPr id="4" name="Imagen 3">
            <a:extLst>
              <a:ext uri="{FF2B5EF4-FFF2-40B4-BE49-F238E27FC236}">
                <a16:creationId xmlns:a16="http://schemas.microsoft.com/office/drawing/2014/main" id="{D52F0395-84D0-460D-BD54-6FB90AA6B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0"/>
            <a:ext cx="4305300" cy="6837430"/>
          </a:xfrm>
          <a:prstGeom prst="rect">
            <a:avLst/>
          </a:prstGeom>
        </p:spPr>
      </p:pic>
    </p:spTree>
    <p:extLst>
      <p:ext uri="{BB962C8B-B14F-4D97-AF65-F5344CB8AC3E}">
        <p14:creationId xmlns:p14="http://schemas.microsoft.com/office/powerpoint/2010/main" val="3758384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dirty="0">
                <a:solidFill>
                  <a:schemeClr val="bg1"/>
                </a:solidFill>
              </a:rPr>
              <a:t>¡Cuántos caen antes de llegar a la meta, descalificados por no haber mantenido una obediencia resuelta a la palabra de Dios!</a:t>
            </a:r>
          </a:p>
          <a:p>
            <a:r>
              <a:rPr lang="es-ES" b="1" dirty="0">
                <a:solidFill>
                  <a:schemeClr val="bg1"/>
                </a:solidFill>
              </a:rPr>
              <a:t>¿Cuáles son algunas de las reglas en relación con el servicio cristiano? </a:t>
            </a:r>
          </a:p>
          <a:p>
            <a:r>
              <a:rPr lang="es-ES" b="1" u="sng" dirty="0">
                <a:solidFill>
                  <a:srgbClr val="C00000"/>
                </a:solidFill>
              </a:rPr>
              <a:t>1. El cristiano ha de practicar el dominio propio.</a:t>
            </a:r>
          </a:p>
          <a:p>
            <a:r>
              <a:rPr lang="es-ES" b="1" dirty="0">
                <a:solidFill>
                  <a:schemeClr val="bg1"/>
                </a:solidFill>
              </a:rPr>
              <a:t>I Corintios.9:27. </a:t>
            </a:r>
          </a:p>
          <a:p>
            <a:r>
              <a:rPr lang="es-ES" b="1" dirty="0">
                <a:solidFill>
                  <a:schemeClr val="bg1"/>
                </a:solidFill>
              </a:rPr>
              <a:t>sino que golpeo mi cuerpo y lo hago mi esclavo, no sea que habiendo predicado a otros, yo mismo sea descalificado. </a:t>
            </a:r>
          </a:p>
        </p:txBody>
      </p:sp>
      <p:pic>
        <p:nvPicPr>
          <p:cNvPr id="3" name="Imagen 2">
            <a:extLst>
              <a:ext uri="{FF2B5EF4-FFF2-40B4-BE49-F238E27FC236}">
                <a16:creationId xmlns:a16="http://schemas.microsoft.com/office/drawing/2014/main" id="{203415DB-7398-4B46-8D12-A9D1C25FE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212" y="0"/>
            <a:ext cx="4225787" cy="6837430"/>
          </a:xfrm>
          <a:prstGeom prst="rect">
            <a:avLst/>
          </a:prstGeom>
        </p:spPr>
      </p:pic>
    </p:spTree>
    <p:extLst>
      <p:ext uri="{BB962C8B-B14F-4D97-AF65-F5344CB8AC3E}">
        <p14:creationId xmlns:p14="http://schemas.microsoft.com/office/powerpoint/2010/main" val="3541094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lnSpcReduction="10000"/>
          </a:bodyPr>
          <a:lstStyle/>
          <a:p>
            <a:r>
              <a:rPr lang="es-ES" b="1" u="sng" dirty="0">
                <a:solidFill>
                  <a:srgbClr val="C00000"/>
                </a:solidFill>
              </a:rPr>
              <a:t>2. No debe luchar con armas carnales, sino con armas espirituales. </a:t>
            </a:r>
          </a:p>
          <a:p>
            <a:r>
              <a:rPr lang="es-ES" b="1" dirty="0">
                <a:solidFill>
                  <a:schemeClr val="bg1"/>
                </a:solidFill>
              </a:rPr>
              <a:t>II Corintios.10:4. </a:t>
            </a:r>
          </a:p>
          <a:p>
            <a:r>
              <a:rPr lang="es-ES" b="1" dirty="0">
                <a:solidFill>
                  <a:schemeClr val="bg1"/>
                </a:solidFill>
              </a:rPr>
              <a:t>porque las armas de nuestra contienda no son carnales, sino poderosas en Dios para la destrucción de fortalezas; </a:t>
            </a:r>
          </a:p>
          <a:p>
            <a:r>
              <a:rPr lang="es-ES" b="1" u="sng" dirty="0">
                <a:solidFill>
                  <a:srgbClr val="C00000"/>
                </a:solidFill>
              </a:rPr>
              <a:t>3. Ha de guardarse puro. </a:t>
            </a:r>
          </a:p>
          <a:p>
            <a:r>
              <a:rPr lang="es-ES" b="1" dirty="0">
                <a:solidFill>
                  <a:schemeClr val="bg1"/>
                </a:solidFill>
              </a:rPr>
              <a:t>Colosenses.3:5.</a:t>
            </a:r>
          </a:p>
          <a:p>
            <a:r>
              <a:rPr lang="es-ES" b="1" dirty="0">
                <a:solidFill>
                  <a:schemeClr val="bg1"/>
                </a:solidFill>
              </a:rPr>
              <a:t>Por tanto, considerad los miembros de vuestro cuerpo terrenal como muertos a la fornicación, la impureza, las pasiones, los malos deseos y la avaricia, que es idolatría. </a:t>
            </a:r>
          </a:p>
          <a:p>
            <a:endParaRPr lang="es-ES" b="1" dirty="0">
              <a:solidFill>
                <a:schemeClr val="bg1"/>
              </a:solidFill>
            </a:endParaRPr>
          </a:p>
        </p:txBody>
      </p:sp>
      <p:pic>
        <p:nvPicPr>
          <p:cNvPr id="3" name="Imagen 2">
            <a:extLst>
              <a:ext uri="{FF2B5EF4-FFF2-40B4-BE49-F238E27FC236}">
                <a16:creationId xmlns:a16="http://schemas.microsoft.com/office/drawing/2014/main" id="{8D05005A-32FD-4E98-AFFC-ACC1BDD63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486" y="0"/>
            <a:ext cx="4270513" cy="6837431"/>
          </a:xfrm>
          <a:prstGeom prst="rect">
            <a:avLst/>
          </a:prstGeom>
        </p:spPr>
      </p:pic>
    </p:spTree>
    <p:extLst>
      <p:ext uri="{BB962C8B-B14F-4D97-AF65-F5344CB8AC3E}">
        <p14:creationId xmlns:p14="http://schemas.microsoft.com/office/powerpoint/2010/main" val="23635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
                                        <p:tgtEl>
                                          <p:spTgt spid="5">
                                            <p:txEl>
                                              <p:pRg st="5" end="5"/>
                                            </p:txEl>
                                          </p:spTgt>
                                        </p:tgtEl>
                                      </p:cBhvr>
                                    </p:animEffect>
                                    <p:anim calcmode="lin" valueType="num">
                                      <p:cBhvr>
                                        <p:cTn id="60"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u="sng" dirty="0">
                <a:solidFill>
                  <a:srgbClr val="C00000"/>
                </a:solidFill>
              </a:rPr>
              <a:t>4 No debe ser contencioso, sino paciente.</a:t>
            </a:r>
          </a:p>
          <a:p>
            <a:r>
              <a:rPr lang="es-ES" b="1" dirty="0">
                <a:solidFill>
                  <a:schemeClr val="bg1"/>
                </a:solidFill>
              </a:rPr>
              <a:t>II Timoteo.2:24.</a:t>
            </a:r>
          </a:p>
          <a:p>
            <a:r>
              <a:rPr lang="es-ES" b="1" dirty="0">
                <a:solidFill>
                  <a:schemeClr val="bg1"/>
                </a:solidFill>
              </a:rPr>
              <a:t>Y el siervo del Señor no debe ser rencilloso, sino amable para con todos, apto para enseñar, sufrido, </a:t>
            </a:r>
          </a:p>
          <a:p>
            <a:r>
              <a:rPr lang="es-ES" b="1" dirty="0">
                <a:solidFill>
                  <a:schemeClr val="bg1"/>
                </a:solidFill>
              </a:rPr>
              <a:t>«Un cristiano a tiempo parcial es una contradicción lógica; toda la vida del cristiano debería ser un enérgico esfuerzo por vivir su cristianismo en cada momento y en todas las esferas de su vida». </a:t>
            </a:r>
          </a:p>
          <a:p>
            <a:endParaRPr lang="es-ES" b="1" dirty="0">
              <a:solidFill>
                <a:schemeClr val="bg1"/>
              </a:solidFill>
            </a:endParaRPr>
          </a:p>
          <a:p>
            <a:endParaRPr lang="es-ES" b="1" dirty="0">
              <a:solidFill>
                <a:schemeClr val="bg1"/>
              </a:solidFill>
            </a:endParaRPr>
          </a:p>
        </p:txBody>
      </p:sp>
      <p:pic>
        <p:nvPicPr>
          <p:cNvPr id="3" name="Imagen 2">
            <a:extLst>
              <a:ext uri="{FF2B5EF4-FFF2-40B4-BE49-F238E27FC236}">
                <a16:creationId xmlns:a16="http://schemas.microsoft.com/office/drawing/2014/main" id="{3F141BFB-8163-436A-A7E8-AF203D1A3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1"/>
            <a:ext cx="4412974" cy="6837431"/>
          </a:xfrm>
          <a:prstGeom prst="rect">
            <a:avLst/>
          </a:prstGeom>
        </p:spPr>
      </p:pic>
    </p:spTree>
    <p:extLst>
      <p:ext uri="{BB962C8B-B14F-4D97-AF65-F5344CB8AC3E}">
        <p14:creationId xmlns:p14="http://schemas.microsoft.com/office/powerpoint/2010/main" val="4138290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pPr algn="ctr"/>
            <a:r>
              <a:rPr lang="es-ES"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DEBEMOS CORRER CON PACIENCIA Y QUE NADA NOS ESTORBE.</a:t>
            </a:r>
          </a:p>
          <a:p>
            <a:r>
              <a:rPr lang="es-ES" b="1" dirty="0">
                <a:solidFill>
                  <a:schemeClr val="bg1"/>
                </a:solidFill>
              </a:rPr>
              <a:t>Hebreos.12:1.</a:t>
            </a:r>
          </a:p>
          <a:p>
            <a:r>
              <a:rPr lang="es-ES" b="1" dirty="0">
                <a:solidFill>
                  <a:schemeClr val="bg1"/>
                </a:solidFill>
              </a:rPr>
              <a:t>Por tanto, puesto que tenemos en derredor nuestro tan gran nube de testigos, despojémonos también de todo peso y del pecado que tan fácilmente nos envuelve, </a:t>
            </a:r>
            <a:r>
              <a:rPr lang="es-ES" b="1" u="sng" dirty="0">
                <a:solidFill>
                  <a:srgbClr val="FF0000"/>
                </a:solidFill>
              </a:rPr>
              <a:t>y corramos con paciencia la carrera que tenemos por delante,</a:t>
            </a:r>
            <a:r>
              <a:rPr lang="es-ES" b="1" dirty="0">
                <a:solidFill>
                  <a:schemeClr val="bg1"/>
                </a:solidFill>
              </a:rPr>
              <a:t> </a:t>
            </a:r>
          </a:p>
          <a:p>
            <a:r>
              <a:rPr lang="es-ES" b="1" dirty="0">
                <a:solidFill>
                  <a:schemeClr val="bg1"/>
                </a:solidFill>
              </a:rPr>
              <a:t>Debemos correr con paciencia llegar a esa meta.</a:t>
            </a:r>
          </a:p>
          <a:p>
            <a:endParaRPr lang="es-ES" b="1" dirty="0">
              <a:solidFill>
                <a:schemeClr val="bg1"/>
              </a:solidFill>
            </a:endParaRPr>
          </a:p>
        </p:txBody>
      </p:sp>
      <p:pic>
        <p:nvPicPr>
          <p:cNvPr id="3" name="Imagen 2">
            <a:extLst>
              <a:ext uri="{FF2B5EF4-FFF2-40B4-BE49-F238E27FC236}">
                <a16:creationId xmlns:a16="http://schemas.microsoft.com/office/drawing/2014/main" id="{8B60DFBE-AE73-4616-8C4A-32FF0D37B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20569"/>
            <a:ext cx="4412974" cy="6816862"/>
          </a:xfrm>
          <a:prstGeom prst="rect">
            <a:avLst/>
          </a:prstGeom>
        </p:spPr>
      </p:pic>
    </p:spTree>
    <p:extLst>
      <p:ext uri="{BB962C8B-B14F-4D97-AF65-F5344CB8AC3E}">
        <p14:creationId xmlns:p14="http://schemas.microsoft.com/office/powerpoint/2010/main" val="644242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dirty="0">
                <a:solidFill>
                  <a:schemeClr val="bg1"/>
                </a:solidFill>
              </a:rPr>
              <a:t>Nos hemos de guardar del pensamiento de que la carrera sea un esfuerzo fácil, que todo en la vida cristiana sea un camino de rosas. </a:t>
            </a:r>
          </a:p>
          <a:p>
            <a:r>
              <a:rPr lang="es-ES" b="1" dirty="0">
                <a:solidFill>
                  <a:schemeClr val="bg1"/>
                </a:solidFill>
              </a:rPr>
              <a:t>Hemos de prepararnos a persistir con perseverancia a través de pruebas y tentaciones.</a:t>
            </a:r>
          </a:p>
          <a:p>
            <a:r>
              <a:rPr lang="es-ES" b="1" dirty="0">
                <a:solidFill>
                  <a:schemeClr val="bg1"/>
                </a:solidFill>
              </a:rPr>
              <a:t>Obstáculos que se nos presente en esta carrera y despojarnos quitarnos todo los que nos estorbe para correr esta carrera.</a:t>
            </a:r>
          </a:p>
          <a:p>
            <a:r>
              <a:rPr lang="es-ES" b="1" dirty="0">
                <a:solidFill>
                  <a:schemeClr val="bg1"/>
                </a:solidFill>
              </a:rPr>
              <a:t>Debemos aligerar nuestra carga.</a:t>
            </a:r>
          </a:p>
          <a:p>
            <a:endParaRPr lang="es-ES" b="1" dirty="0">
              <a:solidFill>
                <a:schemeClr val="bg1"/>
              </a:solidFill>
            </a:endParaRPr>
          </a:p>
        </p:txBody>
      </p:sp>
      <p:pic>
        <p:nvPicPr>
          <p:cNvPr id="7" name="Imagen 6">
            <a:extLst>
              <a:ext uri="{FF2B5EF4-FFF2-40B4-BE49-F238E27FC236}">
                <a16:creationId xmlns:a16="http://schemas.microsoft.com/office/drawing/2014/main" id="{7C8A6B36-7954-412D-BA98-7E42E9145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7" y="20569"/>
            <a:ext cx="4412974" cy="6816862"/>
          </a:xfrm>
          <a:prstGeom prst="rect">
            <a:avLst/>
          </a:prstGeom>
        </p:spPr>
      </p:pic>
    </p:spTree>
    <p:extLst>
      <p:ext uri="{BB962C8B-B14F-4D97-AF65-F5344CB8AC3E}">
        <p14:creationId xmlns:p14="http://schemas.microsoft.com/office/powerpoint/2010/main" val="2590999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dirty="0">
                <a:solidFill>
                  <a:schemeClr val="bg1"/>
                </a:solidFill>
              </a:rPr>
              <a:t>Dándoselas a Dios.</a:t>
            </a:r>
          </a:p>
          <a:p>
            <a:r>
              <a:rPr lang="es-ES" b="1" dirty="0">
                <a:solidFill>
                  <a:schemeClr val="bg1"/>
                </a:solidFill>
              </a:rPr>
              <a:t>I Pedro.5:7.</a:t>
            </a:r>
          </a:p>
          <a:p>
            <a:r>
              <a:rPr lang="es-ES" b="1" dirty="0">
                <a:solidFill>
                  <a:schemeClr val="bg1"/>
                </a:solidFill>
              </a:rPr>
              <a:t>echando toda vuestra ansiedad sobre El, porque El tiene cuidado de vosotros. </a:t>
            </a:r>
          </a:p>
          <a:p>
            <a:r>
              <a:rPr lang="es-ES" b="1" dirty="0">
                <a:solidFill>
                  <a:schemeClr val="bg1"/>
                </a:solidFill>
              </a:rPr>
              <a:t>Apartarnos de todo afán de todo pecado que nos estorbes para llegar al final de esta carrera.</a:t>
            </a:r>
          </a:p>
          <a:p>
            <a:pPr algn="ctr"/>
            <a:r>
              <a:rPr lang="es-ES"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DEBEMOS CORRER SIN QUE NADA NOS IMPIDA.</a:t>
            </a:r>
          </a:p>
          <a:p>
            <a:r>
              <a:rPr lang="es-ES" b="1" dirty="0">
                <a:solidFill>
                  <a:schemeClr val="bg1"/>
                </a:solidFill>
              </a:rPr>
              <a:t>Galatas.5:7.</a:t>
            </a:r>
          </a:p>
          <a:p>
            <a:r>
              <a:rPr lang="es-ES" b="1" u="sng" dirty="0">
                <a:solidFill>
                  <a:srgbClr val="FFFF00"/>
                </a:solidFill>
              </a:rPr>
              <a:t>Vosotros corríais bien,</a:t>
            </a:r>
            <a:r>
              <a:rPr lang="es-ES" b="1" dirty="0">
                <a:solidFill>
                  <a:schemeClr val="bg1"/>
                </a:solidFill>
              </a:rPr>
              <a:t> ¿quién os impidió obedecer a la verdad? </a:t>
            </a:r>
          </a:p>
        </p:txBody>
      </p:sp>
      <p:pic>
        <p:nvPicPr>
          <p:cNvPr id="3" name="Imagen 2">
            <a:extLst>
              <a:ext uri="{FF2B5EF4-FFF2-40B4-BE49-F238E27FC236}">
                <a16:creationId xmlns:a16="http://schemas.microsoft.com/office/drawing/2014/main" id="{F8E55C1E-7906-4B4E-929C-026B90834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20569"/>
            <a:ext cx="4412974" cy="6816862"/>
          </a:xfrm>
          <a:prstGeom prst="rect">
            <a:avLst/>
          </a:prstGeom>
        </p:spPr>
      </p:pic>
    </p:spTree>
    <p:extLst>
      <p:ext uri="{BB962C8B-B14F-4D97-AF65-F5344CB8AC3E}">
        <p14:creationId xmlns:p14="http://schemas.microsoft.com/office/powerpoint/2010/main" val="919968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
                                        <p:tgtEl>
                                          <p:spTgt spid="5">
                                            <p:txEl>
                                              <p:pRg st="5" end="5"/>
                                            </p:txEl>
                                          </p:spTgt>
                                        </p:tgtEl>
                                      </p:cBhvr>
                                    </p:animEffect>
                                    <p:anim calcmode="lin" valueType="num">
                                      <p:cBhvr>
                                        <p:cTn id="60"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grpId="0" nodeType="clickEffect">
                                  <p:stCondLst>
                                    <p:cond delay="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fade">
                                      <p:cBhvr>
                                        <p:cTn id="68" dur="100"/>
                                        <p:tgtEl>
                                          <p:spTgt spid="5">
                                            <p:txEl>
                                              <p:pRg st="6" end="6"/>
                                            </p:txEl>
                                          </p:spTgt>
                                        </p:tgtEl>
                                      </p:cBhvr>
                                    </p:animEffect>
                                    <p:anim calcmode="lin" valueType="num">
                                      <p:cBhvr>
                                        <p:cTn id="69" dur="4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70" dur="400" fill="hold"/>
                                        <p:tgtEl>
                                          <p:spTgt spid="5">
                                            <p:txEl>
                                              <p:pRg st="6" end="6"/>
                                            </p:txEl>
                                          </p:spTgt>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fontScale="92500" lnSpcReduction="10000"/>
          </a:bodyPr>
          <a:lstStyle/>
          <a:p>
            <a:r>
              <a:rPr lang="es-ES" b="1" dirty="0">
                <a:solidFill>
                  <a:schemeClr val="bg1"/>
                </a:solidFill>
              </a:rPr>
              <a:t>Los gálatas habían hecho un buen comienzo en la vida cristiana, pero alguien les había impedido. </a:t>
            </a:r>
          </a:p>
          <a:p>
            <a:r>
              <a:rPr lang="es-ES" b="1" dirty="0">
                <a:solidFill>
                  <a:schemeClr val="bg1"/>
                </a:solidFill>
              </a:rPr>
              <a:t>Eran los judaizantes, los legalistas, los falsos apóstoles. </a:t>
            </a:r>
          </a:p>
          <a:p>
            <a:r>
              <a:rPr lang="es-ES" b="1" dirty="0">
                <a:solidFill>
                  <a:schemeClr val="bg1"/>
                </a:solidFill>
              </a:rPr>
              <a:t>La falsa doctrina nos puede estorbar en la carrera, como cristiano quitemos todo lo que nos estorbe para llegar al final de la carrera y obtener el premio.</a:t>
            </a:r>
          </a:p>
          <a:p>
            <a:r>
              <a:rPr lang="es-ES" b="1" dirty="0">
                <a:solidFill>
                  <a:schemeClr val="bg1"/>
                </a:solidFill>
              </a:rPr>
              <a:t>Mateo.5:29-30.</a:t>
            </a:r>
          </a:p>
          <a:p>
            <a:r>
              <a:rPr lang="es-ES" b="1" u="sng" dirty="0">
                <a:solidFill>
                  <a:srgbClr val="FFFF00"/>
                </a:solidFill>
              </a:rPr>
              <a:t>Y si tu ojo derecho te es ocasión de pecar, arráncalo y échalo de ti;</a:t>
            </a:r>
            <a:r>
              <a:rPr lang="es-ES" b="1" dirty="0">
                <a:solidFill>
                  <a:schemeClr val="bg1"/>
                </a:solidFill>
              </a:rPr>
              <a:t> porque te es mejor que se pierda uno de tus miembros, y no que todo tu cuerpo sea arrojado al infierno. </a:t>
            </a:r>
          </a:p>
        </p:txBody>
      </p:sp>
      <p:pic>
        <p:nvPicPr>
          <p:cNvPr id="3" name="Imagen 2">
            <a:extLst>
              <a:ext uri="{FF2B5EF4-FFF2-40B4-BE49-F238E27FC236}">
                <a16:creationId xmlns:a16="http://schemas.microsoft.com/office/drawing/2014/main" id="{359131B3-6230-45B0-BB38-3E5C5C2A1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20569"/>
            <a:ext cx="4412974" cy="6816862"/>
          </a:xfrm>
          <a:prstGeom prst="rect">
            <a:avLst/>
          </a:prstGeom>
        </p:spPr>
      </p:pic>
    </p:spTree>
    <p:extLst>
      <p:ext uri="{BB962C8B-B14F-4D97-AF65-F5344CB8AC3E}">
        <p14:creationId xmlns:p14="http://schemas.microsoft.com/office/powerpoint/2010/main" val="905658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dirty="0">
                <a:solidFill>
                  <a:schemeClr val="bg1"/>
                </a:solidFill>
              </a:rPr>
              <a:t>V.30.</a:t>
            </a:r>
          </a:p>
          <a:p>
            <a:r>
              <a:rPr lang="es-ES" b="1" u="sng" dirty="0">
                <a:solidFill>
                  <a:srgbClr val="FF0000"/>
                </a:solidFill>
              </a:rPr>
              <a:t>Y si tu mano derecha te es ocasión de pecar, córtala y échala de ti;</a:t>
            </a:r>
            <a:r>
              <a:rPr lang="es-ES" b="1" dirty="0">
                <a:solidFill>
                  <a:schemeClr val="bg1"/>
                </a:solidFill>
              </a:rPr>
              <a:t> porque te es mejor que se pierda uno de tus miembros, y no que todo tu cuerpo vaya al infierno. </a:t>
            </a:r>
          </a:p>
          <a:p>
            <a:r>
              <a:rPr lang="es-ES" b="1" dirty="0">
                <a:solidFill>
                  <a:schemeClr val="bg1"/>
                </a:solidFill>
              </a:rPr>
              <a:t>Cualquiera cosa por muy importante que este estorbando mi carrera debo quitarlo arrancarlo de mi vida.</a:t>
            </a:r>
          </a:p>
          <a:p>
            <a:r>
              <a:rPr lang="es-ES" b="1" dirty="0">
                <a:solidFill>
                  <a:schemeClr val="bg1"/>
                </a:solidFill>
              </a:rPr>
              <a:t>Sea quien sea.</a:t>
            </a:r>
          </a:p>
          <a:p>
            <a:r>
              <a:rPr lang="es-ES" b="1" dirty="0">
                <a:solidFill>
                  <a:schemeClr val="bg1"/>
                </a:solidFill>
              </a:rPr>
              <a:t>Lucas.14:26-27, 33.</a:t>
            </a:r>
          </a:p>
        </p:txBody>
      </p:sp>
      <p:pic>
        <p:nvPicPr>
          <p:cNvPr id="2" name="Imagen 1">
            <a:extLst>
              <a:ext uri="{FF2B5EF4-FFF2-40B4-BE49-F238E27FC236}">
                <a16:creationId xmlns:a16="http://schemas.microsoft.com/office/drawing/2014/main" id="{BFB25651-3039-45F3-8011-E4C89BF1F43A}"/>
              </a:ext>
            </a:extLst>
          </p:cNvPr>
          <p:cNvPicPr>
            <a:picLocks noChangeAspect="1"/>
          </p:cNvPicPr>
          <p:nvPr/>
        </p:nvPicPr>
        <p:blipFill>
          <a:blip r:embed="rId2"/>
          <a:stretch>
            <a:fillRect/>
          </a:stretch>
        </p:blipFill>
        <p:spPr>
          <a:xfrm>
            <a:off x="4731026" y="3428999"/>
            <a:ext cx="4412974" cy="3408431"/>
          </a:xfrm>
          <a:prstGeom prst="rect">
            <a:avLst/>
          </a:prstGeom>
        </p:spPr>
      </p:pic>
      <p:pic>
        <p:nvPicPr>
          <p:cNvPr id="4" name="Imagen 3">
            <a:extLst>
              <a:ext uri="{FF2B5EF4-FFF2-40B4-BE49-F238E27FC236}">
                <a16:creationId xmlns:a16="http://schemas.microsoft.com/office/drawing/2014/main" id="{7499BEE9-DB46-45F9-8A89-E448F263B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026" y="0"/>
            <a:ext cx="4412974" cy="3429000"/>
          </a:xfrm>
          <a:prstGeom prst="rect">
            <a:avLst/>
          </a:prstGeom>
        </p:spPr>
      </p:pic>
    </p:spTree>
    <p:extLst>
      <p:ext uri="{BB962C8B-B14F-4D97-AF65-F5344CB8AC3E}">
        <p14:creationId xmlns:p14="http://schemas.microsoft.com/office/powerpoint/2010/main" val="3141369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
                                        <p:tgtEl>
                                          <p:spTgt spid="5">
                                            <p:txEl>
                                              <p:pRg st="2" end="2"/>
                                            </p:txEl>
                                          </p:spTgt>
                                        </p:tgtEl>
                                      </p:cBhvr>
                                    </p:animEffect>
                                    <p:anim calcmode="lin" valueType="num">
                                      <p:cBhvr>
                                        <p:cTn id="40"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100"/>
                                        <p:tgtEl>
                                          <p:spTgt spid="5">
                                            <p:txEl>
                                              <p:pRg st="3" end="3"/>
                                            </p:txEl>
                                          </p:spTgt>
                                        </p:tgtEl>
                                      </p:cBhvr>
                                    </p:animEffect>
                                    <p:anim calcmode="lin" valueType="num">
                                      <p:cBhvr>
                                        <p:cTn id="49"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0"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100"/>
                                        <p:tgtEl>
                                          <p:spTgt spid="5">
                                            <p:txEl>
                                              <p:pRg st="4" end="4"/>
                                            </p:txEl>
                                          </p:spTgt>
                                        </p:tgtEl>
                                      </p:cBhvr>
                                    </p:animEffect>
                                    <p:anim calcmode="lin" valueType="num">
                                      <p:cBhvr>
                                        <p:cTn id="58"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9"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u="sng" dirty="0">
                <a:solidFill>
                  <a:srgbClr val="00B0F0"/>
                </a:solidFill>
              </a:rPr>
              <a:t>Si alguno viene a mí, y no aborrece</a:t>
            </a:r>
            <a:r>
              <a:rPr lang="es-ES" b="1" dirty="0">
                <a:solidFill>
                  <a:schemeClr val="bg1"/>
                </a:solidFill>
              </a:rPr>
              <a:t> a su padre y madre, a su mujer e hijos, a sus hermanos y hermanas, y aun hasta su propia vida, no puede ser mi discípulo. </a:t>
            </a:r>
          </a:p>
          <a:p>
            <a:r>
              <a:rPr lang="es-ES" b="1" dirty="0">
                <a:solidFill>
                  <a:schemeClr val="bg1"/>
                </a:solidFill>
              </a:rPr>
              <a:t>V.27.</a:t>
            </a:r>
          </a:p>
          <a:p>
            <a:r>
              <a:rPr lang="es-ES" b="1" u="sng" dirty="0">
                <a:solidFill>
                  <a:srgbClr val="FF0000"/>
                </a:solidFill>
              </a:rPr>
              <a:t>El que no carga su cruz</a:t>
            </a:r>
            <a:r>
              <a:rPr lang="es-ES" b="1" dirty="0">
                <a:solidFill>
                  <a:schemeClr val="bg1"/>
                </a:solidFill>
              </a:rPr>
              <a:t> y viene en pos de mí, no puede ser mi discípulo. </a:t>
            </a:r>
          </a:p>
          <a:p>
            <a:r>
              <a:rPr lang="es-ES" b="1" dirty="0">
                <a:solidFill>
                  <a:schemeClr val="bg1"/>
                </a:solidFill>
              </a:rPr>
              <a:t>V.33.</a:t>
            </a:r>
          </a:p>
          <a:p>
            <a:r>
              <a:rPr lang="es-ES" b="1" dirty="0">
                <a:solidFill>
                  <a:schemeClr val="bg1"/>
                </a:solidFill>
              </a:rPr>
              <a:t>Así pues, </a:t>
            </a:r>
            <a:r>
              <a:rPr lang="es-ES" b="1" u="sng" dirty="0">
                <a:solidFill>
                  <a:srgbClr val="FFFF00"/>
                </a:solidFill>
              </a:rPr>
              <a:t>cualquiera de vosotros que no renuncie a todas sus posesiones,</a:t>
            </a:r>
            <a:r>
              <a:rPr lang="es-ES" b="1" dirty="0">
                <a:solidFill>
                  <a:schemeClr val="bg1"/>
                </a:solidFill>
              </a:rPr>
              <a:t> no puede ser mi discípulo. </a:t>
            </a:r>
          </a:p>
        </p:txBody>
      </p:sp>
      <p:pic>
        <p:nvPicPr>
          <p:cNvPr id="3" name="Imagen 2">
            <a:extLst>
              <a:ext uri="{FF2B5EF4-FFF2-40B4-BE49-F238E27FC236}">
                <a16:creationId xmlns:a16="http://schemas.microsoft.com/office/drawing/2014/main" id="{29DC62FB-7F8B-4B0E-8D99-6CC4F8038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20569"/>
            <a:ext cx="4412973" cy="6816862"/>
          </a:xfrm>
          <a:prstGeom prst="rect">
            <a:avLst/>
          </a:prstGeom>
        </p:spPr>
      </p:pic>
    </p:spTree>
    <p:extLst>
      <p:ext uri="{BB962C8B-B14F-4D97-AF65-F5344CB8AC3E}">
        <p14:creationId xmlns:p14="http://schemas.microsoft.com/office/powerpoint/2010/main" val="69083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1FFFD9-1456-4B59-AE0D-7DB5EC680A5A}"/>
              </a:ext>
            </a:extLst>
          </p:cNvPr>
          <p:cNvPicPr>
            <a:picLocks noChangeAspect="1"/>
          </p:cNvPicPr>
          <p:nvPr/>
        </p:nvPicPr>
        <p:blipFill>
          <a:blip r:embed="rId2"/>
          <a:stretch>
            <a:fillRect/>
          </a:stretch>
        </p:blipFill>
        <p:spPr>
          <a:xfrm>
            <a:off x="0" y="7610"/>
            <a:ext cx="9144000" cy="6842780"/>
          </a:xfrm>
          <a:prstGeom prst="rect">
            <a:avLst/>
          </a:prstGeom>
        </p:spPr>
      </p:pic>
      <p:sp>
        <p:nvSpPr>
          <p:cNvPr id="5" name="Elipse 4">
            <a:extLst>
              <a:ext uri="{FF2B5EF4-FFF2-40B4-BE49-F238E27FC236}">
                <a16:creationId xmlns:a16="http://schemas.microsoft.com/office/drawing/2014/main" id="{C3396A8D-D392-47FE-8CE8-08455E8477E6}"/>
              </a:ext>
            </a:extLst>
          </p:cNvPr>
          <p:cNvSpPr/>
          <p:nvPr/>
        </p:nvSpPr>
        <p:spPr>
          <a:xfrm>
            <a:off x="2160104" y="0"/>
            <a:ext cx="4691270" cy="13255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3E752FB6-1F38-4C1C-BB50-816BD48C6225}"/>
              </a:ext>
            </a:extLst>
          </p:cNvPr>
          <p:cNvSpPr>
            <a:spLocks noGrp="1"/>
          </p:cNvSpPr>
          <p:nvPr>
            <p:ph type="title"/>
          </p:nvPr>
        </p:nvSpPr>
        <p:spPr>
          <a:xfrm>
            <a:off x="628650" y="0"/>
            <a:ext cx="7886700" cy="1325563"/>
          </a:xfrm>
        </p:spPr>
        <p:txBody>
          <a:bodyPr/>
          <a:lstStyle/>
          <a:p>
            <a:pPr algn="ctr"/>
            <a:r>
              <a:rPr lang="es-ES" b="1" dirty="0">
                <a:ln w="6600">
                  <a:solidFill>
                    <a:schemeClr val="accent2"/>
                  </a:solidFill>
                  <a:prstDash val="solid"/>
                </a:ln>
                <a:solidFill>
                  <a:srgbClr val="FFFFFF"/>
                </a:solidFill>
                <a:effectLst>
                  <a:outerShdw dist="38100" dir="2700000" algn="tl" rotWithShape="0">
                    <a:schemeClr val="accent2"/>
                  </a:outerShdw>
                </a:effectLst>
              </a:rPr>
              <a:t>CONCLUSION:</a:t>
            </a:r>
          </a:p>
        </p:txBody>
      </p:sp>
      <p:sp>
        <p:nvSpPr>
          <p:cNvPr id="3" name="Marcador de contenido 2">
            <a:extLst>
              <a:ext uri="{FF2B5EF4-FFF2-40B4-BE49-F238E27FC236}">
                <a16:creationId xmlns:a16="http://schemas.microsoft.com/office/drawing/2014/main" id="{DD7650BA-FCF1-497A-9977-DC83906BC9AD}"/>
              </a:ext>
            </a:extLst>
          </p:cNvPr>
          <p:cNvSpPr>
            <a:spLocks noGrp="1"/>
          </p:cNvSpPr>
          <p:nvPr>
            <p:ph idx="1"/>
          </p:nvPr>
        </p:nvSpPr>
        <p:spPr>
          <a:xfrm>
            <a:off x="0" y="1693102"/>
            <a:ext cx="9144000" cy="5164897"/>
          </a:xfrm>
        </p:spPr>
        <p:txBody>
          <a:bodyPr/>
          <a:lstStyle/>
          <a:p>
            <a:r>
              <a:rPr lang="es-ES" b="1" dirty="0">
                <a:solidFill>
                  <a:schemeClr val="bg1"/>
                </a:solidFill>
              </a:rPr>
              <a:t>Tenemos una carrera y tenemos que terminarla sin volver a ver atrás.</a:t>
            </a:r>
          </a:p>
          <a:p>
            <a:r>
              <a:rPr lang="es-ES" b="1" dirty="0">
                <a:solidFill>
                  <a:schemeClr val="bg1"/>
                </a:solidFill>
              </a:rPr>
              <a:t>Filipenses.3:13.</a:t>
            </a:r>
          </a:p>
          <a:p>
            <a:r>
              <a:rPr lang="es-ES" b="1" dirty="0">
                <a:solidFill>
                  <a:schemeClr val="bg1"/>
                </a:solidFill>
              </a:rPr>
              <a:t>Hermanos, yo mismo no considero haberlo ya alcanzado; pero una cosa hago: olvidando lo que queda atrás y extendiéndome a lo que está delante, </a:t>
            </a:r>
          </a:p>
          <a:p>
            <a:r>
              <a:rPr lang="es-ES" b="1" dirty="0">
                <a:solidFill>
                  <a:schemeClr val="bg1"/>
                </a:solidFill>
              </a:rPr>
              <a:t>Sigamos hacia la meta, hacia el final de esta carrera para poder obtener el premio.</a:t>
            </a:r>
          </a:p>
          <a:p>
            <a:r>
              <a:rPr lang="es-ES" b="1" dirty="0">
                <a:solidFill>
                  <a:schemeClr val="bg1"/>
                </a:solidFill>
              </a:rPr>
              <a:t>La vida eterna con Dios en los cielos.</a:t>
            </a:r>
          </a:p>
          <a:p>
            <a:r>
              <a:rPr lang="es-ES" b="1" dirty="0">
                <a:solidFill>
                  <a:schemeClr val="bg1"/>
                </a:solidFill>
              </a:rPr>
              <a:t>¿Estamos corriendo la carrera?</a:t>
            </a:r>
          </a:p>
          <a:p>
            <a:r>
              <a:rPr lang="es-ES" b="1" dirty="0">
                <a:solidFill>
                  <a:schemeClr val="bg1"/>
                </a:solidFill>
              </a:rPr>
              <a:t>Seamos fieles en esta carrera lleguemos al fina.</a:t>
            </a:r>
          </a:p>
        </p:txBody>
      </p:sp>
    </p:spTree>
    <p:extLst>
      <p:ext uri="{BB962C8B-B14F-4D97-AF65-F5344CB8AC3E}">
        <p14:creationId xmlns:p14="http://schemas.microsoft.com/office/powerpoint/2010/main" val="4151971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
                                        <p:tgtEl>
                                          <p:spTgt spid="3">
                                            <p:txEl>
                                              <p:pRg st="0" end="0"/>
                                            </p:txEl>
                                          </p:spTgt>
                                        </p:tgtEl>
                                      </p:cBhvr>
                                    </p:animEffect>
                                    <p:anim calcmode="lin" valueType="num">
                                      <p:cBhvr>
                                        <p:cTn id="19"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
                                        <p:tgtEl>
                                          <p:spTgt spid="3">
                                            <p:txEl>
                                              <p:pRg st="1" end="1"/>
                                            </p:txEl>
                                          </p:spTgt>
                                        </p:tgtEl>
                                      </p:cBhvr>
                                    </p:animEffect>
                                    <p:anim calcmode="lin" valueType="num">
                                      <p:cBhvr>
                                        <p:cTn id="2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
                                        <p:tgtEl>
                                          <p:spTgt spid="3">
                                            <p:txEl>
                                              <p:pRg st="2" end="2"/>
                                            </p:txEl>
                                          </p:spTgt>
                                        </p:tgtEl>
                                      </p:cBhvr>
                                    </p:animEffect>
                                    <p:anim calcmode="lin" valueType="num">
                                      <p:cBhvr>
                                        <p:cTn id="3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
                                        <p:tgtEl>
                                          <p:spTgt spid="3">
                                            <p:txEl>
                                              <p:pRg st="3" end="3"/>
                                            </p:txEl>
                                          </p:spTgt>
                                        </p:tgtEl>
                                      </p:cBhvr>
                                    </p:animEffect>
                                    <p:anim calcmode="lin" valueType="num">
                                      <p:cBhvr>
                                        <p:cTn id="46"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
                                        <p:tgtEl>
                                          <p:spTgt spid="3">
                                            <p:txEl>
                                              <p:pRg st="4" end="4"/>
                                            </p:txEl>
                                          </p:spTgt>
                                        </p:tgtEl>
                                      </p:cBhvr>
                                    </p:animEffect>
                                    <p:anim calcmode="lin" valueType="num">
                                      <p:cBhvr>
                                        <p:cTn id="55"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3"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100"/>
                                        <p:tgtEl>
                                          <p:spTgt spid="3">
                                            <p:txEl>
                                              <p:pRg st="5" end="5"/>
                                            </p:txEl>
                                          </p:spTgt>
                                        </p:tgtEl>
                                      </p:cBhvr>
                                    </p:animEffect>
                                    <p:anim calcmode="lin" valueType="num">
                                      <p:cBhvr>
                                        <p:cTn id="64"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5"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3" presetClass="entr" presetSubtype="0" fill="hold" grpId="0"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fade">
                                      <p:cBhvr>
                                        <p:cTn id="72" dur="100"/>
                                        <p:tgtEl>
                                          <p:spTgt spid="3">
                                            <p:txEl>
                                              <p:pRg st="6" end="6"/>
                                            </p:txEl>
                                          </p:spTgt>
                                        </p:tgtEl>
                                      </p:cBhvr>
                                    </p:animEffect>
                                    <p:anim calcmode="lin" valueType="num">
                                      <p:cBhvr>
                                        <p:cTn id="73"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4"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lnSpcReduction="10000"/>
          </a:bodyPr>
          <a:lstStyle/>
          <a:p>
            <a:r>
              <a:rPr lang="es-ES" b="1" dirty="0">
                <a:solidFill>
                  <a:schemeClr val="bg1"/>
                </a:solidFill>
              </a:rPr>
              <a:t>Mientras el apóstol ponderaba la perspectiva que tenía en su mente, no pensaba que debía tener su vida en gran consideración. </a:t>
            </a:r>
          </a:p>
          <a:p>
            <a:r>
              <a:rPr lang="es-ES" b="1" dirty="0">
                <a:solidFill>
                  <a:schemeClr val="bg1"/>
                </a:solidFill>
              </a:rPr>
              <a:t>Su ambición era obedecer a Dios y agradarle. </a:t>
            </a:r>
          </a:p>
          <a:p>
            <a:r>
              <a:rPr lang="es-ES" b="1" dirty="0">
                <a:solidFill>
                  <a:schemeClr val="bg1"/>
                </a:solidFill>
              </a:rPr>
              <a:t>Si por ello era llamado a ofrecer su vida, estaba dispuesto a hacerlo.</a:t>
            </a:r>
          </a:p>
          <a:p>
            <a:r>
              <a:rPr lang="es-ES" b="1" dirty="0">
                <a:solidFill>
                  <a:schemeClr val="bg1"/>
                </a:solidFill>
              </a:rPr>
              <a:t>Todo lo que importaba era acabar su carrera y el ministerio que había recibido del Señor Jesús, para dar solemne testimonio del evangelio de la gracia de Dios.</a:t>
            </a:r>
          </a:p>
          <a:p>
            <a:r>
              <a:rPr lang="es-ES" b="1" dirty="0">
                <a:solidFill>
                  <a:schemeClr val="bg1"/>
                </a:solidFill>
              </a:rPr>
              <a:t>Y El lo logro.</a:t>
            </a:r>
          </a:p>
        </p:txBody>
      </p:sp>
      <p:pic>
        <p:nvPicPr>
          <p:cNvPr id="3" name="Imagen 2">
            <a:extLst>
              <a:ext uri="{FF2B5EF4-FFF2-40B4-BE49-F238E27FC236}">
                <a16:creationId xmlns:a16="http://schemas.microsoft.com/office/drawing/2014/main" id="{95CABAF6-4EF1-45AC-8D79-4727853ED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1"/>
            <a:ext cx="4412974" cy="6837431"/>
          </a:xfrm>
          <a:prstGeom prst="rect">
            <a:avLst/>
          </a:prstGeom>
        </p:spPr>
      </p:pic>
    </p:spTree>
    <p:extLst>
      <p:ext uri="{BB962C8B-B14F-4D97-AF65-F5344CB8AC3E}">
        <p14:creationId xmlns:p14="http://schemas.microsoft.com/office/powerpoint/2010/main" val="297568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EA7A8063-0C2E-4D0D-A0F9-EF0E4920131C}"/>
              </a:ext>
            </a:extLst>
          </p:cNvPr>
          <p:cNvSpPr/>
          <p:nvPr/>
        </p:nvSpPr>
        <p:spPr>
          <a:xfrm>
            <a:off x="0" y="5459896"/>
            <a:ext cx="9144000" cy="1398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DIOS NOS BENDIGA A TODOS</a:t>
            </a:r>
            <a:r>
              <a:rPr lang="es-ES" sz="5400" b="1" dirty="0">
                <a:solidFill>
                  <a:schemeClr val="bg1"/>
                </a:solidFill>
              </a:rPr>
              <a:t>.</a:t>
            </a:r>
          </a:p>
        </p:txBody>
      </p:sp>
      <p:pic>
        <p:nvPicPr>
          <p:cNvPr id="4" name="Imagen 3">
            <a:extLst>
              <a:ext uri="{FF2B5EF4-FFF2-40B4-BE49-F238E27FC236}">
                <a16:creationId xmlns:a16="http://schemas.microsoft.com/office/drawing/2014/main" id="{8832208B-7890-4EE1-91D8-A39967363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69"/>
            <a:ext cx="9144000" cy="5480465"/>
          </a:xfrm>
          <a:prstGeom prst="rect">
            <a:avLst/>
          </a:prstGeom>
        </p:spPr>
      </p:pic>
      <p:sp>
        <p:nvSpPr>
          <p:cNvPr id="7" name="Bocadillo nube: nube 6">
            <a:extLst>
              <a:ext uri="{FF2B5EF4-FFF2-40B4-BE49-F238E27FC236}">
                <a16:creationId xmlns:a16="http://schemas.microsoft.com/office/drawing/2014/main" id="{82481196-F145-4F42-9B18-2B0A538E9625}"/>
              </a:ext>
            </a:extLst>
          </p:cNvPr>
          <p:cNvSpPr/>
          <p:nvPr/>
        </p:nvSpPr>
        <p:spPr>
          <a:xfrm>
            <a:off x="4704523" y="20569"/>
            <a:ext cx="4439478" cy="3408431"/>
          </a:xfrm>
          <a:prstGeom prst="cloudCallout">
            <a:avLst>
              <a:gd name="adj1" fmla="val -56355"/>
              <a:gd name="adj2" fmla="val 48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ln w="22225">
                  <a:solidFill>
                    <a:schemeClr val="accent2"/>
                  </a:solidFill>
                  <a:prstDash val="solid"/>
                </a:ln>
                <a:solidFill>
                  <a:schemeClr val="accent2">
                    <a:lumMod val="40000"/>
                    <a:lumOff val="60000"/>
                  </a:schemeClr>
                </a:solidFill>
              </a:rPr>
              <a:t>POR SU FINA ATENCION.</a:t>
            </a:r>
          </a:p>
        </p:txBody>
      </p:sp>
    </p:spTree>
    <p:extLst>
      <p:ext uri="{BB962C8B-B14F-4D97-AF65-F5344CB8AC3E}">
        <p14:creationId xmlns:p14="http://schemas.microsoft.com/office/powerpoint/2010/main" val="405940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2"/>
                                        </p:tgtEl>
                                        <p:attrNameLst>
                                          <p:attrName>style.visibility</p:attrName>
                                        </p:attrNameLst>
                                      </p:cBhvr>
                                      <p:to>
                                        <p:strVal val="visible"/>
                                      </p:to>
                                    </p:set>
                                    <p:set>
                                      <p:cBhvr>
                                        <p:cTn id="22" dur="455" fill="hold">
                                          <p:stCondLst>
                                            <p:cond delay="0"/>
                                          </p:stCondLst>
                                        </p:cTn>
                                        <p:tgtEl>
                                          <p:spTgt spid="2"/>
                                        </p:tgtEl>
                                        <p:attrNameLst>
                                          <p:attrName>style.rotation</p:attrName>
                                        </p:attrNameLst>
                                      </p:cBhvr>
                                      <p:to>
                                        <p:strVal val="-45.0"/>
                                      </p:to>
                                    </p:set>
                                    <p:anim calcmode="lin" valueType="num">
                                      <p:cBhvr>
                                        <p:cTn id="2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fontScale="92500"/>
          </a:bodyPr>
          <a:lstStyle/>
          <a:p>
            <a:r>
              <a:rPr lang="es-ES" b="1" dirty="0">
                <a:solidFill>
                  <a:schemeClr val="bg1"/>
                </a:solidFill>
              </a:rPr>
              <a:t>II Timoteo.4:6-8.</a:t>
            </a:r>
          </a:p>
          <a:p>
            <a:r>
              <a:rPr lang="es-ES" b="1" dirty="0">
                <a:solidFill>
                  <a:schemeClr val="bg1"/>
                </a:solidFill>
              </a:rPr>
              <a:t>Porque yo ya estoy para ser derramado como una ofrenda de libación, y el tiempo de mi partida ha llegado. </a:t>
            </a:r>
          </a:p>
          <a:p>
            <a:r>
              <a:rPr lang="es-ES" b="1" dirty="0">
                <a:solidFill>
                  <a:schemeClr val="bg1"/>
                </a:solidFill>
              </a:rPr>
              <a:t>V.7.</a:t>
            </a:r>
          </a:p>
          <a:p>
            <a:r>
              <a:rPr lang="es-ES" b="1" dirty="0">
                <a:solidFill>
                  <a:schemeClr val="bg1"/>
                </a:solidFill>
              </a:rPr>
              <a:t>He peleado la buena batalla, </a:t>
            </a:r>
            <a:r>
              <a:rPr lang="es-ES" b="1" u="sng" dirty="0">
                <a:solidFill>
                  <a:srgbClr val="FFFF00"/>
                </a:solidFill>
              </a:rPr>
              <a:t>he terminado la carrera,</a:t>
            </a:r>
            <a:r>
              <a:rPr lang="es-ES" b="1" dirty="0">
                <a:solidFill>
                  <a:schemeClr val="bg1"/>
                </a:solidFill>
              </a:rPr>
              <a:t> he guardado la fe. </a:t>
            </a:r>
          </a:p>
          <a:p>
            <a:r>
              <a:rPr lang="es-ES" b="1" dirty="0">
                <a:solidFill>
                  <a:schemeClr val="bg1"/>
                </a:solidFill>
              </a:rPr>
              <a:t>V.8.</a:t>
            </a:r>
          </a:p>
          <a:p>
            <a:r>
              <a:rPr lang="es-ES" b="1" dirty="0">
                <a:solidFill>
                  <a:schemeClr val="bg1"/>
                </a:solidFill>
              </a:rPr>
              <a:t>En el futuro me está reservada la corona de justicia que el Señor, el Juez justo, me entregará en aquel día; y no sólo a mí, sino también a todos los que aman su venida. </a:t>
            </a:r>
          </a:p>
        </p:txBody>
      </p:sp>
      <p:pic>
        <p:nvPicPr>
          <p:cNvPr id="3" name="Imagen 2">
            <a:extLst>
              <a:ext uri="{FF2B5EF4-FFF2-40B4-BE49-F238E27FC236}">
                <a16:creationId xmlns:a16="http://schemas.microsoft.com/office/drawing/2014/main" id="{EF4C7573-F434-4F66-8699-CDC7E46A8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0"/>
            <a:ext cx="4412974" cy="6837430"/>
          </a:xfrm>
          <a:prstGeom prst="rect">
            <a:avLst/>
          </a:prstGeom>
        </p:spPr>
      </p:pic>
    </p:spTree>
    <p:extLst>
      <p:ext uri="{BB962C8B-B14F-4D97-AF65-F5344CB8AC3E}">
        <p14:creationId xmlns:p14="http://schemas.microsoft.com/office/powerpoint/2010/main" val="2033490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
                                        <p:tgtEl>
                                          <p:spTgt spid="5">
                                            <p:txEl>
                                              <p:pRg st="5" end="5"/>
                                            </p:txEl>
                                          </p:spTgt>
                                        </p:tgtEl>
                                      </p:cBhvr>
                                    </p:animEffect>
                                    <p:anim calcmode="lin" valueType="num">
                                      <p:cBhvr>
                                        <p:cTn id="60"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a:bodyPr>
          <a:lstStyle/>
          <a:p>
            <a:r>
              <a:rPr lang="es-ES" b="1" dirty="0">
                <a:solidFill>
                  <a:schemeClr val="bg1"/>
                </a:solidFill>
              </a:rPr>
              <a:t>Por haber terminado su carrera ahora solo le faltaba obtener el premio la vida eterna.</a:t>
            </a:r>
          </a:p>
          <a:p>
            <a:pPr algn="ctr"/>
            <a:r>
              <a:rPr lang="es-ES"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DEBEMOS GANAR EL PREMIO.</a:t>
            </a:r>
          </a:p>
          <a:p>
            <a:r>
              <a:rPr lang="es-ES" b="1" dirty="0">
                <a:solidFill>
                  <a:schemeClr val="bg1"/>
                </a:solidFill>
              </a:rPr>
              <a:t>I Corintios.9:24-27.</a:t>
            </a:r>
          </a:p>
          <a:p>
            <a:r>
              <a:rPr lang="es-ES" b="1" u="sng" dirty="0">
                <a:solidFill>
                  <a:srgbClr val="00B0F0"/>
                </a:solidFill>
              </a:rPr>
              <a:t>¿No sabéis que los que corren en el estadio,</a:t>
            </a:r>
            <a:r>
              <a:rPr lang="es-ES" b="1" dirty="0">
                <a:solidFill>
                  <a:schemeClr val="bg1"/>
                </a:solidFill>
              </a:rPr>
              <a:t> todos en verdad corren, pero sólo uno obtiene el premio? Corred de tal modo que ganéis. </a:t>
            </a:r>
          </a:p>
          <a:p>
            <a:r>
              <a:rPr lang="es-ES" b="1" dirty="0">
                <a:solidFill>
                  <a:schemeClr val="bg1"/>
                </a:solidFill>
              </a:rPr>
              <a:t>Es indudable que el apóstol, al escribir las palabras que se encuentran en el versículo.</a:t>
            </a:r>
          </a:p>
        </p:txBody>
      </p:sp>
      <p:pic>
        <p:nvPicPr>
          <p:cNvPr id="3" name="Imagen 2">
            <a:extLst>
              <a:ext uri="{FF2B5EF4-FFF2-40B4-BE49-F238E27FC236}">
                <a16:creationId xmlns:a16="http://schemas.microsoft.com/office/drawing/2014/main" id="{ABF79325-32A8-461C-921B-43E2B216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0"/>
            <a:ext cx="4412974" cy="6837430"/>
          </a:xfrm>
          <a:prstGeom prst="rect">
            <a:avLst/>
          </a:prstGeom>
        </p:spPr>
      </p:pic>
    </p:spTree>
    <p:extLst>
      <p:ext uri="{BB962C8B-B14F-4D97-AF65-F5344CB8AC3E}">
        <p14:creationId xmlns:p14="http://schemas.microsoft.com/office/powerpoint/2010/main" val="450441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lstStyle/>
          <a:p>
            <a:r>
              <a:rPr lang="es-ES" b="1" dirty="0">
                <a:solidFill>
                  <a:schemeClr val="bg1"/>
                </a:solidFill>
              </a:rPr>
              <a:t>Tenía en mente los Juegos olímpicos que se celebraban no lejos de Corinto. Los creyentes de Corinto debían estar familiarizados con aquellas competiciones atléticas. </a:t>
            </a:r>
          </a:p>
          <a:p>
            <a:r>
              <a:rPr lang="es-ES" b="1" dirty="0">
                <a:solidFill>
                  <a:schemeClr val="bg1"/>
                </a:solidFill>
              </a:rPr>
              <a:t>Pablo les recuerda que aunque muchos corren en el estadio, no todos reciben el premio. La vida cristiana es como una carrera. Demanda un enérgico esfuerzo. Exige un propósito claramente definido.</a:t>
            </a:r>
          </a:p>
          <a:p>
            <a:r>
              <a:rPr lang="es-ES" b="1" dirty="0">
                <a:solidFill>
                  <a:schemeClr val="bg1"/>
                </a:solidFill>
              </a:rPr>
              <a:t>V.25.</a:t>
            </a:r>
          </a:p>
        </p:txBody>
      </p:sp>
      <p:pic>
        <p:nvPicPr>
          <p:cNvPr id="3" name="Imagen 2">
            <a:extLst>
              <a:ext uri="{FF2B5EF4-FFF2-40B4-BE49-F238E27FC236}">
                <a16:creationId xmlns:a16="http://schemas.microsoft.com/office/drawing/2014/main" id="{3045F55A-9E40-4107-87F4-6C49F1434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1"/>
            <a:ext cx="4412974" cy="6837431"/>
          </a:xfrm>
          <a:prstGeom prst="rect">
            <a:avLst/>
          </a:prstGeom>
        </p:spPr>
      </p:pic>
    </p:spTree>
    <p:extLst>
      <p:ext uri="{BB962C8B-B14F-4D97-AF65-F5344CB8AC3E}">
        <p14:creationId xmlns:p14="http://schemas.microsoft.com/office/powerpoint/2010/main" val="1756954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lnSpcReduction="10000"/>
          </a:bodyPr>
          <a:lstStyle/>
          <a:p>
            <a:r>
              <a:rPr lang="es-ES" b="1" dirty="0">
                <a:solidFill>
                  <a:schemeClr val="bg1"/>
                </a:solidFill>
              </a:rPr>
              <a:t>Y todo el que compite en los juegos se abstiene de todo. Ellos lo hacen para recibir una corona corruptible, pero nosotros, una incorruptible. </a:t>
            </a:r>
          </a:p>
          <a:p>
            <a:r>
              <a:rPr lang="es-ES" b="1" dirty="0">
                <a:solidFill>
                  <a:schemeClr val="bg1"/>
                </a:solidFill>
              </a:rPr>
              <a:t>Ahora Pablo cambia la figura de la carrera a la lucha. Recuerda a sus lectores que todo aquel que lucha en los juegos, en todo ejercita el dominio propio. </a:t>
            </a:r>
          </a:p>
          <a:p>
            <a:r>
              <a:rPr lang="es-ES" b="1" dirty="0">
                <a:solidFill>
                  <a:schemeClr val="bg1"/>
                </a:solidFill>
              </a:rPr>
              <a:t>Un luchador le preguntó en cierta ocasión a su entrenador: </a:t>
            </a:r>
          </a:p>
          <a:p>
            <a:r>
              <a:rPr lang="es-ES" b="1" dirty="0">
                <a:solidFill>
                  <a:schemeClr val="bg1"/>
                </a:solidFill>
              </a:rPr>
              <a:t>«¿No puedo fumar y beber y pasármelo bien, y seguir luchando?». </a:t>
            </a:r>
          </a:p>
        </p:txBody>
      </p:sp>
      <p:sp>
        <p:nvSpPr>
          <p:cNvPr id="2" name="Rectángulo: esquinas redondeadas 1">
            <a:extLst>
              <a:ext uri="{FF2B5EF4-FFF2-40B4-BE49-F238E27FC236}">
                <a16:creationId xmlns:a16="http://schemas.microsoft.com/office/drawing/2014/main" id="{F86BBE9C-3CCB-4BF0-B375-9121ECD4D79A}"/>
              </a:ext>
            </a:extLst>
          </p:cNvPr>
          <p:cNvSpPr/>
          <p:nvPr/>
        </p:nvSpPr>
        <p:spPr>
          <a:xfrm>
            <a:off x="4929808" y="0"/>
            <a:ext cx="4214191" cy="224555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I Tesalonicenses.5:22.</a:t>
            </a:r>
          </a:p>
          <a:p>
            <a:pPr algn="ctr"/>
            <a:r>
              <a:rPr lang="es-ES" sz="3200" b="1" dirty="0"/>
              <a:t>absteneos de toda forma de mal. </a:t>
            </a:r>
          </a:p>
          <a:p>
            <a:pPr algn="ctr"/>
            <a:endParaRPr lang="es-ES" dirty="0"/>
          </a:p>
        </p:txBody>
      </p:sp>
      <p:pic>
        <p:nvPicPr>
          <p:cNvPr id="4" name="Imagen 3">
            <a:extLst>
              <a:ext uri="{FF2B5EF4-FFF2-40B4-BE49-F238E27FC236}">
                <a16:creationId xmlns:a16="http://schemas.microsoft.com/office/drawing/2014/main" id="{8F9E958C-199C-4599-83DD-B7C1236C0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11" y="2245553"/>
            <a:ext cx="4187687" cy="4591877"/>
          </a:xfrm>
          <a:prstGeom prst="rect">
            <a:avLst/>
          </a:prstGeom>
        </p:spPr>
      </p:pic>
    </p:spTree>
    <p:extLst>
      <p:ext uri="{BB962C8B-B14F-4D97-AF65-F5344CB8AC3E}">
        <p14:creationId xmlns:p14="http://schemas.microsoft.com/office/powerpoint/2010/main" val="3383913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p:cTn id="2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100"/>
                                        <p:tgtEl>
                                          <p:spTgt spid="5">
                                            <p:txEl>
                                              <p:pRg st="1" end="1"/>
                                            </p:txEl>
                                          </p:spTgt>
                                        </p:tgtEl>
                                      </p:cBhvr>
                                    </p:animEffect>
                                    <p:anim calcmode="lin" valueType="num">
                                      <p:cBhvr>
                                        <p:cTn id="35"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6"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100"/>
                                        <p:tgtEl>
                                          <p:spTgt spid="5">
                                            <p:txEl>
                                              <p:pRg st="2" end="2"/>
                                            </p:txEl>
                                          </p:spTgt>
                                        </p:tgtEl>
                                      </p:cBhvr>
                                    </p:animEffect>
                                    <p:anim calcmode="lin" valueType="num">
                                      <p:cBhvr>
                                        <p:cTn id="44"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5"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fade">
                                      <p:cBhvr>
                                        <p:cTn id="59" dur="100"/>
                                        <p:tgtEl>
                                          <p:spTgt spid="5">
                                            <p:txEl>
                                              <p:pRg st="3" end="3"/>
                                            </p:txEl>
                                          </p:spTgt>
                                        </p:tgtEl>
                                      </p:cBhvr>
                                    </p:animEffect>
                                    <p:anim calcmode="lin" valueType="num">
                                      <p:cBhvr>
                                        <p:cTn id="60"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1"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fontScale="92500" lnSpcReduction="10000"/>
          </a:bodyPr>
          <a:lstStyle/>
          <a:p>
            <a:r>
              <a:rPr lang="es-ES" b="1" dirty="0">
                <a:solidFill>
                  <a:schemeClr val="bg1"/>
                </a:solidFill>
              </a:rPr>
              <a:t>El entrenador le dijo: «¡Claro que puedes! Pero no podrás ganar». </a:t>
            </a:r>
          </a:p>
          <a:p>
            <a:r>
              <a:rPr lang="es-ES" b="1" dirty="0">
                <a:solidFill>
                  <a:schemeClr val="bg1"/>
                </a:solidFill>
              </a:rPr>
              <a:t>Al pensar Pablo en los participantes en los juegos, contempla al vencedor acudiendo a recibir su premio. </a:t>
            </a:r>
          </a:p>
          <a:p>
            <a:r>
              <a:rPr lang="es-ES" b="1" dirty="0">
                <a:solidFill>
                  <a:schemeClr val="bg1"/>
                </a:solidFill>
              </a:rPr>
              <a:t>¿Cuál es? </a:t>
            </a:r>
          </a:p>
          <a:p>
            <a:r>
              <a:rPr lang="es-ES" b="1" dirty="0">
                <a:solidFill>
                  <a:schemeClr val="bg1"/>
                </a:solidFill>
              </a:rPr>
              <a:t>Una corona corruptible, una guirnalda de flores o una corona de laureles que pronto perecerá.</a:t>
            </a:r>
          </a:p>
          <a:p>
            <a:r>
              <a:rPr lang="es-ES" b="1" dirty="0">
                <a:solidFill>
                  <a:schemeClr val="bg1"/>
                </a:solidFill>
              </a:rPr>
              <a:t>Pero en comparación con ello, menciona una corona incorruptible que será entregada a todos los que hayan sido fieles en su servicio a Cristo.</a:t>
            </a:r>
          </a:p>
        </p:txBody>
      </p:sp>
      <p:pic>
        <p:nvPicPr>
          <p:cNvPr id="3" name="Imagen 2">
            <a:extLst>
              <a:ext uri="{FF2B5EF4-FFF2-40B4-BE49-F238E27FC236}">
                <a16:creationId xmlns:a16="http://schemas.microsoft.com/office/drawing/2014/main" id="{7530D9A8-6448-4A38-A7AD-8E8217683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20569"/>
            <a:ext cx="4412974" cy="6816862"/>
          </a:xfrm>
          <a:prstGeom prst="rect">
            <a:avLst/>
          </a:prstGeom>
        </p:spPr>
      </p:pic>
    </p:spTree>
    <p:extLst>
      <p:ext uri="{BB962C8B-B14F-4D97-AF65-F5344CB8AC3E}">
        <p14:creationId xmlns:p14="http://schemas.microsoft.com/office/powerpoint/2010/main" val="2724388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5D8BE19-92AB-46DE-9566-DCEEA4DF5E68}"/>
              </a:ext>
            </a:extLst>
          </p:cNvPr>
          <p:cNvSpPr/>
          <p:nvPr/>
        </p:nvSpPr>
        <p:spPr>
          <a:xfrm>
            <a:off x="0" y="0"/>
            <a:ext cx="9144000" cy="68374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a:extLst>
              <a:ext uri="{FF2B5EF4-FFF2-40B4-BE49-F238E27FC236}">
                <a16:creationId xmlns:a16="http://schemas.microsoft.com/office/drawing/2014/main" id="{72EA561C-2AD1-49F1-A0A4-85929DE15921}"/>
              </a:ext>
            </a:extLst>
          </p:cNvPr>
          <p:cNvSpPr>
            <a:spLocks noGrp="1"/>
          </p:cNvSpPr>
          <p:nvPr>
            <p:ph idx="1"/>
          </p:nvPr>
        </p:nvSpPr>
        <p:spPr>
          <a:xfrm>
            <a:off x="0" y="0"/>
            <a:ext cx="4731026" cy="6837431"/>
          </a:xfrm>
        </p:spPr>
        <p:txBody>
          <a:bodyPr>
            <a:normAutofit/>
          </a:bodyPr>
          <a:lstStyle/>
          <a:p>
            <a:r>
              <a:rPr lang="es-ES" b="1" dirty="0">
                <a:solidFill>
                  <a:schemeClr val="bg1"/>
                </a:solidFill>
              </a:rPr>
              <a:t>Esta corona es:</a:t>
            </a:r>
          </a:p>
          <a:p>
            <a:r>
              <a:rPr lang="es-ES" b="1" dirty="0">
                <a:solidFill>
                  <a:schemeClr val="bg1"/>
                </a:solidFill>
              </a:rPr>
              <a:t>I Pedro.1:4.</a:t>
            </a:r>
          </a:p>
          <a:p>
            <a:r>
              <a:rPr lang="es-ES" b="1" dirty="0">
                <a:solidFill>
                  <a:schemeClr val="bg1"/>
                </a:solidFill>
              </a:rPr>
              <a:t>para obtener una herencia incorruptible, inmaculada, y que no se marchitará, reservada en los cielos para vosotros, </a:t>
            </a:r>
          </a:p>
          <a:p>
            <a:r>
              <a:rPr lang="es-ES" b="1" u="sng" dirty="0">
                <a:solidFill>
                  <a:srgbClr val="FF0000"/>
                </a:solidFill>
              </a:rPr>
              <a:t>1. Incorruptible-</a:t>
            </a:r>
            <a:r>
              <a:rPr lang="es-ES" b="1" dirty="0">
                <a:solidFill>
                  <a:schemeClr val="bg1"/>
                </a:solidFill>
              </a:rPr>
              <a:t> Significa que nunca puede quedar corroída, agrietada ni deteriorada. </a:t>
            </a:r>
          </a:p>
          <a:p>
            <a:r>
              <a:rPr lang="es-ES" b="1" dirty="0">
                <a:solidFill>
                  <a:schemeClr val="bg1"/>
                </a:solidFill>
              </a:rPr>
              <a:t>Está a prueba de muerte. </a:t>
            </a:r>
          </a:p>
          <a:p>
            <a:r>
              <a:rPr lang="es-ES" b="1" u="sng" dirty="0">
                <a:solidFill>
                  <a:srgbClr val="FFFF00"/>
                </a:solidFill>
              </a:rPr>
              <a:t>2. Incontaminada-</a:t>
            </a:r>
            <a:r>
              <a:rPr lang="es-ES" b="1" dirty="0">
                <a:solidFill>
                  <a:schemeClr val="bg1"/>
                </a:solidFill>
              </a:rPr>
              <a:t> significa que la herencia misma está en perfecta condición. </a:t>
            </a:r>
          </a:p>
        </p:txBody>
      </p:sp>
      <p:pic>
        <p:nvPicPr>
          <p:cNvPr id="3" name="Imagen 2">
            <a:extLst>
              <a:ext uri="{FF2B5EF4-FFF2-40B4-BE49-F238E27FC236}">
                <a16:creationId xmlns:a16="http://schemas.microsoft.com/office/drawing/2014/main" id="{151D0CEB-1D45-4B1E-AC0B-0B950A418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6" y="20569"/>
            <a:ext cx="4412974" cy="6816862"/>
          </a:xfrm>
          <a:prstGeom prst="rect">
            <a:avLst/>
          </a:prstGeom>
        </p:spPr>
      </p:pic>
    </p:spTree>
    <p:extLst>
      <p:ext uri="{BB962C8B-B14F-4D97-AF65-F5344CB8AC3E}">
        <p14:creationId xmlns:p14="http://schemas.microsoft.com/office/powerpoint/2010/main" val="268792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
                                        <p:tgtEl>
                                          <p:spTgt spid="5">
                                            <p:txEl>
                                              <p:pRg st="0" end="0"/>
                                            </p:txEl>
                                          </p:spTgt>
                                        </p:tgtEl>
                                      </p:cBhvr>
                                    </p:animEffect>
                                    <p:anim calcmode="lin" valueType="num">
                                      <p:cBhvr>
                                        <p:cTn id="1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
                                        <p:tgtEl>
                                          <p:spTgt spid="5">
                                            <p:txEl>
                                              <p:pRg st="1" end="1"/>
                                            </p:txEl>
                                          </p:spTgt>
                                        </p:tgtEl>
                                      </p:cBhvr>
                                    </p:animEffect>
                                    <p:anim calcmode="lin" valueType="num">
                                      <p:cBhvr>
                                        <p:cTn id="24"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
                                        <p:tgtEl>
                                          <p:spTgt spid="5">
                                            <p:txEl>
                                              <p:pRg st="2" end="2"/>
                                            </p:txEl>
                                          </p:spTgt>
                                        </p:tgtEl>
                                      </p:cBhvr>
                                    </p:animEffect>
                                    <p:anim calcmode="lin" valueType="num">
                                      <p:cBhvr>
                                        <p:cTn id="33"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00"/>
                                        <p:tgtEl>
                                          <p:spTgt spid="5">
                                            <p:txEl>
                                              <p:pRg st="3" end="3"/>
                                            </p:txEl>
                                          </p:spTgt>
                                        </p:tgtEl>
                                      </p:cBhvr>
                                    </p:animEffect>
                                    <p:anim calcmode="lin" valueType="num">
                                      <p:cBhvr>
                                        <p:cTn id="4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
                                        <p:tgtEl>
                                          <p:spTgt spid="5">
                                            <p:txEl>
                                              <p:pRg st="4" end="4"/>
                                            </p:txEl>
                                          </p:spTgt>
                                        </p:tgtEl>
                                      </p:cBhvr>
                                    </p:animEffect>
                                    <p:anim calcmode="lin" valueType="num">
                                      <p:cBhvr>
                                        <p:cTn id="51"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
                                        <p:tgtEl>
                                          <p:spTgt spid="5">
                                            <p:txEl>
                                              <p:pRg st="5" end="5"/>
                                            </p:txEl>
                                          </p:spTgt>
                                        </p:tgtEl>
                                      </p:cBhvr>
                                    </p:animEffect>
                                    <p:anim calcmode="lin" valueType="num">
                                      <p:cBhvr>
                                        <p:cTn id="60"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2268</Words>
  <Application>Microsoft Office PowerPoint</Application>
  <PresentationFormat>Presentación en pantalla (4:3)</PresentationFormat>
  <Paragraphs>155</Paragraphs>
  <Slides>30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Calibri</vt:lpstr>
      <vt:lpstr>Calibri Light</vt:lpstr>
      <vt:lpstr>Tema de Office</vt:lpstr>
      <vt:lpstr>LA CARRERA CRISTIANA.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CARRERA CRISTIANA.</dc:title>
  <dc:creator>Mario Moreno</dc:creator>
  <cp:lastModifiedBy>Mario Moreno</cp:lastModifiedBy>
  <cp:revision>20</cp:revision>
  <dcterms:created xsi:type="dcterms:W3CDTF">2021-03-20T01:21:12Z</dcterms:created>
  <dcterms:modified xsi:type="dcterms:W3CDTF">2021-03-20T16:40:42Z</dcterms:modified>
</cp:coreProperties>
</file>