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90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03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03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9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17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12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0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8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11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7342-D5B7-4906-AE7E-1385FDE63695}" type="datetimeFigureOut">
              <a:rPr lang="es-ES" smtClean="0"/>
              <a:t>17/05/2021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289B-285D-4172-B018-DE771AE34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9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58DD5854-5475-430C-B6D1-C5BC09934813}"/>
              </a:ext>
            </a:extLst>
          </p:cNvPr>
          <p:cNvSpPr/>
          <p:nvPr/>
        </p:nvSpPr>
        <p:spPr>
          <a:xfrm>
            <a:off x="397565" y="0"/>
            <a:ext cx="8348870" cy="132556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EFD4792-D895-4904-857C-64ADDB10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46435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PAZ EN LA TORMENTA.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3834"/>
            <a:ext cx="9144000" cy="528416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7030A0"/>
                </a:solidFill>
              </a:rPr>
              <a:t>INTRODUCCION: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hablamos de tormenta:</a:t>
            </a:r>
          </a:p>
          <a:p>
            <a:r>
              <a:rPr lang="es-ES" b="1" dirty="0">
                <a:solidFill>
                  <a:schemeClr val="bg1"/>
                </a:solidFill>
              </a:rPr>
              <a:t>Hablamos de dificultades como: </a:t>
            </a:r>
          </a:p>
          <a:p>
            <a:r>
              <a:rPr lang="es-ES" b="1" dirty="0">
                <a:solidFill>
                  <a:schemeClr val="bg1"/>
                </a:solidFill>
              </a:rPr>
              <a:t>Tribulaciones. </a:t>
            </a:r>
          </a:p>
          <a:p>
            <a:r>
              <a:rPr lang="es-ES" b="1" dirty="0">
                <a:solidFill>
                  <a:schemeClr val="bg1"/>
                </a:solidFill>
              </a:rPr>
              <a:t>Problemas.</a:t>
            </a:r>
          </a:p>
          <a:p>
            <a:r>
              <a:rPr lang="es-ES" b="1" dirty="0">
                <a:solidFill>
                  <a:schemeClr val="bg1"/>
                </a:solidFill>
              </a:rPr>
              <a:t>Enfermedades.</a:t>
            </a:r>
          </a:p>
          <a:p>
            <a:r>
              <a:rPr lang="es-ES" b="1" dirty="0">
                <a:solidFill>
                  <a:schemeClr val="bg1"/>
                </a:solidFill>
              </a:rPr>
              <a:t>Desastres.</a:t>
            </a:r>
          </a:p>
          <a:p>
            <a:r>
              <a:rPr lang="es-ES" b="1" dirty="0">
                <a:solidFill>
                  <a:schemeClr val="bg1"/>
                </a:solidFill>
              </a:rPr>
              <a:t>Hambre.</a:t>
            </a:r>
          </a:p>
          <a:p>
            <a:r>
              <a:rPr lang="es-ES" b="1" dirty="0">
                <a:solidFill>
                  <a:schemeClr val="bg1"/>
                </a:solidFill>
              </a:rPr>
              <a:t>Peligros.</a:t>
            </a:r>
          </a:p>
          <a:p>
            <a:r>
              <a:rPr lang="es-ES" b="1" dirty="0">
                <a:solidFill>
                  <a:schemeClr val="bg1"/>
                </a:solidFill>
              </a:rPr>
              <a:t>Y es difícil hallar paz en esos momentos difíciles que estamos pasando.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0166C8-D2F0-46B9-8522-527B699A5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3167269"/>
            <a:ext cx="2133600" cy="24984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662F98-FA39-4497-A3BF-C55F13CC0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3429000"/>
            <a:ext cx="2095500" cy="22367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554898-20F5-4774-80A7-CBB8A61B7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86" y="3429000"/>
            <a:ext cx="2251213" cy="23448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E3DAC8-5269-4A33-B0B5-C393D5873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49" y="1695449"/>
            <a:ext cx="1362075" cy="17335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D4666EE-ABDB-42B7-AF93-8AA4E5296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86" y="1573834"/>
            <a:ext cx="2298839" cy="18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Nuestro Dios se preocupa por sus hijos y El nunca nos va a dejar ni a desamparar.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Hebreos.13:5.</a:t>
            </a:r>
          </a:p>
          <a:p>
            <a:r>
              <a:rPr lang="es-ES" b="1" dirty="0">
                <a:solidFill>
                  <a:schemeClr val="bg1"/>
                </a:solidFill>
              </a:rPr>
              <a:t>Sea vuestro carácter sin avaricia, contentos con lo que tenéis, </a:t>
            </a:r>
            <a:r>
              <a:rPr lang="es-ES" b="1" u="sng" dirty="0">
                <a:solidFill>
                  <a:srgbClr val="FFFF00"/>
                </a:solidFill>
              </a:rPr>
              <a:t>porque El mismo ha dicho: NUNCA TE DEJARE NI TE DESAMPARARE,</a:t>
            </a:r>
          </a:p>
          <a:p>
            <a:r>
              <a:rPr lang="es-ES" b="1" dirty="0">
                <a:solidFill>
                  <a:schemeClr val="bg1"/>
                </a:solidFill>
              </a:rPr>
              <a:t>Nunca nos va a desamparar, abandonar.</a:t>
            </a:r>
          </a:p>
          <a:p>
            <a:r>
              <a:rPr lang="es-ES" b="1" dirty="0">
                <a:solidFill>
                  <a:schemeClr val="bg1"/>
                </a:solidFill>
              </a:rPr>
              <a:t>El Salmista vio esto en su vida de joven a viejo.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Salmos.37:25.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Yo fui joven, y ya soy viejo, y no he visto al justo desamparado,</a:t>
            </a:r>
            <a:r>
              <a:rPr lang="es-ES" b="1" dirty="0">
                <a:solidFill>
                  <a:schemeClr val="bg1"/>
                </a:solidFill>
              </a:rPr>
              <a:t> ni a su descendencia mendigando pan.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no se desespero estuvo tranquilo aun en la muerte.</a:t>
            </a:r>
          </a:p>
          <a:p>
            <a:r>
              <a:rPr lang="es-ES" b="1" dirty="0">
                <a:solidFill>
                  <a:schemeClr val="bg1"/>
                </a:solidFill>
              </a:rPr>
              <a:t>Lucas.23:34.</a:t>
            </a:r>
          </a:p>
          <a:p>
            <a:r>
              <a:rPr lang="es-ES" b="1" dirty="0">
                <a:solidFill>
                  <a:schemeClr val="bg1"/>
                </a:solidFill>
              </a:rPr>
              <a:t>Y Jesús decía: </a:t>
            </a:r>
            <a:r>
              <a:rPr lang="es-ES" b="1" u="sng" dirty="0">
                <a:solidFill>
                  <a:srgbClr val="00B050"/>
                </a:solidFill>
              </a:rPr>
              <a:t>Padre, perdónalos, porque no saben lo que hacen.</a:t>
            </a:r>
            <a:r>
              <a:rPr lang="es-ES" b="1" dirty="0">
                <a:solidFill>
                  <a:schemeClr val="bg1"/>
                </a:solidFill>
              </a:rPr>
              <a:t> Y echaron suertes, repartiéndose entre sí sus vestidos. </a:t>
            </a:r>
          </a:p>
          <a:p>
            <a:r>
              <a:rPr lang="es-ES" b="1" dirty="0">
                <a:solidFill>
                  <a:schemeClr val="bg1"/>
                </a:solidFill>
              </a:rPr>
              <a:t>Y por eso pudo morir tranquilo y decir estas palabras.</a:t>
            </a:r>
          </a:p>
          <a:p>
            <a:r>
              <a:rPr lang="es-ES" b="1" dirty="0">
                <a:solidFill>
                  <a:schemeClr val="bg1"/>
                </a:solidFill>
              </a:rPr>
              <a:t>Lucas.23:46.</a:t>
            </a:r>
          </a:p>
          <a:p>
            <a:r>
              <a:rPr lang="es-ES" b="1" dirty="0">
                <a:solidFill>
                  <a:schemeClr val="bg1"/>
                </a:solidFill>
              </a:rPr>
              <a:t>Y Jesús, clamando a gran voz, dijo: </a:t>
            </a:r>
            <a:r>
              <a:rPr lang="es-ES" b="1" u="sng" dirty="0">
                <a:solidFill>
                  <a:srgbClr val="7030A0"/>
                </a:solidFill>
              </a:rPr>
              <a:t>Padre, EN TUS MANOS ENCOMIENDO MI ESPIRITU.</a:t>
            </a:r>
            <a:r>
              <a:rPr lang="es-ES" b="1" dirty="0">
                <a:solidFill>
                  <a:schemeClr val="bg1"/>
                </a:solidFill>
              </a:rPr>
              <a:t> Y habiendo dicho esto, expiró.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Ni aun en su muerte se desespero o se afano.</a:t>
            </a:r>
          </a:p>
          <a:p>
            <a:r>
              <a:rPr lang="es-ES" b="1" dirty="0">
                <a:solidFill>
                  <a:schemeClr val="bg1"/>
                </a:solidFill>
              </a:rPr>
              <a:t>Muchos ponemos la excusa de que como El es El Hijo de Dios, Dios mismo por eso soporto.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hay otro gran ejemplo y fue un hombre normal como Usted y como Yo.</a:t>
            </a:r>
          </a:p>
          <a:p>
            <a:r>
              <a:rPr lang="es-ES" b="1" dirty="0">
                <a:solidFill>
                  <a:schemeClr val="bg1"/>
                </a:solidFill>
              </a:rPr>
              <a:t>Esteban.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Hechos.7:55.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Esteban, lleno del Espíritu Santo, </a:t>
            </a:r>
            <a:r>
              <a:rPr lang="es-ES" b="1" u="sng" dirty="0">
                <a:solidFill>
                  <a:srgbClr val="00B050"/>
                </a:solidFill>
              </a:rPr>
              <a:t>fijos los ojos en el cielo,</a:t>
            </a:r>
            <a:r>
              <a:rPr lang="es-ES" b="1" dirty="0">
                <a:solidFill>
                  <a:schemeClr val="bg1"/>
                </a:solidFill>
              </a:rPr>
              <a:t> vio la gloria de Dios y a Jesús de pie a la diestra de Dios; </a:t>
            </a:r>
          </a:p>
          <a:p>
            <a:r>
              <a:rPr lang="es-ES" b="1" dirty="0">
                <a:solidFill>
                  <a:schemeClr val="bg1"/>
                </a:solidFill>
              </a:rPr>
              <a:t>¿En quien fijo sus ojos esteban?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 Jesús.</a:t>
            </a:r>
          </a:p>
          <a:p>
            <a:r>
              <a:rPr lang="es-ES" b="1" dirty="0">
                <a:solidFill>
                  <a:schemeClr val="bg1"/>
                </a:solidFill>
              </a:rPr>
              <a:t>Hagamos lo mismo nosotros.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Hebreos.12:2.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puestos los ojos en Jesús,</a:t>
            </a:r>
            <a:r>
              <a:rPr lang="es-ES" b="1" dirty="0">
                <a:solidFill>
                  <a:schemeClr val="bg1"/>
                </a:solidFill>
              </a:rPr>
              <a:t> el autor y consumador de la fe, quien por el gozo puesto delante de El soportó la cruz, menospreciando la vergüenza, y se ha sentado a la diestra del trono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Hechos.7:58.</a:t>
            </a:r>
          </a:p>
          <a:p>
            <a:r>
              <a:rPr lang="es-ES" b="1" dirty="0">
                <a:solidFill>
                  <a:schemeClr val="bg1"/>
                </a:solidFill>
              </a:rPr>
              <a:t>Y echándolo fuera de la ciudad, </a:t>
            </a:r>
            <a:r>
              <a:rPr lang="es-ES" b="1" u="sng" dirty="0">
                <a:solidFill>
                  <a:srgbClr val="FF0000"/>
                </a:solidFill>
              </a:rPr>
              <a:t>comenzaron a apedrearle;</a:t>
            </a:r>
            <a:r>
              <a:rPr lang="es-ES" b="1" dirty="0">
                <a:solidFill>
                  <a:schemeClr val="bg1"/>
                </a:solidFill>
              </a:rPr>
              <a:t> y los testigos pusieron sus mantos a los pies de un joven llamado Saulo.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muerte de Esteban no fue nada agradable nada bonita.</a:t>
            </a:r>
          </a:p>
          <a:p>
            <a:r>
              <a:rPr lang="es-ES" b="1" dirty="0">
                <a:solidFill>
                  <a:schemeClr val="bg1"/>
                </a:solidFill>
              </a:rPr>
              <a:t>¿Imagínese Usted que lo van a matar a pedrada?</a:t>
            </a:r>
          </a:p>
          <a:p>
            <a:r>
              <a:rPr lang="es-ES" b="1" dirty="0">
                <a:solidFill>
                  <a:schemeClr val="bg1"/>
                </a:solidFill>
              </a:rPr>
              <a:t>¿Cómo estaría Usted?</a:t>
            </a:r>
          </a:p>
          <a:p>
            <a:r>
              <a:rPr lang="es-ES" b="1" dirty="0">
                <a:solidFill>
                  <a:schemeClr val="bg1"/>
                </a:solidFill>
              </a:rPr>
              <a:t>¿Tranquilo?</a:t>
            </a:r>
          </a:p>
          <a:p>
            <a:r>
              <a:rPr lang="es-ES" b="1" dirty="0">
                <a:solidFill>
                  <a:schemeClr val="bg1"/>
                </a:solidFill>
              </a:rPr>
              <a:t>¿Desesperado?</a:t>
            </a:r>
          </a:p>
          <a:p>
            <a:r>
              <a:rPr lang="es-ES" b="1" dirty="0">
                <a:solidFill>
                  <a:schemeClr val="bg1"/>
                </a:solidFill>
              </a:rPr>
              <a:t>¿Afanado?</a:t>
            </a:r>
          </a:p>
          <a:p>
            <a:r>
              <a:rPr lang="es-ES" b="1" dirty="0">
                <a:solidFill>
                  <a:schemeClr val="bg1"/>
                </a:solidFill>
              </a:rPr>
              <a:t>Esteban estaba tranquilo.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Hechos.7:59.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Y mientras apedreaban a Esteban,</a:t>
            </a:r>
            <a:r>
              <a:rPr lang="es-ES" b="1" dirty="0">
                <a:solidFill>
                  <a:schemeClr val="bg1"/>
                </a:solidFill>
              </a:rPr>
              <a:t> él invocaba al Señor  y decía: Señor Jesús, recibe mi espíritu. 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hacia Esteban?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Invocaba al Señor, confiaba en El Señor.</a:t>
            </a:r>
          </a:p>
          <a:p>
            <a:r>
              <a:rPr lang="es-ES" b="1" dirty="0">
                <a:solidFill>
                  <a:schemeClr val="bg1"/>
                </a:solidFill>
              </a:rPr>
              <a:t>Y con toda tranquilidad, serenidad puedo decir estas palabras.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Hechos.7:60.</a:t>
            </a:r>
          </a:p>
          <a:p>
            <a:r>
              <a:rPr lang="es-ES" b="1" dirty="0">
                <a:solidFill>
                  <a:schemeClr val="bg1"/>
                </a:solidFill>
              </a:rPr>
              <a:t>Y cayendo de rodillas, clamó en alta voz: </a:t>
            </a:r>
            <a:r>
              <a:rPr lang="es-ES" b="1" u="sng" dirty="0">
                <a:solidFill>
                  <a:srgbClr val="002060"/>
                </a:solidFill>
              </a:rPr>
              <a:t>Señor, no les tomes en cuenta este pecado.</a:t>
            </a:r>
            <a:r>
              <a:rPr lang="es-ES" b="1" dirty="0">
                <a:solidFill>
                  <a:schemeClr val="bg1"/>
                </a:solidFill>
              </a:rPr>
              <a:t> Habiendo dicho esto, durmió. </a:t>
            </a:r>
          </a:p>
          <a:p>
            <a:r>
              <a:rPr lang="es-ES" b="1" dirty="0">
                <a:solidFill>
                  <a:schemeClr val="bg1"/>
                </a:solidFill>
              </a:rPr>
              <a:t>Durmió, murió tranquilo, sin desesperación, sin afán.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no era nada fácil el tipo de muerte que le toco.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 apóstol Pedro fue otro que estuvo tranquilo aun en la tormenta.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Hechos.12:1-3.</a:t>
            </a:r>
          </a:p>
          <a:p>
            <a:r>
              <a:rPr lang="es-ES" b="1" dirty="0">
                <a:solidFill>
                  <a:schemeClr val="bg1"/>
                </a:solidFill>
              </a:rPr>
              <a:t>Por aquel tiempo el rey Herodes </a:t>
            </a:r>
            <a:r>
              <a:rPr lang="es-ES" b="1" u="sng" dirty="0">
                <a:solidFill>
                  <a:srgbClr val="00B050"/>
                </a:solidFill>
              </a:rPr>
              <a:t>echó mano a algunos que pertenecían a la iglesia para maltratarlos.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V.2.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E hizo matar a espada a Jacobo,</a:t>
            </a:r>
            <a:r>
              <a:rPr lang="es-ES" b="1" dirty="0">
                <a:solidFill>
                  <a:schemeClr val="bg1"/>
                </a:solidFill>
              </a:rPr>
              <a:t> el hermano de Juan. </a:t>
            </a:r>
          </a:p>
          <a:p>
            <a:r>
              <a:rPr lang="es-ES" b="1" dirty="0">
                <a:solidFill>
                  <a:schemeClr val="bg1"/>
                </a:solidFill>
              </a:rPr>
              <a:t>Herodes mato a Jacobo e iba a matar al apóstol Pedro.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V.3.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Y viendo que esto agradaba a los judíos, hizo arrestar también a Pedro.</a:t>
            </a:r>
            <a:r>
              <a:rPr lang="es-ES" b="1" dirty="0">
                <a:solidFill>
                  <a:schemeClr val="bg1"/>
                </a:solidFill>
              </a:rPr>
              <a:t> Esto sucedió durante los días de los panes sin levadura. </a:t>
            </a:r>
          </a:p>
          <a:p>
            <a:r>
              <a:rPr lang="es-ES" b="1" dirty="0">
                <a:solidFill>
                  <a:schemeClr val="bg1"/>
                </a:solidFill>
              </a:rPr>
              <a:t>Lo echo a la cárcel para matarlo.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Hechos.12:4-11.</a:t>
            </a:r>
          </a:p>
          <a:p>
            <a:r>
              <a:rPr lang="es-ES" b="1" dirty="0">
                <a:solidFill>
                  <a:schemeClr val="bg1"/>
                </a:solidFill>
              </a:rPr>
              <a:t>Y habiéndolo tomado preso, lo puso en la cárcel, entregándolo a cuatro piquetes de soldados para que lo guardaran, con la intención de llevarlo ante el pueblo después de la Pascua. </a:t>
            </a:r>
          </a:p>
          <a:p>
            <a:r>
              <a:rPr lang="es-ES" b="1" dirty="0">
                <a:solidFill>
                  <a:schemeClr val="bg1"/>
                </a:solidFill>
              </a:rPr>
              <a:t>V.5.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Así pues, Pedro era custodiado en la cárcel, </a:t>
            </a:r>
            <a:r>
              <a:rPr lang="es-ES" b="1" u="sng" dirty="0">
                <a:solidFill>
                  <a:srgbClr val="7030A0"/>
                </a:solidFill>
              </a:rPr>
              <a:t>pero la iglesia hacía oración ferviente a Dios por él.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La iglesia estaba orando por El.</a:t>
            </a:r>
          </a:p>
          <a:p>
            <a:r>
              <a:rPr lang="es-ES" b="1" dirty="0">
                <a:solidFill>
                  <a:schemeClr val="bg1"/>
                </a:solidFill>
              </a:rPr>
              <a:t>V.6.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Y esa noche, cuando Herodes estaba a punto de sacarlo, Pedro estaba durmiendo entre dos soldados,</a:t>
            </a:r>
            <a:r>
              <a:rPr lang="es-ES" b="1" dirty="0">
                <a:solidFill>
                  <a:schemeClr val="bg1"/>
                </a:solidFill>
              </a:rPr>
              <a:t> sujeto con dos cadenas; y unos guardias delante de la puerta custodiaban la cárcel. </a:t>
            </a:r>
          </a:p>
          <a:p>
            <a:r>
              <a:rPr lang="es-ES" b="1" dirty="0">
                <a:solidFill>
                  <a:schemeClr val="bg1"/>
                </a:solidFill>
              </a:rPr>
              <a:t>Esa noche Herodes lo iba a matar.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V.7.</a:t>
            </a:r>
          </a:p>
          <a:p>
            <a:r>
              <a:rPr lang="es-ES" b="1" dirty="0">
                <a:solidFill>
                  <a:schemeClr val="bg1"/>
                </a:solidFill>
              </a:rPr>
              <a:t>Y he aquí, se le apareció un ángel del Señor, y una luz brilló en la celda; </a:t>
            </a:r>
            <a:r>
              <a:rPr lang="es-ES" b="1" u="sng" dirty="0">
                <a:solidFill>
                  <a:srgbClr val="00B050"/>
                </a:solidFill>
              </a:rPr>
              <a:t>y el ángel tocó a Pedro en el costado, y lo despertó diciendo:</a:t>
            </a:r>
            <a:r>
              <a:rPr lang="es-ES" b="1" dirty="0">
                <a:solidFill>
                  <a:schemeClr val="bg1"/>
                </a:solidFill>
              </a:rPr>
              <a:t> Levántate pronto. Y las cadenas cayeron de sus manos. </a:t>
            </a:r>
          </a:p>
          <a:p>
            <a:r>
              <a:rPr lang="es-ES" b="1" dirty="0">
                <a:solidFill>
                  <a:schemeClr val="bg1"/>
                </a:solidFill>
              </a:rPr>
              <a:t>¿Cómo podría dormir tan profundo el apóstol Pedro sabiendo lo que Herodes le iba hacer?</a:t>
            </a:r>
          </a:p>
          <a:p>
            <a:r>
              <a:rPr lang="es-ES" b="1" dirty="0">
                <a:solidFill>
                  <a:schemeClr val="bg1"/>
                </a:solidFill>
              </a:rPr>
              <a:t>¿Cómo podía dormir tan tranquilo si iba a morir?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Y es difícil expresar palabras hacia esa persona.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Jesús nos dejo su paz en medio de la tormenta.</a:t>
            </a:r>
          </a:p>
          <a:p>
            <a:r>
              <a:rPr lang="es-ES" b="1" dirty="0">
                <a:solidFill>
                  <a:schemeClr val="bg1"/>
                </a:solidFill>
              </a:rPr>
              <a:t>Juan.16:33.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Estas cosas os he hablado para que en mí tengáis paz.</a:t>
            </a:r>
            <a:r>
              <a:rPr lang="es-ES" b="1" dirty="0">
                <a:solidFill>
                  <a:schemeClr val="bg1"/>
                </a:solidFill>
              </a:rPr>
              <a:t> En el mundo tenéis tribulación; pero confiad, yo he vencido al mundo. </a:t>
            </a:r>
          </a:p>
          <a:p>
            <a:r>
              <a:rPr lang="es-ES" b="1" dirty="0">
                <a:solidFill>
                  <a:schemeClr val="bg1"/>
                </a:solidFill>
              </a:rPr>
              <a:t>En el mundo vamos hallar tribulaciones tormentas.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en Cristo hallamos la paz aun en medio de estas tormentas.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Pedro estaba profundamente dormido.</a:t>
            </a:r>
          </a:p>
          <a:p>
            <a:r>
              <a:rPr lang="es-ES" b="1" dirty="0">
                <a:solidFill>
                  <a:schemeClr val="bg1"/>
                </a:solidFill>
              </a:rPr>
              <a:t>V.8.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ángel le dijo: Vístete y ponte las sandalias. Y así lo hizo. Y le dijo* el ángel: Envuélvete en tu manto y sígueme. </a:t>
            </a:r>
          </a:p>
          <a:p>
            <a:r>
              <a:rPr lang="es-ES" b="1" dirty="0">
                <a:solidFill>
                  <a:schemeClr val="bg1"/>
                </a:solidFill>
              </a:rPr>
              <a:t>Pedro todavía iba dormido.</a:t>
            </a:r>
          </a:p>
          <a:p>
            <a:r>
              <a:rPr lang="es-ES" b="1" dirty="0">
                <a:solidFill>
                  <a:schemeClr val="bg1"/>
                </a:solidFill>
              </a:rPr>
              <a:t>V.9.</a:t>
            </a:r>
          </a:p>
          <a:p>
            <a:r>
              <a:rPr lang="es-ES" b="1" dirty="0">
                <a:solidFill>
                  <a:schemeClr val="bg1"/>
                </a:solidFill>
              </a:rPr>
              <a:t>Y saliendo, lo seguía, </a:t>
            </a:r>
            <a:r>
              <a:rPr lang="es-ES" b="1" u="sng" dirty="0">
                <a:solidFill>
                  <a:srgbClr val="FFFF00"/>
                </a:solidFill>
              </a:rPr>
              <a:t>y no sabía que lo que hacía el ángel era de verdad,</a:t>
            </a:r>
            <a:r>
              <a:rPr lang="es-ES" b="1" dirty="0">
                <a:solidFill>
                  <a:schemeClr val="bg1"/>
                </a:solidFill>
              </a:rPr>
              <a:t> sino que creía ver una visión.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V.10.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Cuando habían pasado la primera y la segunda guardia, llegaron a la puerta de hierro que conduce a la ciudad, la cual se les abrió por sí misma; y salieron y siguieron por una calle, y enseguida el ángel se apartó de él. </a:t>
            </a:r>
          </a:p>
          <a:p>
            <a:r>
              <a:rPr lang="es-ES" b="1" dirty="0">
                <a:solidFill>
                  <a:schemeClr val="bg1"/>
                </a:solidFill>
              </a:rPr>
              <a:t>V.11.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Cuando Pedro volvió en sí, dijo:</a:t>
            </a:r>
            <a:r>
              <a:rPr lang="es-ES" b="1" dirty="0">
                <a:solidFill>
                  <a:schemeClr val="bg1"/>
                </a:solidFill>
              </a:rPr>
              <a:t> Ahora sé en verdad que el Señor ha enviado a su ángel, y me ha rescatado de la mano de Herodes y de todo lo que esperaba el pueblo de los judíos.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Estaba tan dormido que pensaba que era un sueño.</a:t>
            </a:r>
          </a:p>
          <a:p>
            <a:r>
              <a:rPr lang="es-ES" b="1" dirty="0">
                <a:solidFill>
                  <a:schemeClr val="bg1"/>
                </a:solidFill>
              </a:rPr>
              <a:t>¿Pero como podía estar tan tranquilo?</a:t>
            </a:r>
          </a:p>
          <a:p>
            <a:r>
              <a:rPr lang="es-ES" b="1" dirty="0">
                <a:solidFill>
                  <a:schemeClr val="bg1"/>
                </a:solidFill>
              </a:rPr>
              <a:t>¿Si Usted o yo supiéramos que hoy vamos a morir y esa muerte es decapitarnos?</a:t>
            </a:r>
          </a:p>
          <a:p>
            <a:r>
              <a:rPr lang="es-ES" b="1" dirty="0">
                <a:solidFill>
                  <a:schemeClr val="bg1"/>
                </a:solidFill>
              </a:rPr>
              <a:t>¿Usted o yo nos iríamos a dormir tan tranquilo?</a:t>
            </a:r>
          </a:p>
          <a:p>
            <a:r>
              <a:rPr lang="es-ES" b="1" dirty="0">
                <a:solidFill>
                  <a:schemeClr val="bg1"/>
                </a:solidFill>
              </a:rPr>
              <a:t>¿O no pegáramos los ojos?</a:t>
            </a:r>
          </a:p>
          <a:p>
            <a:r>
              <a:rPr lang="es-ES" b="1" dirty="0">
                <a:solidFill>
                  <a:schemeClr val="bg1"/>
                </a:solidFill>
              </a:rPr>
              <a:t>La pregunta es:</a:t>
            </a:r>
          </a:p>
          <a:p>
            <a:r>
              <a:rPr lang="es-ES" b="1" dirty="0">
                <a:solidFill>
                  <a:schemeClr val="bg1"/>
                </a:solidFill>
              </a:rPr>
              <a:t>¿Si yo fuera a morir hoy?</a:t>
            </a:r>
          </a:p>
          <a:p>
            <a:r>
              <a:rPr lang="es-ES" b="1" dirty="0">
                <a:solidFill>
                  <a:schemeClr val="bg1"/>
                </a:solidFill>
              </a:rPr>
              <a:t>Y me afano me preocupo.</a:t>
            </a:r>
          </a:p>
          <a:p>
            <a:r>
              <a:rPr lang="es-ES" b="1" dirty="0">
                <a:solidFill>
                  <a:schemeClr val="bg1"/>
                </a:solidFill>
              </a:rPr>
              <a:t>¿De que me va servir ese afán?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¿Ese afán me va devolver la vida?</a:t>
            </a:r>
          </a:p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la voluntad de Dios que muera voy a morir y eso lo sabia el apóstol Pedro por eso dormía tan tranquilo.</a:t>
            </a:r>
          </a:p>
          <a:p>
            <a:r>
              <a:rPr lang="es-ES" b="1" dirty="0">
                <a:solidFill>
                  <a:schemeClr val="bg1"/>
                </a:solidFill>
              </a:rPr>
              <a:t>Echo su carga a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I Pedro.5:7.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echando toda vuestra ansiedad sobre El,</a:t>
            </a:r>
            <a:r>
              <a:rPr lang="es-ES" b="1" dirty="0">
                <a:solidFill>
                  <a:schemeClr val="bg1"/>
                </a:solidFill>
              </a:rPr>
              <a:t> porque El tiene cuidado de vosotros.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decir como el Salmista.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Salmos.4:8.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En paz me acostaré y así también dormiré;</a:t>
            </a:r>
            <a:r>
              <a:rPr lang="es-ES" b="1" dirty="0">
                <a:solidFill>
                  <a:schemeClr val="bg1"/>
                </a:solidFill>
              </a:rPr>
              <a:t> porque sólo tú, SEÑOR, me haces habitar seguro.</a:t>
            </a:r>
          </a:p>
          <a:p>
            <a:r>
              <a:rPr lang="es-ES" b="1" dirty="0">
                <a:solidFill>
                  <a:schemeClr val="bg1"/>
                </a:solidFill>
              </a:rPr>
              <a:t>Si confiamos en Dios, el nos hace vivir seguro, confiados sin nada que temer o preocuparnos.</a:t>
            </a:r>
          </a:p>
          <a:p>
            <a:r>
              <a:rPr lang="es-ES" b="1" dirty="0">
                <a:solidFill>
                  <a:schemeClr val="bg1"/>
                </a:solidFill>
              </a:rPr>
              <a:t>El apóstol Pablo estaba tranquilo ante el tribunal.</a:t>
            </a:r>
          </a:p>
          <a:p>
            <a:r>
              <a:rPr lang="es-ES" b="1" dirty="0">
                <a:solidFill>
                  <a:schemeClr val="bg1"/>
                </a:solidFill>
              </a:rPr>
              <a:t>II Timoteo.4:16-18.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En mi primera defensa nadie estuvo a mi lado, sino que todos me abandonaron;</a:t>
            </a:r>
            <a:r>
              <a:rPr lang="es-ES" b="1" dirty="0">
                <a:solidFill>
                  <a:schemeClr val="bg1"/>
                </a:solidFill>
              </a:rPr>
              <a:t> que no se les tenga en cuenta.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Ningún hermano estuvo con El en persona animándole o dándole fortaleza.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eso no lo afano, lo preocupo.</a:t>
            </a:r>
          </a:p>
          <a:p>
            <a:r>
              <a:rPr lang="es-ES" b="1" dirty="0">
                <a:solidFill>
                  <a:schemeClr val="bg1"/>
                </a:solidFill>
              </a:rPr>
              <a:t>¿Por qué?</a:t>
            </a:r>
          </a:p>
          <a:p>
            <a:r>
              <a:rPr lang="es-ES" b="1" dirty="0">
                <a:solidFill>
                  <a:schemeClr val="bg1"/>
                </a:solidFill>
              </a:rPr>
              <a:t>Por que El sabia que El Señor estaba con El.</a:t>
            </a:r>
          </a:p>
          <a:p>
            <a:r>
              <a:rPr lang="es-ES" b="1" dirty="0">
                <a:solidFill>
                  <a:schemeClr val="bg1"/>
                </a:solidFill>
              </a:rPr>
              <a:t>V.17.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Pero el Señor estuvo conmigo y me fortaleció,</a:t>
            </a:r>
            <a:r>
              <a:rPr lang="es-ES" b="1" dirty="0">
                <a:solidFill>
                  <a:schemeClr val="bg1"/>
                </a:solidFill>
              </a:rPr>
              <a:t> a fin de que por mí se cumpliera cabalmente la proclamación del mensaje  y que todos los gentiles oyeran. Y fui librado de la boca del león.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 Señor lo fortaleció y le animo le dio la fuerza la confianza.</a:t>
            </a:r>
          </a:p>
          <a:p>
            <a:r>
              <a:rPr lang="es-ES" b="1" dirty="0">
                <a:solidFill>
                  <a:schemeClr val="bg1"/>
                </a:solidFill>
              </a:rPr>
              <a:t>V.18.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El Señor me librará de toda obra mala</a:t>
            </a:r>
            <a:r>
              <a:rPr lang="es-ES" b="1" dirty="0">
                <a:solidFill>
                  <a:schemeClr val="bg1"/>
                </a:solidFill>
              </a:rPr>
              <a:t> y me traerá a salvo a su reino celestial. A El sea la gloria por los siglos de los siglos. Amén. </a:t>
            </a:r>
          </a:p>
          <a:p>
            <a:r>
              <a:rPr lang="es-ES" b="1" dirty="0">
                <a:solidFill>
                  <a:schemeClr val="bg1"/>
                </a:solidFill>
              </a:rPr>
              <a:t>El apóstol Pablo sabia que si era la voluntad de Dios salvarlo El lo iba hacer.</a:t>
            </a:r>
          </a:p>
          <a:p>
            <a:r>
              <a:rPr lang="es-ES" b="1" dirty="0">
                <a:solidFill>
                  <a:schemeClr val="bg1"/>
                </a:solidFill>
              </a:rPr>
              <a:t>De nada le iba a valer que se afanara se preocupara sino era la voluntad de Dios salvarlo.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 la misma manera los tres jóvenes ante Nabucodonosor.</a:t>
            </a:r>
          </a:p>
          <a:p>
            <a:r>
              <a:rPr lang="es-ES" b="1" dirty="0">
                <a:solidFill>
                  <a:schemeClr val="bg1"/>
                </a:solidFill>
              </a:rPr>
              <a:t>Daniel.3:14-18.</a:t>
            </a:r>
          </a:p>
          <a:p>
            <a:r>
              <a:rPr lang="es-ES" b="1" dirty="0">
                <a:solidFill>
                  <a:schemeClr val="bg1"/>
                </a:solidFill>
              </a:rPr>
              <a:t>Habló Nabucodonosor y les dijo: ¿Es verdad Sadrac, Mesac y Abed-nego que no servís a mis dioses ni adoráis la estatua de oro que he levantado?</a:t>
            </a:r>
          </a:p>
          <a:p>
            <a:r>
              <a:rPr lang="es-ES" b="1" dirty="0">
                <a:solidFill>
                  <a:schemeClr val="bg1"/>
                </a:solidFill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¿Estáis dispuestos ahora, para que cuando oigáis el sonido del cuerno, la flauta, la lira, el arpa, el salterio, la gaita y toda clase de música, os postréis y adoréis la estatua que he hecho? </a:t>
            </a:r>
            <a:r>
              <a:rPr lang="es-ES" b="1" u="sng" dirty="0">
                <a:solidFill>
                  <a:srgbClr val="7030A0"/>
                </a:solidFill>
              </a:rPr>
              <a:t>Porque si no la adoráis, inmediatamente seréis echados en un horno de fuego ardiente;</a:t>
            </a:r>
            <a:r>
              <a:rPr lang="es-ES" b="1" dirty="0">
                <a:solidFill>
                  <a:schemeClr val="bg1"/>
                </a:solidFill>
              </a:rPr>
              <a:t> ¿y qué dios será el que os libre de mis manos?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Imaginémonos que haríamos nosotros si estuviéramos en ese momento.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hubiéramos hecho?</a:t>
            </a:r>
          </a:p>
          <a:p>
            <a:r>
              <a:rPr lang="es-ES" b="1" dirty="0">
                <a:solidFill>
                  <a:schemeClr val="bg1"/>
                </a:solidFill>
              </a:rPr>
              <a:t>Ellos estuvieron tranquilos y sereno.</a:t>
            </a:r>
          </a:p>
          <a:p>
            <a:r>
              <a:rPr lang="es-ES" b="1" dirty="0">
                <a:solidFill>
                  <a:schemeClr val="bg1"/>
                </a:solidFill>
              </a:rPr>
              <a:t>V.16.</a:t>
            </a:r>
          </a:p>
          <a:p>
            <a:r>
              <a:rPr lang="es-ES" b="1" dirty="0">
                <a:solidFill>
                  <a:schemeClr val="bg1"/>
                </a:solidFill>
              </a:rPr>
              <a:t>Sadrac, Mesac y Abed-nego respondieron y dijeron al rey Nabucodonosor: </a:t>
            </a:r>
            <a:r>
              <a:rPr lang="es-ES" b="1" u="sng" dirty="0">
                <a:solidFill>
                  <a:srgbClr val="002060"/>
                </a:solidFill>
              </a:rPr>
              <a:t>No necesitamos darte una respuesta acerca de este asunto.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V.17.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00B050"/>
                </a:solidFill>
              </a:rPr>
              <a:t>Ciertamente nuestro Dios a quien servimos puede librarnos del horno de fuego ardiente;</a:t>
            </a:r>
            <a:r>
              <a:rPr lang="es-ES" b="1" dirty="0">
                <a:solidFill>
                  <a:schemeClr val="bg1"/>
                </a:solidFill>
              </a:rPr>
              <a:t> y de tu mano, oh rey, nos librará. </a:t>
            </a:r>
          </a:p>
          <a:p>
            <a:r>
              <a:rPr lang="es-ES" b="1" dirty="0">
                <a:solidFill>
                  <a:schemeClr val="bg1"/>
                </a:solidFill>
              </a:rPr>
              <a:t>Confiaban en Dios, ellos sabían que todo dependía de Dios no de ellos.</a:t>
            </a:r>
          </a:p>
          <a:p>
            <a:r>
              <a:rPr lang="es-ES" b="1" dirty="0">
                <a:solidFill>
                  <a:schemeClr val="bg1"/>
                </a:solidFill>
              </a:rPr>
              <a:t>Aunque ellos se afanaran sino era la voluntad de Dios salvarlo ellos lo entendían bien.</a:t>
            </a:r>
          </a:p>
          <a:p>
            <a:r>
              <a:rPr lang="es-ES" b="1" dirty="0">
                <a:solidFill>
                  <a:schemeClr val="bg1"/>
                </a:solidFill>
              </a:rPr>
              <a:t>V.18.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Pero si no lo hace,</a:t>
            </a:r>
            <a:r>
              <a:rPr lang="es-ES" b="1" dirty="0">
                <a:solidFill>
                  <a:schemeClr val="bg1"/>
                </a:solidFill>
              </a:rPr>
              <a:t> has de saber, oh rey, que no serviremos a tus dioses ni adoraremos la estatua de oro que has levantado.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Como hijos de Dios debemos tener esa paz interna que nos ayuda a que nuestra alma halle descanso aun en la tormenta.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Mateo.11:28-29.</a:t>
            </a:r>
          </a:p>
          <a:p>
            <a:r>
              <a:rPr lang="es-ES" b="1" dirty="0">
                <a:solidFill>
                  <a:schemeClr val="bg1"/>
                </a:solidFill>
              </a:rPr>
              <a:t>Venid a mí, </a:t>
            </a:r>
            <a:r>
              <a:rPr lang="es-ES" b="1" u="sng" dirty="0">
                <a:solidFill>
                  <a:srgbClr val="FFFF00"/>
                </a:solidFill>
              </a:rPr>
              <a:t>todos los que estáis cansados y cargados, y yo os haré descansar.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nos llama para que hallemos descanso en El.</a:t>
            </a:r>
          </a:p>
          <a:p>
            <a:r>
              <a:rPr lang="es-ES" b="1" dirty="0">
                <a:solidFill>
                  <a:schemeClr val="bg1"/>
                </a:solidFill>
              </a:rPr>
              <a:t>En el mundo solo hallaremos tribulaciones, problemas, dificultades.</a:t>
            </a:r>
          </a:p>
          <a:p>
            <a:r>
              <a:rPr lang="es-ES" b="1" dirty="0">
                <a:solidFill>
                  <a:schemeClr val="bg1"/>
                </a:solidFill>
              </a:rPr>
              <a:t>V.29.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Cualquiera que fuera la voluntad de Dios ellos estaban dispuesto a aceptarla confiando y dependiendo de Dios nada mas.</a:t>
            </a:r>
          </a:p>
          <a:p>
            <a:r>
              <a:rPr lang="es-ES" b="1" dirty="0">
                <a:solidFill>
                  <a:schemeClr val="bg1"/>
                </a:solidFill>
              </a:rPr>
              <a:t>Sin afanarse.</a:t>
            </a:r>
          </a:p>
          <a:p>
            <a:r>
              <a:rPr lang="es-ES" b="1" dirty="0">
                <a:solidFill>
                  <a:schemeClr val="bg1"/>
                </a:solidFill>
              </a:rPr>
              <a:t>Sin preocuparse.</a:t>
            </a:r>
          </a:p>
          <a:p>
            <a:r>
              <a:rPr lang="es-ES" b="1" dirty="0">
                <a:solidFill>
                  <a:schemeClr val="bg1"/>
                </a:solidFill>
              </a:rPr>
              <a:t>Sin estar desesperados.</a:t>
            </a:r>
          </a:p>
          <a:p>
            <a:r>
              <a:rPr lang="es-ES" b="1" dirty="0">
                <a:solidFill>
                  <a:schemeClr val="bg1"/>
                </a:solidFill>
              </a:rPr>
              <a:t>Como Daniel.</a:t>
            </a:r>
          </a:p>
          <a:p>
            <a:r>
              <a:rPr lang="es-ES" b="1" dirty="0">
                <a:solidFill>
                  <a:schemeClr val="bg1"/>
                </a:solidFill>
              </a:rPr>
              <a:t>Daniel.6:16-18.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El rey entonces dio órdenes que trajeran a Daniel y lo echaran en el foso de los leones.</a:t>
            </a:r>
            <a:r>
              <a:rPr lang="es-ES" b="1" dirty="0">
                <a:solidFill>
                  <a:schemeClr val="bg1"/>
                </a:solidFill>
              </a:rPr>
              <a:t> El rey habló a Daniel y le dijo: Tu Dios, a quien sirves con perseverancia, El te librará. </a:t>
            </a:r>
          </a:p>
          <a:p>
            <a:r>
              <a:rPr lang="es-ES" b="1" dirty="0">
                <a:solidFill>
                  <a:schemeClr val="bg1"/>
                </a:solidFill>
              </a:rPr>
              <a:t>V.17.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Trajeron una piedra y la pusieron sobre la boca del foso; el rey la selló con su anillo y con los anillos de sus nobles, para que nada pudiera cambiarse de lo ordenado en cuanto a Daniel. </a:t>
            </a:r>
          </a:p>
          <a:p>
            <a:r>
              <a:rPr lang="es-ES" b="1" dirty="0">
                <a:solidFill>
                  <a:schemeClr val="bg1"/>
                </a:solidFill>
              </a:rPr>
              <a:t>No vemos a Daniel desesperado.</a:t>
            </a:r>
          </a:p>
          <a:p>
            <a:r>
              <a:rPr lang="es-ES" b="1" dirty="0">
                <a:solidFill>
                  <a:schemeClr val="bg1"/>
                </a:solidFill>
              </a:rPr>
              <a:t>Esta mas desesperado mas preocupado el Rey.</a:t>
            </a:r>
          </a:p>
          <a:p>
            <a:r>
              <a:rPr lang="es-ES" b="1" dirty="0">
                <a:solidFill>
                  <a:schemeClr val="bg1"/>
                </a:solidFill>
              </a:rPr>
              <a:t>Daniel.6:20-22.</a:t>
            </a:r>
          </a:p>
          <a:p>
            <a:r>
              <a:rPr lang="es-ES" b="1" dirty="0">
                <a:solidFill>
                  <a:schemeClr val="bg1"/>
                </a:solidFill>
              </a:rPr>
              <a:t>Y acercándose al foso, </a:t>
            </a:r>
            <a:r>
              <a:rPr lang="es-ES" b="1" u="sng" dirty="0">
                <a:solidFill>
                  <a:srgbClr val="7030A0"/>
                </a:solidFill>
              </a:rPr>
              <a:t>gritó a Daniel con voz angustiada.</a:t>
            </a:r>
            <a:r>
              <a:rPr lang="es-ES" b="1" dirty="0">
                <a:solidFill>
                  <a:schemeClr val="bg1"/>
                </a:solidFill>
              </a:rPr>
              <a:t> El rey habló a Daniel y le dijo: Daniel, siervo del Dios viviente, tu Dios, a quien sirves con perseverancia, ¿te ha podido librar de los leones? </a:t>
            </a:r>
          </a:p>
          <a:p>
            <a:r>
              <a:rPr lang="es-ES" b="1" dirty="0">
                <a:solidFill>
                  <a:schemeClr val="bg1"/>
                </a:solidFill>
              </a:rPr>
              <a:t>V.21.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Entonces Daniel respondió al rey: Oh rey, vive para siempre. </a:t>
            </a:r>
          </a:p>
          <a:p>
            <a:r>
              <a:rPr lang="es-ES" b="1" dirty="0">
                <a:solidFill>
                  <a:schemeClr val="bg1"/>
                </a:solidFill>
              </a:rPr>
              <a:t>V.22.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Mi Dios envió su ángel,</a:t>
            </a:r>
            <a:r>
              <a:rPr lang="es-ES" b="1" dirty="0">
                <a:solidFill>
                  <a:schemeClr val="bg1"/>
                </a:solidFill>
              </a:rPr>
              <a:t> que cerró la boca de los leones, y no me han hecho daño alguno porque fui hallado inocente ante El; y tampoco ante ti, oh rey, he cometido crimen alguno. </a:t>
            </a:r>
          </a:p>
          <a:p>
            <a:r>
              <a:rPr lang="es-ES" b="1" dirty="0">
                <a:solidFill>
                  <a:schemeClr val="bg1"/>
                </a:solidFill>
              </a:rPr>
              <a:t>Dios salvo a Daniel pero vemos en Daniel una tranquilidad.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sabia que todo dependía de Dios.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 apóstol Pablo no estaba en nada preocupado por lo que le pasara.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Hechos.20:22-24.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Y ahora, he aquí que yo, atado en espíritu,</a:t>
            </a:r>
            <a:r>
              <a:rPr lang="es-ES" b="1" dirty="0">
                <a:solidFill>
                  <a:schemeClr val="bg1"/>
                </a:solidFill>
              </a:rPr>
              <a:t> voy a Jerusalén sin saber lo que allá me sucederá, </a:t>
            </a:r>
          </a:p>
          <a:p>
            <a:r>
              <a:rPr lang="es-ES" b="1" dirty="0">
                <a:solidFill>
                  <a:schemeClr val="bg1"/>
                </a:solidFill>
              </a:rPr>
              <a:t>El no sabia lo que le esperaba.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no tenia miedo no estaba desesperado ni angustiado </a:t>
            </a:r>
            <a:r>
              <a:rPr lang="es-ES" b="1">
                <a:solidFill>
                  <a:schemeClr val="bg1"/>
                </a:solidFill>
              </a:rPr>
              <a:t>ni afanado </a:t>
            </a:r>
            <a:r>
              <a:rPr lang="es-ES" b="1" dirty="0">
                <a:solidFill>
                  <a:schemeClr val="bg1"/>
                </a:solidFill>
              </a:rPr>
              <a:t>por nada.</a:t>
            </a:r>
          </a:p>
          <a:p>
            <a:r>
              <a:rPr lang="es-ES" b="1" dirty="0">
                <a:solidFill>
                  <a:schemeClr val="bg1"/>
                </a:solidFill>
              </a:rPr>
              <a:t>V.23.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salvo que el Espíritu Santo solemnemente me da testimonio en cada ciudad, diciendo </a:t>
            </a:r>
            <a:r>
              <a:rPr lang="es-ES" b="1" u="sng" dirty="0">
                <a:solidFill>
                  <a:srgbClr val="FFFF00"/>
                </a:solidFill>
              </a:rPr>
              <a:t>que me esperan cadenas y aflicciones.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¿Qué le esperaba?</a:t>
            </a:r>
          </a:p>
          <a:p>
            <a:r>
              <a:rPr lang="es-ES" b="1" dirty="0">
                <a:solidFill>
                  <a:schemeClr val="bg1"/>
                </a:solidFill>
              </a:rPr>
              <a:t>1. Cadenas.</a:t>
            </a:r>
          </a:p>
          <a:p>
            <a:r>
              <a:rPr lang="es-ES" b="1" dirty="0">
                <a:solidFill>
                  <a:schemeClr val="bg1"/>
                </a:solidFill>
              </a:rPr>
              <a:t>2. Aflicciones.</a:t>
            </a:r>
          </a:p>
          <a:p>
            <a:r>
              <a:rPr lang="es-ES" b="1" dirty="0">
                <a:solidFill>
                  <a:schemeClr val="bg1"/>
                </a:solidFill>
              </a:rPr>
              <a:t>V.24.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Pero en ninguna manera estimo mi vida como valiosa para mí mismo,</a:t>
            </a:r>
            <a:r>
              <a:rPr lang="es-ES" b="1" dirty="0">
                <a:solidFill>
                  <a:schemeClr val="bg1"/>
                </a:solidFill>
              </a:rPr>
              <a:t> a fin de poder terminar mi carrera y el ministerio que recibí del Señor Jesús, para dar testimonio solemnemente del evangelio de la gracia de Dios.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¿Qué le quito el sueño al apóstol Pablo?</a:t>
            </a:r>
          </a:p>
          <a:p>
            <a:r>
              <a:rPr lang="es-ES" b="1" dirty="0">
                <a:solidFill>
                  <a:schemeClr val="bg1"/>
                </a:solidFill>
              </a:rPr>
              <a:t>Nada confió siempre en Dios dependía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Hermano no se afane no se desespere tómelo con tranquilidad confiando siempre en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Salmos.121:1-2.</a:t>
            </a:r>
          </a:p>
          <a:p>
            <a:r>
              <a:rPr lang="es-ES" b="1" dirty="0">
                <a:solidFill>
                  <a:schemeClr val="bg1"/>
                </a:solidFill>
              </a:rPr>
              <a:t>Levantaré mis ojos a los montes; </a:t>
            </a:r>
            <a:r>
              <a:rPr lang="es-ES" b="1" u="sng" dirty="0">
                <a:solidFill>
                  <a:srgbClr val="7030A0"/>
                </a:solidFill>
              </a:rPr>
              <a:t>¿de dónde vendrá mi socorro?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¿De donde vendrá nuestro socorro?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su afán?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¿De su fuerza?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su dinero?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su familia?</a:t>
            </a:r>
          </a:p>
          <a:p>
            <a:r>
              <a:rPr lang="es-ES" b="1" dirty="0">
                <a:solidFill>
                  <a:schemeClr val="bg1"/>
                </a:solidFill>
              </a:rPr>
              <a:t>¿De sus amistades?</a:t>
            </a:r>
          </a:p>
          <a:p>
            <a:r>
              <a:rPr lang="es-ES" b="1" dirty="0">
                <a:solidFill>
                  <a:schemeClr val="bg1"/>
                </a:solidFill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</a:rPr>
              <a:t>Viene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V.2.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Mi socorro viene del SEÑOR,</a:t>
            </a:r>
            <a:r>
              <a:rPr lang="es-ES" b="1" dirty="0">
                <a:solidFill>
                  <a:schemeClr val="bg1"/>
                </a:solidFill>
              </a:rPr>
              <a:t> que hizo los cielos y la tierra. </a:t>
            </a:r>
          </a:p>
          <a:p>
            <a:r>
              <a:rPr lang="es-ES" b="1" dirty="0">
                <a:solidFill>
                  <a:schemeClr val="bg1"/>
                </a:solidFill>
              </a:rPr>
              <a:t>El Señor es nuestro protector.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Salmos.121:5.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El SEÑOR es tu guardador;</a:t>
            </a:r>
            <a:r>
              <a:rPr lang="es-ES" b="1" dirty="0">
                <a:solidFill>
                  <a:schemeClr val="bg1"/>
                </a:solidFill>
              </a:rPr>
              <a:t> el SEÑOR es tu sombra a tu mano derecha.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Esperemos en El Señor.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Salmos.37:7.</a:t>
            </a:r>
          </a:p>
          <a:p>
            <a:r>
              <a:rPr lang="es-ES" b="1" u="sng" dirty="0">
                <a:solidFill>
                  <a:srgbClr val="FFFF00"/>
                </a:solidFill>
              </a:rPr>
              <a:t>Confía callado en el SEÑOR y espérale con paciencia;</a:t>
            </a:r>
            <a:r>
              <a:rPr lang="es-ES" b="1" dirty="0">
                <a:solidFill>
                  <a:schemeClr val="bg1"/>
                </a:solidFill>
              </a:rPr>
              <a:t> no te irrites a causa del que prospera en su camino, por el hombre que lleva a cabo sus intrigas. </a:t>
            </a:r>
          </a:p>
          <a:p>
            <a:r>
              <a:rPr lang="es-ES" b="1" dirty="0">
                <a:solidFill>
                  <a:schemeClr val="bg1"/>
                </a:solidFill>
              </a:rPr>
              <a:t>No nos irritemos, desesperemos sino confiemos en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Salmos.123:2.</a:t>
            </a:r>
          </a:p>
          <a:p>
            <a:r>
              <a:rPr lang="es-ES" b="1" dirty="0">
                <a:solidFill>
                  <a:schemeClr val="bg1"/>
                </a:solidFill>
              </a:rPr>
              <a:t>He aquí, como los ojos de los siervos miran a la mano de su señor, como los ojos de la sierva a la mano de su señora, </a:t>
            </a:r>
            <a:r>
              <a:rPr lang="es-ES" b="1" u="sng" dirty="0">
                <a:solidFill>
                  <a:srgbClr val="FF0000"/>
                </a:solidFill>
              </a:rPr>
              <a:t>así nuestros ojos miran al SEÑOR nuestro Dios hasta que se apiade de nosotros.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Esperemos en El y en su palabra pongamos nuestra esperanza.</a:t>
            </a:r>
          </a:p>
          <a:p>
            <a:r>
              <a:rPr lang="es-ES" b="1" dirty="0">
                <a:solidFill>
                  <a:schemeClr val="bg1"/>
                </a:solidFill>
              </a:rPr>
              <a:t>Salmos.130:5-6.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Espero en el SEÑOR;</a:t>
            </a:r>
            <a:r>
              <a:rPr lang="es-ES" b="1" dirty="0">
                <a:solidFill>
                  <a:schemeClr val="bg1"/>
                </a:solidFill>
              </a:rPr>
              <a:t> en El espera mi alma, y en su palabra tengo mi esperanza. </a:t>
            </a:r>
          </a:p>
          <a:p>
            <a:r>
              <a:rPr lang="es-ES" b="1" dirty="0">
                <a:solidFill>
                  <a:schemeClr val="bg1"/>
                </a:solidFill>
              </a:rPr>
              <a:t>V.6.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Mi alma espera al Señor</a:t>
            </a:r>
            <a:r>
              <a:rPr lang="es-ES" b="1" dirty="0">
                <a:solidFill>
                  <a:schemeClr val="bg1"/>
                </a:solidFill>
              </a:rPr>
              <a:t> más que los centinelas a la mañana; sí, más que los centinelas a la mañana. </a:t>
            </a:r>
          </a:p>
          <a:p>
            <a:r>
              <a:rPr lang="es-ES" b="1" dirty="0">
                <a:solidFill>
                  <a:schemeClr val="bg1"/>
                </a:solidFill>
              </a:rPr>
              <a:t>Confiemos en Dios siempre.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F6701A48-8F90-4CAE-A739-E7438B25EEAE}"/>
              </a:ext>
            </a:extLst>
          </p:cNvPr>
          <p:cNvSpPr/>
          <p:nvPr/>
        </p:nvSpPr>
        <p:spPr>
          <a:xfrm>
            <a:off x="2067339" y="0"/>
            <a:ext cx="5155096" cy="1470991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2F17D4-6999-48EB-A0A9-93BC239E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CONCLUSION: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FA2C3-27A7-4898-A6DD-9DBED619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590"/>
            <a:ext cx="9144000" cy="524441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Cristo nos dejo su paz para que podamos vivir y dormir tranquilo aun en las tormentas de nuestras vidas.</a:t>
            </a:r>
          </a:p>
          <a:p>
            <a:r>
              <a:rPr lang="es-ES" b="1" dirty="0">
                <a:solidFill>
                  <a:schemeClr val="bg1"/>
                </a:solidFill>
              </a:rPr>
              <a:t>Disfrutemos de esa paz que Cristo nos regala.</a:t>
            </a:r>
          </a:p>
          <a:p>
            <a:r>
              <a:rPr lang="es-ES" b="1" dirty="0">
                <a:solidFill>
                  <a:schemeClr val="bg1"/>
                </a:solidFill>
              </a:rPr>
              <a:t>Por nada estemos afanamos, preocupados.</a:t>
            </a:r>
          </a:p>
          <a:p>
            <a:r>
              <a:rPr lang="es-ES" b="1" dirty="0">
                <a:solidFill>
                  <a:schemeClr val="bg1"/>
                </a:solidFill>
              </a:rPr>
              <a:t>Confiemos siempre en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Como hijos de Dios no podemos estar afanados preocupados.</a:t>
            </a:r>
          </a:p>
          <a:p>
            <a:r>
              <a:rPr lang="es-ES" b="1" dirty="0">
                <a:solidFill>
                  <a:schemeClr val="bg1"/>
                </a:solidFill>
              </a:rPr>
              <a:t>Afanarnos es falta de fe en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¿Quiénes son los que se afanan?</a:t>
            </a:r>
          </a:p>
          <a:p>
            <a:r>
              <a:rPr lang="es-ES" b="1" dirty="0">
                <a:solidFill>
                  <a:schemeClr val="bg1"/>
                </a:solidFill>
              </a:rPr>
              <a:t>Los gentiles los que no tienen a Dios.</a:t>
            </a:r>
          </a:p>
        </p:txBody>
      </p:sp>
    </p:spTree>
    <p:extLst>
      <p:ext uri="{BB962C8B-B14F-4D97-AF65-F5344CB8AC3E}">
        <p14:creationId xmlns:p14="http://schemas.microsoft.com/office/powerpoint/2010/main" val="41058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Tomad mi yugo sobre vosotros y aprended de mí, que soy manso y humilde de corazón, </a:t>
            </a:r>
            <a:r>
              <a:rPr lang="es-ES" b="1" u="sng" dirty="0">
                <a:solidFill>
                  <a:srgbClr val="FF0000"/>
                </a:solidFill>
              </a:rPr>
              <a:t>y HALLAREIS DESCANSO PARA VUESTRAS ALMAS.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En Cristo hay descanso para nuestras almas.</a:t>
            </a:r>
          </a:p>
          <a:p>
            <a:r>
              <a:rPr lang="es-ES" b="1" dirty="0">
                <a:solidFill>
                  <a:schemeClr val="bg1"/>
                </a:solidFill>
              </a:rPr>
              <a:t>El cuerpo va sentir el peso de las aflicciones pero el alma estará tranquila aun en la peor adversidad que se nos presente.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mismo es nuestro ejemplo de estar tranquilo sin desesperación.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39E57A-ED06-47CA-ADDA-CA18D0E2EFAF}"/>
              </a:ext>
            </a:extLst>
          </p:cNvPr>
          <p:cNvSpPr/>
          <p:nvPr/>
        </p:nvSpPr>
        <p:spPr>
          <a:xfrm>
            <a:off x="0" y="5473148"/>
            <a:ext cx="9144000" cy="13848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8E79C7-86AA-4B07-B2B6-C93A3C522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473148"/>
          </a:xfrm>
          <a:prstGeom prst="rect">
            <a:avLst/>
          </a:prstGeom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E850CF23-31E1-409B-92B3-3027600BE034}"/>
              </a:ext>
            </a:extLst>
          </p:cNvPr>
          <p:cNvSpPr/>
          <p:nvPr/>
        </p:nvSpPr>
        <p:spPr>
          <a:xfrm>
            <a:off x="4572000" y="0"/>
            <a:ext cx="4571999" cy="3326296"/>
          </a:xfrm>
          <a:prstGeom prst="cloudCallout">
            <a:avLst>
              <a:gd name="adj1" fmla="val -58804"/>
              <a:gd name="adj2" fmla="val 557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40536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Mateo.8:23-26.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entró Jesús en la barca, sus discípulos le siguieron. </a:t>
            </a:r>
          </a:p>
          <a:p>
            <a:r>
              <a:rPr lang="es-ES" b="1" dirty="0">
                <a:solidFill>
                  <a:schemeClr val="bg1"/>
                </a:solidFill>
              </a:rPr>
              <a:t>V.24.</a:t>
            </a:r>
          </a:p>
          <a:p>
            <a:r>
              <a:rPr lang="es-ES" b="1" dirty="0">
                <a:solidFill>
                  <a:schemeClr val="bg1"/>
                </a:solidFill>
              </a:rPr>
              <a:t>Y de pronto se desató una gran tormenta en el mar, de modo que las olas cubrían la barca; </a:t>
            </a:r>
            <a:r>
              <a:rPr lang="es-ES" b="1" u="sng" dirty="0">
                <a:solidFill>
                  <a:srgbClr val="7030A0"/>
                </a:solidFill>
              </a:rPr>
              <a:t>pero Jesús estaba dormido.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esta dormido aun cuando era una fuerte tormenta que puede volcar la barca.</a:t>
            </a:r>
          </a:p>
          <a:p>
            <a:r>
              <a:rPr lang="es-ES" b="1" dirty="0">
                <a:solidFill>
                  <a:schemeClr val="bg1"/>
                </a:solidFill>
              </a:rPr>
              <a:t>V.25.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llegándose a El, le despertaron, diciendo: </a:t>
            </a:r>
            <a:r>
              <a:rPr lang="es-ES" b="1" u="sng" dirty="0">
                <a:solidFill>
                  <a:srgbClr val="002060"/>
                </a:solidFill>
              </a:rPr>
              <a:t>¡Señor, sálvanos, que perecemos! </a:t>
            </a:r>
          </a:p>
          <a:p>
            <a:r>
              <a:rPr lang="es-ES" b="1" dirty="0">
                <a:solidFill>
                  <a:schemeClr val="bg1"/>
                </a:solidFill>
              </a:rPr>
              <a:t>Los discípulos están desesperados.</a:t>
            </a:r>
          </a:p>
          <a:p>
            <a:r>
              <a:rPr lang="es-ES" b="1" dirty="0">
                <a:solidFill>
                  <a:schemeClr val="bg1"/>
                </a:solidFill>
              </a:rPr>
              <a:t>V.26.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les dijo*: </a:t>
            </a:r>
            <a:r>
              <a:rPr lang="es-ES" b="1" u="sng" dirty="0">
                <a:solidFill>
                  <a:srgbClr val="00B050"/>
                </a:solidFill>
              </a:rPr>
              <a:t>¿Por qué estáis amedrentados, hombres de poca fe?</a:t>
            </a:r>
            <a:r>
              <a:rPr lang="es-ES" b="1" dirty="0">
                <a:solidFill>
                  <a:schemeClr val="bg1"/>
                </a:solidFill>
              </a:rPr>
              <a:t> Entonces se levantó, reprendió a los vientos y al mar, y sobrevino una gran calma.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repente, exhorta a los discípulos por su poca fe.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¿Qué le preocupa a Usted en este momento?</a:t>
            </a:r>
          </a:p>
          <a:p>
            <a:r>
              <a:rPr lang="es-ES" b="1" dirty="0">
                <a:solidFill>
                  <a:schemeClr val="bg1"/>
                </a:solidFill>
              </a:rPr>
              <a:t>¿No tiene que comer, que beber que vestir?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le dice que no se afane.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Mateo.6:25.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os digo, </a:t>
            </a:r>
            <a:r>
              <a:rPr lang="es-ES" b="1" u="sng" dirty="0">
                <a:solidFill>
                  <a:srgbClr val="FFFF00"/>
                </a:solidFill>
              </a:rPr>
              <a:t>no os preocupéis por vuestra vida,</a:t>
            </a:r>
            <a:r>
              <a:rPr lang="es-ES" b="1" dirty="0">
                <a:solidFill>
                  <a:schemeClr val="bg1"/>
                </a:solidFill>
              </a:rPr>
              <a:t> qué comeréis o qué beberéis; ni por vuestro cuerpo, qué vestiréis. ¿No es la vida más que el alimento y el cuerpo más que la ropa?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 debemos de preocuparnos por nada de eso.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Mateo.6:31.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Por tanto, no os preocupéis, diciendo:</a:t>
            </a:r>
            <a:r>
              <a:rPr lang="es-ES" b="1" dirty="0">
                <a:solidFill>
                  <a:schemeClr val="bg1"/>
                </a:solidFill>
              </a:rPr>
              <a:t> "¿Qué comeremos?" o "¿qué beberemos?" o "¿con qué nos vestiremos?" </a:t>
            </a:r>
          </a:p>
          <a:p>
            <a:r>
              <a:rPr lang="es-ES" b="1" dirty="0">
                <a:solidFill>
                  <a:schemeClr val="bg1"/>
                </a:solidFill>
              </a:rPr>
              <a:t>El preocuparnos en estas cosas es ser falto de fe.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Mateo.6:30.</a:t>
            </a:r>
          </a:p>
          <a:p>
            <a:r>
              <a:rPr lang="es-ES" b="1" dirty="0">
                <a:solidFill>
                  <a:schemeClr val="bg1"/>
                </a:solidFill>
              </a:rPr>
              <a:t>Y si Dios viste así la hierba del campo, que hoy es y mañana es echada al horno, </a:t>
            </a:r>
            <a:r>
              <a:rPr lang="es-ES" b="1" u="sng" dirty="0">
                <a:solidFill>
                  <a:srgbClr val="7030A0"/>
                </a:solidFill>
              </a:rPr>
              <a:t>¿no hará mucho más por vosotros, hombres de poca fe?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1F83E74-B459-44D9-9A04-741032A57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EE1CC8B-19F8-4EA7-82C0-F301363C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es no confiar en Dios, ser como el gentil como la persona que no conoce de Dios ni su poder.</a:t>
            </a:r>
          </a:p>
          <a:p>
            <a:r>
              <a:rPr lang="es-ES" b="1" dirty="0">
                <a:solidFill>
                  <a:schemeClr val="bg1"/>
                </a:solidFill>
              </a:rPr>
              <a:t>Mateo.6:32.</a:t>
            </a:r>
          </a:p>
          <a:p>
            <a:r>
              <a:rPr lang="es-ES" b="1" u="sng" dirty="0">
                <a:solidFill>
                  <a:srgbClr val="002060"/>
                </a:solidFill>
              </a:rPr>
              <a:t>Porque los gentiles buscan ansiosamente todas estas cosas;</a:t>
            </a:r>
            <a:r>
              <a:rPr lang="es-ES" b="1" dirty="0">
                <a:solidFill>
                  <a:schemeClr val="bg1"/>
                </a:solidFill>
              </a:rPr>
              <a:t> que vuestro Padre celestial sabe que necesitáis de todas estas cosas. </a:t>
            </a:r>
          </a:p>
          <a:p>
            <a:r>
              <a:rPr lang="es-ES" b="1" dirty="0">
                <a:solidFill>
                  <a:schemeClr val="bg1"/>
                </a:solidFill>
              </a:rPr>
              <a:t>No debemos estar preocupados por nada.</a:t>
            </a:r>
          </a:p>
          <a:p>
            <a:r>
              <a:rPr lang="es-ES" b="1" dirty="0">
                <a:solidFill>
                  <a:schemeClr val="bg1"/>
                </a:solidFill>
              </a:rPr>
              <a:t>Filipenses.4:6.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Por nada estéis afanosos; antes bien,</a:t>
            </a:r>
            <a:r>
              <a:rPr lang="es-ES" b="1" dirty="0">
                <a:solidFill>
                  <a:schemeClr val="bg1"/>
                </a:solidFill>
              </a:rPr>
              <a:t> en todo, mediante oración y súplica con acción de gracias, sean dadas a conocer vuestras peticiones delante de Dios.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BC4966-91C7-4F16-B19C-29B96C94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3067</Words>
  <Application>Microsoft Office PowerPoint</Application>
  <PresentationFormat>Presentación en pantalla (4:3)</PresentationFormat>
  <Paragraphs>249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de Office</vt:lpstr>
      <vt:lpstr>PAZ EN LA TORMENTA.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 EN LA TORMENTA.</dc:title>
  <dc:creator>Mario Moreno</dc:creator>
  <cp:lastModifiedBy>Mario Moreno</cp:lastModifiedBy>
  <cp:revision>25</cp:revision>
  <dcterms:created xsi:type="dcterms:W3CDTF">2021-05-10T23:30:17Z</dcterms:created>
  <dcterms:modified xsi:type="dcterms:W3CDTF">2021-05-18T01:14:52Z</dcterms:modified>
</cp:coreProperties>
</file>