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7"/>
  </p:notesMasterIdLst>
  <p:handoutMasterIdLst>
    <p:handoutMasterId r:id="rId28"/>
  </p:handoutMasterIdLst>
  <p:sldIdLst>
    <p:sldId id="265" r:id="rId3"/>
    <p:sldId id="305" r:id="rId4"/>
    <p:sldId id="311" r:id="rId5"/>
    <p:sldId id="302" r:id="rId6"/>
    <p:sldId id="307" r:id="rId7"/>
    <p:sldId id="306" r:id="rId8"/>
    <p:sldId id="266" r:id="rId9"/>
    <p:sldId id="303" r:id="rId10"/>
    <p:sldId id="304" r:id="rId11"/>
    <p:sldId id="280" r:id="rId12"/>
    <p:sldId id="281" r:id="rId13"/>
    <p:sldId id="282" r:id="rId14"/>
    <p:sldId id="296" r:id="rId15"/>
    <p:sldId id="284" r:id="rId16"/>
    <p:sldId id="297" r:id="rId17"/>
    <p:sldId id="285" r:id="rId18"/>
    <p:sldId id="287" r:id="rId19"/>
    <p:sldId id="292" r:id="rId20"/>
    <p:sldId id="293" r:id="rId21"/>
    <p:sldId id="299" r:id="rId22"/>
    <p:sldId id="300" r:id="rId23"/>
    <p:sldId id="295" r:id="rId24"/>
    <p:sldId id="298" r:id="rId25"/>
    <p:sldId id="31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notesViewPr>
    <p:cSldViewPr snapToGrid="0">
      <p:cViewPr varScale="1">
        <p:scale>
          <a:sx n="65" d="100"/>
          <a:sy n="65" d="100"/>
        </p:scale>
        <p:origin x="134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12/17/2020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‹Nº›</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12/17/2020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‹Nº›</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s-ES"/>
              <a:t>Haga clic para modificar el estilo de título del patrón</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s-ES"/>
              <a:t>Haga clic para modificar el estilo de título del patrón</a:t>
            </a:r>
            <a:endParaRP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12/17/2020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‹Nº›</a:t>
            </a:fld>
            <a:endParaRPr/>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s-ES"/>
              <a:t>Haga clic para modificar el estilo de título del patrón</a:t>
            </a:r>
            <a:endParaRPr/>
          </a:p>
        </p:txBody>
      </p:sp>
      <p:sp>
        <p:nvSpPr>
          <p:cNvPr id="3" name="Picture Placeholder 2"/>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9E583DDF-CA54-461A-A486-592D2374C532}" type="datetimeFigureOut">
              <a:rPr lang="en-US"/>
              <a:t>12/17/2020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‹Nº›</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Date Placeholder 3"/>
          <p:cNvSpPr>
            <a:spLocks noGrp="1"/>
          </p:cNvSpPr>
          <p:nvPr>
            <p:ph type="dt" sz="half" idx="10"/>
          </p:nvPr>
        </p:nvSpPr>
        <p:spPr/>
        <p:txBody>
          <a:bodyPr/>
          <a:lstStyle/>
          <a:p>
            <a:fld id="{9E583DDF-CA54-461A-A486-592D2374C532}" type="datetimeFigureOut">
              <a:rPr lang="en-US"/>
              <a:t>12/17/2020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‹Nº›</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s-ES"/>
              <a:t>Haga clic para modificar el estilo de título del patrón</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Date Placeholder 3"/>
          <p:cNvSpPr>
            <a:spLocks noGrp="1"/>
          </p:cNvSpPr>
          <p:nvPr>
            <p:ph type="dt" sz="half" idx="10"/>
          </p:nvPr>
        </p:nvSpPr>
        <p:spPr/>
        <p:txBody>
          <a:bodyPr/>
          <a:lstStyle/>
          <a:p>
            <a:fld id="{9E583DDF-CA54-461A-A486-592D2374C532}" type="datetimeFigureOut">
              <a:rPr lang="en-US"/>
              <a:t>12/17/2020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‹Nº›</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a:p>
        </p:txBody>
      </p:sp>
      <p:sp>
        <p:nvSpPr>
          <p:cNvPr id="3" name="Content Placeholder 2"/>
          <p:cNvSpPr>
            <a:spLocks noGrp="1"/>
          </p:cNvSpPr>
          <p:nvPr>
            <p:ph idx="1"/>
          </p:nvPr>
        </p:nvSpPr>
        <p:spPr/>
        <p:txBody>
          <a:bodyPr/>
          <a:lstStyle>
            <a:lvl6pPr>
              <a:defRPr/>
            </a:lvl6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Date Placeholder 3"/>
          <p:cNvSpPr>
            <a:spLocks noGrp="1"/>
          </p:cNvSpPr>
          <p:nvPr>
            <p:ph type="dt" sz="half" idx="10"/>
          </p:nvPr>
        </p:nvSpPr>
        <p:spPr/>
        <p:txBody>
          <a:bodyPr/>
          <a:lstStyle/>
          <a:p>
            <a:fld id="{9E583DDF-CA54-461A-A486-592D2374C532}" type="datetimeFigureOut">
              <a:rPr lang="en-US"/>
              <a:t>12/17/2020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‹Nº›</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s-ES"/>
              <a:t>Haga clic para modificar el estilo de título del patrón</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E583DDF-CA54-461A-A486-592D2374C532}" type="datetimeFigureOut">
              <a:rPr lang="en-US"/>
              <a:t>12/17/2020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‹Nº›</a:t>
            </a:fld>
            <a:endParaRPr/>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s-ES"/>
              <a:t>Haga clic para modificar el estilo de título del patrón</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12/17/2020</a:t>
            </a:fld>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‹Nº›</a:t>
            </a:fld>
            <a:endParaRPr/>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5" name="Date Placeholder 4"/>
          <p:cNvSpPr>
            <a:spLocks noGrp="1"/>
          </p:cNvSpPr>
          <p:nvPr>
            <p:ph type="dt" sz="half" idx="10"/>
          </p:nvPr>
        </p:nvSpPr>
        <p:spPr/>
        <p:txBody>
          <a:bodyPr/>
          <a:lstStyle/>
          <a:p>
            <a:fld id="{9DD7D43D-6574-4C7B-808D-C6C12215A4D4}" type="datetimeFigureOut">
              <a:rPr lang="en-US"/>
              <a:t>12/17/2020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0ECE5F2-81AA-4605-B028-6FBA391056AF}" type="slidenum">
              <a:rPr/>
              <a:t>‹Nº›</a:t>
            </a:fld>
            <a:endParaRPr/>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41120" y="466344"/>
            <a:ext cx="9509760" cy="1234440"/>
          </a:xfrm>
        </p:spPr>
        <p:txBody>
          <a:bodyPr/>
          <a:lstStyle/>
          <a:p>
            <a:r>
              <a:rPr lang="es-ES"/>
              <a:t>Haga clic para modificar el estilo de título del patrón</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7" name="Date Placeholder 6"/>
          <p:cNvSpPr>
            <a:spLocks noGrp="1"/>
          </p:cNvSpPr>
          <p:nvPr>
            <p:ph type="dt" sz="half" idx="10"/>
          </p:nvPr>
        </p:nvSpPr>
        <p:spPr/>
        <p:txBody>
          <a:bodyPr/>
          <a:lstStyle/>
          <a:p>
            <a:fld id="{9E583DDF-CA54-461A-A486-592D2374C532}" type="datetimeFigureOut">
              <a:rPr lang="en-US"/>
              <a:t>12/17/2020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‹Nº›</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a:p>
        </p:txBody>
      </p:sp>
      <p:sp>
        <p:nvSpPr>
          <p:cNvPr id="3" name="Date Placeholder 2"/>
          <p:cNvSpPr>
            <a:spLocks noGrp="1"/>
          </p:cNvSpPr>
          <p:nvPr>
            <p:ph type="dt" sz="half" idx="10"/>
          </p:nvPr>
        </p:nvSpPr>
        <p:spPr/>
        <p:txBody>
          <a:bodyPr/>
          <a:lstStyle/>
          <a:p>
            <a:fld id="{9E583DDF-CA54-461A-A486-592D2374C532}" type="datetimeFigureOut">
              <a:rPr lang="en-US"/>
              <a:t>12/17/2020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‹Nº›</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12/17/2020</a:t>
            </a:fld>
            <a:endParaRPr/>
          </a:p>
        </p:txBody>
      </p:sp>
      <p:sp>
        <p:nvSpPr>
          <p:cNvPr id="3" name="Footer Placeholder 2"/>
          <p:cNvSpPr>
            <a:spLocks noGrp="1"/>
          </p:cNvSpPr>
          <p:nvPr>
            <p:ph type="ftr" sz="quarter" idx="11"/>
          </p:nvPr>
        </p:nvSpPr>
        <p:spPr/>
        <p:txBody>
          <a:bodyPr/>
          <a:lstStyle>
            <a:lvl1pPr>
              <a:defRPr>
                <a:solidFill>
                  <a:schemeClr val="tx2"/>
                </a:solidFill>
              </a:defRPr>
            </a:lvl1pPr>
          </a:lstStyle>
          <a:p>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‹Nº›</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s-ES"/>
              <a:t>Haga clic para modificar el estilo de título del patrón</a:t>
            </a:r>
            <a:endParaRP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9E583DDF-CA54-461A-A486-592D2374C532}" type="datetimeFigureOut">
              <a:rPr lang="en-US"/>
              <a:t>12/17/2020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‹Nº›</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s-ES"/>
              <a:t>Haga clic para modificar el estilo de título del patrón</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bg2"/>
                </a:solidFill>
              </a:defRPr>
            </a:lvl1pPr>
          </a:lstStyle>
          <a:p>
            <a:fld id="{9E583DDF-CA54-461A-A486-592D2374C532}" type="datetimeFigureOut">
              <a:rPr lang="en-US"/>
              <a:pPr/>
              <a:t>12/17/2020</a:t>
            </a:fld>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bg2"/>
                </a:solidFill>
              </a:defRPr>
            </a:lvl1pPr>
          </a:lstStyle>
          <a:p>
            <a:endParaRPr/>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a:solidFill>
                  <a:schemeClr val="bg2"/>
                </a:solidFill>
              </a:defRPr>
            </a:lvl1pPr>
          </a:lstStyle>
          <a:p>
            <a:fld id="{CA8D9AD5-F248-4919-864A-CFD76CC027D6}" type="slidenum">
              <a:rPr/>
              <a:pPr/>
              <a:t>‹Nº›</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74163" y="646523"/>
            <a:ext cx="9643673" cy="1362160"/>
          </a:xfrm>
        </p:spPr>
        <p:txBody>
          <a:bodyPr>
            <a:noAutofit/>
          </a:bodyPr>
          <a:lstStyle/>
          <a:p>
            <a:pPr>
              <a:spcBef>
                <a:spcPts val="0"/>
              </a:spcBef>
            </a:pPr>
            <a:r>
              <a:rPr lang="es-ES" sz="7200" dirty="0">
                <a:solidFill>
                  <a:srgbClr val="C00000"/>
                </a:solidFill>
                <a:latin typeface="Gloucester MT Extra Condensed" panose="02030808020601010101" pitchFamily="18" charset="0"/>
              </a:rPr>
              <a:t>“El Espíritu De Sodoma Y Gomorra” </a:t>
            </a:r>
            <a:endParaRPr lang="es-ES" sz="7200" b="0" i="0" dirty="0">
              <a:solidFill>
                <a:srgbClr val="C00000"/>
              </a:solidFill>
              <a:latin typeface="Gloucester MT Extra Condensed" panose="02030808020601010101" pitchFamily="18" charset="0"/>
            </a:endParaRPr>
          </a:p>
        </p:txBody>
      </p:sp>
      <p:sp>
        <p:nvSpPr>
          <p:cNvPr id="4" name="Subtítulo 3"/>
          <p:cNvSpPr>
            <a:spLocks noGrp="1"/>
          </p:cNvSpPr>
          <p:nvPr>
            <p:ph type="subTitle" idx="1"/>
          </p:nvPr>
        </p:nvSpPr>
        <p:spPr>
          <a:xfrm>
            <a:off x="584616" y="3040250"/>
            <a:ext cx="11077732" cy="3171227"/>
          </a:xfrm>
        </p:spPr>
        <p:txBody>
          <a:bodyPr>
            <a:noAutofit/>
          </a:bodyPr>
          <a:lstStyle/>
          <a:p>
            <a:r>
              <a:rPr lang="es-ES" sz="3200" b="1" dirty="0">
                <a:solidFill>
                  <a:srgbClr val="002060"/>
                </a:solidFill>
                <a:effectLst>
                  <a:outerShdw blurRad="38100" dist="38100" dir="2700000" algn="tl">
                    <a:srgbClr val="000000">
                      <a:alpha val="43137"/>
                    </a:srgbClr>
                  </a:outerShdw>
                </a:effectLst>
                <a:latin typeface="Abadi" panose="020B0604020104020204" pitchFamily="34" charset="0"/>
              </a:rPr>
              <a:t>“Algo parecido les sucedió a los que vivían en Sodoma y Gomorra, y en las ciudades cercanas. Los que vivían allí pecaron y practicaron todo tipo de relaciones sexuales prohibidas. Por eso Dios los castigó y los arrojó al fuego que nunca se apaga, para que sufran allí. Que esto sirva de advertencia para todos nosotros” </a:t>
            </a:r>
          </a:p>
          <a:p>
            <a:r>
              <a:rPr lang="es-ES" sz="3200" b="1" dirty="0">
                <a:solidFill>
                  <a:srgbClr val="C00000"/>
                </a:solidFill>
                <a:effectLst>
                  <a:outerShdw blurRad="38100" dist="38100" dir="2700000" algn="tl">
                    <a:srgbClr val="000000">
                      <a:alpha val="43137"/>
                    </a:srgbClr>
                  </a:outerShdw>
                </a:effectLst>
                <a:latin typeface="Abadi" panose="020B0604020104020204" pitchFamily="34" charset="0"/>
              </a:rPr>
              <a:t>Judas 1:7  BLS.</a:t>
            </a:r>
            <a:endParaRPr lang="es-ES" sz="3200" b="1" i="0" baseline="0" dirty="0">
              <a:solidFill>
                <a:srgbClr val="C00000"/>
              </a:solidFill>
              <a:effectLst>
                <a:outerShdw blurRad="38100" dist="38100" dir="2700000" algn="tl">
                  <a:srgbClr val="000000">
                    <a:alpha val="43137"/>
                  </a:srgbClr>
                </a:outerShdw>
              </a:effectLst>
              <a:latin typeface="Abadi" panose="020B0604020104020204" pitchFamily="34" charset="0"/>
            </a:endParaRPr>
          </a:p>
        </p:txBody>
      </p:sp>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2000"/>
                                        <p:tgtEl>
                                          <p:spTgt spid="4">
                                            <p:txEl>
                                              <p:pRg st="0" end="0"/>
                                            </p:txEl>
                                          </p:spTgt>
                                        </p:tgtEl>
                                      </p:cBhvr>
                                    </p:animEffect>
                                  </p:childTnLst>
                                </p:cTn>
                              </p:par>
                              <p:par>
                                <p:cTn id="15" presetID="26"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80">
                                          <p:stCondLst>
                                            <p:cond delay="0"/>
                                          </p:stCondLst>
                                        </p:cTn>
                                        <p:tgtEl>
                                          <p:spTgt spid="4">
                                            <p:txEl>
                                              <p:pRg st="1" end="1"/>
                                            </p:txEl>
                                          </p:spTgt>
                                        </p:tgtEl>
                                      </p:cBhvr>
                                    </p:animEffect>
                                    <p:anim calcmode="lin" valueType="num">
                                      <p:cBhvr>
                                        <p:cTn id="18"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xEl>
                                              <p:pRg st="1" end="1"/>
                                            </p:txEl>
                                          </p:spTgt>
                                        </p:tgtEl>
                                      </p:cBhvr>
                                      <p:to x="100000" y="60000"/>
                                    </p:animScale>
                                    <p:animScale>
                                      <p:cBhvr>
                                        <p:cTn id="24" dur="166" decel="50000">
                                          <p:stCondLst>
                                            <p:cond delay="676"/>
                                          </p:stCondLst>
                                        </p:cTn>
                                        <p:tgtEl>
                                          <p:spTgt spid="4">
                                            <p:txEl>
                                              <p:pRg st="1" end="1"/>
                                            </p:txEl>
                                          </p:spTgt>
                                        </p:tgtEl>
                                      </p:cBhvr>
                                      <p:to x="100000" y="100000"/>
                                    </p:animScale>
                                    <p:animScale>
                                      <p:cBhvr>
                                        <p:cTn id="25" dur="26">
                                          <p:stCondLst>
                                            <p:cond delay="1312"/>
                                          </p:stCondLst>
                                        </p:cTn>
                                        <p:tgtEl>
                                          <p:spTgt spid="4">
                                            <p:txEl>
                                              <p:pRg st="1" end="1"/>
                                            </p:txEl>
                                          </p:spTgt>
                                        </p:tgtEl>
                                      </p:cBhvr>
                                      <p:to x="100000" y="80000"/>
                                    </p:animScale>
                                    <p:animScale>
                                      <p:cBhvr>
                                        <p:cTn id="26" dur="166" decel="50000">
                                          <p:stCondLst>
                                            <p:cond delay="1338"/>
                                          </p:stCondLst>
                                        </p:cTn>
                                        <p:tgtEl>
                                          <p:spTgt spid="4">
                                            <p:txEl>
                                              <p:pRg st="1" end="1"/>
                                            </p:txEl>
                                          </p:spTgt>
                                        </p:tgtEl>
                                      </p:cBhvr>
                                      <p:to x="100000" y="100000"/>
                                    </p:animScale>
                                    <p:animScale>
                                      <p:cBhvr>
                                        <p:cTn id="27" dur="26">
                                          <p:stCondLst>
                                            <p:cond delay="1642"/>
                                          </p:stCondLst>
                                        </p:cTn>
                                        <p:tgtEl>
                                          <p:spTgt spid="4">
                                            <p:txEl>
                                              <p:pRg st="1" end="1"/>
                                            </p:txEl>
                                          </p:spTgt>
                                        </p:tgtEl>
                                      </p:cBhvr>
                                      <p:to x="100000" y="90000"/>
                                    </p:animScale>
                                    <p:animScale>
                                      <p:cBhvr>
                                        <p:cTn id="28" dur="166" decel="50000">
                                          <p:stCondLst>
                                            <p:cond delay="1668"/>
                                          </p:stCondLst>
                                        </p:cTn>
                                        <p:tgtEl>
                                          <p:spTgt spid="4">
                                            <p:txEl>
                                              <p:pRg st="1" end="1"/>
                                            </p:txEl>
                                          </p:spTgt>
                                        </p:tgtEl>
                                      </p:cBhvr>
                                      <p:to x="100000" y="100000"/>
                                    </p:animScale>
                                    <p:animScale>
                                      <p:cBhvr>
                                        <p:cTn id="29" dur="26">
                                          <p:stCondLst>
                                            <p:cond delay="1808"/>
                                          </p:stCondLst>
                                        </p:cTn>
                                        <p:tgtEl>
                                          <p:spTgt spid="4">
                                            <p:txEl>
                                              <p:pRg st="1" end="1"/>
                                            </p:txEl>
                                          </p:spTgt>
                                        </p:tgtEl>
                                      </p:cBhvr>
                                      <p:to x="100000" y="95000"/>
                                    </p:animScale>
                                    <p:animScale>
                                      <p:cBhvr>
                                        <p:cTn id="30" dur="166" decel="50000">
                                          <p:stCondLst>
                                            <p:cond delay="1834"/>
                                          </p:stCondLst>
                                        </p:cTn>
                                        <p:tgtEl>
                                          <p:spTgt spid="4">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314615" y="0"/>
            <a:ext cx="9509760" cy="1233424"/>
          </a:xfrm>
        </p:spPr>
        <p:txBody>
          <a:bodyPr>
            <a:normAutofit/>
          </a:bodyPr>
          <a:lstStyle/>
          <a:p>
            <a:pPr algn="ctr"/>
            <a:r>
              <a:rPr lang="es-ES" sz="6600" dirty="0">
                <a:solidFill>
                  <a:srgbClr val="C00000"/>
                </a:solidFill>
                <a:latin typeface="Britannic Bold" panose="020B0903060703020204" pitchFamily="34" charset="0"/>
              </a:rPr>
              <a:t>SODOMA Y GOMORRA</a:t>
            </a:r>
          </a:p>
        </p:txBody>
      </p:sp>
      <p:sp>
        <p:nvSpPr>
          <p:cNvPr id="4" name="CuadroTexto 3"/>
          <p:cNvSpPr txBox="1"/>
          <p:nvPr/>
        </p:nvSpPr>
        <p:spPr>
          <a:xfrm>
            <a:off x="1202161" y="1608562"/>
            <a:ext cx="10022430" cy="4462760"/>
          </a:xfrm>
          <a:prstGeom prst="rect">
            <a:avLst/>
          </a:prstGeom>
          <a:noFill/>
        </p:spPr>
        <p:txBody>
          <a:bodyPr wrap="square" rtlCol="0">
            <a:spAutoFit/>
          </a:bodyPr>
          <a:lstStyle/>
          <a:p>
            <a:pPr marL="285750" indent="-285750">
              <a:buClr>
                <a:srgbClr val="C00000"/>
              </a:buClr>
              <a:buFont typeface="Wingdings 2" panose="05020102010507070707" pitchFamily="18" charset="2"/>
              <a:buChar char=""/>
            </a:pPr>
            <a:r>
              <a:rPr lang="es-ES" sz="3200" dirty="0">
                <a:solidFill>
                  <a:srgbClr val="002060"/>
                </a:solidFill>
              </a:rPr>
              <a:t>Sodoma y Gomorra se hundieron en corrupción:</a:t>
            </a:r>
          </a:p>
          <a:p>
            <a:pPr marL="742950" lvl="1" indent="-285750">
              <a:buClr>
                <a:srgbClr val="C00000"/>
              </a:buClr>
              <a:buFont typeface="Wingdings 2" panose="05020102010507070707" pitchFamily="18" charset="2"/>
              <a:buChar char=""/>
            </a:pPr>
            <a:r>
              <a:rPr lang="es-ES" sz="2800" dirty="0">
                <a:solidFill>
                  <a:srgbClr val="002060"/>
                </a:solidFill>
              </a:rPr>
              <a:t>Abraham le rogó a Dios por los posibles justos en Sodoma y Gomorra (Gen. 18).</a:t>
            </a:r>
          </a:p>
          <a:p>
            <a:pPr marL="742950" lvl="1" indent="-285750">
              <a:buClr>
                <a:srgbClr val="C00000"/>
              </a:buClr>
              <a:buFont typeface="Wingdings 2" panose="05020102010507070707" pitchFamily="18" charset="2"/>
              <a:buChar char=""/>
            </a:pPr>
            <a:r>
              <a:rPr lang="es-ES" sz="2800" dirty="0">
                <a:solidFill>
                  <a:srgbClr val="002060"/>
                </a:solidFill>
              </a:rPr>
              <a:t>Por si hubieran  “diez justos…” (Deut. 18:23-32). </a:t>
            </a:r>
          </a:p>
          <a:p>
            <a:pPr marL="742950" lvl="1" indent="-285750">
              <a:buClr>
                <a:srgbClr val="C00000"/>
              </a:buClr>
              <a:buFont typeface="Wingdings 2" panose="05020102010507070707" pitchFamily="18" charset="2"/>
              <a:buChar char=""/>
            </a:pPr>
            <a:r>
              <a:rPr lang="es-ES" sz="2800" dirty="0">
                <a:solidFill>
                  <a:srgbClr val="002060"/>
                </a:solidFill>
              </a:rPr>
              <a:t>Pero no había diez justos (Deut. 19:23)</a:t>
            </a:r>
          </a:p>
          <a:p>
            <a:pPr marL="285750" indent="-285750">
              <a:buClr>
                <a:srgbClr val="C00000"/>
              </a:buClr>
              <a:buFont typeface="Wingdings 2" panose="05020102010507070707" pitchFamily="18" charset="2"/>
              <a:buChar char=""/>
            </a:pPr>
            <a:r>
              <a:rPr lang="es-ES" sz="2800" dirty="0">
                <a:solidFill>
                  <a:srgbClr val="002060"/>
                </a:solidFill>
              </a:rPr>
              <a:t>Sodoma y Gomorra se muestran en las Escrituras como una señal o símbolo del Juicio divino.</a:t>
            </a:r>
          </a:p>
          <a:p>
            <a:pPr marL="742950" lvl="1" indent="-285750">
              <a:buClr>
                <a:srgbClr val="C00000"/>
              </a:buClr>
              <a:buFont typeface="Wingdings 2" panose="05020102010507070707" pitchFamily="18" charset="2"/>
              <a:buChar char=""/>
            </a:pPr>
            <a:r>
              <a:rPr lang="es-ES" sz="2800" dirty="0">
                <a:solidFill>
                  <a:srgbClr val="002060"/>
                </a:solidFill>
                <a:effectLst>
                  <a:outerShdw blurRad="38100" dist="38100" dir="2700000" algn="tl">
                    <a:srgbClr val="000000">
                      <a:alpha val="43137"/>
                    </a:srgbClr>
                  </a:outerShdw>
                </a:effectLst>
              </a:rPr>
              <a:t>“… </a:t>
            </a:r>
            <a:r>
              <a:rPr lang="es-ES" sz="2800" i="1" dirty="0">
                <a:solidFill>
                  <a:srgbClr val="0070C0"/>
                </a:solidFill>
                <a:effectLst>
                  <a:outerShdw blurRad="38100" dist="38100" dir="2700000" algn="tl">
                    <a:srgbClr val="000000">
                      <a:alpha val="43137"/>
                    </a:srgbClr>
                  </a:outerShdw>
                </a:effectLst>
              </a:rPr>
              <a:t>y si condenó por destrucción a las ciudades de Sodoma y de Gomorra, reduciéndolas a ceniza y poniéndolas de ejemplo a los que habían de vivir impíamente</a:t>
            </a:r>
            <a:r>
              <a:rPr lang="es-ES" sz="2800" dirty="0">
                <a:solidFill>
                  <a:srgbClr val="002060"/>
                </a:solidFill>
                <a:effectLst>
                  <a:outerShdw blurRad="38100" dist="38100" dir="2700000" algn="tl">
                    <a:srgbClr val="000000">
                      <a:alpha val="43137"/>
                    </a:srgbClr>
                  </a:outerShdw>
                </a:effectLst>
              </a:rPr>
              <a:t>” </a:t>
            </a:r>
            <a:r>
              <a:rPr lang="es-ES" sz="2800" dirty="0">
                <a:solidFill>
                  <a:srgbClr val="002060"/>
                </a:solidFill>
              </a:rPr>
              <a:t>(2 Ped. 2:6). </a:t>
            </a:r>
          </a:p>
        </p:txBody>
      </p:sp>
      <p:sp>
        <p:nvSpPr>
          <p:cNvPr id="5" name="Título 1">
            <a:extLst>
              <a:ext uri="{FF2B5EF4-FFF2-40B4-BE49-F238E27FC236}">
                <a16:creationId xmlns:a16="http://schemas.microsoft.com/office/drawing/2014/main" id="{164DAF0E-9BD1-409A-9232-9FEAAA4E3C09}"/>
              </a:ext>
            </a:extLst>
          </p:cNvPr>
          <p:cNvSpPr txBox="1">
            <a:spLocks/>
          </p:cNvSpPr>
          <p:nvPr/>
        </p:nvSpPr>
        <p:spPr>
          <a:xfrm rot="16200000">
            <a:off x="-3121700" y="3121705"/>
            <a:ext cx="6858000" cy="614593"/>
          </a:xfrm>
          <a:prstGeom prst="rect">
            <a:avLst/>
          </a:prstGeom>
          <a:solidFill>
            <a:srgbClr val="002060"/>
          </a:solidFill>
        </p:spPr>
        <p:txBody>
          <a:bodyPr vert="horz"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algn="ctr"/>
            <a:r>
              <a:rPr lang="es-ES" sz="4000" dirty="0">
                <a:solidFill>
                  <a:srgbClr val="FFFF00"/>
                </a:solidFill>
                <a:latin typeface="Gloucester MT Extra Condensed" panose="02030808020601010101" pitchFamily="18" charset="0"/>
              </a:rPr>
              <a:t>“El Espíritu De Sodoma Y Gomorra” </a:t>
            </a:r>
          </a:p>
        </p:txBody>
      </p:sp>
    </p:spTree>
    <p:extLst>
      <p:ext uri="{BB962C8B-B14F-4D97-AF65-F5344CB8AC3E}">
        <p14:creationId xmlns:p14="http://schemas.microsoft.com/office/powerpoint/2010/main" val="3041028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80">
                                          <p:stCondLst>
                                            <p:cond delay="0"/>
                                          </p:stCondLst>
                                        </p:cTn>
                                        <p:tgtEl>
                                          <p:spTgt spid="4">
                                            <p:txEl>
                                              <p:pRg st="2" end="2"/>
                                            </p:txEl>
                                          </p:spTgt>
                                        </p:tgtEl>
                                      </p:cBhvr>
                                    </p:animEffect>
                                    <p:anim calcmode="lin" valueType="num">
                                      <p:cBhvr>
                                        <p:cTn id="23"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4">
                                            <p:txEl>
                                              <p:pRg st="2" end="2"/>
                                            </p:txEl>
                                          </p:spTgt>
                                        </p:tgtEl>
                                      </p:cBhvr>
                                      <p:to x="100000" y="60000"/>
                                    </p:animScale>
                                    <p:animScale>
                                      <p:cBhvr>
                                        <p:cTn id="29" dur="166" decel="50000">
                                          <p:stCondLst>
                                            <p:cond delay="676"/>
                                          </p:stCondLst>
                                        </p:cTn>
                                        <p:tgtEl>
                                          <p:spTgt spid="4">
                                            <p:txEl>
                                              <p:pRg st="2" end="2"/>
                                            </p:txEl>
                                          </p:spTgt>
                                        </p:tgtEl>
                                      </p:cBhvr>
                                      <p:to x="100000" y="100000"/>
                                    </p:animScale>
                                    <p:animScale>
                                      <p:cBhvr>
                                        <p:cTn id="30" dur="26">
                                          <p:stCondLst>
                                            <p:cond delay="1312"/>
                                          </p:stCondLst>
                                        </p:cTn>
                                        <p:tgtEl>
                                          <p:spTgt spid="4">
                                            <p:txEl>
                                              <p:pRg st="2" end="2"/>
                                            </p:txEl>
                                          </p:spTgt>
                                        </p:tgtEl>
                                      </p:cBhvr>
                                      <p:to x="100000" y="80000"/>
                                    </p:animScale>
                                    <p:animScale>
                                      <p:cBhvr>
                                        <p:cTn id="31" dur="166" decel="50000">
                                          <p:stCondLst>
                                            <p:cond delay="1338"/>
                                          </p:stCondLst>
                                        </p:cTn>
                                        <p:tgtEl>
                                          <p:spTgt spid="4">
                                            <p:txEl>
                                              <p:pRg st="2" end="2"/>
                                            </p:txEl>
                                          </p:spTgt>
                                        </p:tgtEl>
                                      </p:cBhvr>
                                      <p:to x="100000" y="100000"/>
                                    </p:animScale>
                                    <p:animScale>
                                      <p:cBhvr>
                                        <p:cTn id="32" dur="26">
                                          <p:stCondLst>
                                            <p:cond delay="1642"/>
                                          </p:stCondLst>
                                        </p:cTn>
                                        <p:tgtEl>
                                          <p:spTgt spid="4">
                                            <p:txEl>
                                              <p:pRg st="2" end="2"/>
                                            </p:txEl>
                                          </p:spTgt>
                                        </p:tgtEl>
                                      </p:cBhvr>
                                      <p:to x="100000" y="90000"/>
                                    </p:animScale>
                                    <p:animScale>
                                      <p:cBhvr>
                                        <p:cTn id="33" dur="166" decel="50000">
                                          <p:stCondLst>
                                            <p:cond delay="1668"/>
                                          </p:stCondLst>
                                        </p:cTn>
                                        <p:tgtEl>
                                          <p:spTgt spid="4">
                                            <p:txEl>
                                              <p:pRg st="2" end="2"/>
                                            </p:txEl>
                                          </p:spTgt>
                                        </p:tgtEl>
                                      </p:cBhvr>
                                      <p:to x="100000" y="100000"/>
                                    </p:animScale>
                                    <p:animScale>
                                      <p:cBhvr>
                                        <p:cTn id="34" dur="26">
                                          <p:stCondLst>
                                            <p:cond delay="1808"/>
                                          </p:stCondLst>
                                        </p:cTn>
                                        <p:tgtEl>
                                          <p:spTgt spid="4">
                                            <p:txEl>
                                              <p:pRg st="2" end="2"/>
                                            </p:txEl>
                                          </p:spTgt>
                                        </p:tgtEl>
                                      </p:cBhvr>
                                      <p:to x="100000" y="95000"/>
                                    </p:animScale>
                                    <p:animScale>
                                      <p:cBhvr>
                                        <p:cTn id="35" dur="166" decel="50000">
                                          <p:stCondLst>
                                            <p:cond delay="1834"/>
                                          </p:stCondLst>
                                        </p:cTn>
                                        <p:tgtEl>
                                          <p:spTgt spid="4">
                                            <p:txEl>
                                              <p:pRg st="2" end="2"/>
                                            </p:txEl>
                                          </p:spTgt>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 calcmode="lin" valueType="num">
                                      <p:cBhvr>
                                        <p:cTn id="40"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1"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42"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43" dur="1000"/>
                                        <p:tgtEl>
                                          <p:spTgt spid="4">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fade">
                                      <p:cBhvr>
                                        <p:cTn id="48" dur="1000"/>
                                        <p:tgtEl>
                                          <p:spTgt spid="4">
                                            <p:txEl>
                                              <p:pRg st="4" end="4"/>
                                            </p:txEl>
                                          </p:spTgt>
                                        </p:tgtEl>
                                      </p:cBhvr>
                                    </p:animEffect>
                                    <p:anim calcmode="lin" valueType="num">
                                      <p:cBhvr>
                                        <p:cTn id="4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animEffect transition="in" filter="fade">
                                      <p:cBhvr>
                                        <p:cTn id="55" dur="1000"/>
                                        <p:tgtEl>
                                          <p:spTgt spid="4">
                                            <p:txEl>
                                              <p:pRg st="5" end="5"/>
                                            </p:txEl>
                                          </p:spTgt>
                                        </p:tgtEl>
                                      </p:cBhvr>
                                    </p:animEffect>
                                    <p:anim calcmode="lin" valueType="num">
                                      <p:cBhvr>
                                        <p:cTn id="5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367625" y="0"/>
            <a:ext cx="9509760" cy="1233424"/>
          </a:xfrm>
        </p:spPr>
        <p:txBody>
          <a:bodyPr>
            <a:normAutofit/>
          </a:bodyPr>
          <a:lstStyle/>
          <a:p>
            <a:pPr algn="ctr"/>
            <a:r>
              <a:rPr lang="es-ES" sz="6600" dirty="0">
                <a:solidFill>
                  <a:srgbClr val="C00000"/>
                </a:solidFill>
                <a:latin typeface="Britannic Bold" panose="020B0903060703020204" pitchFamily="34" charset="0"/>
              </a:rPr>
              <a:t>SODOMA Y GOMORRA</a:t>
            </a:r>
          </a:p>
        </p:txBody>
      </p:sp>
      <p:sp>
        <p:nvSpPr>
          <p:cNvPr id="4" name="CuadroTexto 3"/>
          <p:cNvSpPr txBox="1"/>
          <p:nvPr/>
        </p:nvSpPr>
        <p:spPr>
          <a:xfrm>
            <a:off x="768626" y="1449535"/>
            <a:ext cx="10906539" cy="4585871"/>
          </a:xfrm>
          <a:prstGeom prst="rect">
            <a:avLst/>
          </a:prstGeom>
          <a:noFill/>
        </p:spPr>
        <p:txBody>
          <a:bodyPr wrap="square" rtlCol="0">
            <a:spAutoFit/>
          </a:bodyPr>
          <a:lstStyle/>
          <a:p>
            <a:pPr marL="285750" indent="-285750">
              <a:buClr>
                <a:srgbClr val="C00000"/>
              </a:buClr>
              <a:buFont typeface="Wingdings 2" panose="05020102010507070707" pitchFamily="18" charset="2"/>
              <a:buChar char=""/>
            </a:pPr>
            <a:r>
              <a:rPr lang="es-ES" sz="3200" dirty="0">
                <a:solidFill>
                  <a:srgbClr val="002060"/>
                </a:solidFill>
              </a:rPr>
              <a:t>Sodoma y Gomorra, símbolo del Juicio divino, condenadas por Dios. Siendo “</a:t>
            </a:r>
            <a:r>
              <a:rPr lang="es-ES" sz="3200" i="1" dirty="0">
                <a:solidFill>
                  <a:srgbClr val="0070C0"/>
                </a:solidFill>
              </a:rPr>
              <a:t>ejemplo a los que habían de vivir impíamente</a:t>
            </a:r>
            <a:r>
              <a:rPr lang="es-ES" sz="3200" dirty="0">
                <a:solidFill>
                  <a:srgbClr val="002060"/>
                </a:solidFill>
              </a:rPr>
              <a:t>”     (2 Ped. 2:6).</a:t>
            </a:r>
          </a:p>
          <a:p>
            <a:pPr marL="742950" lvl="1" indent="-285750">
              <a:buClr>
                <a:srgbClr val="C00000"/>
              </a:buClr>
              <a:buFont typeface="Wingdings 2" panose="05020102010507070707" pitchFamily="18" charset="2"/>
              <a:buChar char=""/>
            </a:pPr>
            <a:r>
              <a:rPr lang="es-ES" sz="3200" dirty="0">
                <a:solidFill>
                  <a:srgbClr val="002060"/>
                </a:solidFill>
              </a:rPr>
              <a:t>¿Cómo  llegaron estas ciudades a representar el horrible destino del tormento eterno? </a:t>
            </a:r>
          </a:p>
          <a:p>
            <a:pPr marL="742950" lvl="1" indent="-285750">
              <a:buClr>
                <a:srgbClr val="C00000"/>
              </a:buClr>
              <a:buFont typeface="Wingdings 2" panose="05020102010507070707" pitchFamily="18" charset="2"/>
              <a:buChar char=""/>
            </a:pPr>
            <a:r>
              <a:rPr lang="es-ES" sz="3200" dirty="0">
                <a:solidFill>
                  <a:srgbClr val="002060"/>
                </a:solidFill>
              </a:rPr>
              <a:t>Hay varias lecciones para nosotros en el relato bíblico de estas ciudades que debemos tomar como enseñanzas para que el espíritu de Sodoma y Gomorra no se impregne en nuestras vidas</a:t>
            </a:r>
            <a:r>
              <a:rPr lang="es-ES" sz="3600" dirty="0">
                <a:solidFill>
                  <a:srgbClr val="002060"/>
                </a:solidFill>
              </a:rPr>
              <a:t>.</a:t>
            </a:r>
          </a:p>
        </p:txBody>
      </p:sp>
      <p:sp>
        <p:nvSpPr>
          <p:cNvPr id="5" name="Título 1">
            <a:extLst>
              <a:ext uri="{FF2B5EF4-FFF2-40B4-BE49-F238E27FC236}">
                <a16:creationId xmlns:a16="http://schemas.microsoft.com/office/drawing/2014/main" id="{7C143AB2-766A-4B3A-8371-75D8D960D6B5}"/>
              </a:ext>
            </a:extLst>
          </p:cNvPr>
          <p:cNvSpPr txBox="1">
            <a:spLocks/>
          </p:cNvSpPr>
          <p:nvPr/>
        </p:nvSpPr>
        <p:spPr>
          <a:xfrm rot="16200000">
            <a:off x="-3121700" y="3121705"/>
            <a:ext cx="6858000" cy="614593"/>
          </a:xfrm>
          <a:prstGeom prst="rect">
            <a:avLst/>
          </a:prstGeom>
          <a:solidFill>
            <a:srgbClr val="002060"/>
          </a:solidFill>
        </p:spPr>
        <p:txBody>
          <a:bodyPr vert="horz"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algn="ctr"/>
            <a:r>
              <a:rPr lang="es-ES" sz="4000" dirty="0">
                <a:solidFill>
                  <a:srgbClr val="FFFF00"/>
                </a:solidFill>
                <a:latin typeface="Gloucester MT Extra Condensed" panose="02030808020601010101" pitchFamily="18" charset="0"/>
              </a:rPr>
              <a:t>“El Espíritu De Sodoma Y Gomorra” </a:t>
            </a:r>
          </a:p>
        </p:txBody>
      </p:sp>
    </p:spTree>
    <p:extLst>
      <p:ext uri="{BB962C8B-B14F-4D97-AF65-F5344CB8AC3E}">
        <p14:creationId xmlns:p14="http://schemas.microsoft.com/office/powerpoint/2010/main" val="1399795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arn(inVertical)">
                                      <p:cBhvr>
                                        <p:cTn id="14" dur="20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2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1"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370149" y="0"/>
            <a:ext cx="9509760" cy="1233424"/>
          </a:xfrm>
        </p:spPr>
        <p:txBody>
          <a:bodyPr>
            <a:noAutofit/>
          </a:bodyPr>
          <a:lstStyle/>
          <a:p>
            <a:pPr algn="ctr"/>
            <a:r>
              <a:rPr lang="es-ES" sz="3200" dirty="0">
                <a:solidFill>
                  <a:srgbClr val="C00000"/>
                </a:solidFill>
                <a:latin typeface="Britannic Bold" panose="020B0903060703020204" pitchFamily="34" charset="0"/>
              </a:rPr>
              <a:t>El Espíritu De Sodoma Y Gomorra Está Presente Cuando El Respeto Hacia Los Padres Se Pierde.</a:t>
            </a:r>
          </a:p>
        </p:txBody>
      </p:sp>
      <p:sp>
        <p:nvSpPr>
          <p:cNvPr id="4" name="CuadroTexto 3"/>
          <p:cNvSpPr txBox="1"/>
          <p:nvPr/>
        </p:nvSpPr>
        <p:spPr>
          <a:xfrm>
            <a:off x="649357" y="1524000"/>
            <a:ext cx="10613728" cy="4031873"/>
          </a:xfrm>
          <a:prstGeom prst="rect">
            <a:avLst/>
          </a:prstGeom>
          <a:noFill/>
        </p:spPr>
        <p:txBody>
          <a:bodyPr wrap="square" rtlCol="0">
            <a:spAutoFit/>
          </a:bodyPr>
          <a:lstStyle/>
          <a:p>
            <a:pPr marL="742950" lvl="1" indent="-285750">
              <a:buClr>
                <a:srgbClr val="C00000"/>
              </a:buClr>
              <a:buFont typeface="Wingdings 2" panose="05020102010507070707" pitchFamily="18" charset="2"/>
              <a:buChar char=""/>
            </a:pPr>
            <a:r>
              <a:rPr lang="es-ES" sz="2800" dirty="0">
                <a:solidFill>
                  <a:srgbClr val="002060"/>
                </a:solidFill>
              </a:rPr>
              <a:t>“</a:t>
            </a:r>
            <a:r>
              <a:rPr lang="es-ES" sz="2800" i="1" dirty="0">
                <a:solidFill>
                  <a:srgbClr val="0070C0"/>
                </a:solidFill>
                <a:effectLst>
                  <a:outerShdw blurRad="38100" dist="38100" dir="2700000" algn="tl">
                    <a:srgbClr val="000000">
                      <a:alpha val="43137"/>
                    </a:srgbClr>
                  </a:outerShdw>
                </a:effectLst>
              </a:rPr>
              <a:t>Entonces salió Lot y habló a sus yernos, los que habían de tomar sus hijas, y les dijo: Levantaos, salid de este lugar; porque Jehová va a destruir esta ciudad. Mas pareció a sus yernos como que se burlaba</a:t>
            </a:r>
            <a:r>
              <a:rPr lang="es-ES" sz="2800" dirty="0">
                <a:solidFill>
                  <a:srgbClr val="002060"/>
                </a:solidFill>
              </a:rPr>
              <a:t>” (Gen. 19:14).</a:t>
            </a:r>
          </a:p>
          <a:p>
            <a:pPr marL="285750" indent="-285750">
              <a:buClr>
                <a:srgbClr val="C00000"/>
              </a:buClr>
              <a:buFont typeface="Wingdings 2" panose="05020102010507070707" pitchFamily="18" charset="2"/>
              <a:buChar char=""/>
            </a:pPr>
            <a:r>
              <a:rPr lang="es-ES" sz="2800" dirty="0">
                <a:solidFill>
                  <a:srgbClr val="002060"/>
                </a:solidFill>
              </a:rPr>
              <a:t>Es evidente que los yernos no creyeron ni tenían a Lot en estima.</a:t>
            </a:r>
          </a:p>
          <a:p>
            <a:pPr marL="285750" indent="-285750">
              <a:buClr>
                <a:srgbClr val="C00000"/>
              </a:buClr>
              <a:buFont typeface="Wingdings 2" panose="05020102010507070707" pitchFamily="18" charset="2"/>
              <a:buChar char=""/>
            </a:pPr>
            <a:r>
              <a:rPr lang="es-ES" sz="2800" dirty="0">
                <a:solidFill>
                  <a:srgbClr val="002060"/>
                </a:solidFill>
              </a:rPr>
              <a:t>No tomaron en serio el consejo de un hombre sabio.</a:t>
            </a:r>
          </a:p>
          <a:p>
            <a:pPr marL="285750" indent="-285750">
              <a:buClr>
                <a:srgbClr val="C00000"/>
              </a:buClr>
              <a:buFont typeface="Wingdings 2" panose="05020102010507070707" pitchFamily="18" charset="2"/>
              <a:buChar char=""/>
            </a:pPr>
            <a:r>
              <a:rPr lang="es-ES" sz="2800" dirty="0">
                <a:solidFill>
                  <a:srgbClr val="002060"/>
                </a:solidFill>
              </a:rPr>
              <a:t>Horas después, murieron en la destrucción de Sodoma.  </a:t>
            </a:r>
          </a:p>
          <a:p>
            <a:pPr marL="285750" indent="-285750">
              <a:buClr>
                <a:srgbClr val="C00000"/>
              </a:buClr>
              <a:buFont typeface="Wingdings 2" panose="05020102010507070707" pitchFamily="18" charset="2"/>
              <a:buChar char=""/>
            </a:pPr>
            <a:r>
              <a:rPr lang="es-ES" sz="2800" dirty="0">
                <a:solidFill>
                  <a:srgbClr val="002060"/>
                </a:solidFill>
              </a:rPr>
              <a:t>Si hubieran respetado a Lot, el padre, entonces no hubieran sido destruidos con Sodoma</a:t>
            </a:r>
            <a:r>
              <a:rPr lang="es-ES" sz="3200" dirty="0">
                <a:solidFill>
                  <a:srgbClr val="002060"/>
                </a:solidFill>
              </a:rPr>
              <a:t>. </a:t>
            </a:r>
          </a:p>
        </p:txBody>
      </p:sp>
      <p:sp>
        <p:nvSpPr>
          <p:cNvPr id="5" name="Título 1">
            <a:extLst>
              <a:ext uri="{FF2B5EF4-FFF2-40B4-BE49-F238E27FC236}">
                <a16:creationId xmlns:a16="http://schemas.microsoft.com/office/drawing/2014/main" id="{02766E45-79F0-4BF7-B616-75477C538997}"/>
              </a:ext>
            </a:extLst>
          </p:cNvPr>
          <p:cNvSpPr txBox="1">
            <a:spLocks/>
          </p:cNvSpPr>
          <p:nvPr/>
        </p:nvSpPr>
        <p:spPr>
          <a:xfrm rot="16200000">
            <a:off x="-3121700" y="3121705"/>
            <a:ext cx="6858000" cy="614593"/>
          </a:xfrm>
          <a:prstGeom prst="rect">
            <a:avLst/>
          </a:prstGeom>
          <a:solidFill>
            <a:srgbClr val="002060"/>
          </a:solidFill>
        </p:spPr>
        <p:txBody>
          <a:bodyPr vert="horz"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algn="ctr"/>
            <a:r>
              <a:rPr lang="es-ES" sz="4000" dirty="0">
                <a:solidFill>
                  <a:srgbClr val="FFFF00"/>
                </a:solidFill>
                <a:latin typeface="Gloucester MT Extra Condensed" panose="02030808020601010101" pitchFamily="18" charset="0"/>
              </a:rPr>
              <a:t>“El Espíritu De Sodoma Y Gomorra” </a:t>
            </a:r>
          </a:p>
        </p:txBody>
      </p:sp>
    </p:spTree>
    <p:extLst>
      <p:ext uri="{BB962C8B-B14F-4D97-AF65-F5344CB8AC3E}">
        <p14:creationId xmlns:p14="http://schemas.microsoft.com/office/powerpoint/2010/main" val="3071325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circle(in)">
                                      <p:cBhvr>
                                        <p:cTn id="14" dur="2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p:cTn id="26"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9" dur="1000"/>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1000"/>
                                        <p:tgtEl>
                                          <p:spTgt spid="4">
                                            <p:txEl>
                                              <p:pRg st="3" end="3"/>
                                            </p:txEl>
                                          </p:spTgt>
                                        </p:tgtEl>
                                      </p:cBhvr>
                                    </p:animEffect>
                                    <p:anim calcmode="lin" valueType="num">
                                      <p:cBhvr>
                                        <p:cTn id="3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 calcmode="lin" valueType="num">
                                      <p:cBhvr>
                                        <p:cTn id="41"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2"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3"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44"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370149" y="0"/>
            <a:ext cx="9509760" cy="1233424"/>
          </a:xfrm>
        </p:spPr>
        <p:txBody>
          <a:bodyPr>
            <a:noAutofit/>
          </a:bodyPr>
          <a:lstStyle/>
          <a:p>
            <a:pPr algn="ctr"/>
            <a:r>
              <a:rPr lang="es-ES" sz="3200" dirty="0">
                <a:solidFill>
                  <a:srgbClr val="C00000"/>
                </a:solidFill>
                <a:latin typeface="Britannic Bold" panose="020B0903060703020204" pitchFamily="34" charset="0"/>
              </a:rPr>
              <a:t>El Espíritu De Sodoma Y Gomorra Está Presente Cuando El Respeto Hacia Los Padres Se Pierde.</a:t>
            </a:r>
          </a:p>
        </p:txBody>
      </p:sp>
      <p:sp>
        <p:nvSpPr>
          <p:cNvPr id="4" name="CuadroTexto 3"/>
          <p:cNvSpPr txBox="1"/>
          <p:nvPr/>
        </p:nvSpPr>
        <p:spPr>
          <a:xfrm>
            <a:off x="4850296" y="1749286"/>
            <a:ext cx="6997147" cy="3970318"/>
          </a:xfrm>
          <a:prstGeom prst="rect">
            <a:avLst/>
          </a:prstGeom>
          <a:noFill/>
        </p:spPr>
        <p:txBody>
          <a:bodyPr wrap="square" rtlCol="0">
            <a:spAutoFit/>
          </a:bodyPr>
          <a:lstStyle/>
          <a:p>
            <a:pPr marL="285750" indent="-285750">
              <a:buClr>
                <a:srgbClr val="C00000"/>
              </a:buClr>
              <a:buFont typeface="Wingdings 2" panose="05020102010507070707" pitchFamily="18" charset="2"/>
              <a:buChar char=""/>
            </a:pPr>
            <a:r>
              <a:rPr lang="es-ES" sz="2800" dirty="0">
                <a:solidFill>
                  <a:srgbClr val="002060"/>
                </a:solidFill>
              </a:rPr>
              <a:t>Cuando el espíritu de Sodoma y Gomorra vive en el corazón de nuestra  sociedad, el respeto a los padres se olvida. </a:t>
            </a:r>
          </a:p>
          <a:p>
            <a:pPr marL="285750" indent="-285750">
              <a:buClr>
                <a:srgbClr val="C00000"/>
              </a:buClr>
              <a:buFont typeface="Wingdings 2" panose="05020102010507070707" pitchFamily="18" charset="2"/>
              <a:buChar char=""/>
            </a:pPr>
            <a:r>
              <a:rPr lang="es-ES" sz="2800" dirty="0">
                <a:solidFill>
                  <a:srgbClr val="002060"/>
                </a:solidFill>
              </a:rPr>
              <a:t>Dios nos advierte de respetar a nuestros padres (Lev. 20:9).</a:t>
            </a:r>
          </a:p>
          <a:p>
            <a:pPr marL="285750" indent="-285750">
              <a:buClr>
                <a:srgbClr val="C00000"/>
              </a:buClr>
              <a:buFont typeface="Wingdings 2" panose="05020102010507070707" pitchFamily="18" charset="2"/>
              <a:buChar char=""/>
            </a:pPr>
            <a:r>
              <a:rPr lang="es-ES" sz="2800" dirty="0">
                <a:solidFill>
                  <a:srgbClr val="002060"/>
                </a:solidFill>
              </a:rPr>
              <a:t>Vivimos en una sociedad vergonzosa en donde los hijos no respetan a los padres.</a:t>
            </a:r>
          </a:p>
          <a:p>
            <a:pPr marL="285750" indent="-285750">
              <a:buClr>
                <a:srgbClr val="C00000"/>
              </a:buClr>
              <a:buFont typeface="Wingdings 2" panose="05020102010507070707" pitchFamily="18" charset="2"/>
              <a:buChar char=""/>
            </a:pPr>
            <a:r>
              <a:rPr lang="es-ES" sz="2800" dirty="0">
                <a:solidFill>
                  <a:srgbClr val="002060"/>
                </a:solidFill>
              </a:rPr>
              <a:t>Cuando el padre da consejos los hijos se burlan.</a:t>
            </a:r>
          </a:p>
        </p:txBody>
      </p:sp>
      <p:pic>
        <p:nvPicPr>
          <p:cNvPr id="3" name="Imagen 2"/>
          <p:cNvPicPr>
            <a:picLocks noChangeAspect="1"/>
          </p:cNvPicPr>
          <p:nvPr/>
        </p:nvPicPr>
        <p:blipFill>
          <a:blip r:embed="rId2"/>
          <a:stretch>
            <a:fillRect/>
          </a:stretch>
        </p:blipFill>
        <p:spPr>
          <a:xfrm>
            <a:off x="754602" y="2587581"/>
            <a:ext cx="3823573" cy="2766297"/>
          </a:xfrm>
          <a:prstGeom prst="rect">
            <a:avLst/>
          </a:prstGeom>
        </p:spPr>
      </p:pic>
      <p:sp>
        <p:nvSpPr>
          <p:cNvPr id="5" name="Título 1">
            <a:extLst>
              <a:ext uri="{FF2B5EF4-FFF2-40B4-BE49-F238E27FC236}">
                <a16:creationId xmlns:a16="http://schemas.microsoft.com/office/drawing/2014/main" id="{F3345BCE-2CB9-4820-8135-674C3346B570}"/>
              </a:ext>
            </a:extLst>
          </p:cNvPr>
          <p:cNvSpPr txBox="1">
            <a:spLocks/>
          </p:cNvSpPr>
          <p:nvPr/>
        </p:nvSpPr>
        <p:spPr>
          <a:xfrm rot="16200000">
            <a:off x="-3121700" y="3121705"/>
            <a:ext cx="6858000" cy="614593"/>
          </a:xfrm>
          <a:prstGeom prst="rect">
            <a:avLst/>
          </a:prstGeom>
          <a:solidFill>
            <a:srgbClr val="002060"/>
          </a:solidFill>
        </p:spPr>
        <p:txBody>
          <a:bodyPr vert="horz"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algn="ctr"/>
            <a:r>
              <a:rPr lang="es-ES" sz="4000" dirty="0">
                <a:solidFill>
                  <a:srgbClr val="FFFF00"/>
                </a:solidFill>
                <a:latin typeface="Gloucester MT Extra Condensed" panose="02030808020601010101" pitchFamily="18" charset="0"/>
              </a:rPr>
              <a:t>“El Espíritu De Sodoma Y Gomorra” </a:t>
            </a:r>
          </a:p>
        </p:txBody>
      </p:sp>
    </p:spTree>
    <p:extLst>
      <p:ext uri="{BB962C8B-B14F-4D97-AF65-F5344CB8AC3E}">
        <p14:creationId xmlns:p14="http://schemas.microsoft.com/office/powerpoint/2010/main" val="843772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000" fill="hold"/>
                                        <p:tgtEl>
                                          <p:spTgt spid="3"/>
                                        </p:tgtEl>
                                        <p:attrNameLst>
                                          <p:attrName>ppt_w</p:attrName>
                                        </p:attrNameLst>
                                      </p:cBhvr>
                                      <p:tavLst>
                                        <p:tav tm="0">
                                          <p:val>
                                            <p:fltVal val="0"/>
                                          </p:val>
                                        </p:tav>
                                        <p:tav tm="100000">
                                          <p:val>
                                            <p:strVal val="#ppt_w"/>
                                          </p:val>
                                        </p:tav>
                                      </p:tavLst>
                                    </p:anim>
                                    <p:anim calcmode="lin" valueType="num">
                                      <p:cBhvr>
                                        <p:cTn id="13" dur="2000" fill="hold"/>
                                        <p:tgtEl>
                                          <p:spTgt spid="3"/>
                                        </p:tgtEl>
                                        <p:attrNameLst>
                                          <p:attrName>ppt_h</p:attrName>
                                        </p:attrNameLst>
                                      </p:cBhvr>
                                      <p:tavLst>
                                        <p:tav tm="0">
                                          <p:val>
                                            <p:fltVal val="0"/>
                                          </p:val>
                                        </p:tav>
                                        <p:tav tm="100000">
                                          <p:val>
                                            <p:strVal val="#ppt_h"/>
                                          </p:val>
                                        </p:tav>
                                      </p:tavLst>
                                    </p:anim>
                                    <p:animEffect transition="in" filter="fade">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anim calcmode="lin" valueType="num">
                                      <p:cBhvr>
                                        <p:cTn id="2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 calcmode="lin" valueType="num">
                                      <p:cBhvr>
                                        <p:cTn id="34"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5"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6"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7"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254034" y="0"/>
            <a:ext cx="9509760" cy="1233424"/>
          </a:xfrm>
        </p:spPr>
        <p:txBody>
          <a:bodyPr>
            <a:noAutofit/>
          </a:bodyPr>
          <a:lstStyle/>
          <a:p>
            <a:pPr algn="ctr"/>
            <a:r>
              <a:rPr lang="es-ES" sz="3200" dirty="0">
                <a:solidFill>
                  <a:srgbClr val="C00000"/>
                </a:solidFill>
                <a:latin typeface="Britannic Bold" panose="020B0903060703020204" pitchFamily="34" charset="0"/>
              </a:rPr>
              <a:t>El Espíritu De Sodoma Y Gomorra Está Presente Cuando El Respeto Hacia Los Padres Se Pierde.</a:t>
            </a:r>
          </a:p>
        </p:txBody>
      </p:sp>
      <p:sp>
        <p:nvSpPr>
          <p:cNvPr id="5" name="CuadroTexto 4"/>
          <p:cNvSpPr txBox="1"/>
          <p:nvPr/>
        </p:nvSpPr>
        <p:spPr>
          <a:xfrm>
            <a:off x="1179443" y="1921563"/>
            <a:ext cx="9607827" cy="4031873"/>
          </a:xfrm>
          <a:prstGeom prst="rect">
            <a:avLst/>
          </a:prstGeom>
          <a:noFill/>
        </p:spPr>
        <p:txBody>
          <a:bodyPr wrap="square" rtlCol="0">
            <a:spAutoFit/>
          </a:bodyPr>
          <a:lstStyle/>
          <a:p>
            <a:pPr marL="285750" lvl="0" indent="-285750">
              <a:buClr>
                <a:srgbClr val="C00000"/>
              </a:buClr>
              <a:buFont typeface="Wingdings 2" panose="05020102010507070707" pitchFamily="18" charset="2"/>
              <a:buChar char=""/>
            </a:pPr>
            <a:r>
              <a:rPr lang="es-ES" sz="3200" dirty="0">
                <a:solidFill>
                  <a:srgbClr val="002060"/>
                </a:solidFill>
              </a:rPr>
              <a:t>Cuando el espíritu de Sodoma y Gomorra  vive en la familia, el respeto a los padres decae y se descompone la sociedad. </a:t>
            </a:r>
          </a:p>
          <a:p>
            <a:pPr marL="285750" lvl="0" indent="-285750">
              <a:buClr>
                <a:srgbClr val="C00000"/>
              </a:buClr>
              <a:buFont typeface="Wingdings 2" panose="05020102010507070707" pitchFamily="18" charset="2"/>
              <a:buChar char=""/>
            </a:pPr>
            <a:r>
              <a:rPr lang="es-ES" sz="3200" dirty="0">
                <a:solidFill>
                  <a:srgbClr val="002060"/>
                </a:solidFill>
              </a:rPr>
              <a:t>Pablo describe los rasgos de una sociedad corrompida, indicando que una de las cualidades era: </a:t>
            </a:r>
          </a:p>
          <a:p>
            <a:pPr marL="742950" lvl="1" indent="-285750">
              <a:buClr>
                <a:srgbClr val="C00000"/>
              </a:buClr>
              <a:buFont typeface="Wingdings 2" panose="05020102010507070707" pitchFamily="18" charset="2"/>
              <a:buChar char=""/>
            </a:pPr>
            <a:r>
              <a:rPr lang="es-ES" sz="3200" dirty="0">
                <a:solidFill>
                  <a:srgbClr val="002060"/>
                </a:solidFill>
              </a:rPr>
              <a:t>“…</a:t>
            </a:r>
            <a:r>
              <a:rPr lang="es-ES" sz="3200" i="1" dirty="0">
                <a:solidFill>
                  <a:srgbClr val="0070C0"/>
                </a:solidFill>
              </a:rPr>
              <a:t>desobedientes a los padres</a:t>
            </a:r>
            <a:r>
              <a:rPr lang="es-ES" sz="3200" dirty="0">
                <a:solidFill>
                  <a:srgbClr val="002060"/>
                </a:solidFill>
              </a:rPr>
              <a:t>” (Rom. 1:30).</a:t>
            </a:r>
          </a:p>
          <a:p>
            <a:pPr marL="742950" lvl="1" indent="-285750">
              <a:buClr>
                <a:srgbClr val="C00000"/>
              </a:buClr>
              <a:buFont typeface="Wingdings 2" panose="05020102010507070707" pitchFamily="18" charset="2"/>
              <a:buChar char=""/>
            </a:pPr>
            <a:r>
              <a:rPr lang="es-ES" sz="3200" dirty="0">
                <a:solidFill>
                  <a:srgbClr val="002060"/>
                </a:solidFill>
              </a:rPr>
              <a:t>“…</a:t>
            </a:r>
            <a:r>
              <a:rPr lang="es-ES" sz="3200" i="1" dirty="0">
                <a:solidFill>
                  <a:srgbClr val="0070C0"/>
                </a:solidFill>
              </a:rPr>
              <a:t>desobedientes a los padres</a:t>
            </a:r>
            <a:r>
              <a:rPr lang="es-ES" sz="3200" dirty="0">
                <a:solidFill>
                  <a:srgbClr val="002060"/>
                </a:solidFill>
              </a:rPr>
              <a:t>, </a:t>
            </a:r>
            <a:r>
              <a:rPr lang="es-ES" sz="3200" i="1" dirty="0">
                <a:solidFill>
                  <a:srgbClr val="0070C0"/>
                </a:solidFill>
              </a:rPr>
              <a:t>ingratos, impíos</a:t>
            </a:r>
            <a:r>
              <a:rPr lang="es-ES" sz="3200" dirty="0">
                <a:solidFill>
                  <a:srgbClr val="002060"/>
                </a:solidFill>
              </a:rPr>
              <a:t>” (2 Tim. 3:2). </a:t>
            </a:r>
          </a:p>
        </p:txBody>
      </p:sp>
      <p:sp>
        <p:nvSpPr>
          <p:cNvPr id="4" name="Título 1">
            <a:extLst>
              <a:ext uri="{FF2B5EF4-FFF2-40B4-BE49-F238E27FC236}">
                <a16:creationId xmlns:a16="http://schemas.microsoft.com/office/drawing/2014/main" id="{7AD8B4C7-F640-438E-AD85-B515923F1E72}"/>
              </a:ext>
            </a:extLst>
          </p:cNvPr>
          <p:cNvSpPr txBox="1">
            <a:spLocks/>
          </p:cNvSpPr>
          <p:nvPr/>
        </p:nvSpPr>
        <p:spPr>
          <a:xfrm rot="16200000">
            <a:off x="-3121700" y="3121705"/>
            <a:ext cx="6858000" cy="614593"/>
          </a:xfrm>
          <a:prstGeom prst="rect">
            <a:avLst/>
          </a:prstGeom>
          <a:solidFill>
            <a:srgbClr val="002060"/>
          </a:solidFill>
        </p:spPr>
        <p:txBody>
          <a:bodyPr vert="horz"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algn="ctr"/>
            <a:r>
              <a:rPr lang="es-ES" sz="4000" dirty="0">
                <a:solidFill>
                  <a:srgbClr val="FFFF00"/>
                </a:solidFill>
                <a:latin typeface="Gloucester MT Extra Condensed" panose="02030808020601010101" pitchFamily="18" charset="0"/>
              </a:rPr>
              <a:t>“El Espíritu De Sodoma Y Gomorra” </a:t>
            </a:r>
          </a:p>
        </p:txBody>
      </p:sp>
    </p:spTree>
    <p:extLst>
      <p:ext uri="{BB962C8B-B14F-4D97-AF65-F5344CB8AC3E}">
        <p14:creationId xmlns:p14="http://schemas.microsoft.com/office/powerpoint/2010/main" val="1299232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ipe(down)">
                                      <p:cBhvr>
                                        <p:cTn id="20" dur="580">
                                          <p:stCondLst>
                                            <p:cond delay="0"/>
                                          </p:stCondLst>
                                        </p:cTn>
                                        <p:tgtEl>
                                          <p:spTgt spid="5">
                                            <p:txEl>
                                              <p:pRg st="2" end="2"/>
                                            </p:txEl>
                                          </p:spTgt>
                                        </p:tgtEl>
                                      </p:cBhvr>
                                    </p:animEffect>
                                    <p:anim calcmode="lin" valueType="num">
                                      <p:cBhvr>
                                        <p:cTn id="21"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5">
                                            <p:txEl>
                                              <p:pRg st="2" end="2"/>
                                            </p:txEl>
                                          </p:spTgt>
                                        </p:tgtEl>
                                      </p:cBhvr>
                                      <p:to x="100000" y="60000"/>
                                    </p:animScale>
                                    <p:animScale>
                                      <p:cBhvr>
                                        <p:cTn id="27" dur="166" decel="50000">
                                          <p:stCondLst>
                                            <p:cond delay="676"/>
                                          </p:stCondLst>
                                        </p:cTn>
                                        <p:tgtEl>
                                          <p:spTgt spid="5">
                                            <p:txEl>
                                              <p:pRg st="2" end="2"/>
                                            </p:txEl>
                                          </p:spTgt>
                                        </p:tgtEl>
                                      </p:cBhvr>
                                      <p:to x="100000" y="100000"/>
                                    </p:animScale>
                                    <p:animScale>
                                      <p:cBhvr>
                                        <p:cTn id="28" dur="26">
                                          <p:stCondLst>
                                            <p:cond delay="1312"/>
                                          </p:stCondLst>
                                        </p:cTn>
                                        <p:tgtEl>
                                          <p:spTgt spid="5">
                                            <p:txEl>
                                              <p:pRg st="2" end="2"/>
                                            </p:txEl>
                                          </p:spTgt>
                                        </p:tgtEl>
                                      </p:cBhvr>
                                      <p:to x="100000" y="80000"/>
                                    </p:animScale>
                                    <p:animScale>
                                      <p:cBhvr>
                                        <p:cTn id="29" dur="166" decel="50000">
                                          <p:stCondLst>
                                            <p:cond delay="1338"/>
                                          </p:stCondLst>
                                        </p:cTn>
                                        <p:tgtEl>
                                          <p:spTgt spid="5">
                                            <p:txEl>
                                              <p:pRg st="2" end="2"/>
                                            </p:txEl>
                                          </p:spTgt>
                                        </p:tgtEl>
                                      </p:cBhvr>
                                      <p:to x="100000" y="100000"/>
                                    </p:animScale>
                                    <p:animScale>
                                      <p:cBhvr>
                                        <p:cTn id="30" dur="26">
                                          <p:stCondLst>
                                            <p:cond delay="1642"/>
                                          </p:stCondLst>
                                        </p:cTn>
                                        <p:tgtEl>
                                          <p:spTgt spid="5">
                                            <p:txEl>
                                              <p:pRg st="2" end="2"/>
                                            </p:txEl>
                                          </p:spTgt>
                                        </p:tgtEl>
                                      </p:cBhvr>
                                      <p:to x="100000" y="90000"/>
                                    </p:animScale>
                                    <p:animScale>
                                      <p:cBhvr>
                                        <p:cTn id="31" dur="166" decel="50000">
                                          <p:stCondLst>
                                            <p:cond delay="1668"/>
                                          </p:stCondLst>
                                        </p:cTn>
                                        <p:tgtEl>
                                          <p:spTgt spid="5">
                                            <p:txEl>
                                              <p:pRg st="2" end="2"/>
                                            </p:txEl>
                                          </p:spTgt>
                                        </p:tgtEl>
                                      </p:cBhvr>
                                      <p:to x="100000" y="100000"/>
                                    </p:animScale>
                                    <p:animScale>
                                      <p:cBhvr>
                                        <p:cTn id="32" dur="26">
                                          <p:stCondLst>
                                            <p:cond delay="1808"/>
                                          </p:stCondLst>
                                        </p:cTn>
                                        <p:tgtEl>
                                          <p:spTgt spid="5">
                                            <p:txEl>
                                              <p:pRg st="2" end="2"/>
                                            </p:txEl>
                                          </p:spTgt>
                                        </p:tgtEl>
                                      </p:cBhvr>
                                      <p:to x="100000" y="95000"/>
                                    </p:animScale>
                                    <p:animScale>
                                      <p:cBhvr>
                                        <p:cTn id="33" dur="166" decel="50000">
                                          <p:stCondLst>
                                            <p:cond delay="1834"/>
                                          </p:stCondLst>
                                        </p:cTn>
                                        <p:tgtEl>
                                          <p:spTgt spid="5">
                                            <p:txEl>
                                              <p:pRg st="2" end="2"/>
                                            </p:txEl>
                                          </p:spTgt>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Effect transition="in" filter="wipe(down)">
                                      <p:cBhvr>
                                        <p:cTn id="38" dur="580">
                                          <p:stCondLst>
                                            <p:cond delay="0"/>
                                          </p:stCondLst>
                                        </p:cTn>
                                        <p:tgtEl>
                                          <p:spTgt spid="5">
                                            <p:txEl>
                                              <p:pRg st="3" end="3"/>
                                            </p:txEl>
                                          </p:spTgt>
                                        </p:tgtEl>
                                      </p:cBhvr>
                                    </p:animEffect>
                                    <p:anim calcmode="lin" valueType="num">
                                      <p:cBhvr>
                                        <p:cTn id="39"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44" dur="26">
                                          <p:stCondLst>
                                            <p:cond delay="650"/>
                                          </p:stCondLst>
                                        </p:cTn>
                                        <p:tgtEl>
                                          <p:spTgt spid="5">
                                            <p:txEl>
                                              <p:pRg st="3" end="3"/>
                                            </p:txEl>
                                          </p:spTgt>
                                        </p:tgtEl>
                                      </p:cBhvr>
                                      <p:to x="100000" y="60000"/>
                                    </p:animScale>
                                    <p:animScale>
                                      <p:cBhvr>
                                        <p:cTn id="45" dur="166" decel="50000">
                                          <p:stCondLst>
                                            <p:cond delay="676"/>
                                          </p:stCondLst>
                                        </p:cTn>
                                        <p:tgtEl>
                                          <p:spTgt spid="5">
                                            <p:txEl>
                                              <p:pRg st="3" end="3"/>
                                            </p:txEl>
                                          </p:spTgt>
                                        </p:tgtEl>
                                      </p:cBhvr>
                                      <p:to x="100000" y="100000"/>
                                    </p:animScale>
                                    <p:animScale>
                                      <p:cBhvr>
                                        <p:cTn id="46" dur="26">
                                          <p:stCondLst>
                                            <p:cond delay="1312"/>
                                          </p:stCondLst>
                                        </p:cTn>
                                        <p:tgtEl>
                                          <p:spTgt spid="5">
                                            <p:txEl>
                                              <p:pRg st="3" end="3"/>
                                            </p:txEl>
                                          </p:spTgt>
                                        </p:tgtEl>
                                      </p:cBhvr>
                                      <p:to x="100000" y="80000"/>
                                    </p:animScale>
                                    <p:animScale>
                                      <p:cBhvr>
                                        <p:cTn id="47" dur="166" decel="50000">
                                          <p:stCondLst>
                                            <p:cond delay="1338"/>
                                          </p:stCondLst>
                                        </p:cTn>
                                        <p:tgtEl>
                                          <p:spTgt spid="5">
                                            <p:txEl>
                                              <p:pRg st="3" end="3"/>
                                            </p:txEl>
                                          </p:spTgt>
                                        </p:tgtEl>
                                      </p:cBhvr>
                                      <p:to x="100000" y="100000"/>
                                    </p:animScale>
                                    <p:animScale>
                                      <p:cBhvr>
                                        <p:cTn id="48" dur="26">
                                          <p:stCondLst>
                                            <p:cond delay="1642"/>
                                          </p:stCondLst>
                                        </p:cTn>
                                        <p:tgtEl>
                                          <p:spTgt spid="5">
                                            <p:txEl>
                                              <p:pRg st="3" end="3"/>
                                            </p:txEl>
                                          </p:spTgt>
                                        </p:tgtEl>
                                      </p:cBhvr>
                                      <p:to x="100000" y="90000"/>
                                    </p:animScale>
                                    <p:animScale>
                                      <p:cBhvr>
                                        <p:cTn id="49" dur="166" decel="50000">
                                          <p:stCondLst>
                                            <p:cond delay="1668"/>
                                          </p:stCondLst>
                                        </p:cTn>
                                        <p:tgtEl>
                                          <p:spTgt spid="5">
                                            <p:txEl>
                                              <p:pRg st="3" end="3"/>
                                            </p:txEl>
                                          </p:spTgt>
                                        </p:tgtEl>
                                      </p:cBhvr>
                                      <p:to x="100000" y="100000"/>
                                    </p:animScale>
                                    <p:animScale>
                                      <p:cBhvr>
                                        <p:cTn id="50" dur="26">
                                          <p:stCondLst>
                                            <p:cond delay="1808"/>
                                          </p:stCondLst>
                                        </p:cTn>
                                        <p:tgtEl>
                                          <p:spTgt spid="5">
                                            <p:txEl>
                                              <p:pRg st="3" end="3"/>
                                            </p:txEl>
                                          </p:spTgt>
                                        </p:tgtEl>
                                      </p:cBhvr>
                                      <p:to x="100000" y="95000"/>
                                    </p:animScale>
                                    <p:animScale>
                                      <p:cBhvr>
                                        <p:cTn id="51" dur="166" decel="50000">
                                          <p:stCondLst>
                                            <p:cond delay="1834"/>
                                          </p:stCondLst>
                                        </p:cTn>
                                        <p:tgtEl>
                                          <p:spTgt spid="5">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254034" y="0"/>
            <a:ext cx="9509760" cy="1233424"/>
          </a:xfrm>
        </p:spPr>
        <p:txBody>
          <a:bodyPr>
            <a:noAutofit/>
          </a:bodyPr>
          <a:lstStyle/>
          <a:p>
            <a:pPr algn="ctr"/>
            <a:r>
              <a:rPr lang="es-ES" sz="3200" dirty="0">
                <a:solidFill>
                  <a:srgbClr val="C00000"/>
                </a:solidFill>
                <a:latin typeface="Britannic Bold" panose="020B0903060703020204" pitchFamily="34" charset="0"/>
              </a:rPr>
              <a:t>El Espíritu De Sodoma Y Gomorra Está Presente Cuando El Respeto Hacia Los Padres Se Pierde.</a:t>
            </a:r>
          </a:p>
        </p:txBody>
      </p:sp>
      <p:sp>
        <p:nvSpPr>
          <p:cNvPr id="4" name="CuadroTexto 3"/>
          <p:cNvSpPr txBox="1"/>
          <p:nvPr/>
        </p:nvSpPr>
        <p:spPr>
          <a:xfrm>
            <a:off x="4717774" y="1375072"/>
            <a:ext cx="7188987" cy="5016758"/>
          </a:xfrm>
          <a:prstGeom prst="rect">
            <a:avLst/>
          </a:prstGeom>
          <a:noFill/>
        </p:spPr>
        <p:txBody>
          <a:bodyPr wrap="square" rtlCol="0">
            <a:spAutoFit/>
          </a:bodyPr>
          <a:lstStyle/>
          <a:p>
            <a:pPr marL="285750" indent="-285750">
              <a:buClr>
                <a:srgbClr val="C00000"/>
              </a:buClr>
              <a:buFont typeface="Wingdings 2" panose="05020102010507070707" pitchFamily="18" charset="2"/>
              <a:buChar char=""/>
            </a:pPr>
            <a:r>
              <a:rPr lang="es-ES" sz="3200" dirty="0">
                <a:solidFill>
                  <a:srgbClr val="002060"/>
                </a:solidFill>
              </a:rPr>
              <a:t>Algunos padres ignoran la falta de respeto de sus hijos, pero Dios no lo ignora,</a:t>
            </a:r>
          </a:p>
          <a:p>
            <a:pPr marL="285750" indent="-285750">
              <a:buClr>
                <a:srgbClr val="C00000"/>
              </a:buClr>
              <a:buFont typeface="Wingdings 2" panose="05020102010507070707" pitchFamily="18" charset="2"/>
              <a:buChar char=""/>
            </a:pPr>
            <a:r>
              <a:rPr lang="es-ES" sz="3200" dirty="0">
                <a:solidFill>
                  <a:srgbClr val="002060"/>
                </a:solidFill>
              </a:rPr>
              <a:t>Es deber de los padres disciplinar a los hijos (Ef. 6:1-3).</a:t>
            </a:r>
          </a:p>
          <a:p>
            <a:pPr marL="742950" lvl="1" indent="-285750">
              <a:buClr>
                <a:srgbClr val="C00000"/>
              </a:buClr>
              <a:buFont typeface="Wingdings 2" panose="05020102010507070707" pitchFamily="18" charset="2"/>
              <a:buChar char=""/>
            </a:pPr>
            <a:r>
              <a:rPr lang="es-ES" sz="3200" dirty="0">
                <a:solidFill>
                  <a:srgbClr val="002060"/>
                </a:solidFill>
              </a:rPr>
              <a:t>Prov. 13:24.</a:t>
            </a:r>
          </a:p>
          <a:p>
            <a:pPr marL="742950" lvl="1" indent="-285750">
              <a:buClr>
                <a:srgbClr val="C00000"/>
              </a:buClr>
              <a:buFont typeface="Wingdings 2" panose="05020102010507070707" pitchFamily="18" charset="2"/>
              <a:buChar char=""/>
            </a:pPr>
            <a:r>
              <a:rPr lang="es-ES" sz="3200" dirty="0">
                <a:solidFill>
                  <a:srgbClr val="002060"/>
                </a:solidFill>
              </a:rPr>
              <a:t>Prov. 19:18.</a:t>
            </a:r>
          </a:p>
          <a:p>
            <a:pPr marL="742950" lvl="1" indent="-285750">
              <a:buClr>
                <a:srgbClr val="C00000"/>
              </a:buClr>
              <a:buFont typeface="Wingdings 2" panose="05020102010507070707" pitchFamily="18" charset="2"/>
              <a:buChar char=""/>
            </a:pPr>
            <a:r>
              <a:rPr lang="es-ES" sz="3200" dirty="0">
                <a:solidFill>
                  <a:srgbClr val="002060"/>
                </a:solidFill>
              </a:rPr>
              <a:t>Prov. 22:6,15.</a:t>
            </a:r>
          </a:p>
          <a:p>
            <a:pPr marL="742950" lvl="1" indent="-285750">
              <a:buClr>
                <a:srgbClr val="C00000"/>
              </a:buClr>
              <a:buFont typeface="Wingdings 2" panose="05020102010507070707" pitchFamily="18" charset="2"/>
              <a:buChar char=""/>
            </a:pPr>
            <a:r>
              <a:rPr lang="es-ES" sz="3200" dirty="0">
                <a:solidFill>
                  <a:srgbClr val="002060"/>
                </a:solidFill>
              </a:rPr>
              <a:t>Prov. 23:13,14.</a:t>
            </a:r>
          </a:p>
          <a:p>
            <a:pPr marL="742950" lvl="1" indent="-285750">
              <a:buClr>
                <a:srgbClr val="C00000"/>
              </a:buClr>
              <a:buFont typeface="Wingdings 2" panose="05020102010507070707" pitchFamily="18" charset="2"/>
              <a:buChar char=""/>
            </a:pPr>
            <a:r>
              <a:rPr lang="es-ES" sz="3200" dirty="0">
                <a:solidFill>
                  <a:srgbClr val="002060"/>
                </a:solidFill>
              </a:rPr>
              <a:t>Prov. 29:15,17.</a:t>
            </a:r>
          </a:p>
        </p:txBody>
      </p:sp>
      <p:pic>
        <p:nvPicPr>
          <p:cNvPr id="3" name="Imagen 2"/>
          <p:cNvPicPr>
            <a:picLocks noChangeAspect="1"/>
          </p:cNvPicPr>
          <p:nvPr/>
        </p:nvPicPr>
        <p:blipFill rotWithShape="1">
          <a:blip r:embed="rId2"/>
          <a:srcRect l="33176" t="53339"/>
          <a:stretch/>
        </p:blipFill>
        <p:spPr>
          <a:xfrm>
            <a:off x="1420425" y="3429000"/>
            <a:ext cx="3613341" cy="1892277"/>
          </a:xfrm>
          <a:prstGeom prst="rect">
            <a:avLst/>
          </a:prstGeom>
        </p:spPr>
      </p:pic>
      <p:sp>
        <p:nvSpPr>
          <p:cNvPr id="5" name="Título 1">
            <a:extLst>
              <a:ext uri="{FF2B5EF4-FFF2-40B4-BE49-F238E27FC236}">
                <a16:creationId xmlns:a16="http://schemas.microsoft.com/office/drawing/2014/main" id="{63AB5B5B-767A-474F-80A1-D3CBA7272257}"/>
              </a:ext>
            </a:extLst>
          </p:cNvPr>
          <p:cNvSpPr txBox="1">
            <a:spLocks/>
          </p:cNvSpPr>
          <p:nvPr/>
        </p:nvSpPr>
        <p:spPr>
          <a:xfrm rot="16200000">
            <a:off x="-3121700" y="3121705"/>
            <a:ext cx="6858000" cy="614593"/>
          </a:xfrm>
          <a:prstGeom prst="rect">
            <a:avLst/>
          </a:prstGeom>
          <a:solidFill>
            <a:srgbClr val="002060"/>
          </a:solidFill>
        </p:spPr>
        <p:txBody>
          <a:bodyPr vert="horz"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algn="ctr"/>
            <a:r>
              <a:rPr lang="es-ES" sz="4000" dirty="0">
                <a:solidFill>
                  <a:srgbClr val="FFFF00"/>
                </a:solidFill>
                <a:latin typeface="Gloucester MT Extra Condensed" panose="02030808020601010101" pitchFamily="18" charset="0"/>
              </a:rPr>
              <a:t>“El Espíritu De Sodoma Y Gomorra” </a:t>
            </a:r>
          </a:p>
        </p:txBody>
      </p:sp>
    </p:spTree>
    <p:extLst>
      <p:ext uri="{BB962C8B-B14F-4D97-AF65-F5344CB8AC3E}">
        <p14:creationId xmlns:p14="http://schemas.microsoft.com/office/powerpoint/2010/main" val="482911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2000" fill="hold"/>
                                        <p:tgtEl>
                                          <p:spTgt spid="3"/>
                                        </p:tgtEl>
                                        <p:attrNameLst>
                                          <p:attrName>ppt_w</p:attrName>
                                        </p:attrNameLst>
                                      </p:cBhvr>
                                      <p:tavLst>
                                        <p:tav tm="0">
                                          <p:val>
                                            <p:fltVal val="0"/>
                                          </p:val>
                                        </p:tav>
                                        <p:tav tm="100000">
                                          <p:val>
                                            <p:strVal val="#ppt_w"/>
                                          </p:val>
                                        </p:tav>
                                      </p:tavLst>
                                    </p:anim>
                                    <p:anim calcmode="lin" valueType="num">
                                      <p:cBhvr>
                                        <p:cTn id="18" dur="2000" fill="hold"/>
                                        <p:tgtEl>
                                          <p:spTgt spid="3"/>
                                        </p:tgtEl>
                                        <p:attrNameLst>
                                          <p:attrName>ppt_h</p:attrName>
                                        </p:attrNameLst>
                                      </p:cBhvr>
                                      <p:tavLst>
                                        <p:tav tm="0">
                                          <p:val>
                                            <p:fltVal val="0"/>
                                          </p:val>
                                        </p:tav>
                                        <p:tav tm="100000">
                                          <p:val>
                                            <p:strVal val="#ppt_h"/>
                                          </p:val>
                                        </p:tav>
                                      </p:tavLst>
                                    </p:anim>
                                    <p:animEffect transition="in" filter="fade">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down)">
                                      <p:cBhvr>
                                        <p:cTn id="24" dur="580">
                                          <p:stCondLst>
                                            <p:cond delay="0"/>
                                          </p:stCondLst>
                                        </p:cTn>
                                        <p:tgtEl>
                                          <p:spTgt spid="4">
                                            <p:txEl>
                                              <p:pRg st="2" end="2"/>
                                            </p:txEl>
                                          </p:spTgt>
                                        </p:tgtEl>
                                      </p:cBhvr>
                                    </p:animEffect>
                                    <p:anim calcmode="lin" valueType="num">
                                      <p:cBhvr>
                                        <p:cTn id="25"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xEl>
                                              <p:pRg st="2" end="2"/>
                                            </p:txEl>
                                          </p:spTgt>
                                        </p:tgtEl>
                                      </p:cBhvr>
                                      <p:to x="100000" y="60000"/>
                                    </p:animScale>
                                    <p:animScale>
                                      <p:cBhvr>
                                        <p:cTn id="31" dur="166" decel="50000">
                                          <p:stCondLst>
                                            <p:cond delay="676"/>
                                          </p:stCondLst>
                                        </p:cTn>
                                        <p:tgtEl>
                                          <p:spTgt spid="4">
                                            <p:txEl>
                                              <p:pRg st="2" end="2"/>
                                            </p:txEl>
                                          </p:spTgt>
                                        </p:tgtEl>
                                      </p:cBhvr>
                                      <p:to x="100000" y="100000"/>
                                    </p:animScale>
                                    <p:animScale>
                                      <p:cBhvr>
                                        <p:cTn id="32" dur="26">
                                          <p:stCondLst>
                                            <p:cond delay="1312"/>
                                          </p:stCondLst>
                                        </p:cTn>
                                        <p:tgtEl>
                                          <p:spTgt spid="4">
                                            <p:txEl>
                                              <p:pRg st="2" end="2"/>
                                            </p:txEl>
                                          </p:spTgt>
                                        </p:tgtEl>
                                      </p:cBhvr>
                                      <p:to x="100000" y="80000"/>
                                    </p:animScale>
                                    <p:animScale>
                                      <p:cBhvr>
                                        <p:cTn id="33" dur="166" decel="50000">
                                          <p:stCondLst>
                                            <p:cond delay="1338"/>
                                          </p:stCondLst>
                                        </p:cTn>
                                        <p:tgtEl>
                                          <p:spTgt spid="4">
                                            <p:txEl>
                                              <p:pRg st="2" end="2"/>
                                            </p:txEl>
                                          </p:spTgt>
                                        </p:tgtEl>
                                      </p:cBhvr>
                                      <p:to x="100000" y="100000"/>
                                    </p:animScale>
                                    <p:animScale>
                                      <p:cBhvr>
                                        <p:cTn id="34" dur="26">
                                          <p:stCondLst>
                                            <p:cond delay="1642"/>
                                          </p:stCondLst>
                                        </p:cTn>
                                        <p:tgtEl>
                                          <p:spTgt spid="4">
                                            <p:txEl>
                                              <p:pRg st="2" end="2"/>
                                            </p:txEl>
                                          </p:spTgt>
                                        </p:tgtEl>
                                      </p:cBhvr>
                                      <p:to x="100000" y="90000"/>
                                    </p:animScale>
                                    <p:animScale>
                                      <p:cBhvr>
                                        <p:cTn id="35" dur="166" decel="50000">
                                          <p:stCondLst>
                                            <p:cond delay="1668"/>
                                          </p:stCondLst>
                                        </p:cTn>
                                        <p:tgtEl>
                                          <p:spTgt spid="4">
                                            <p:txEl>
                                              <p:pRg st="2" end="2"/>
                                            </p:txEl>
                                          </p:spTgt>
                                        </p:tgtEl>
                                      </p:cBhvr>
                                      <p:to x="100000" y="100000"/>
                                    </p:animScale>
                                    <p:animScale>
                                      <p:cBhvr>
                                        <p:cTn id="36" dur="26">
                                          <p:stCondLst>
                                            <p:cond delay="1808"/>
                                          </p:stCondLst>
                                        </p:cTn>
                                        <p:tgtEl>
                                          <p:spTgt spid="4">
                                            <p:txEl>
                                              <p:pRg st="2" end="2"/>
                                            </p:txEl>
                                          </p:spTgt>
                                        </p:tgtEl>
                                      </p:cBhvr>
                                      <p:to x="100000" y="95000"/>
                                    </p:animScale>
                                    <p:animScale>
                                      <p:cBhvr>
                                        <p:cTn id="37" dur="166" decel="50000">
                                          <p:stCondLst>
                                            <p:cond delay="1834"/>
                                          </p:stCondLst>
                                        </p:cTn>
                                        <p:tgtEl>
                                          <p:spTgt spid="4">
                                            <p:txEl>
                                              <p:pRg st="2" end="2"/>
                                            </p:txEl>
                                          </p:spTgt>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wipe(down)">
                                      <p:cBhvr>
                                        <p:cTn id="42" dur="580">
                                          <p:stCondLst>
                                            <p:cond delay="0"/>
                                          </p:stCondLst>
                                        </p:cTn>
                                        <p:tgtEl>
                                          <p:spTgt spid="4">
                                            <p:txEl>
                                              <p:pRg st="3" end="3"/>
                                            </p:txEl>
                                          </p:spTgt>
                                        </p:tgtEl>
                                      </p:cBhvr>
                                    </p:animEffect>
                                    <p:anim calcmode="lin" valueType="num">
                                      <p:cBhvr>
                                        <p:cTn id="43"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48" dur="26">
                                          <p:stCondLst>
                                            <p:cond delay="650"/>
                                          </p:stCondLst>
                                        </p:cTn>
                                        <p:tgtEl>
                                          <p:spTgt spid="4">
                                            <p:txEl>
                                              <p:pRg st="3" end="3"/>
                                            </p:txEl>
                                          </p:spTgt>
                                        </p:tgtEl>
                                      </p:cBhvr>
                                      <p:to x="100000" y="60000"/>
                                    </p:animScale>
                                    <p:animScale>
                                      <p:cBhvr>
                                        <p:cTn id="49" dur="166" decel="50000">
                                          <p:stCondLst>
                                            <p:cond delay="676"/>
                                          </p:stCondLst>
                                        </p:cTn>
                                        <p:tgtEl>
                                          <p:spTgt spid="4">
                                            <p:txEl>
                                              <p:pRg st="3" end="3"/>
                                            </p:txEl>
                                          </p:spTgt>
                                        </p:tgtEl>
                                      </p:cBhvr>
                                      <p:to x="100000" y="100000"/>
                                    </p:animScale>
                                    <p:animScale>
                                      <p:cBhvr>
                                        <p:cTn id="50" dur="26">
                                          <p:stCondLst>
                                            <p:cond delay="1312"/>
                                          </p:stCondLst>
                                        </p:cTn>
                                        <p:tgtEl>
                                          <p:spTgt spid="4">
                                            <p:txEl>
                                              <p:pRg st="3" end="3"/>
                                            </p:txEl>
                                          </p:spTgt>
                                        </p:tgtEl>
                                      </p:cBhvr>
                                      <p:to x="100000" y="80000"/>
                                    </p:animScale>
                                    <p:animScale>
                                      <p:cBhvr>
                                        <p:cTn id="51" dur="166" decel="50000">
                                          <p:stCondLst>
                                            <p:cond delay="1338"/>
                                          </p:stCondLst>
                                        </p:cTn>
                                        <p:tgtEl>
                                          <p:spTgt spid="4">
                                            <p:txEl>
                                              <p:pRg st="3" end="3"/>
                                            </p:txEl>
                                          </p:spTgt>
                                        </p:tgtEl>
                                      </p:cBhvr>
                                      <p:to x="100000" y="100000"/>
                                    </p:animScale>
                                    <p:animScale>
                                      <p:cBhvr>
                                        <p:cTn id="52" dur="26">
                                          <p:stCondLst>
                                            <p:cond delay="1642"/>
                                          </p:stCondLst>
                                        </p:cTn>
                                        <p:tgtEl>
                                          <p:spTgt spid="4">
                                            <p:txEl>
                                              <p:pRg st="3" end="3"/>
                                            </p:txEl>
                                          </p:spTgt>
                                        </p:tgtEl>
                                      </p:cBhvr>
                                      <p:to x="100000" y="90000"/>
                                    </p:animScale>
                                    <p:animScale>
                                      <p:cBhvr>
                                        <p:cTn id="53" dur="166" decel="50000">
                                          <p:stCondLst>
                                            <p:cond delay="1668"/>
                                          </p:stCondLst>
                                        </p:cTn>
                                        <p:tgtEl>
                                          <p:spTgt spid="4">
                                            <p:txEl>
                                              <p:pRg st="3" end="3"/>
                                            </p:txEl>
                                          </p:spTgt>
                                        </p:tgtEl>
                                      </p:cBhvr>
                                      <p:to x="100000" y="100000"/>
                                    </p:animScale>
                                    <p:animScale>
                                      <p:cBhvr>
                                        <p:cTn id="54" dur="26">
                                          <p:stCondLst>
                                            <p:cond delay="1808"/>
                                          </p:stCondLst>
                                        </p:cTn>
                                        <p:tgtEl>
                                          <p:spTgt spid="4">
                                            <p:txEl>
                                              <p:pRg st="3" end="3"/>
                                            </p:txEl>
                                          </p:spTgt>
                                        </p:tgtEl>
                                      </p:cBhvr>
                                      <p:to x="100000" y="95000"/>
                                    </p:animScale>
                                    <p:animScale>
                                      <p:cBhvr>
                                        <p:cTn id="55" dur="166" decel="50000">
                                          <p:stCondLst>
                                            <p:cond delay="1834"/>
                                          </p:stCondLst>
                                        </p:cTn>
                                        <p:tgtEl>
                                          <p:spTgt spid="4">
                                            <p:txEl>
                                              <p:pRg st="3" end="3"/>
                                            </p:txEl>
                                          </p:spTgt>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nodeType="clickEffect">
                                  <p:stCondLst>
                                    <p:cond delay="0"/>
                                  </p:stCondLst>
                                  <p:childTnLst>
                                    <p:set>
                                      <p:cBhvr>
                                        <p:cTn id="59" dur="1" fill="hold">
                                          <p:stCondLst>
                                            <p:cond delay="0"/>
                                          </p:stCondLst>
                                        </p:cTn>
                                        <p:tgtEl>
                                          <p:spTgt spid="4">
                                            <p:txEl>
                                              <p:pRg st="4" end="4"/>
                                            </p:txEl>
                                          </p:spTgt>
                                        </p:tgtEl>
                                        <p:attrNameLst>
                                          <p:attrName>style.visibility</p:attrName>
                                        </p:attrNameLst>
                                      </p:cBhvr>
                                      <p:to>
                                        <p:strVal val="visible"/>
                                      </p:to>
                                    </p:set>
                                    <p:animEffect transition="in" filter="wipe(down)">
                                      <p:cBhvr>
                                        <p:cTn id="60" dur="580">
                                          <p:stCondLst>
                                            <p:cond delay="0"/>
                                          </p:stCondLst>
                                        </p:cTn>
                                        <p:tgtEl>
                                          <p:spTgt spid="4">
                                            <p:txEl>
                                              <p:pRg st="4" end="4"/>
                                            </p:txEl>
                                          </p:spTgt>
                                        </p:tgtEl>
                                      </p:cBhvr>
                                    </p:animEffect>
                                    <p:anim calcmode="lin" valueType="num">
                                      <p:cBhvr>
                                        <p:cTn id="61"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4">
                                            <p:txEl>
                                              <p:pRg st="4" end="4"/>
                                            </p:txEl>
                                          </p:spTgt>
                                        </p:tgtEl>
                                      </p:cBhvr>
                                      <p:to x="100000" y="60000"/>
                                    </p:animScale>
                                    <p:animScale>
                                      <p:cBhvr>
                                        <p:cTn id="67" dur="166" decel="50000">
                                          <p:stCondLst>
                                            <p:cond delay="676"/>
                                          </p:stCondLst>
                                        </p:cTn>
                                        <p:tgtEl>
                                          <p:spTgt spid="4">
                                            <p:txEl>
                                              <p:pRg st="4" end="4"/>
                                            </p:txEl>
                                          </p:spTgt>
                                        </p:tgtEl>
                                      </p:cBhvr>
                                      <p:to x="100000" y="100000"/>
                                    </p:animScale>
                                    <p:animScale>
                                      <p:cBhvr>
                                        <p:cTn id="68" dur="26">
                                          <p:stCondLst>
                                            <p:cond delay="1312"/>
                                          </p:stCondLst>
                                        </p:cTn>
                                        <p:tgtEl>
                                          <p:spTgt spid="4">
                                            <p:txEl>
                                              <p:pRg st="4" end="4"/>
                                            </p:txEl>
                                          </p:spTgt>
                                        </p:tgtEl>
                                      </p:cBhvr>
                                      <p:to x="100000" y="80000"/>
                                    </p:animScale>
                                    <p:animScale>
                                      <p:cBhvr>
                                        <p:cTn id="69" dur="166" decel="50000">
                                          <p:stCondLst>
                                            <p:cond delay="1338"/>
                                          </p:stCondLst>
                                        </p:cTn>
                                        <p:tgtEl>
                                          <p:spTgt spid="4">
                                            <p:txEl>
                                              <p:pRg st="4" end="4"/>
                                            </p:txEl>
                                          </p:spTgt>
                                        </p:tgtEl>
                                      </p:cBhvr>
                                      <p:to x="100000" y="100000"/>
                                    </p:animScale>
                                    <p:animScale>
                                      <p:cBhvr>
                                        <p:cTn id="70" dur="26">
                                          <p:stCondLst>
                                            <p:cond delay="1642"/>
                                          </p:stCondLst>
                                        </p:cTn>
                                        <p:tgtEl>
                                          <p:spTgt spid="4">
                                            <p:txEl>
                                              <p:pRg st="4" end="4"/>
                                            </p:txEl>
                                          </p:spTgt>
                                        </p:tgtEl>
                                      </p:cBhvr>
                                      <p:to x="100000" y="90000"/>
                                    </p:animScale>
                                    <p:animScale>
                                      <p:cBhvr>
                                        <p:cTn id="71" dur="166" decel="50000">
                                          <p:stCondLst>
                                            <p:cond delay="1668"/>
                                          </p:stCondLst>
                                        </p:cTn>
                                        <p:tgtEl>
                                          <p:spTgt spid="4">
                                            <p:txEl>
                                              <p:pRg st="4" end="4"/>
                                            </p:txEl>
                                          </p:spTgt>
                                        </p:tgtEl>
                                      </p:cBhvr>
                                      <p:to x="100000" y="100000"/>
                                    </p:animScale>
                                    <p:animScale>
                                      <p:cBhvr>
                                        <p:cTn id="72" dur="26">
                                          <p:stCondLst>
                                            <p:cond delay="1808"/>
                                          </p:stCondLst>
                                        </p:cTn>
                                        <p:tgtEl>
                                          <p:spTgt spid="4">
                                            <p:txEl>
                                              <p:pRg st="4" end="4"/>
                                            </p:txEl>
                                          </p:spTgt>
                                        </p:tgtEl>
                                      </p:cBhvr>
                                      <p:to x="100000" y="95000"/>
                                    </p:animScale>
                                    <p:animScale>
                                      <p:cBhvr>
                                        <p:cTn id="73" dur="166" decel="50000">
                                          <p:stCondLst>
                                            <p:cond delay="1834"/>
                                          </p:stCondLst>
                                        </p:cTn>
                                        <p:tgtEl>
                                          <p:spTgt spid="4">
                                            <p:txEl>
                                              <p:pRg st="4" end="4"/>
                                            </p:txEl>
                                          </p:spTgt>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nodeType="clickEffect">
                                  <p:stCondLst>
                                    <p:cond delay="0"/>
                                  </p:stCondLst>
                                  <p:childTnLst>
                                    <p:set>
                                      <p:cBhvr>
                                        <p:cTn id="77" dur="1" fill="hold">
                                          <p:stCondLst>
                                            <p:cond delay="0"/>
                                          </p:stCondLst>
                                        </p:cTn>
                                        <p:tgtEl>
                                          <p:spTgt spid="4">
                                            <p:txEl>
                                              <p:pRg st="5" end="5"/>
                                            </p:txEl>
                                          </p:spTgt>
                                        </p:tgtEl>
                                        <p:attrNameLst>
                                          <p:attrName>style.visibility</p:attrName>
                                        </p:attrNameLst>
                                      </p:cBhvr>
                                      <p:to>
                                        <p:strVal val="visible"/>
                                      </p:to>
                                    </p:set>
                                    <p:animEffect transition="in" filter="wipe(down)">
                                      <p:cBhvr>
                                        <p:cTn id="78" dur="580">
                                          <p:stCondLst>
                                            <p:cond delay="0"/>
                                          </p:stCondLst>
                                        </p:cTn>
                                        <p:tgtEl>
                                          <p:spTgt spid="4">
                                            <p:txEl>
                                              <p:pRg st="5" end="5"/>
                                            </p:txEl>
                                          </p:spTgt>
                                        </p:tgtEl>
                                      </p:cBhvr>
                                    </p:animEffect>
                                    <p:anim calcmode="lin" valueType="num">
                                      <p:cBhvr>
                                        <p:cTn id="79"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84" dur="26">
                                          <p:stCondLst>
                                            <p:cond delay="650"/>
                                          </p:stCondLst>
                                        </p:cTn>
                                        <p:tgtEl>
                                          <p:spTgt spid="4">
                                            <p:txEl>
                                              <p:pRg st="5" end="5"/>
                                            </p:txEl>
                                          </p:spTgt>
                                        </p:tgtEl>
                                      </p:cBhvr>
                                      <p:to x="100000" y="60000"/>
                                    </p:animScale>
                                    <p:animScale>
                                      <p:cBhvr>
                                        <p:cTn id="85" dur="166" decel="50000">
                                          <p:stCondLst>
                                            <p:cond delay="676"/>
                                          </p:stCondLst>
                                        </p:cTn>
                                        <p:tgtEl>
                                          <p:spTgt spid="4">
                                            <p:txEl>
                                              <p:pRg st="5" end="5"/>
                                            </p:txEl>
                                          </p:spTgt>
                                        </p:tgtEl>
                                      </p:cBhvr>
                                      <p:to x="100000" y="100000"/>
                                    </p:animScale>
                                    <p:animScale>
                                      <p:cBhvr>
                                        <p:cTn id="86" dur="26">
                                          <p:stCondLst>
                                            <p:cond delay="1312"/>
                                          </p:stCondLst>
                                        </p:cTn>
                                        <p:tgtEl>
                                          <p:spTgt spid="4">
                                            <p:txEl>
                                              <p:pRg st="5" end="5"/>
                                            </p:txEl>
                                          </p:spTgt>
                                        </p:tgtEl>
                                      </p:cBhvr>
                                      <p:to x="100000" y="80000"/>
                                    </p:animScale>
                                    <p:animScale>
                                      <p:cBhvr>
                                        <p:cTn id="87" dur="166" decel="50000">
                                          <p:stCondLst>
                                            <p:cond delay="1338"/>
                                          </p:stCondLst>
                                        </p:cTn>
                                        <p:tgtEl>
                                          <p:spTgt spid="4">
                                            <p:txEl>
                                              <p:pRg st="5" end="5"/>
                                            </p:txEl>
                                          </p:spTgt>
                                        </p:tgtEl>
                                      </p:cBhvr>
                                      <p:to x="100000" y="100000"/>
                                    </p:animScale>
                                    <p:animScale>
                                      <p:cBhvr>
                                        <p:cTn id="88" dur="26">
                                          <p:stCondLst>
                                            <p:cond delay="1642"/>
                                          </p:stCondLst>
                                        </p:cTn>
                                        <p:tgtEl>
                                          <p:spTgt spid="4">
                                            <p:txEl>
                                              <p:pRg st="5" end="5"/>
                                            </p:txEl>
                                          </p:spTgt>
                                        </p:tgtEl>
                                      </p:cBhvr>
                                      <p:to x="100000" y="90000"/>
                                    </p:animScale>
                                    <p:animScale>
                                      <p:cBhvr>
                                        <p:cTn id="89" dur="166" decel="50000">
                                          <p:stCondLst>
                                            <p:cond delay="1668"/>
                                          </p:stCondLst>
                                        </p:cTn>
                                        <p:tgtEl>
                                          <p:spTgt spid="4">
                                            <p:txEl>
                                              <p:pRg st="5" end="5"/>
                                            </p:txEl>
                                          </p:spTgt>
                                        </p:tgtEl>
                                      </p:cBhvr>
                                      <p:to x="100000" y="100000"/>
                                    </p:animScale>
                                    <p:animScale>
                                      <p:cBhvr>
                                        <p:cTn id="90" dur="26">
                                          <p:stCondLst>
                                            <p:cond delay="1808"/>
                                          </p:stCondLst>
                                        </p:cTn>
                                        <p:tgtEl>
                                          <p:spTgt spid="4">
                                            <p:txEl>
                                              <p:pRg st="5" end="5"/>
                                            </p:txEl>
                                          </p:spTgt>
                                        </p:tgtEl>
                                      </p:cBhvr>
                                      <p:to x="100000" y="95000"/>
                                    </p:animScale>
                                    <p:animScale>
                                      <p:cBhvr>
                                        <p:cTn id="91" dur="166" decel="50000">
                                          <p:stCondLst>
                                            <p:cond delay="1834"/>
                                          </p:stCondLst>
                                        </p:cTn>
                                        <p:tgtEl>
                                          <p:spTgt spid="4">
                                            <p:txEl>
                                              <p:pRg st="5" end="5"/>
                                            </p:txEl>
                                          </p:spTgt>
                                        </p:tgtEl>
                                      </p:cBhvr>
                                      <p:to x="100000" y="100000"/>
                                    </p:animScale>
                                  </p:childTnLst>
                                </p:cTn>
                              </p:par>
                            </p:childTnLst>
                          </p:cTn>
                        </p:par>
                      </p:childTnLst>
                    </p:cTn>
                  </p:par>
                  <p:par>
                    <p:cTn id="92" fill="hold">
                      <p:stCondLst>
                        <p:cond delay="indefinite"/>
                      </p:stCondLst>
                      <p:childTnLst>
                        <p:par>
                          <p:cTn id="93" fill="hold">
                            <p:stCondLst>
                              <p:cond delay="0"/>
                            </p:stCondLst>
                            <p:childTnLst>
                              <p:par>
                                <p:cTn id="94" presetID="26" presetClass="entr" presetSubtype="0" fill="hold" nodeType="clickEffect">
                                  <p:stCondLst>
                                    <p:cond delay="0"/>
                                  </p:stCondLst>
                                  <p:childTnLst>
                                    <p:set>
                                      <p:cBhvr>
                                        <p:cTn id="95" dur="1" fill="hold">
                                          <p:stCondLst>
                                            <p:cond delay="0"/>
                                          </p:stCondLst>
                                        </p:cTn>
                                        <p:tgtEl>
                                          <p:spTgt spid="4">
                                            <p:txEl>
                                              <p:pRg st="6" end="6"/>
                                            </p:txEl>
                                          </p:spTgt>
                                        </p:tgtEl>
                                        <p:attrNameLst>
                                          <p:attrName>style.visibility</p:attrName>
                                        </p:attrNameLst>
                                      </p:cBhvr>
                                      <p:to>
                                        <p:strVal val="visible"/>
                                      </p:to>
                                    </p:set>
                                    <p:animEffect transition="in" filter="wipe(down)">
                                      <p:cBhvr>
                                        <p:cTn id="96" dur="580">
                                          <p:stCondLst>
                                            <p:cond delay="0"/>
                                          </p:stCondLst>
                                        </p:cTn>
                                        <p:tgtEl>
                                          <p:spTgt spid="4">
                                            <p:txEl>
                                              <p:pRg st="6" end="6"/>
                                            </p:txEl>
                                          </p:spTgt>
                                        </p:tgtEl>
                                      </p:cBhvr>
                                    </p:animEffect>
                                    <p:anim calcmode="lin" valueType="num">
                                      <p:cBhvr>
                                        <p:cTn id="97"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102" dur="26">
                                          <p:stCondLst>
                                            <p:cond delay="650"/>
                                          </p:stCondLst>
                                        </p:cTn>
                                        <p:tgtEl>
                                          <p:spTgt spid="4">
                                            <p:txEl>
                                              <p:pRg st="6" end="6"/>
                                            </p:txEl>
                                          </p:spTgt>
                                        </p:tgtEl>
                                      </p:cBhvr>
                                      <p:to x="100000" y="60000"/>
                                    </p:animScale>
                                    <p:animScale>
                                      <p:cBhvr>
                                        <p:cTn id="103" dur="166" decel="50000">
                                          <p:stCondLst>
                                            <p:cond delay="676"/>
                                          </p:stCondLst>
                                        </p:cTn>
                                        <p:tgtEl>
                                          <p:spTgt spid="4">
                                            <p:txEl>
                                              <p:pRg st="6" end="6"/>
                                            </p:txEl>
                                          </p:spTgt>
                                        </p:tgtEl>
                                      </p:cBhvr>
                                      <p:to x="100000" y="100000"/>
                                    </p:animScale>
                                    <p:animScale>
                                      <p:cBhvr>
                                        <p:cTn id="104" dur="26">
                                          <p:stCondLst>
                                            <p:cond delay="1312"/>
                                          </p:stCondLst>
                                        </p:cTn>
                                        <p:tgtEl>
                                          <p:spTgt spid="4">
                                            <p:txEl>
                                              <p:pRg st="6" end="6"/>
                                            </p:txEl>
                                          </p:spTgt>
                                        </p:tgtEl>
                                      </p:cBhvr>
                                      <p:to x="100000" y="80000"/>
                                    </p:animScale>
                                    <p:animScale>
                                      <p:cBhvr>
                                        <p:cTn id="105" dur="166" decel="50000">
                                          <p:stCondLst>
                                            <p:cond delay="1338"/>
                                          </p:stCondLst>
                                        </p:cTn>
                                        <p:tgtEl>
                                          <p:spTgt spid="4">
                                            <p:txEl>
                                              <p:pRg st="6" end="6"/>
                                            </p:txEl>
                                          </p:spTgt>
                                        </p:tgtEl>
                                      </p:cBhvr>
                                      <p:to x="100000" y="100000"/>
                                    </p:animScale>
                                    <p:animScale>
                                      <p:cBhvr>
                                        <p:cTn id="106" dur="26">
                                          <p:stCondLst>
                                            <p:cond delay="1642"/>
                                          </p:stCondLst>
                                        </p:cTn>
                                        <p:tgtEl>
                                          <p:spTgt spid="4">
                                            <p:txEl>
                                              <p:pRg st="6" end="6"/>
                                            </p:txEl>
                                          </p:spTgt>
                                        </p:tgtEl>
                                      </p:cBhvr>
                                      <p:to x="100000" y="90000"/>
                                    </p:animScale>
                                    <p:animScale>
                                      <p:cBhvr>
                                        <p:cTn id="107" dur="166" decel="50000">
                                          <p:stCondLst>
                                            <p:cond delay="1668"/>
                                          </p:stCondLst>
                                        </p:cTn>
                                        <p:tgtEl>
                                          <p:spTgt spid="4">
                                            <p:txEl>
                                              <p:pRg st="6" end="6"/>
                                            </p:txEl>
                                          </p:spTgt>
                                        </p:tgtEl>
                                      </p:cBhvr>
                                      <p:to x="100000" y="100000"/>
                                    </p:animScale>
                                    <p:animScale>
                                      <p:cBhvr>
                                        <p:cTn id="108" dur="26">
                                          <p:stCondLst>
                                            <p:cond delay="1808"/>
                                          </p:stCondLst>
                                        </p:cTn>
                                        <p:tgtEl>
                                          <p:spTgt spid="4">
                                            <p:txEl>
                                              <p:pRg st="6" end="6"/>
                                            </p:txEl>
                                          </p:spTgt>
                                        </p:tgtEl>
                                      </p:cBhvr>
                                      <p:to x="100000" y="95000"/>
                                    </p:animScale>
                                    <p:animScale>
                                      <p:cBhvr>
                                        <p:cTn id="109" dur="166" decel="50000">
                                          <p:stCondLst>
                                            <p:cond delay="1834"/>
                                          </p:stCondLst>
                                        </p:cTn>
                                        <p:tgtEl>
                                          <p:spTgt spid="4">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254034" y="0"/>
            <a:ext cx="9509760" cy="1233424"/>
          </a:xfrm>
        </p:spPr>
        <p:txBody>
          <a:bodyPr>
            <a:noAutofit/>
          </a:bodyPr>
          <a:lstStyle/>
          <a:p>
            <a:pPr algn="ctr"/>
            <a:r>
              <a:rPr lang="es-ES" sz="3200" dirty="0">
                <a:solidFill>
                  <a:srgbClr val="C00000"/>
                </a:solidFill>
                <a:latin typeface="Britannic Bold" panose="020B0903060703020204" pitchFamily="34" charset="0"/>
              </a:rPr>
              <a:t>El Espíritu De Sodoma Y Gomorra Está Presente Cuando Existe Una Oposición A Huir Del Pecado.</a:t>
            </a:r>
          </a:p>
        </p:txBody>
      </p:sp>
      <p:sp>
        <p:nvSpPr>
          <p:cNvPr id="4" name="CuadroTexto 3"/>
          <p:cNvSpPr txBox="1"/>
          <p:nvPr/>
        </p:nvSpPr>
        <p:spPr>
          <a:xfrm>
            <a:off x="967666" y="1640115"/>
            <a:ext cx="10687306" cy="4154984"/>
          </a:xfrm>
          <a:prstGeom prst="rect">
            <a:avLst/>
          </a:prstGeom>
          <a:noFill/>
        </p:spPr>
        <p:txBody>
          <a:bodyPr wrap="square" rtlCol="0">
            <a:spAutoFit/>
          </a:bodyPr>
          <a:lstStyle/>
          <a:p>
            <a:pPr marL="742950" lvl="1" indent="-285750">
              <a:buClr>
                <a:srgbClr val="C00000"/>
              </a:buClr>
              <a:buFont typeface="Wingdings 2" panose="05020102010507070707" pitchFamily="18" charset="2"/>
              <a:buChar char=""/>
            </a:pPr>
            <a:r>
              <a:rPr lang="es-ES" sz="2400" dirty="0">
                <a:solidFill>
                  <a:srgbClr val="002060"/>
                </a:solidFill>
              </a:rPr>
              <a:t>“</a:t>
            </a:r>
            <a:r>
              <a:rPr lang="es-ES" sz="2400" i="1" dirty="0">
                <a:solidFill>
                  <a:srgbClr val="0070C0"/>
                </a:solidFill>
                <a:effectLst>
                  <a:outerShdw blurRad="38100" dist="38100" dir="2700000" algn="tl">
                    <a:srgbClr val="000000">
                      <a:alpha val="43137"/>
                    </a:srgbClr>
                  </a:outerShdw>
                </a:effectLst>
              </a:rPr>
              <a:t>Y al rayar el alba, los ángeles daban prisa a Lot, diciendo: Levántate, toma tu mujer, y tus dos hijas que se hallan aquí, para que no perezcas en el castigo de la ciudad.  Y deteniéndose él, los varones asieron de su mano, y de la mano de su mujer y de las manos de sus dos hijas, según la misericordia de Jehová para con él; y lo sacaron y lo pusieron fuera de la ciudad</a:t>
            </a:r>
            <a:r>
              <a:rPr lang="es-ES" sz="2400" dirty="0">
                <a:solidFill>
                  <a:srgbClr val="002060"/>
                </a:solidFill>
              </a:rPr>
              <a:t>” (Gen. 19:15-16).</a:t>
            </a:r>
          </a:p>
          <a:p>
            <a:pPr marL="285750" indent="-285750">
              <a:buClr>
                <a:srgbClr val="C00000"/>
              </a:buClr>
              <a:buFont typeface="Wingdings 2" panose="05020102010507070707" pitchFamily="18" charset="2"/>
              <a:buChar char=""/>
            </a:pPr>
            <a:r>
              <a:rPr lang="es-ES" sz="2400" dirty="0">
                <a:solidFill>
                  <a:srgbClr val="002060"/>
                </a:solidFill>
              </a:rPr>
              <a:t>Los ángeles tuvieron que literalmente llevar a Lot y su familia a empujones rumbo a las montañas.</a:t>
            </a:r>
          </a:p>
          <a:p>
            <a:pPr marL="285750" indent="-285750">
              <a:buClr>
                <a:srgbClr val="C00000"/>
              </a:buClr>
              <a:buFont typeface="Wingdings 2" panose="05020102010507070707" pitchFamily="18" charset="2"/>
              <a:buChar char=""/>
            </a:pPr>
            <a:r>
              <a:rPr lang="es-ES" sz="2400" dirty="0">
                <a:solidFill>
                  <a:srgbClr val="002060"/>
                </a:solidFill>
              </a:rPr>
              <a:t>Estaban atestados de perversidad y el comportamiento sádico y la injusticia total de los habitantes de esas ciudades.  </a:t>
            </a:r>
          </a:p>
          <a:p>
            <a:pPr marL="285750" indent="-285750">
              <a:buClr>
                <a:srgbClr val="C00000"/>
              </a:buClr>
              <a:buFont typeface="Wingdings 2" panose="05020102010507070707" pitchFamily="18" charset="2"/>
              <a:buChar char=""/>
            </a:pPr>
            <a:r>
              <a:rPr lang="es-ES" sz="2400" dirty="0">
                <a:solidFill>
                  <a:srgbClr val="002060"/>
                </a:solidFill>
              </a:rPr>
              <a:t>Aun con toda esta maldad Lot se demoraba y no podía huir de Sodoma y Gomorra con prontitud. </a:t>
            </a:r>
          </a:p>
        </p:txBody>
      </p:sp>
      <p:sp>
        <p:nvSpPr>
          <p:cNvPr id="5" name="Título 1">
            <a:extLst>
              <a:ext uri="{FF2B5EF4-FFF2-40B4-BE49-F238E27FC236}">
                <a16:creationId xmlns:a16="http://schemas.microsoft.com/office/drawing/2014/main" id="{99B2E226-56C0-4F05-ADFB-1F00288C08F6}"/>
              </a:ext>
            </a:extLst>
          </p:cNvPr>
          <p:cNvSpPr txBox="1">
            <a:spLocks/>
          </p:cNvSpPr>
          <p:nvPr/>
        </p:nvSpPr>
        <p:spPr>
          <a:xfrm rot="16200000">
            <a:off x="-3121700" y="3121705"/>
            <a:ext cx="6858000" cy="614593"/>
          </a:xfrm>
          <a:prstGeom prst="rect">
            <a:avLst/>
          </a:prstGeom>
          <a:solidFill>
            <a:srgbClr val="002060"/>
          </a:solidFill>
        </p:spPr>
        <p:txBody>
          <a:bodyPr vert="horz"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algn="ctr"/>
            <a:r>
              <a:rPr lang="es-ES" sz="4000" dirty="0">
                <a:solidFill>
                  <a:srgbClr val="FFFF00"/>
                </a:solidFill>
                <a:latin typeface="Gloucester MT Extra Condensed" panose="02030808020601010101" pitchFamily="18" charset="0"/>
              </a:rPr>
              <a:t>“El Espíritu De Sodoma Y Gomorra” </a:t>
            </a:r>
          </a:p>
        </p:txBody>
      </p:sp>
    </p:spTree>
    <p:extLst>
      <p:ext uri="{BB962C8B-B14F-4D97-AF65-F5344CB8AC3E}">
        <p14:creationId xmlns:p14="http://schemas.microsoft.com/office/powerpoint/2010/main" val="796616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circle(in)">
                                      <p:cBhvr>
                                        <p:cTn id="14" dur="2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p:cTn id="27"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8" dur="2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9" dur="2000"/>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1000"/>
                                        <p:tgtEl>
                                          <p:spTgt spid="4">
                                            <p:txEl>
                                              <p:pRg st="3" end="3"/>
                                            </p:txEl>
                                          </p:spTgt>
                                        </p:tgtEl>
                                      </p:cBhvr>
                                    </p:animEffect>
                                    <p:anim calcmode="lin" valueType="num">
                                      <p:cBhvr>
                                        <p:cTn id="3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254034" y="0"/>
            <a:ext cx="9509760" cy="1233424"/>
          </a:xfrm>
        </p:spPr>
        <p:txBody>
          <a:bodyPr>
            <a:noAutofit/>
          </a:bodyPr>
          <a:lstStyle/>
          <a:p>
            <a:pPr algn="ctr"/>
            <a:r>
              <a:rPr lang="es-ES" sz="3200" dirty="0">
                <a:solidFill>
                  <a:srgbClr val="C00000"/>
                </a:solidFill>
                <a:latin typeface="Britannic Bold" panose="020B0903060703020204" pitchFamily="34" charset="0"/>
              </a:rPr>
              <a:t>El Espíritu De Sodoma Y Gomorra Está Presente Cuando Existe Una Oposición A Huir Del Pecado.</a:t>
            </a:r>
          </a:p>
        </p:txBody>
      </p:sp>
      <p:sp>
        <p:nvSpPr>
          <p:cNvPr id="4" name="CuadroTexto 3"/>
          <p:cNvSpPr txBox="1"/>
          <p:nvPr/>
        </p:nvSpPr>
        <p:spPr>
          <a:xfrm>
            <a:off x="967409" y="1612979"/>
            <a:ext cx="10482469" cy="4647426"/>
          </a:xfrm>
          <a:prstGeom prst="rect">
            <a:avLst/>
          </a:prstGeom>
          <a:noFill/>
        </p:spPr>
        <p:txBody>
          <a:bodyPr wrap="square" rtlCol="0">
            <a:spAutoFit/>
          </a:bodyPr>
          <a:lstStyle/>
          <a:p>
            <a:pPr marL="285750" indent="-285750">
              <a:buClr>
                <a:srgbClr val="C00000"/>
              </a:buClr>
              <a:buFont typeface="Wingdings 2" panose="05020102010507070707" pitchFamily="18" charset="2"/>
              <a:buChar char=""/>
            </a:pPr>
            <a:r>
              <a:rPr lang="es-ES" sz="2800" dirty="0">
                <a:solidFill>
                  <a:srgbClr val="002060"/>
                </a:solidFill>
              </a:rPr>
              <a:t>Los cristianos debemos huir de la maldad de este mundo: “</a:t>
            </a:r>
            <a:r>
              <a:rPr lang="es-ES" sz="2800" i="1" dirty="0">
                <a:solidFill>
                  <a:srgbClr val="0070C0"/>
                </a:solidFill>
                <a:effectLst>
                  <a:outerShdw blurRad="38100" dist="38100" dir="2700000" algn="tl">
                    <a:srgbClr val="000000">
                      <a:alpha val="43137"/>
                    </a:srgbClr>
                  </a:outerShdw>
                </a:effectLst>
              </a:rPr>
              <a:t>Y no participéis en las obras infructuosas de las tinieblas, sino más bien reprendedlas</a:t>
            </a:r>
            <a:r>
              <a:rPr lang="es-ES" sz="2800" dirty="0">
                <a:solidFill>
                  <a:srgbClr val="002060"/>
                </a:solidFill>
              </a:rPr>
              <a:t>” (Ef. 5:11). </a:t>
            </a:r>
          </a:p>
          <a:p>
            <a:pPr marL="742950" lvl="1" indent="-285750">
              <a:buClr>
                <a:srgbClr val="C00000"/>
              </a:buClr>
              <a:buFont typeface="Wingdings 2" panose="05020102010507070707" pitchFamily="18" charset="2"/>
              <a:buChar char=""/>
            </a:pPr>
            <a:r>
              <a:rPr lang="es-ES" sz="2800" dirty="0">
                <a:solidFill>
                  <a:srgbClr val="002060"/>
                </a:solidFill>
              </a:rPr>
              <a:t>Huid de la fornicación (1 Cor. 6:18).</a:t>
            </a:r>
          </a:p>
          <a:p>
            <a:pPr marL="742950" lvl="1" indent="-285750">
              <a:buClr>
                <a:srgbClr val="C00000"/>
              </a:buClr>
              <a:buFont typeface="Wingdings 2" panose="05020102010507070707" pitchFamily="18" charset="2"/>
              <a:buChar char=""/>
            </a:pPr>
            <a:r>
              <a:rPr lang="es-ES" sz="2800" dirty="0">
                <a:solidFill>
                  <a:srgbClr val="002060"/>
                </a:solidFill>
              </a:rPr>
              <a:t>Huid de la idolatría (1 Cor. 10:14).</a:t>
            </a:r>
          </a:p>
          <a:p>
            <a:pPr marL="742950" lvl="1" indent="-285750">
              <a:buClr>
                <a:srgbClr val="C00000"/>
              </a:buClr>
              <a:buFont typeface="Wingdings 2" panose="05020102010507070707" pitchFamily="18" charset="2"/>
              <a:buChar char=""/>
            </a:pPr>
            <a:r>
              <a:rPr lang="es-ES" sz="2800" dirty="0">
                <a:solidFill>
                  <a:srgbClr val="002060"/>
                </a:solidFill>
              </a:rPr>
              <a:t>Huid del amor al dinero (1 Tim. 6:10-11).</a:t>
            </a:r>
          </a:p>
          <a:p>
            <a:pPr marL="742950" lvl="1" indent="-285750">
              <a:buClr>
                <a:srgbClr val="C00000"/>
              </a:buClr>
              <a:buFont typeface="Wingdings 2" panose="05020102010507070707" pitchFamily="18" charset="2"/>
              <a:buChar char=""/>
            </a:pPr>
            <a:r>
              <a:rPr lang="es-ES" sz="2800" dirty="0">
                <a:solidFill>
                  <a:srgbClr val="002060"/>
                </a:solidFill>
              </a:rPr>
              <a:t>Huid de los deseos de la juventud (2 Tim. 2:22).</a:t>
            </a:r>
          </a:p>
          <a:p>
            <a:pPr marL="742950" lvl="1" indent="-285750">
              <a:buClr>
                <a:srgbClr val="C00000"/>
              </a:buClr>
              <a:buFont typeface="Wingdings 2" panose="05020102010507070707" pitchFamily="18" charset="2"/>
              <a:buChar char=""/>
            </a:pPr>
            <a:r>
              <a:rPr lang="es-ES" sz="2800" dirty="0">
                <a:solidFill>
                  <a:srgbClr val="002060"/>
                </a:solidFill>
              </a:rPr>
              <a:t>Consideremos lo siguiente: </a:t>
            </a:r>
          </a:p>
          <a:p>
            <a:pPr marL="1200150" lvl="2" indent="-285750">
              <a:buClr>
                <a:srgbClr val="C00000"/>
              </a:buClr>
              <a:buFont typeface="Wingdings 2" panose="05020102010507070707" pitchFamily="18" charset="2"/>
              <a:buChar char=""/>
            </a:pPr>
            <a:r>
              <a:rPr lang="es-ES" sz="2400" dirty="0">
                <a:solidFill>
                  <a:srgbClr val="002060"/>
                </a:solidFill>
              </a:rPr>
              <a:t>“ </a:t>
            </a:r>
            <a:r>
              <a:rPr lang="es-ES" sz="2400" i="1" dirty="0">
                <a:solidFill>
                  <a:srgbClr val="0070C0"/>
                </a:solidFill>
                <a:effectLst>
                  <a:outerShdw blurRad="38100" dist="38100" dir="2700000" algn="tl">
                    <a:srgbClr val="000000">
                      <a:alpha val="43137"/>
                    </a:srgbClr>
                  </a:outerShdw>
                </a:effectLst>
              </a:rPr>
              <a:t>¡Oh almas adúlteras! ¿No sabéis que la amistad del mundo es enemistad contra Dios? Cualquiera, pues, que quiera ser amigo del mundo, se constituye enemigo de Dios</a:t>
            </a:r>
            <a:r>
              <a:rPr lang="es-ES" sz="2400" dirty="0">
                <a:solidFill>
                  <a:srgbClr val="002060"/>
                </a:solidFill>
              </a:rPr>
              <a:t>” (</a:t>
            </a:r>
            <a:r>
              <a:rPr lang="es-ES" sz="2400" dirty="0" err="1">
                <a:solidFill>
                  <a:srgbClr val="002060"/>
                </a:solidFill>
              </a:rPr>
              <a:t>Stg</a:t>
            </a:r>
            <a:r>
              <a:rPr lang="es-ES" sz="2400" dirty="0">
                <a:solidFill>
                  <a:srgbClr val="002060"/>
                </a:solidFill>
              </a:rPr>
              <a:t>. 4:4).</a:t>
            </a:r>
          </a:p>
        </p:txBody>
      </p:sp>
      <p:sp>
        <p:nvSpPr>
          <p:cNvPr id="5" name="Título 1">
            <a:extLst>
              <a:ext uri="{FF2B5EF4-FFF2-40B4-BE49-F238E27FC236}">
                <a16:creationId xmlns:a16="http://schemas.microsoft.com/office/drawing/2014/main" id="{04DD1216-CB0E-48C8-89E9-3E576E39D6A2}"/>
              </a:ext>
            </a:extLst>
          </p:cNvPr>
          <p:cNvSpPr txBox="1">
            <a:spLocks/>
          </p:cNvSpPr>
          <p:nvPr/>
        </p:nvSpPr>
        <p:spPr>
          <a:xfrm rot="16200000">
            <a:off x="-3121700" y="3121705"/>
            <a:ext cx="6858000" cy="614593"/>
          </a:xfrm>
          <a:prstGeom prst="rect">
            <a:avLst/>
          </a:prstGeom>
          <a:solidFill>
            <a:srgbClr val="002060"/>
          </a:solidFill>
        </p:spPr>
        <p:txBody>
          <a:bodyPr vert="horz"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algn="ctr"/>
            <a:r>
              <a:rPr lang="es-ES" sz="4000" dirty="0">
                <a:solidFill>
                  <a:srgbClr val="FFFF00"/>
                </a:solidFill>
                <a:latin typeface="Gloucester MT Extra Condensed" panose="02030808020601010101" pitchFamily="18" charset="0"/>
              </a:rPr>
              <a:t>“El Espíritu De Sodoma Y Gomorra” </a:t>
            </a:r>
          </a:p>
        </p:txBody>
      </p:sp>
    </p:spTree>
    <p:extLst>
      <p:ext uri="{BB962C8B-B14F-4D97-AF65-F5344CB8AC3E}">
        <p14:creationId xmlns:p14="http://schemas.microsoft.com/office/powerpoint/2010/main" val="3300150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80">
                                          <p:stCondLst>
                                            <p:cond delay="0"/>
                                          </p:stCondLst>
                                        </p:cTn>
                                        <p:tgtEl>
                                          <p:spTgt spid="4">
                                            <p:txEl>
                                              <p:pRg st="1" end="1"/>
                                            </p:txEl>
                                          </p:spTgt>
                                        </p:tgtEl>
                                      </p:cBhvr>
                                    </p:animEffect>
                                    <p:anim calcmode="lin" valueType="num">
                                      <p:cBhvr>
                                        <p:cTn id="13"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xEl>
                                              <p:pRg st="1" end="1"/>
                                            </p:txEl>
                                          </p:spTgt>
                                        </p:tgtEl>
                                      </p:cBhvr>
                                      <p:to x="100000" y="60000"/>
                                    </p:animScale>
                                    <p:animScale>
                                      <p:cBhvr>
                                        <p:cTn id="19" dur="166" decel="50000">
                                          <p:stCondLst>
                                            <p:cond delay="676"/>
                                          </p:stCondLst>
                                        </p:cTn>
                                        <p:tgtEl>
                                          <p:spTgt spid="4">
                                            <p:txEl>
                                              <p:pRg st="1" end="1"/>
                                            </p:txEl>
                                          </p:spTgt>
                                        </p:tgtEl>
                                      </p:cBhvr>
                                      <p:to x="100000" y="100000"/>
                                    </p:animScale>
                                    <p:animScale>
                                      <p:cBhvr>
                                        <p:cTn id="20" dur="26">
                                          <p:stCondLst>
                                            <p:cond delay="1312"/>
                                          </p:stCondLst>
                                        </p:cTn>
                                        <p:tgtEl>
                                          <p:spTgt spid="4">
                                            <p:txEl>
                                              <p:pRg st="1" end="1"/>
                                            </p:txEl>
                                          </p:spTgt>
                                        </p:tgtEl>
                                      </p:cBhvr>
                                      <p:to x="100000" y="80000"/>
                                    </p:animScale>
                                    <p:animScale>
                                      <p:cBhvr>
                                        <p:cTn id="21" dur="166" decel="50000">
                                          <p:stCondLst>
                                            <p:cond delay="1338"/>
                                          </p:stCondLst>
                                        </p:cTn>
                                        <p:tgtEl>
                                          <p:spTgt spid="4">
                                            <p:txEl>
                                              <p:pRg st="1" end="1"/>
                                            </p:txEl>
                                          </p:spTgt>
                                        </p:tgtEl>
                                      </p:cBhvr>
                                      <p:to x="100000" y="100000"/>
                                    </p:animScale>
                                    <p:animScale>
                                      <p:cBhvr>
                                        <p:cTn id="22" dur="26">
                                          <p:stCondLst>
                                            <p:cond delay="1642"/>
                                          </p:stCondLst>
                                        </p:cTn>
                                        <p:tgtEl>
                                          <p:spTgt spid="4">
                                            <p:txEl>
                                              <p:pRg st="1" end="1"/>
                                            </p:txEl>
                                          </p:spTgt>
                                        </p:tgtEl>
                                      </p:cBhvr>
                                      <p:to x="100000" y="90000"/>
                                    </p:animScale>
                                    <p:animScale>
                                      <p:cBhvr>
                                        <p:cTn id="23" dur="166" decel="50000">
                                          <p:stCondLst>
                                            <p:cond delay="1668"/>
                                          </p:stCondLst>
                                        </p:cTn>
                                        <p:tgtEl>
                                          <p:spTgt spid="4">
                                            <p:txEl>
                                              <p:pRg st="1" end="1"/>
                                            </p:txEl>
                                          </p:spTgt>
                                        </p:tgtEl>
                                      </p:cBhvr>
                                      <p:to x="100000" y="100000"/>
                                    </p:animScale>
                                    <p:animScale>
                                      <p:cBhvr>
                                        <p:cTn id="24" dur="26">
                                          <p:stCondLst>
                                            <p:cond delay="1808"/>
                                          </p:stCondLst>
                                        </p:cTn>
                                        <p:tgtEl>
                                          <p:spTgt spid="4">
                                            <p:txEl>
                                              <p:pRg st="1" end="1"/>
                                            </p:txEl>
                                          </p:spTgt>
                                        </p:tgtEl>
                                      </p:cBhvr>
                                      <p:to x="100000" y="95000"/>
                                    </p:animScale>
                                    <p:animScale>
                                      <p:cBhvr>
                                        <p:cTn id="25" dur="166" decel="50000">
                                          <p:stCondLst>
                                            <p:cond delay="1834"/>
                                          </p:stCondLst>
                                        </p:cTn>
                                        <p:tgtEl>
                                          <p:spTgt spid="4">
                                            <p:txEl>
                                              <p:pRg st="1" end="1"/>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wipe(down)">
                                      <p:cBhvr>
                                        <p:cTn id="30" dur="580">
                                          <p:stCondLst>
                                            <p:cond delay="0"/>
                                          </p:stCondLst>
                                        </p:cTn>
                                        <p:tgtEl>
                                          <p:spTgt spid="4">
                                            <p:txEl>
                                              <p:pRg st="2" end="2"/>
                                            </p:txEl>
                                          </p:spTgt>
                                        </p:tgtEl>
                                      </p:cBhvr>
                                    </p:animEffect>
                                    <p:anim calcmode="lin" valueType="num">
                                      <p:cBhvr>
                                        <p:cTn id="31"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xEl>
                                              <p:pRg st="2" end="2"/>
                                            </p:txEl>
                                          </p:spTgt>
                                        </p:tgtEl>
                                      </p:cBhvr>
                                      <p:to x="100000" y="60000"/>
                                    </p:animScale>
                                    <p:animScale>
                                      <p:cBhvr>
                                        <p:cTn id="37" dur="166" decel="50000">
                                          <p:stCondLst>
                                            <p:cond delay="676"/>
                                          </p:stCondLst>
                                        </p:cTn>
                                        <p:tgtEl>
                                          <p:spTgt spid="4">
                                            <p:txEl>
                                              <p:pRg st="2" end="2"/>
                                            </p:txEl>
                                          </p:spTgt>
                                        </p:tgtEl>
                                      </p:cBhvr>
                                      <p:to x="100000" y="100000"/>
                                    </p:animScale>
                                    <p:animScale>
                                      <p:cBhvr>
                                        <p:cTn id="38" dur="26">
                                          <p:stCondLst>
                                            <p:cond delay="1312"/>
                                          </p:stCondLst>
                                        </p:cTn>
                                        <p:tgtEl>
                                          <p:spTgt spid="4">
                                            <p:txEl>
                                              <p:pRg st="2" end="2"/>
                                            </p:txEl>
                                          </p:spTgt>
                                        </p:tgtEl>
                                      </p:cBhvr>
                                      <p:to x="100000" y="80000"/>
                                    </p:animScale>
                                    <p:animScale>
                                      <p:cBhvr>
                                        <p:cTn id="39" dur="166" decel="50000">
                                          <p:stCondLst>
                                            <p:cond delay="1338"/>
                                          </p:stCondLst>
                                        </p:cTn>
                                        <p:tgtEl>
                                          <p:spTgt spid="4">
                                            <p:txEl>
                                              <p:pRg st="2" end="2"/>
                                            </p:txEl>
                                          </p:spTgt>
                                        </p:tgtEl>
                                      </p:cBhvr>
                                      <p:to x="100000" y="100000"/>
                                    </p:animScale>
                                    <p:animScale>
                                      <p:cBhvr>
                                        <p:cTn id="40" dur="26">
                                          <p:stCondLst>
                                            <p:cond delay="1642"/>
                                          </p:stCondLst>
                                        </p:cTn>
                                        <p:tgtEl>
                                          <p:spTgt spid="4">
                                            <p:txEl>
                                              <p:pRg st="2" end="2"/>
                                            </p:txEl>
                                          </p:spTgt>
                                        </p:tgtEl>
                                      </p:cBhvr>
                                      <p:to x="100000" y="90000"/>
                                    </p:animScale>
                                    <p:animScale>
                                      <p:cBhvr>
                                        <p:cTn id="41" dur="166" decel="50000">
                                          <p:stCondLst>
                                            <p:cond delay="1668"/>
                                          </p:stCondLst>
                                        </p:cTn>
                                        <p:tgtEl>
                                          <p:spTgt spid="4">
                                            <p:txEl>
                                              <p:pRg st="2" end="2"/>
                                            </p:txEl>
                                          </p:spTgt>
                                        </p:tgtEl>
                                      </p:cBhvr>
                                      <p:to x="100000" y="100000"/>
                                    </p:animScale>
                                    <p:animScale>
                                      <p:cBhvr>
                                        <p:cTn id="42" dur="26">
                                          <p:stCondLst>
                                            <p:cond delay="1808"/>
                                          </p:stCondLst>
                                        </p:cTn>
                                        <p:tgtEl>
                                          <p:spTgt spid="4">
                                            <p:txEl>
                                              <p:pRg st="2" end="2"/>
                                            </p:txEl>
                                          </p:spTgt>
                                        </p:tgtEl>
                                      </p:cBhvr>
                                      <p:to x="100000" y="95000"/>
                                    </p:animScale>
                                    <p:animScale>
                                      <p:cBhvr>
                                        <p:cTn id="43" dur="166" decel="50000">
                                          <p:stCondLst>
                                            <p:cond delay="1834"/>
                                          </p:stCondLst>
                                        </p:cTn>
                                        <p:tgtEl>
                                          <p:spTgt spid="4">
                                            <p:txEl>
                                              <p:pRg st="2" end="2"/>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Effect transition="in" filter="wipe(down)">
                                      <p:cBhvr>
                                        <p:cTn id="48" dur="580">
                                          <p:stCondLst>
                                            <p:cond delay="0"/>
                                          </p:stCondLst>
                                        </p:cTn>
                                        <p:tgtEl>
                                          <p:spTgt spid="4">
                                            <p:txEl>
                                              <p:pRg st="3" end="3"/>
                                            </p:txEl>
                                          </p:spTgt>
                                        </p:tgtEl>
                                      </p:cBhvr>
                                    </p:animEffect>
                                    <p:anim calcmode="lin" valueType="num">
                                      <p:cBhvr>
                                        <p:cTn id="49"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4">
                                            <p:txEl>
                                              <p:pRg st="3" end="3"/>
                                            </p:txEl>
                                          </p:spTgt>
                                        </p:tgtEl>
                                      </p:cBhvr>
                                      <p:to x="100000" y="60000"/>
                                    </p:animScale>
                                    <p:animScale>
                                      <p:cBhvr>
                                        <p:cTn id="55" dur="166" decel="50000">
                                          <p:stCondLst>
                                            <p:cond delay="676"/>
                                          </p:stCondLst>
                                        </p:cTn>
                                        <p:tgtEl>
                                          <p:spTgt spid="4">
                                            <p:txEl>
                                              <p:pRg st="3" end="3"/>
                                            </p:txEl>
                                          </p:spTgt>
                                        </p:tgtEl>
                                      </p:cBhvr>
                                      <p:to x="100000" y="100000"/>
                                    </p:animScale>
                                    <p:animScale>
                                      <p:cBhvr>
                                        <p:cTn id="56" dur="26">
                                          <p:stCondLst>
                                            <p:cond delay="1312"/>
                                          </p:stCondLst>
                                        </p:cTn>
                                        <p:tgtEl>
                                          <p:spTgt spid="4">
                                            <p:txEl>
                                              <p:pRg st="3" end="3"/>
                                            </p:txEl>
                                          </p:spTgt>
                                        </p:tgtEl>
                                      </p:cBhvr>
                                      <p:to x="100000" y="80000"/>
                                    </p:animScale>
                                    <p:animScale>
                                      <p:cBhvr>
                                        <p:cTn id="57" dur="166" decel="50000">
                                          <p:stCondLst>
                                            <p:cond delay="1338"/>
                                          </p:stCondLst>
                                        </p:cTn>
                                        <p:tgtEl>
                                          <p:spTgt spid="4">
                                            <p:txEl>
                                              <p:pRg st="3" end="3"/>
                                            </p:txEl>
                                          </p:spTgt>
                                        </p:tgtEl>
                                      </p:cBhvr>
                                      <p:to x="100000" y="100000"/>
                                    </p:animScale>
                                    <p:animScale>
                                      <p:cBhvr>
                                        <p:cTn id="58" dur="26">
                                          <p:stCondLst>
                                            <p:cond delay="1642"/>
                                          </p:stCondLst>
                                        </p:cTn>
                                        <p:tgtEl>
                                          <p:spTgt spid="4">
                                            <p:txEl>
                                              <p:pRg st="3" end="3"/>
                                            </p:txEl>
                                          </p:spTgt>
                                        </p:tgtEl>
                                      </p:cBhvr>
                                      <p:to x="100000" y="90000"/>
                                    </p:animScale>
                                    <p:animScale>
                                      <p:cBhvr>
                                        <p:cTn id="59" dur="166" decel="50000">
                                          <p:stCondLst>
                                            <p:cond delay="1668"/>
                                          </p:stCondLst>
                                        </p:cTn>
                                        <p:tgtEl>
                                          <p:spTgt spid="4">
                                            <p:txEl>
                                              <p:pRg st="3" end="3"/>
                                            </p:txEl>
                                          </p:spTgt>
                                        </p:tgtEl>
                                      </p:cBhvr>
                                      <p:to x="100000" y="100000"/>
                                    </p:animScale>
                                    <p:animScale>
                                      <p:cBhvr>
                                        <p:cTn id="60" dur="26">
                                          <p:stCondLst>
                                            <p:cond delay="1808"/>
                                          </p:stCondLst>
                                        </p:cTn>
                                        <p:tgtEl>
                                          <p:spTgt spid="4">
                                            <p:txEl>
                                              <p:pRg st="3" end="3"/>
                                            </p:txEl>
                                          </p:spTgt>
                                        </p:tgtEl>
                                      </p:cBhvr>
                                      <p:to x="100000" y="95000"/>
                                    </p:animScale>
                                    <p:animScale>
                                      <p:cBhvr>
                                        <p:cTn id="61" dur="166" decel="50000">
                                          <p:stCondLst>
                                            <p:cond delay="1834"/>
                                          </p:stCondLst>
                                        </p:cTn>
                                        <p:tgtEl>
                                          <p:spTgt spid="4">
                                            <p:txEl>
                                              <p:pRg st="3" end="3"/>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4">
                                            <p:txEl>
                                              <p:pRg st="4" end="4"/>
                                            </p:txEl>
                                          </p:spTgt>
                                        </p:tgtEl>
                                        <p:attrNameLst>
                                          <p:attrName>style.visibility</p:attrName>
                                        </p:attrNameLst>
                                      </p:cBhvr>
                                      <p:to>
                                        <p:strVal val="visible"/>
                                      </p:to>
                                    </p:set>
                                    <p:animEffect transition="in" filter="wipe(down)">
                                      <p:cBhvr>
                                        <p:cTn id="66" dur="580">
                                          <p:stCondLst>
                                            <p:cond delay="0"/>
                                          </p:stCondLst>
                                        </p:cTn>
                                        <p:tgtEl>
                                          <p:spTgt spid="4">
                                            <p:txEl>
                                              <p:pRg st="4" end="4"/>
                                            </p:txEl>
                                          </p:spTgt>
                                        </p:tgtEl>
                                      </p:cBhvr>
                                    </p:animEffect>
                                    <p:anim calcmode="lin" valueType="num">
                                      <p:cBhvr>
                                        <p:cTn id="67"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4">
                                            <p:txEl>
                                              <p:pRg st="4" end="4"/>
                                            </p:txEl>
                                          </p:spTgt>
                                        </p:tgtEl>
                                      </p:cBhvr>
                                      <p:to x="100000" y="60000"/>
                                    </p:animScale>
                                    <p:animScale>
                                      <p:cBhvr>
                                        <p:cTn id="73" dur="166" decel="50000">
                                          <p:stCondLst>
                                            <p:cond delay="676"/>
                                          </p:stCondLst>
                                        </p:cTn>
                                        <p:tgtEl>
                                          <p:spTgt spid="4">
                                            <p:txEl>
                                              <p:pRg st="4" end="4"/>
                                            </p:txEl>
                                          </p:spTgt>
                                        </p:tgtEl>
                                      </p:cBhvr>
                                      <p:to x="100000" y="100000"/>
                                    </p:animScale>
                                    <p:animScale>
                                      <p:cBhvr>
                                        <p:cTn id="74" dur="26">
                                          <p:stCondLst>
                                            <p:cond delay="1312"/>
                                          </p:stCondLst>
                                        </p:cTn>
                                        <p:tgtEl>
                                          <p:spTgt spid="4">
                                            <p:txEl>
                                              <p:pRg st="4" end="4"/>
                                            </p:txEl>
                                          </p:spTgt>
                                        </p:tgtEl>
                                      </p:cBhvr>
                                      <p:to x="100000" y="80000"/>
                                    </p:animScale>
                                    <p:animScale>
                                      <p:cBhvr>
                                        <p:cTn id="75" dur="166" decel="50000">
                                          <p:stCondLst>
                                            <p:cond delay="1338"/>
                                          </p:stCondLst>
                                        </p:cTn>
                                        <p:tgtEl>
                                          <p:spTgt spid="4">
                                            <p:txEl>
                                              <p:pRg st="4" end="4"/>
                                            </p:txEl>
                                          </p:spTgt>
                                        </p:tgtEl>
                                      </p:cBhvr>
                                      <p:to x="100000" y="100000"/>
                                    </p:animScale>
                                    <p:animScale>
                                      <p:cBhvr>
                                        <p:cTn id="76" dur="26">
                                          <p:stCondLst>
                                            <p:cond delay="1642"/>
                                          </p:stCondLst>
                                        </p:cTn>
                                        <p:tgtEl>
                                          <p:spTgt spid="4">
                                            <p:txEl>
                                              <p:pRg st="4" end="4"/>
                                            </p:txEl>
                                          </p:spTgt>
                                        </p:tgtEl>
                                      </p:cBhvr>
                                      <p:to x="100000" y="90000"/>
                                    </p:animScale>
                                    <p:animScale>
                                      <p:cBhvr>
                                        <p:cTn id="77" dur="166" decel="50000">
                                          <p:stCondLst>
                                            <p:cond delay="1668"/>
                                          </p:stCondLst>
                                        </p:cTn>
                                        <p:tgtEl>
                                          <p:spTgt spid="4">
                                            <p:txEl>
                                              <p:pRg st="4" end="4"/>
                                            </p:txEl>
                                          </p:spTgt>
                                        </p:tgtEl>
                                      </p:cBhvr>
                                      <p:to x="100000" y="100000"/>
                                    </p:animScale>
                                    <p:animScale>
                                      <p:cBhvr>
                                        <p:cTn id="78" dur="26">
                                          <p:stCondLst>
                                            <p:cond delay="1808"/>
                                          </p:stCondLst>
                                        </p:cTn>
                                        <p:tgtEl>
                                          <p:spTgt spid="4">
                                            <p:txEl>
                                              <p:pRg st="4" end="4"/>
                                            </p:txEl>
                                          </p:spTgt>
                                        </p:tgtEl>
                                      </p:cBhvr>
                                      <p:to x="100000" y="95000"/>
                                    </p:animScale>
                                    <p:animScale>
                                      <p:cBhvr>
                                        <p:cTn id="79" dur="166" decel="50000">
                                          <p:stCondLst>
                                            <p:cond delay="1834"/>
                                          </p:stCondLst>
                                        </p:cTn>
                                        <p:tgtEl>
                                          <p:spTgt spid="4">
                                            <p:txEl>
                                              <p:pRg st="4" end="4"/>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4">
                                            <p:txEl>
                                              <p:pRg st="5" end="5"/>
                                            </p:txEl>
                                          </p:spTgt>
                                        </p:tgtEl>
                                        <p:attrNameLst>
                                          <p:attrName>style.visibility</p:attrName>
                                        </p:attrNameLst>
                                      </p:cBhvr>
                                      <p:to>
                                        <p:strVal val="visible"/>
                                      </p:to>
                                    </p:set>
                                    <p:anim calcmode="lin" valueType="num">
                                      <p:cBhvr>
                                        <p:cTn id="84"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85"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86"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87" dur="1000"/>
                                        <p:tgtEl>
                                          <p:spTgt spid="4">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nodeType="clickEffect">
                                  <p:stCondLst>
                                    <p:cond delay="0"/>
                                  </p:stCondLst>
                                  <p:childTnLst>
                                    <p:set>
                                      <p:cBhvr>
                                        <p:cTn id="91" dur="1" fill="hold">
                                          <p:stCondLst>
                                            <p:cond delay="0"/>
                                          </p:stCondLst>
                                        </p:cTn>
                                        <p:tgtEl>
                                          <p:spTgt spid="4">
                                            <p:txEl>
                                              <p:pRg st="6" end="6"/>
                                            </p:txEl>
                                          </p:spTgt>
                                        </p:tgtEl>
                                        <p:attrNameLst>
                                          <p:attrName>style.visibility</p:attrName>
                                        </p:attrNameLst>
                                      </p:cBhvr>
                                      <p:to>
                                        <p:strVal val="visible"/>
                                      </p:to>
                                    </p:set>
                                    <p:animEffect transition="in" filter="circle(in)">
                                      <p:cBhvr>
                                        <p:cTn id="92"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872120" y="246743"/>
            <a:ext cx="10591516" cy="1233424"/>
          </a:xfrm>
        </p:spPr>
        <p:txBody>
          <a:bodyPr>
            <a:noAutofit/>
          </a:bodyPr>
          <a:lstStyle/>
          <a:p>
            <a:pPr algn="ctr"/>
            <a:r>
              <a:rPr lang="es-ES" sz="3200" dirty="0">
                <a:solidFill>
                  <a:srgbClr val="C00000"/>
                </a:solidFill>
                <a:latin typeface="Britannic Bold" panose="020B0903060703020204" pitchFamily="34" charset="0"/>
              </a:rPr>
              <a:t>El Espíritu De Sodoma Y Gomorra Está Presente,</a:t>
            </a:r>
            <a:br>
              <a:rPr lang="es-ES" sz="3200" dirty="0">
                <a:solidFill>
                  <a:srgbClr val="C00000"/>
                </a:solidFill>
                <a:latin typeface="Britannic Bold" panose="020B0903060703020204" pitchFamily="34" charset="0"/>
              </a:rPr>
            </a:br>
            <a:r>
              <a:rPr lang="es-ES" sz="3200" dirty="0">
                <a:solidFill>
                  <a:srgbClr val="C00000"/>
                </a:solidFill>
                <a:latin typeface="Britannic Bold" panose="020B0903060703020204" pitchFamily="34" charset="0"/>
              </a:rPr>
              <a:t> Cuando El Amor Al Mundo Es Más Fuerte Que La Obediencia A Dios.</a:t>
            </a:r>
          </a:p>
        </p:txBody>
      </p:sp>
      <p:sp>
        <p:nvSpPr>
          <p:cNvPr id="4" name="CuadroTexto 3"/>
          <p:cNvSpPr txBox="1"/>
          <p:nvPr/>
        </p:nvSpPr>
        <p:spPr>
          <a:xfrm>
            <a:off x="872120" y="1349829"/>
            <a:ext cx="10666737" cy="5386090"/>
          </a:xfrm>
          <a:prstGeom prst="rect">
            <a:avLst/>
          </a:prstGeom>
          <a:noFill/>
        </p:spPr>
        <p:txBody>
          <a:bodyPr wrap="square" rtlCol="0">
            <a:spAutoFit/>
          </a:bodyPr>
          <a:lstStyle/>
          <a:p>
            <a:pPr marL="285750" indent="-285750">
              <a:buClr>
                <a:srgbClr val="C00000"/>
              </a:buClr>
              <a:buFont typeface="Wingdings 2" panose="05020102010507070707" pitchFamily="18" charset="2"/>
              <a:buChar char=""/>
            </a:pPr>
            <a:r>
              <a:rPr lang="es-ES" sz="2800" dirty="0">
                <a:solidFill>
                  <a:srgbClr val="002060"/>
                </a:solidFill>
              </a:rPr>
              <a:t>Gen. 19:26</a:t>
            </a:r>
          </a:p>
          <a:p>
            <a:pPr marL="285750" indent="-285750">
              <a:buClr>
                <a:srgbClr val="C00000"/>
              </a:buClr>
              <a:buFont typeface="Wingdings 2" panose="05020102010507070707" pitchFamily="18" charset="2"/>
              <a:buChar char=""/>
            </a:pPr>
            <a:r>
              <a:rPr lang="es-ES" sz="2800" dirty="0">
                <a:solidFill>
                  <a:srgbClr val="002060"/>
                </a:solidFill>
              </a:rPr>
              <a:t>Una lección poderosa aprendida de una manera drástica.</a:t>
            </a:r>
          </a:p>
          <a:p>
            <a:pPr marL="285750" indent="-285750">
              <a:buClr>
                <a:srgbClr val="C00000"/>
              </a:buClr>
              <a:buFont typeface="Wingdings 2" panose="05020102010507070707" pitchFamily="18" charset="2"/>
              <a:buChar char=""/>
            </a:pPr>
            <a:r>
              <a:rPr lang="es-ES" sz="2800" dirty="0">
                <a:solidFill>
                  <a:srgbClr val="002060"/>
                </a:solidFill>
              </a:rPr>
              <a:t>Los ángeles les dijeron: “</a:t>
            </a:r>
            <a:r>
              <a:rPr lang="pt-BR" sz="2800" i="1" dirty="0">
                <a:solidFill>
                  <a:srgbClr val="0070C0"/>
                </a:solidFill>
                <a:effectLst>
                  <a:outerShdw blurRad="38100" dist="38100" dir="2700000" algn="tl">
                    <a:srgbClr val="000000">
                      <a:alpha val="43137"/>
                    </a:srgbClr>
                  </a:outerShdw>
                </a:effectLst>
              </a:rPr>
              <a:t>No mires detrás de ti</a:t>
            </a:r>
            <a:r>
              <a:rPr lang="pt-BR" sz="2800" dirty="0">
                <a:solidFill>
                  <a:srgbClr val="002060"/>
                </a:solidFill>
              </a:rPr>
              <a:t>” (19:15) </a:t>
            </a:r>
            <a:r>
              <a:rPr lang="es-ES" sz="2800" dirty="0">
                <a:solidFill>
                  <a:srgbClr val="002060"/>
                </a:solidFill>
              </a:rPr>
              <a:t>pero la esposa de Lot aunque corría huyendo, tenía su corazón en la corrupta Sodoma. </a:t>
            </a:r>
          </a:p>
          <a:p>
            <a:pPr marL="285750" indent="-285750">
              <a:buClr>
                <a:srgbClr val="C00000"/>
              </a:buClr>
              <a:buFont typeface="Wingdings 2" panose="05020102010507070707" pitchFamily="18" charset="2"/>
              <a:buChar char=""/>
            </a:pPr>
            <a:r>
              <a:rPr lang="es-ES" sz="2800" dirty="0">
                <a:solidFill>
                  <a:srgbClr val="002060"/>
                </a:solidFill>
              </a:rPr>
              <a:t>Jesús nos recordó: “</a:t>
            </a:r>
            <a:r>
              <a:rPr lang="es-ES" sz="2800" i="1" dirty="0">
                <a:solidFill>
                  <a:srgbClr val="0070C0"/>
                </a:solidFill>
                <a:effectLst>
                  <a:outerShdw blurRad="38100" dist="38100" dir="2700000" algn="tl">
                    <a:srgbClr val="000000">
                      <a:alpha val="43137"/>
                    </a:srgbClr>
                  </a:outerShdw>
                </a:effectLst>
              </a:rPr>
              <a:t>Acordaos de la mujer de Lot</a:t>
            </a:r>
            <a:r>
              <a:rPr lang="es-ES" sz="2800" dirty="0">
                <a:solidFill>
                  <a:srgbClr val="002060"/>
                </a:solidFill>
              </a:rPr>
              <a:t>”  (Luc. 17:32). </a:t>
            </a:r>
          </a:p>
          <a:p>
            <a:pPr marL="285750" indent="-285750">
              <a:buClr>
                <a:srgbClr val="C00000"/>
              </a:buClr>
              <a:buFont typeface="Wingdings 2" panose="05020102010507070707" pitchFamily="18" charset="2"/>
              <a:buChar char=""/>
            </a:pPr>
            <a:r>
              <a:rPr lang="es-ES" sz="2800" dirty="0">
                <a:solidFill>
                  <a:srgbClr val="002060"/>
                </a:solidFill>
              </a:rPr>
              <a:t>Su mirada atrás fue fatal, nos recuerda el consejo de Juan: </a:t>
            </a:r>
          </a:p>
          <a:p>
            <a:pPr marL="742950" lvl="1" indent="-285750">
              <a:buClr>
                <a:srgbClr val="C00000"/>
              </a:buClr>
              <a:buFont typeface="Wingdings 2" panose="05020102010507070707" pitchFamily="18" charset="2"/>
              <a:buChar char=""/>
            </a:pPr>
            <a:r>
              <a:rPr lang="es-ES" sz="2400" dirty="0">
                <a:solidFill>
                  <a:srgbClr val="002060"/>
                </a:solidFill>
              </a:rPr>
              <a:t>“</a:t>
            </a:r>
            <a:r>
              <a:rPr lang="es-ES" sz="2400" i="1" dirty="0">
                <a:solidFill>
                  <a:srgbClr val="0070C0"/>
                </a:solidFill>
                <a:effectLst>
                  <a:outerShdw blurRad="38100" dist="38100" dir="2700000" algn="tl">
                    <a:srgbClr val="000000">
                      <a:alpha val="43137"/>
                    </a:srgbClr>
                  </a:outerShdw>
                </a:effectLst>
              </a:rPr>
              <a:t>No améis al mundo, ni las cosas que están en el mundo. Si alguno ama al mundo, el amor del Padre no está en él. Porque todo lo que hay en el mundo, los deseos de la carne, los deseos de los ojos, y la vanagloria de la vida, no proviene del Padre, sino del mundo. Y el mundo pasa, y sus deseos; pero el que hace la voluntad de Dios permanece para siempre</a:t>
            </a:r>
            <a:r>
              <a:rPr lang="es-ES" sz="2400" dirty="0">
                <a:solidFill>
                  <a:srgbClr val="002060"/>
                </a:solidFill>
              </a:rPr>
              <a:t>”. (1 Jn 2:17). </a:t>
            </a:r>
          </a:p>
          <a:p>
            <a:pPr marL="285750" indent="-285750">
              <a:buClr>
                <a:srgbClr val="C00000"/>
              </a:buClr>
              <a:buFont typeface="Wingdings 2" panose="05020102010507070707" pitchFamily="18" charset="2"/>
              <a:buChar char=""/>
            </a:pPr>
            <a:endParaRPr lang="es-ES" sz="2800" dirty="0">
              <a:solidFill>
                <a:srgbClr val="002060"/>
              </a:solidFill>
            </a:endParaRPr>
          </a:p>
        </p:txBody>
      </p:sp>
      <p:sp>
        <p:nvSpPr>
          <p:cNvPr id="5" name="Título 1">
            <a:extLst>
              <a:ext uri="{FF2B5EF4-FFF2-40B4-BE49-F238E27FC236}">
                <a16:creationId xmlns:a16="http://schemas.microsoft.com/office/drawing/2014/main" id="{3AB1099C-E067-4E4A-A8C8-183BD8AB6A17}"/>
              </a:ext>
            </a:extLst>
          </p:cNvPr>
          <p:cNvSpPr txBox="1">
            <a:spLocks/>
          </p:cNvSpPr>
          <p:nvPr/>
        </p:nvSpPr>
        <p:spPr>
          <a:xfrm rot="16200000">
            <a:off x="-3121700" y="3121705"/>
            <a:ext cx="6858000" cy="614593"/>
          </a:xfrm>
          <a:prstGeom prst="rect">
            <a:avLst/>
          </a:prstGeom>
          <a:solidFill>
            <a:srgbClr val="002060"/>
          </a:solidFill>
        </p:spPr>
        <p:txBody>
          <a:bodyPr vert="horz"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algn="ctr"/>
            <a:r>
              <a:rPr lang="es-ES" sz="4000" dirty="0">
                <a:solidFill>
                  <a:srgbClr val="FFFF00"/>
                </a:solidFill>
                <a:latin typeface="Gloucester MT Extra Condensed" panose="02030808020601010101" pitchFamily="18" charset="0"/>
              </a:rPr>
              <a:t>“El Espíritu De Sodoma Y Gomorra” </a:t>
            </a:r>
          </a:p>
        </p:txBody>
      </p:sp>
    </p:spTree>
    <p:extLst>
      <p:ext uri="{BB962C8B-B14F-4D97-AF65-F5344CB8AC3E}">
        <p14:creationId xmlns:p14="http://schemas.microsoft.com/office/powerpoint/2010/main" val="9996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80">
                                          <p:stCondLst>
                                            <p:cond delay="0"/>
                                          </p:stCondLst>
                                        </p:cTn>
                                        <p:tgtEl>
                                          <p:spTgt spid="4">
                                            <p:txEl>
                                              <p:pRg st="0" end="0"/>
                                            </p:txEl>
                                          </p:spTgt>
                                        </p:tgtEl>
                                      </p:cBhvr>
                                    </p:animEffect>
                                    <p:anim calcmode="lin" valueType="num">
                                      <p:cBhvr>
                                        <p:cTn id="15"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xEl>
                                              <p:pRg st="0" end="0"/>
                                            </p:txEl>
                                          </p:spTgt>
                                        </p:tgtEl>
                                      </p:cBhvr>
                                      <p:to x="100000" y="60000"/>
                                    </p:animScale>
                                    <p:animScale>
                                      <p:cBhvr>
                                        <p:cTn id="21" dur="166" decel="50000">
                                          <p:stCondLst>
                                            <p:cond delay="676"/>
                                          </p:stCondLst>
                                        </p:cTn>
                                        <p:tgtEl>
                                          <p:spTgt spid="4">
                                            <p:txEl>
                                              <p:pRg st="0" end="0"/>
                                            </p:txEl>
                                          </p:spTgt>
                                        </p:tgtEl>
                                      </p:cBhvr>
                                      <p:to x="100000" y="100000"/>
                                    </p:animScale>
                                    <p:animScale>
                                      <p:cBhvr>
                                        <p:cTn id="22" dur="26">
                                          <p:stCondLst>
                                            <p:cond delay="1312"/>
                                          </p:stCondLst>
                                        </p:cTn>
                                        <p:tgtEl>
                                          <p:spTgt spid="4">
                                            <p:txEl>
                                              <p:pRg st="0" end="0"/>
                                            </p:txEl>
                                          </p:spTgt>
                                        </p:tgtEl>
                                      </p:cBhvr>
                                      <p:to x="100000" y="80000"/>
                                    </p:animScale>
                                    <p:animScale>
                                      <p:cBhvr>
                                        <p:cTn id="23" dur="166" decel="50000">
                                          <p:stCondLst>
                                            <p:cond delay="1338"/>
                                          </p:stCondLst>
                                        </p:cTn>
                                        <p:tgtEl>
                                          <p:spTgt spid="4">
                                            <p:txEl>
                                              <p:pRg st="0" end="0"/>
                                            </p:txEl>
                                          </p:spTgt>
                                        </p:tgtEl>
                                      </p:cBhvr>
                                      <p:to x="100000" y="100000"/>
                                    </p:animScale>
                                    <p:animScale>
                                      <p:cBhvr>
                                        <p:cTn id="24" dur="26">
                                          <p:stCondLst>
                                            <p:cond delay="1642"/>
                                          </p:stCondLst>
                                        </p:cTn>
                                        <p:tgtEl>
                                          <p:spTgt spid="4">
                                            <p:txEl>
                                              <p:pRg st="0" end="0"/>
                                            </p:txEl>
                                          </p:spTgt>
                                        </p:tgtEl>
                                      </p:cBhvr>
                                      <p:to x="100000" y="90000"/>
                                    </p:animScale>
                                    <p:animScale>
                                      <p:cBhvr>
                                        <p:cTn id="25" dur="166" decel="50000">
                                          <p:stCondLst>
                                            <p:cond delay="1668"/>
                                          </p:stCondLst>
                                        </p:cTn>
                                        <p:tgtEl>
                                          <p:spTgt spid="4">
                                            <p:txEl>
                                              <p:pRg st="0" end="0"/>
                                            </p:txEl>
                                          </p:spTgt>
                                        </p:tgtEl>
                                      </p:cBhvr>
                                      <p:to x="100000" y="100000"/>
                                    </p:animScale>
                                    <p:animScale>
                                      <p:cBhvr>
                                        <p:cTn id="26" dur="26">
                                          <p:stCondLst>
                                            <p:cond delay="1808"/>
                                          </p:stCondLst>
                                        </p:cTn>
                                        <p:tgtEl>
                                          <p:spTgt spid="4">
                                            <p:txEl>
                                              <p:pRg st="0" end="0"/>
                                            </p:txEl>
                                          </p:spTgt>
                                        </p:tgtEl>
                                      </p:cBhvr>
                                      <p:to x="100000" y="95000"/>
                                    </p:animScale>
                                    <p:animScale>
                                      <p:cBhvr>
                                        <p:cTn id="27" dur="166" decel="50000">
                                          <p:stCondLst>
                                            <p:cond delay="1834"/>
                                          </p:stCondLst>
                                        </p:cTn>
                                        <p:tgtEl>
                                          <p:spTgt spid="4">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1000"/>
                                        <p:tgtEl>
                                          <p:spTgt spid="4">
                                            <p:txEl>
                                              <p:pRg st="1" end="1"/>
                                            </p:txEl>
                                          </p:spTgt>
                                        </p:tgtEl>
                                      </p:cBhvr>
                                    </p:animEffect>
                                    <p:anim calcmode="lin" valueType="num">
                                      <p:cBhvr>
                                        <p:cTn id="3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1000"/>
                                        <p:tgtEl>
                                          <p:spTgt spid="4">
                                            <p:txEl>
                                              <p:pRg st="2" end="2"/>
                                            </p:txEl>
                                          </p:spTgt>
                                        </p:tgtEl>
                                      </p:cBhvr>
                                    </p:animEffect>
                                    <p:anim calcmode="lin" valueType="num">
                                      <p:cBhvr>
                                        <p:cTn id="4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 calcmode="lin" valueType="num">
                                      <p:cBhvr>
                                        <p:cTn id="46"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7"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48"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49" dur="1000"/>
                                        <p:tgtEl>
                                          <p:spTgt spid="4">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4">
                                            <p:txEl>
                                              <p:pRg st="4" end="4"/>
                                            </p:txEl>
                                          </p:spTgt>
                                        </p:tgtEl>
                                        <p:attrNameLst>
                                          <p:attrName>style.visibility</p:attrName>
                                        </p:attrNameLst>
                                      </p:cBhvr>
                                      <p:to>
                                        <p:strVal val="visible"/>
                                      </p:to>
                                    </p:set>
                                    <p:animEffect transition="in" filter="fade">
                                      <p:cBhvr>
                                        <p:cTn id="54" dur="1000"/>
                                        <p:tgtEl>
                                          <p:spTgt spid="4">
                                            <p:txEl>
                                              <p:pRg st="4" end="4"/>
                                            </p:txEl>
                                          </p:spTgt>
                                        </p:tgtEl>
                                      </p:cBhvr>
                                    </p:animEffect>
                                    <p:anim calcmode="lin" valueType="num">
                                      <p:cBhvr>
                                        <p:cTn id="5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4">
                                            <p:txEl>
                                              <p:pRg st="5" end="5"/>
                                            </p:txEl>
                                          </p:spTgt>
                                        </p:tgtEl>
                                        <p:attrNameLst>
                                          <p:attrName>style.visibility</p:attrName>
                                        </p:attrNameLst>
                                      </p:cBhvr>
                                      <p:to>
                                        <p:strVal val="visible"/>
                                      </p:to>
                                    </p:set>
                                    <p:animEffect transition="in" filter="circle(in)">
                                      <p:cBhvr>
                                        <p:cTn id="61"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254034" y="0"/>
            <a:ext cx="9509760" cy="1233424"/>
          </a:xfrm>
        </p:spPr>
        <p:txBody>
          <a:bodyPr>
            <a:noAutofit/>
          </a:bodyPr>
          <a:lstStyle/>
          <a:p>
            <a:pPr algn="ctr"/>
            <a:r>
              <a:rPr lang="es-ES" sz="3200" dirty="0">
                <a:solidFill>
                  <a:srgbClr val="C00000"/>
                </a:solidFill>
                <a:latin typeface="Britannic Bold" panose="020B0903060703020204" pitchFamily="34" charset="0"/>
              </a:rPr>
              <a:t>El Espíritu De Sodoma Y Gomorra Está Presente,</a:t>
            </a:r>
            <a:br>
              <a:rPr lang="es-ES" sz="3200" dirty="0">
                <a:solidFill>
                  <a:srgbClr val="C00000"/>
                </a:solidFill>
                <a:latin typeface="Britannic Bold" panose="020B0903060703020204" pitchFamily="34" charset="0"/>
              </a:rPr>
            </a:br>
            <a:r>
              <a:rPr lang="es-ES" sz="3200" dirty="0">
                <a:solidFill>
                  <a:srgbClr val="C00000"/>
                </a:solidFill>
                <a:latin typeface="Britannic Bold" panose="020B0903060703020204" pitchFamily="34" charset="0"/>
              </a:rPr>
              <a:t> Cuando La Inmoralidad Está En Sus Acciones.</a:t>
            </a:r>
          </a:p>
        </p:txBody>
      </p:sp>
      <p:sp>
        <p:nvSpPr>
          <p:cNvPr id="4" name="CuadroTexto 3"/>
          <p:cNvSpPr txBox="1"/>
          <p:nvPr/>
        </p:nvSpPr>
        <p:spPr>
          <a:xfrm>
            <a:off x="870012" y="1349829"/>
            <a:ext cx="10668845" cy="5386090"/>
          </a:xfrm>
          <a:prstGeom prst="rect">
            <a:avLst/>
          </a:prstGeom>
          <a:noFill/>
        </p:spPr>
        <p:txBody>
          <a:bodyPr wrap="square" rtlCol="0">
            <a:spAutoFit/>
          </a:bodyPr>
          <a:lstStyle/>
          <a:p>
            <a:pPr marL="285750" indent="-285750">
              <a:buClr>
                <a:srgbClr val="C00000"/>
              </a:buClr>
              <a:buFont typeface="Wingdings 2" panose="05020102010507070707" pitchFamily="18" charset="2"/>
              <a:buChar char=""/>
            </a:pPr>
            <a:r>
              <a:rPr lang="es-ES" sz="2800" dirty="0">
                <a:solidFill>
                  <a:srgbClr val="002060"/>
                </a:solidFill>
              </a:rPr>
              <a:t>Gen. 19:30-38</a:t>
            </a:r>
          </a:p>
          <a:p>
            <a:pPr marL="742950" lvl="1" indent="-285750">
              <a:buClr>
                <a:srgbClr val="C00000"/>
              </a:buClr>
              <a:buFont typeface="Wingdings 2" panose="05020102010507070707" pitchFamily="18" charset="2"/>
              <a:buChar char=""/>
            </a:pPr>
            <a:r>
              <a:rPr lang="es-ES" sz="2400" dirty="0">
                <a:solidFill>
                  <a:srgbClr val="002060"/>
                </a:solidFill>
              </a:rPr>
              <a:t>“</a:t>
            </a:r>
            <a:r>
              <a:rPr lang="es-ES" sz="2400" i="1" dirty="0">
                <a:solidFill>
                  <a:srgbClr val="0070C0"/>
                </a:solidFill>
                <a:effectLst>
                  <a:outerShdw blurRad="38100" dist="38100" dir="2700000" algn="tl">
                    <a:srgbClr val="000000">
                      <a:alpha val="43137"/>
                    </a:srgbClr>
                  </a:outerShdw>
                </a:effectLst>
              </a:rPr>
              <a:t>No erréis; las malas conversaciones corrompen las buenas costumbres</a:t>
            </a:r>
            <a:r>
              <a:rPr lang="es-ES" sz="2400" dirty="0">
                <a:solidFill>
                  <a:srgbClr val="002060"/>
                </a:solidFill>
              </a:rPr>
              <a:t>” (1 Cor. 15:33).</a:t>
            </a:r>
          </a:p>
          <a:p>
            <a:pPr marL="742950" lvl="1" indent="-285750">
              <a:buClr>
                <a:srgbClr val="C00000"/>
              </a:buClr>
              <a:buFont typeface="Wingdings 2" panose="05020102010507070707" pitchFamily="18" charset="2"/>
              <a:buChar char=""/>
            </a:pPr>
            <a:r>
              <a:rPr lang="es-ES" sz="2400" dirty="0">
                <a:solidFill>
                  <a:srgbClr val="002060"/>
                </a:solidFill>
              </a:rPr>
              <a:t> “ </a:t>
            </a:r>
            <a:r>
              <a:rPr lang="es-ES" sz="2400" i="1" dirty="0">
                <a:solidFill>
                  <a:srgbClr val="0070C0"/>
                </a:solidFill>
                <a:effectLst>
                  <a:outerShdw blurRad="38100" dist="38100" dir="2700000" algn="tl">
                    <a:srgbClr val="000000">
                      <a:alpha val="43137"/>
                    </a:srgbClr>
                  </a:outerShdw>
                </a:effectLst>
              </a:rPr>
              <a:t>¿Tomará el hombre fuego en su seno Sin que sus vestidos ardan? ¿Andará el hombre sobre brasas  Sin que sus pies se quemen? </a:t>
            </a:r>
            <a:r>
              <a:rPr lang="es-ES" sz="2400" dirty="0">
                <a:solidFill>
                  <a:srgbClr val="002060"/>
                </a:solidFill>
              </a:rPr>
              <a:t>” (Pr. 6:27-28).</a:t>
            </a:r>
          </a:p>
          <a:p>
            <a:pPr marL="285750" indent="-285750">
              <a:buClr>
                <a:srgbClr val="C00000"/>
              </a:buClr>
              <a:buFont typeface="Wingdings 2" panose="05020102010507070707" pitchFamily="18" charset="2"/>
              <a:buChar char=""/>
            </a:pPr>
            <a:r>
              <a:rPr lang="es-ES" sz="2800" dirty="0">
                <a:solidFill>
                  <a:srgbClr val="002060"/>
                </a:solidFill>
              </a:rPr>
              <a:t>De igual manera…</a:t>
            </a:r>
          </a:p>
          <a:p>
            <a:pPr marL="285750" indent="-285750">
              <a:buClr>
                <a:srgbClr val="C00000"/>
              </a:buClr>
              <a:buFont typeface="Wingdings 2" panose="05020102010507070707" pitchFamily="18" charset="2"/>
              <a:buChar char=""/>
            </a:pPr>
            <a:r>
              <a:rPr lang="es-ES" sz="2800" dirty="0">
                <a:solidFill>
                  <a:srgbClr val="002060"/>
                </a:solidFill>
              </a:rPr>
              <a:t>No se puede beber la de fuente del error religioso sin ser contaminado.</a:t>
            </a:r>
          </a:p>
          <a:p>
            <a:pPr marL="285750" indent="-285750">
              <a:buClr>
                <a:srgbClr val="C00000"/>
              </a:buClr>
              <a:buFont typeface="Wingdings 2" panose="05020102010507070707" pitchFamily="18" charset="2"/>
              <a:buChar char=""/>
            </a:pPr>
            <a:r>
              <a:rPr lang="es-ES" sz="2800" dirty="0">
                <a:solidFill>
                  <a:srgbClr val="002060"/>
                </a:solidFill>
              </a:rPr>
              <a:t>No puede participar de la basura del pecado sin sufrir las consecuencias.</a:t>
            </a:r>
          </a:p>
          <a:p>
            <a:pPr marL="285750" indent="-285750">
              <a:buClr>
                <a:srgbClr val="C00000"/>
              </a:buClr>
              <a:buFont typeface="Wingdings 2" panose="05020102010507070707" pitchFamily="18" charset="2"/>
              <a:buChar char=""/>
            </a:pPr>
            <a:r>
              <a:rPr lang="es-ES" sz="2800" dirty="0">
                <a:solidFill>
                  <a:srgbClr val="002060"/>
                </a:solidFill>
              </a:rPr>
              <a:t>Uno puede pensar que es muy fuerte y puede resistir las influencias pecaminosas, pero no es así.  Debemos de estar alerta.</a:t>
            </a:r>
          </a:p>
          <a:p>
            <a:pPr marL="742950" lvl="1" indent="-285750">
              <a:buClr>
                <a:srgbClr val="C00000"/>
              </a:buClr>
              <a:buFont typeface="Wingdings 2" panose="05020102010507070707" pitchFamily="18" charset="2"/>
              <a:buChar char=""/>
            </a:pPr>
            <a:r>
              <a:rPr lang="es-ES" sz="2400" dirty="0">
                <a:solidFill>
                  <a:srgbClr val="002060"/>
                </a:solidFill>
              </a:rPr>
              <a:t>“</a:t>
            </a:r>
            <a:r>
              <a:rPr lang="es-ES" sz="2400" i="1" dirty="0">
                <a:solidFill>
                  <a:srgbClr val="0070C0"/>
                </a:solidFill>
                <a:effectLst>
                  <a:outerShdw blurRad="38100" dist="38100" dir="2700000" algn="tl">
                    <a:srgbClr val="000000">
                      <a:alpha val="43137"/>
                    </a:srgbClr>
                  </a:outerShdw>
                </a:effectLst>
              </a:rPr>
              <a:t>Así que, el que piensa estar firme, mire que no caiga</a:t>
            </a:r>
            <a:r>
              <a:rPr lang="es-ES" sz="2400" dirty="0">
                <a:solidFill>
                  <a:srgbClr val="002060"/>
                </a:solidFill>
              </a:rPr>
              <a:t>” (1 Cor. 10:12). </a:t>
            </a:r>
          </a:p>
        </p:txBody>
      </p:sp>
      <p:sp>
        <p:nvSpPr>
          <p:cNvPr id="5" name="Título 1">
            <a:extLst>
              <a:ext uri="{FF2B5EF4-FFF2-40B4-BE49-F238E27FC236}">
                <a16:creationId xmlns:a16="http://schemas.microsoft.com/office/drawing/2014/main" id="{41DC95D4-EF31-4368-9DEF-C4CE3616B849}"/>
              </a:ext>
            </a:extLst>
          </p:cNvPr>
          <p:cNvSpPr txBox="1">
            <a:spLocks/>
          </p:cNvSpPr>
          <p:nvPr/>
        </p:nvSpPr>
        <p:spPr>
          <a:xfrm rot="16200000">
            <a:off x="-3121700" y="3121705"/>
            <a:ext cx="6858000" cy="614593"/>
          </a:xfrm>
          <a:prstGeom prst="rect">
            <a:avLst/>
          </a:prstGeom>
          <a:solidFill>
            <a:srgbClr val="002060"/>
          </a:solidFill>
        </p:spPr>
        <p:txBody>
          <a:bodyPr vert="horz"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algn="ctr"/>
            <a:r>
              <a:rPr lang="es-ES" sz="4000" dirty="0">
                <a:solidFill>
                  <a:srgbClr val="FFFF00"/>
                </a:solidFill>
                <a:latin typeface="Gloucester MT Extra Condensed" panose="02030808020601010101" pitchFamily="18" charset="0"/>
              </a:rPr>
              <a:t>“El Espíritu De Sodoma Y Gomorra” </a:t>
            </a:r>
          </a:p>
        </p:txBody>
      </p:sp>
    </p:spTree>
    <p:extLst>
      <p:ext uri="{BB962C8B-B14F-4D97-AF65-F5344CB8AC3E}">
        <p14:creationId xmlns:p14="http://schemas.microsoft.com/office/powerpoint/2010/main" val="1532085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80">
                                          <p:stCondLst>
                                            <p:cond delay="0"/>
                                          </p:stCondLst>
                                        </p:cTn>
                                        <p:tgtEl>
                                          <p:spTgt spid="4">
                                            <p:txEl>
                                              <p:pRg st="0" end="0"/>
                                            </p:txEl>
                                          </p:spTgt>
                                        </p:tgtEl>
                                      </p:cBhvr>
                                    </p:animEffect>
                                    <p:anim calcmode="lin" valueType="num">
                                      <p:cBhvr>
                                        <p:cTn id="15"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xEl>
                                              <p:pRg st="0" end="0"/>
                                            </p:txEl>
                                          </p:spTgt>
                                        </p:tgtEl>
                                      </p:cBhvr>
                                      <p:to x="100000" y="60000"/>
                                    </p:animScale>
                                    <p:animScale>
                                      <p:cBhvr>
                                        <p:cTn id="21" dur="166" decel="50000">
                                          <p:stCondLst>
                                            <p:cond delay="676"/>
                                          </p:stCondLst>
                                        </p:cTn>
                                        <p:tgtEl>
                                          <p:spTgt spid="4">
                                            <p:txEl>
                                              <p:pRg st="0" end="0"/>
                                            </p:txEl>
                                          </p:spTgt>
                                        </p:tgtEl>
                                      </p:cBhvr>
                                      <p:to x="100000" y="100000"/>
                                    </p:animScale>
                                    <p:animScale>
                                      <p:cBhvr>
                                        <p:cTn id="22" dur="26">
                                          <p:stCondLst>
                                            <p:cond delay="1312"/>
                                          </p:stCondLst>
                                        </p:cTn>
                                        <p:tgtEl>
                                          <p:spTgt spid="4">
                                            <p:txEl>
                                              <p:pRg st="0" end="0"/>
                                            </p:txEl>
                                          </p:spTgt>
                                        </p:tgtEl>
                                      </p:cBhvr>
                                      <p:to x="100000" y="80000"/>
                                    </p:animScale>
                                    <p:animScale>
                                      <p:cBhvr>
                                        <p:cTn id="23" dur="166" decel="50000">
                                          <p:stCondLst>
                                            <p:cond delay="1338"/>
                                          </p:stCondLst>
                                        </p:cTn>
                                        <p:tgtEl>
                                          <p:spTgt spid="4">
                                            <p:txEl>
                                              <p:pRg st="0" end="0"/>
                                            </p:txEl>
                                          </p:spTgt>
                                        </p:tgtEl>
                                      </p:cBhvr>
                                      <p:to x="100000" y="100000"/>
                                    </p:animScale>
                                    <p:animScale>
                                      <p:cBhvr>
                                        <p:cTn id="24" dur="26">
                                          <p:stCondLst>
                                            <p:cond delay="1642"/>
                                          </p:stCondLst>
                                        </p:cTn>
                                        <p:tgtEl>
                                          <p:spTgt spid="4">
                                            <p:txEl>
                                              <p:pRg st="0" end="0"/>
                                            </p:txEl>
                                          </p:spTgt>
                                        </p:tgtEl>
                                      </p:cBhvr>
                                      <p:to x="100000" y="90000"/>
                                    </p:animScale>
                                    <p:animScale>
                                      <p:cBhvr>
                                        <p:cTn id="25" dur="166" decel="50000">
                                          <p:stCondLst>
                                            <p:cond delay="1668"/>
                                          </p:stCondLst>
                                        </p:cTn>
                                        <p:tgtEl>
                                          <p:spTgt spid="4">
                                            <p:txEl>
                                              <p:pRg st="0" end="0"/>
                                            </p:txEl>
                                          </p:spTgt>
                                        </p:tgtEl>
                                      </p:cBhvr>
                                      <p:to x="100000" y="100000"/>
                                    </p:animScale>
                                    <p:animScale>
                                      <p:cBhvr>
                                        <p:cTn id="26" dur="26">
                                          <p:stCondLst>
                                            <p:cond delay="1808"/>
                                          </p:stCondLst>
                                        </p:cTn>
                                        <p:tgtEl>
                                          <p:spTgt spid="4">
                                            <p:txEl>
                                              <p:pRg st="0" end="0"/>
                                            </p:txEl>
                                          </p:spTgt>
                                        </p:tgtEl>
                                      </p:cBhvr>
                                      <p:to x="100000" y="95000"/>
                                    </p:animScale>
                                    <p:animScale>
                                      <p:cBhvr>
                                        <p:cTn id="27" dur="166" decel="50000">
                                          <p:stCondLst>
                                            <p:cond delay="1834"/>
                                          </p:stCondLst>
                                        </p:cTn>
                                        <p:tgtEl>
                                          <p:spTgt spid="4">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1000"/>
                                        <p:tgtEl>
                                          <p:spTgt spid="4">
                                            <p:txEl>
                                              <p:pRg st="1" end="1"/>
                                            </p:txEl>
                                          </p:spTgt>
                                        </p:tgtEl>
                                      </p:cBhvr>
                                    </p:animEffect>
                                    <p:anim calcmode="lin" valueType="num">
                                      <p:cBhvr>
                                        <p:cTn id="3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 calcmode="lin" valueType="num">
                                      <p:cBhvr>
                                        <p:cTn id="3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wipe(down)">
                                      <p:cBhvr>
                                        <p:cTn id="47" dur="580">
                                          <p:stCondLst>
                                            <p:cond delay="0"/>
                                          </p:stCondLst>
                                        </p:cTn>
                                        <p:tgtEl>
                                          <p:spTgt spid="4">
                                            <p:txEl>
                                              <p:pRg st="3" end="3"/>
                                            </p:txEl>
                                          </p:spTgt>
                                        </p:tgtEl>
                                      </p:cBhvr>
                                    </p:animEffect>
                                    <p:anim calcmode="lin" valueType="num">
                                      <p:cBhvr>
                                        <p:cTn id="48"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4">
                                            <p:txEl>
                                              <p:pRg st="3" end="3"/>
                                            </p:txEl>
                                          </p:spTgt>
                                        </p:tgtEl>
                                      </p:cBhvr>
                                      <p:to x="100000" y="60000"/>
                                    </p:animScale>
                                    <p:animScale>
                                      <p:cBhvr>
                                        <p:cTn id="54" dur="166" decel="50000">
                                          <p:stCondLst>
                                            <p:cond delay="676"/>
                                          </p:stCondLst>
                                        </p:cTn>
                                        <p:tgtEl>
                                          <p:spTgt spid="4">
                                            <p:txEl>
                                              <p:pRg st="3" end="3"/>
                                            </p:txEl>
                                          </p:spTgt>
                                        </p:tgtEl>
                                      </p:cBhvr>
                                      <p:to x="100000" y="100000"/>
                                    </p:animScale>
                                    <p:animScale>
                                      <p:cBhvr>
                                        <p:cTn id="55" dur="26">
                                          <p:stCondLst>
                                            <p:cond delay="1312"/>
                                          </p:stCondLst>
                                        </p:cTn>
                                        <p:tgtEl>
                                          <p:spTgt spid="4">
                                            <p:txEl>
                                              <p:pRg st="3" end="3"/>
                                            </p:txEl>
                                          </p:spTgt>
                                        </p:tgtEl>
                                      </p:cBhvr>
                                      <p:to x="100000" y="80000"/>
                                    </p:animScale>
                                    <p:animScale>
                                      <p:cBhvr>
                                        <p:cTn id="56" dur="166" decel="50000">
                                          <p:stCondLst>
                                            <p:cond delay="1338"/>
                                          </p:stCondLst>
                                        </p:cTn>
                                        <p:tgtEl>
                                          <p:spTgt spid="4">
                                            <p:txEl>
                                              <p:pRg st="3" end="3"/>
                                            </p:txEl>
                                          </p:spTgt>
                                        </p:tgtEl>
                                      </p:cBhvr>
                                      <p:to x="100000" y="100000"/>
                                    </p:animScale>
                                    <p:animScale>
                                      <p:cBhvr>
                                        <p:cTn id="57" dur="26">
                                          <p:stCondLst>
                                            <p:cond delay="1642"/>
                                          </p:stCondLst>
                                        </p:cTn>
                                        <p:tgtEl>
                                          <p:spTgt spid="4">
                                            <p:txEl>
                                              <p:pRg st="3" end="3"/>
                                            </p:txEl>
                                          </p:spTgt>
                                        </p:tgtEl>
                                      </p:cBhvr>
                                      <p:to x="100000" y="90000"/>
                                    </p:animScale>
                                    <p:animScale>
                                      <p:cBhvr>
                                        <p:cTn id="58" dur="166" decel="50000">
                                          <p:stCondLst>
                                            <p:cond delay="1668"/>
                                          </p:stCondLst>
                                        </p:cTn>
                                        <p:tgtEl>
                                          <p:spTgt spid="4">
                                            <p:txEl>
                                              <p:pRg st="3" end="3"/>
                                            </p:txEl>
                                          </p:spTgt>
                                        </p:tgtEl>
                                      </p:cBhvr>
                                      <p:to x="100000" y="100000"/>
                                    </p:animScale>
                                    <p:animScale>
                                      <p:cBhvr>
                                        <p:cTn id="59" dur="26">
                                          <p:stCondLst>
                                            <p:cond delay="1808"/>
                                          </p:stCondLst>
                                        </p:cTn>
                                        <p:tgtEl>
                                          <p:spTgt spid="4">
                                            <p:txEl>
                                              <p:pRg st="3" end="3"/>
                                            </p:txEl>
                                          </p:spTgt>
                                        </p:tgtEl>
                                      </p:cBhvr>
                                      <p:to x="100000" y="95000"/>
                                    </p:animScale>
                                    <p:animScale>
                                      <p:cBhvr>
                                        <p:cTn id="60" dur="166" decel="50000">
                                          <p:stCondLst>
                                            <p:cond delay="1834"/>
                                          </p:stCondLst>
                                        </p:cTn>
                                        <p:tgtEl>
                                          <p:spTgt spid="4">
                                            <p:txEl>
                                              <p:pRg st="3" end="3"/>
                                            </p:txEl>
                                          </p:spTgt>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4">
                                            <p:txEl>
                                              <p:pRg st="4" end="4"/>
                                            </p:txEl>
                                          </p:spTgt>
                                        </p:tgtEl>
                                        <p:attrNameLst>
                                          <p:attrName>style.visibility</p:attrName>
                                        </p:attrNameLst>
                                      </p:cBhvr>
                                      <p:to>
                                        <p:strVal val="visible"/>
                                      </p:to>
                                    </p:set>
                                    <p:anim calcmode="lin" valueType="num">
                                      <p:cBhvr>
                                        <p:cTn id="65"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66"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67"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68" dur="1000"/>
                                        <p:tgtEl>
                                          <p:spTgt spid="4">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4">
                                            <p:txEl>
                                              <p:pRg st="5" end="5"/>
                                            </p:txEl>
                                          </p:spTgt>
                                        </p:tgtEl>
                                        <p:attrNameLst>
                                          <p:attrName>style.visibility</p:attrName>
                                        </p:attrNameLst>
                                      </p:cBhvr>
                                      <p:to>
                                        <p:strVal val="visible"/>
                                      </p:to>
                                    </p:set>
                                    <p:animEffect transition="in" filter="fade">
                                      <p:cBhvr>
                                        <p:cTn id="73" dur="1000"/>
                                        <p:tgtEl>
                                          <p:spTgt spid="4">
                                            <p:txEl>
                                              <p:pRg st="5" end="5"/>
                                            </p:txEl>
                                          </p:spTgt>
                                        </p:tgtEl>
                                      </p:cBhvr>
                                    </p:animEffect>
                                    <p:anim calcmode="lin" valueType="num">
                                      <p:cBhvr>
                                        <p:cTn id="74"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4">
                                            <p:txEl>
                                              <p:pRg st="6" end="6"/>
                                            </p:txEl>
                                          </p:spTgt>
                                        </p:tgtEl>
                                        <p:attrNameLst>
                                          <p:attrName>style.visibility</p:attrName>
                                        </p:attrNameLst>
                                      </p:cBhvr>
                                      <p:to>
                                        <p:strVal val="visible"/>
                                      </p:to>
                                    </p:set>
                                    <p:anim calcmode="lin" valueType="num">
                                      <p:cBhvr>
                                        <p:cTn id="80" dur="2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81" dur="20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82" dur="2000"/>
                                        <p:tgtEl>
                                          <p:spTgt spid="4">
                                            <p:txEl>
                                              <p:pRg st="6" end="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nodeType="clickEffect">
                                  <p:stCondLst>
                                    <p:cond delay="0"/>
                                  </p:stCondLst>
                                  <p:childTnLst>
                                    <p:set>
                                      <p:cBhvr>
                                        <p:cTn id="86" dur="1" fill="hold">
                                          <p:stCondLst>
                                            <p:cond delay="0"/>
                                          </p:stCondLst>
                                        </p:cTn>
                                        <p:tgtEl>
                                          <p:spTgt spid="4">
                                            <p:txEl>
                                              <p:pRg st="7" end="7"/>
                                            </p:txEl>
                                          </p:spTgt>
                                        </p:tgtEl>
                                        <p:attrNameLst>
                                          <p:attrName>style.visibility</p:attrName>
                                        </p:attrNameLst>
                                      </p:cBhvr>
                                      <p:to>
                                        <p:strVal val="visible"/>
                                      </p:to>
                                    </p:set>
                                    <p:animEffect transition="in" filter="wipe(down)">
                                      <p:cBhvr>
                                        <p:cTn id="87" dur="580">
                                          <p:stCondLst>
                                            <p:cond delay="0"/>
                                          </p:stCondLst>
                                        </p:cTn>
                                        <p:tgtEl>
                                          <p:spTgt spid="4">
                                            <p:txEl>
                                              <p:pRg st="7" end="7"/>
                                            </p:txEl>
                                          </p:spTgt>
                                        </p:tgtEl>
                                      </p:cBhvr>
                                    </p:animEffect>
                                    <p:anim calcmode="lin" valueType="num">
                                      <p:cBhvr>
                                        <p:cTn id="88" dur="1822" tmFilter="0,0; 0.14,0.36; 0.43,0.73; 0.71,0.91; 1.0,1.0">
                                          <p:stCondLst>
                                            <p:cond delay="0"/>
                                          </p:stCondLst>
                                        </p:cTn>
                                        <p:tgtEl>
                                          <p:spTgt spid="4">
                                            <p:txEl>
                                              <p:pRg st="7" end="7"/>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4">
                                            <p:txEl>
                                              <p:pRg st="7" end="7"/>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4">
                                            <p:txEl>
                                              <p:pRg st="7" end="7"/>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4">
                                            <p:txEl>
                                              <p:pRg st="7" end="7"/>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4">
                                            <p:txEl>
                                              <p:pRg st="7" end="7"/>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4">
                                            <p:txEl>
                                              <p:pRg st="7" end="7"/>
                                            </p:txEl>
                                          </p:spTgt>
                                        </p:tgtEl>
                                      </p:cBhvr>
                                      <p:to x="100000" y="60000"/>
                                    </p:animScale>
                                    <p:animScale>
                                      <p:cBhvr>
                                        <p:cTn id="94" dur="166" decel="50000">
                                          <p:stCondLst>
                                            <p:cond delay="676"/>
                                          </p:stCondLst>
                                        </p:cTn>
                                        <p:tgtEl>
                                          <p:spTgt spid="4">
                                            <p:txEl>
                                              <p:pRg st="7" end="7"/>
                                            </p:txEl>
                                          </p:spTgt>
                                        </p:tgtEl>
                                      </p:cBhvr>
                                      <p:to x="100000" y="100000"/>
                                    </p:animScale>
                                    <p:animScale>
                                      <p:cBhvr>
                                        <p:cTn id="95" dur="26">
                                          <p:stCondLst>
                                            <p:cond delay="1312"/>
                                          </p:stCondLst>
                                        </p:cTn>
                                        <p:tgtEl>
                                          <p:spTgt spid="4">
                                            <p:txEl>
                                              <p:pRg st="7" end="7"/>
                                            </p:txEl>
                                          </p:spTgt>
                                        </p:tgtEl>
                                      </p:cBhvr>
                                      <p:to x="100000" y="80000"/>
                                    </p:animScale>
                                    <p:animScale>
                                      <p:cBhvr>
                                        <p:cTn id="96" dur="166" decel="50000">
                                          <p:stCondLst>
                                            <p:cond delay="1338"/>
                                          </p:stCondLst>
                                        </p:cTn>
                                        <p:tgtEl>
                                          <p:spTgt spid="4">
                                            <p:txEl>
                                              <p:pRg st="7" end="7"/>
                                            </p:txEl>
                                          </p:spTgt>
                                        </p:tgtEl>
                                      </p:cBhvr>
                                      <p:to x="100000" y="100000"/>
                                    </p:animScale>
                                    <p:animScale>
                                      <p:cBhvr>
                                        <p:cTn id="97" dur="26">
                                          <p:stCondLst>
                                            <p:cond delay="1642"/>
                                          </p:stCondLst>
                                        </p:cTn>
                                        <p:tgtEl>
                                          <p:spTgt spid="4">
                                            <p:txEl>
                                              <p:pRg st="7" end="7"/>
                                            </p:txEl>
                                          </p:spTgt>
                                        </p:tgtEl>
                                      </p:cBhvr>
                                      <p:to x="100000" y="90000"/>
                                    </p:animScale>
                                    <p:animScale>
                                      <p:cBhvr>
                                        <p:cTn id="98" dur="166" decel="50000">
                                          <p:stCondLst>
                                            <p:cond delay="1668"/>
                                          </p:stCondLst>
                                        </p:cTn>
                                        <p:tgtEl>
                                          <p:spTgt spid="4">
                                            <p:txEl>
                                              <p:pRg st="7" end="7"/>
                                            </p:txEl>
                                          </p:spTgt>
                                        </p:tgtEl>
                                      </p:cBhvr>
                                      <p:to x="100000" y="100000"/>
                                    </p:animScale>
                                    <p:animScale>
                                      <p:cBhvr>
                                        <p:cTn id="99" dur="26">
                                          <p:stCondLst>
                                            <p:cond delay="1808"/>
                                          </p:stCondLst>
                                        </p:cTn>
                                        <p:tgtEl>
                                          <p:spTgt spid="4">
                                            <p:txEl>
                                              <p:pRg st="7" end="7"/>
                                            </p:txEl>
                                          </p:spTgt>
                                        </p:tgtEl>
                                      </p:cBhvr>
                                      <p:to x="100000" y="95000"/>
                                    </p:animScale>
                                    <p:animScale>
                                      <p:cBhvr>
                                        <p:cTn id="100" dur="166" decel="50000">
                                          <p:stCondLst>
                                            <p:cond delay="1834"/>
                                          </p:stCondLst>
                                        </p:cTn>
                                        <p:tgtEl>
                                          <p:spTgt spid="4">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34302" y="899410"/>
            <a:ext cx="10247086" cy="5246557"/>
          </a:xfrm>
        </p:spPr>
        <p:txBody>
          <a:bodyPr>
            <a:normAutofit lnSpcReduction="10000"/>
          </a:bodyPr>
          <a:lstStyle/>
          <a:p>
            <a:pPr>
              <a:buClr>
                <a:srgbClr val="C00000"/>
              </a:buClr>
              <a:buSzPct val="100000"/>
              <a:buFont typeface="Wingdings 2" panose="05020102010507070707" pitchFamily="18" charset="2"/>
              <a:buChar char=""/>
            </a:pPr>
            <a:r>
              <a:rPr lang="es-ES" sz="3200" b="1" dirty="0">
                <a:solidFill>
                  <a:srgbClr val="002060"/>
                </a:solidFill>
                <a:latin typeface="Abadi" panose="020B0604020104020204" pitchFamily="34" charset="0"/>
              </a:rPr>
              <a:t>El pecado en toda su expresión se manifestó en estas ciudades. </a:t>
            </a:r>
          </a:p>
          <a:p>
            <a:pPr>
              <a:buClr>
                <a:srgbClr val="C00000"/>
              </a:buClr>
              <a:buSzPct val="100000"/>
              <a:buFont typeface="Wingdings 2" panose="05020102010507070707" pitchFamily="18" charset="2"/>
              <a:buChar char=""/>
            </a:pPr>
            <a:r>
              <a:rPr lang="es-ES" sz="3200" b="1" dirty="0">
                <a:solidFill>
                  <a:srgbClr val="002060"/>
                </a:solidFill>
                <a:latin typeface="Abadi" panose="020B0604020104020204" pitchFamily="34" charset="0"/>
              </a:rPr>
              <a:t>La perversión fue la semilla que dio frutos malignos en las vidas de sus ciudadanos. </a:t>
            </a:r>
          </a:p>
          <a:p>
            <a:pPr>
              <a:buClr>
                <a:srgbClr val="C00000"/>
              </a:buClr>
              <a:buSzPct val="100000"/>
              <a:buFont typeface="Wingdings 2" panose="05020102010507070707" pitchFamily="18" charset="2"/>
              <a:buChar char=""/>
            </a:pPr>
            <a:r>
              <a:rPr lang="es-ES" sz="3200" b="1" dirty="0">
                <a:solidFill>
                  <a:srgbClr val="002060"/>
                </a:solidFill>
                <a:latin typeface="Abadi" panose="020B0604020104020204" pitchFamily="34" charset="0"/>
              </a:rPr>
              <a:t>Al leer el relato de Gen. 19, uno se espanta al ver el grado de perversión  que puede desarrollar el ser humano.</a:t>
            </a:r>
          </a:p>
          <a:p>
            <a:pPr lvl="1">
              <a:buClr>
                <a:srgbClr val="C00000"/>
              </a:buClr>
              <a:buSzPct val="100000"/>
              <a:buFont typeface="Wingdings 2" panose="05020102010507070707" pitchFamily="18" charset="2"/>
              <a:buChar char=""/>
            </a:pPr>
            <a:r>
              <a:rPr lang="es-ES" sz="2800" b="1" dirty="0">
                <a:solidFill>
                  <a:srgbClr val="002060"/>
                </a:solidFill>
                <a:latin typeface="Abadi" panose="020B0604020104020204" pitchFamily="34" charset="0"/>
              </a:rPr>
              <a:t>“</a:t>
            </a:r>
            <a:r>
              <a:rPr lang="es-ES" sz="2800" b="1" i="1" dirty="0">
                <a:solidFill>
                  <a:srgbClr val="C00000"/>
                </a:solidFill>
                <a:latin typeface="Abadi" panose="020B0604020104020204" pitchFamily="34" charset="0"/>
              </a:rPr>
              <a:t>Gritando con todas sus fuerzas decían: Lot, ¿dónde están los hombres que esta noche llegaron a tu casa? ¡Sácalos! ¡Queremos tener relaciones sexuales con ellos!</a:t>
            </a:r>
            <a:r>
              <a:rPr lang="es-ES" sz="2800" b="1" dirty="0">
                <a:solidFill>
                  <a:srgbClr val="C00000"/>
                </a:solidFill>
                <a:latin typeface="Abadi" panose="020B0604020104020204" pitchFamily="34" charset="0"/>
              </a:rPr>
              <a:t>” </a:t>
            </a:r>
            <a:r>
              <a:rPr lang="es-ES" sz="2800" b="1" dirty="0">
                <a:solidFill>
                  <a:srgbClr val="002060"/>
                </a:solidFill>
                <a:latin typeface="Abadi" panose="020B0604020104020204" pitchFamily="34" charset="0"/>
              </a:rPr>
              <a:t>(Gén 19:5 BLS). </a:t>
            </a:r>
          </a:p>
          <a:p>
            <a:endParaRPr lang="es-ES" dirty="0"/>
          </a:p>
        </p:txBody>
      </p:sp>
      <p:sp>
        <p:nvSpPr>
          <p:cNvPr id="5" name="Título 1"/>
          <p:cNvSpPr>
            <a:spLocks noGrp="1"/>
          </p:cNvSpPr>
          <p:nvPr>
            <p:ph type="title"/>
          </p:nvPr>
        </p:nvSpPr>
        <p:spPr>
          <a:xfrm rot="16200000">
            <a:off x="-3121700" y="3121705"/>
            <a:ext cx="6858000" cy="614593"/>
          </a:xfrm>
          <a:solidFill>
            <a:srgbClr val="002060"/>
          </a:solidFill>
        </p:spPr>
        <p:txBody>
          <a:bodyPr>
            <a:noAutofit/>
          </a:bodyPr>
          <a:lstStyle/>
          <a:p>
            <a:pPr algn="ctr"/>
            <a:r>
              <a:rPr lang="es-ES" sz="4000" dirty="0">
                <a:solidFill>
                  <a:srgbClr val="FFFF00"/>
                </a:solidFill>
                <a:latin typeface="Gloucester MT Extra Condensed" panose="02030808020601010101" pitchFamily="18" charset="0"/>
              </a:rPr>
              <a:t>“El Espíritu De Sodoma Y Gomorra” </a:t>
            </a:r>
          </a:p>
        </p:txBody>
      </p:sp>
    </p:spTree>
    <p:extLst>
      <p:ext uri="{BB962C8B-B14F-4D97-AF65-F5344CB8AC3E}">
        <p14:creationId xmlns:p14="http://schemas.microsoft.com/office/powerpoint/2010/main" val="652412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254034" y="0"/>
            <a:ext cx="9509760" cy="1233424"/>
          </a:xfrm>
        </p:spPr>
        <p:txBody>
          <a:bodyPr>
            <a:noAutofit/>
          </a:bodyPr>
          <a:lstStyle/>
          <a:p>
            <a:pPr algn="ctr"/>
            <a:r>
              <a:rPr lang="es-ES" sz="3200" dirty="0">
                <a:solidFill>
                  <a:srgbClr val="C00000"/>
                </a:solidFill>
                <a:latin typeface="Britannic Bold" panose="020B0903060703020204" pitchFamily="34" charset="0"/>
              </a:rPr>
              <a:t>El Espíritu De Sodoma Y Gomorra Está Presente,</a:t>
            </a:r>
            <a:br>
              <a:rPr lang="es-ES" sz="3200" dirty="0">
                <a:solidFill>
                  <a:srgbClr val="C00000"/>
                </a:solidFill>
                <a:latin typeface="Britannic Bold" panose="020B0903060703020204" pitchFamily="34" charset="0"/>
              </a:rPr>
            </a:br>
            <a:r>
              <a:rPr lang="es-ES" sz="3200" dirty="0">
                <a:solidFill>
                  <a:srgbClr val="C00000"/>
                </a:solidFill>
                <a:latin typeface="Britannic Bold" panose="020B0903060703020204" pitchFamily="34" charset="0"/>
              </a:rPr>
              <a:t> Cuando La Inmoralidad Está En Sus Acciones.</a:t>
            </a:r>
          </a:p>
        </p:txBody>
      </p:sp>
      <p:sp>
        <p:nvSpPr>
          <p:cNvPr id="4" name="CuadroTexto 3"/>
          <p:cNvSpPr txBox="1"/>
          <p:nvPr/>
        </p:nvSpPr>
        <p:spPr>
          <a:xfrm>
            <a:off x="825623" y="1826907"/>
            <a:ext cx="10713234" cy="4401205"/>
          </a:xfrm>
          <a:prstGeom prst="rect">
            <a:avLst/>
          </a:prstGeom>
          <a:noFill/>
        </p:spPr>
        <p:txBody>
          <a:bodyPr wrap="square" rtlCol="0">
            <a:spAutoFit/>
          </a:bodyPr>
          <a:lstStyle/>
          <a:p>
            <a:pPr marL="742950" lvl="1" indent="-285750">
              <a:buClr>
                <a:srgbClr val="C00000"/>
              </a:buClr>
              <a:buFont typeface="Wingdings 2" panose="05020102010507070707" pitchFamily="18" charset="2"/>
              <a:buChar char=""/>
            </a:pPr>
            <a:r>
              <a:rPr lang="es-ES" sz="2800" dirty="0">
                <a:solidFill>
                  <a:srgbClr val="002060"/>
                </a:solidFill>
              </a:rPr>
              <a:t>"</a:t>
            </a:r>
            <a:r>
              <a:rPr lang="es-ES" sz="2800" i="1" dirty="0">
                <a:solidFill>
                  <a:srgbClr val="0070C0"/>
                </a:solidFill>
                <a:effectLst>
                  <a:outerShdw blurRad="38100" dist="38100" dir="2700000" algn="tl">
                    <a:srgbClr val="000000">
                      <a:alpha val="43137"/>
                    </a:srgbClr>
                  </a:outerShdw>
                </a:effectLst>
              </a:rPr>
              <a:t>He aquí que esta fue la maldad de Sodoma tu hermana: soberbia, saciedad de pan, y abundancia de ociosidad tuvieron ella y sus hijas; y no fortaleció la mano del afligido y del menesteroso. Y se llenaron  de soberbia, e hicieron abominación delante de mí, y cuando lo vi las quité</a:t>
            </a:r>
            <a:r>
              <a:rPr lang="es-ES" sz="2800" dirty="0">
                <a:solidFill>
                  <a:srgbClr val="002060"/>
                </a:solidFill>
              </a:rPr>
              <a:t>"   (Ez.16:49-50)</a:t>
            </a:r>
          </a:p>
          <a:p>
            <a:pPr marL="285750" indent="-285750">
              <a:buClr>
                <a:srgbClr val="C00000"/>
              </a:buClr>
              <a:buFont typeface="Wingdings 2" panose="05020102010507070707" pitchFamily="18" charset="2"/>
              <a:buChar char=""/>
            </a:pPr>
            <a:r>
              <a:rPr lang="es-ES" sz="2800" dirty="0">
                <a:solidFill>
                  <a:srgbClr val="002060"/>
                </a:solidFill>
              </a:rPr>
              <a:t>Abominación: Describe hechos, relaciones  que le son detestables a Dios. Porque son contrarias a su naturaleza.  </a:t>
            </a:r>
          </a:p>
          <a:p>
            <a:pPr marL="285750" indent="-285750">
              <a:buClr>
                <a:srgbClr val="C00000"/>
              </a:buClr>
              <a:buFont typeface="Wingdings 2" panose="05020102010507070707" pitchFamily="18" charset="2"/>
              <a:buChar char=""/>
            </a:pPr>
            <a:r>
              <a:rPr lang="es-ES" sz="2800" dirty="0">
                <a:solidFill>
                  <a:srgbClr val="002060"/>
                </a:solidFill>
              </a:rPr>
              <a:t>Con este término el profeta se está refiriendo al pecado registrado en  (Gén.19:4-7; Rom. 1:26-28).</a:t>
            </a:r>
          </a:p>
          <a:p>
            <a:pPr marL="285750" indent="-285750">
              <a:buClr>
                <a:srgbClr val="C00000"/>
              </a:buClr>
              <a:buFont typeface="Wingdings 2" panose="05020102010507070707" pitchFamily="18" charset="2"/>
              <a:buChar char=""/>
            </a:pPr>
            <a:endParaRPr lang="es-ES" sz="2800" dirty="0">
              <a:solidFill>
                <a:srgbClr val="002060"/>
              </a:solidFill>
            </a:endParaRPr>
          </a:p>
        </p:txBody>
      </p:sp>
      <p:sp>
        <p:nvSpPr>
          <p:cNvPr id="5" name="Título 1">
            <a:extLst>
              <a:ext uri="{FF2B5EF4-FFF2-40B4-BE49-F238E27FC236}">
                <a16:creationId xmlns:a16="http://schemas.microsoft.com/office/drawing/2014/main" id="{1C3A6942-F74F-4D09-8BB7-4F53006680F3}"/>
              </a:ext>
            </a:extLst>
          </p:cNvPr>
          <p:cNvSpPr txBox="1">
            <a:spLocks/>
          </p:cNvSpPr>
          <p:nvPr/>
        </p:nvSpPr>
        <p:spPr>
          <a:xfrm rot="16200000">
            <a:off x="-3121700" y="3121705"/>
            <a:ext cx="6858000" cy="614593"/>
          </a:xfrm>
          <a:prstGeom prst="rect">
            <a:avLst/>
          </a:prstGeom>
          <a:solidFill>
            <a:srgbClr val="002060"/>
          </a:solidFill>
        </p:spPr>
        <p:txBody>
          <a:bodyPr vert="horz"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algn="ctr"/>
            <a:r>
              <a:rPr lang="es-ES" sz="4000" dirty="0">
                <a:solidFill>
                  <a:srgbClr val="FFFF00"/>
                </a:solidFill>
                <a:latin typeface="Gloucester MT Extra Condensed" panose="02030808020601010101" pitchFamily="18" charset="0"/>
              </a:rPr>
              <a:t>“El Espíritu De Sodoma Y Gomorra” </a:t>
            </a:r>
          </a:p>
        </p:txBody>
      </p:sp>
    </p:spTree>
    <p:extLst>
      <p:ext uri="{BB962C8B-B14F-4D97-AF65-F5344CB8AC3E}">
        <p14:creationId xmlns:p14="http://schemas.microsoft.com/office/powerpoint/2010/main" val="803380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254034" y="0"/>
            <a:ext cx="9509760" cy="1233424"/>
          </a:xfrm>
        </p:spPr>
        <p:txBody>
          <a:bodyPr>
            <a:noAutofit/>
          </a:bodyPr>
          <a:lstStyle/>
          <a:p>
            <a:pPr algn="ctr"/>
            <a:r>
              <a:rPr lang="es-ES" sz="3200" dirty="0">
                <a:solidFill>
                  <a:srgbClr val="C00000"/>
                </a:solidFill>
                <a:latin typeface="Britannic Bold" panose="020B0903060703020204" pitchFamily="34" charset="0"/>
              </a:rPr>
              <a:t>El Espíritu De Sodoma Y Gomorra Está Presente,</a:t>
            </a:r>
            <a:br>
              <a:rPr lang="es-ES" sz="3200" dirty="0">
                <a:solidFill>
                  <a:srgbClr val="C00000"/>
                </a:solidFill>
                <a:latin typeface="Britannic Bold" panose="020B0903060703020204" pitchFamily="34" charset="0"/>
              </a:rPr>
            </a:br>
            <a:r>
              <a:rPr lang="es-ES" sz="3200" dirty="0">
                <a:solidFill>
                  <a:srgbClr val="C00000"/>
                </a:solidFill>
                <a:latin typeface="Britannic Bold" panose="020B0903060703020204" pitchFamily="34" charset="0"/>
              </a:rPr>
              <a:t> Cuando La Inmoralidad Está En Sus Acciones.</a:t>
            </a:r>
          </a:p>
        </p:txBody>
      </p:sp>
      <p:sp>
        <p:nvSpPr>
          <p:cNvPr id="4" name="CuadroTexto 3"/>
          <p:cNvSpPr txBox="1"/>
          <p:nvPr/>
        </p:nvSpPr>
        <p:spPr>
          <a:xfrm>
            <a:off x="1117601" y="1594678"/>
            <a:ext cx="9703116" cy="5016758"/>
          </a:xfrm>
          <a:prstGeom prst="rect">
            <a:avLst/>
          </a:prstGeom>
          <a:noFill/>
        </p:spPr>
        <p:txBody>
          <a:bodyPr wrap="square" rtlCol="0">
            <a:spAutoFit/>
          </a:bodyPr>
          <a:lstStyle/>
          <a:p>
            <a:pPr marL="742950" lvl="1" indent="-285750">
              <a:buClr>
                <a:srgbClr val="C00000"/>
              </a:buClr>
              <a:buFont typeface="Wingdings 2" panose="05020102010507070707" pitchFamily="18" charset="2"/>
              <a:buChar char=""/>
            </a:pPr>
            <a:r>
              <a:rPr lang="es-ES" sz="2400" dirty="0">
                <a:solidFill>
                  <a:srgbClr val="002060"/>
                </a:solidFill>
              </a:rPr>
              <a:t>“</a:t>
            </a:r>
            <a:r>
              <a:rPr lang="es-ES" sz="2400" i="1" dirty="0">
                <a:solidFill>
                  <a:srgbClr val="0070C0"/>
                </a:solidFill>
                <a:effectLst>
                  <a:outerShdw blurRad="38100" dist="38100" dir="2700000" algn="tl">
                    <a:srgbClr val="000000">
                      <a:alpha val="43137"/>
                    </a:srgbClr>
                  </a:outerShdw>
                </a:effectLst>
              </a:rPr>
              <a:t>Y si condenó por destrucción a las ciudades de Sodoma y de Gomorra, reduciéndolas a ceniza y poniéndolas de ejemplo a los que habían de vivir impíamente</a:t>
            </a:r>
            <a:r>
              <a:rPr lang="es-ES" sz="2400" dirty="0">
                <a:solidFill>
                  <a:srgbClr val="002060"/>
                </a:solidFill>
              </a:rPr>
              <a:t>” (2 Ped. 2:6).</a:t>
            </a:r>
          </a:p>
          <a:p>
            <a:pPr marL="285750" indent="-285750">
              <a:buClr>
                <a:srgbClr val="C00000"/>
              </a:buClr>
              <a:buFont typeface="Wingdings 2" panose="05020102010507070707" pitchFamily="18" charset="2"/>
              <a:buChar char=""/>
            </a:pPr>
            <a:r>
              <a:rPr lang="es-ES" sz="2400" dirty="0">
                <a:solidFill>
                  <a:srgbClr val="002060"/>
                </a:solidFill>
              </a:rPr>
              <a:t>Dios hizo llover “fuego y azufre” sobre Sodoma y Gomorra. Él literalmente redujo estas ciudades “</a:t>
            </a:r>
            <a:r>
              <a:rPr lang="es-ES" sz="2400" i="1" dirty="0">
                <a:solidFill>
                  <a:srgbClr val="0070C0"/>
                </a:solidFill>
                <a:effectLst>
                  <a:outerShdw blurRad="38100" dist="38100" dir="2700000" algn="tl">
                    <a:srgbClr val="000000">
                      <a:alpha val="43137"/>
                    </a:srgbClr>
                  </a:outerShdw>
                </a:effectLst>
              </a:rPr>
              <a:t>a ceniza</a:t>
            </a:r>
            <a:r>
              <a:rPr lang="es-ES" sz="2400" dirty="0">
                <a:solidFill>
                  <a:srgbClr val="002060"/>
                </a:solidFill>
              </a:rPr>
              <a:t>” (Gén. 19:24; 2 Ped. 2:6).</a:t>
            </a:r>
          </a:p>
          <a:p>
            <a:pPr marL="285750" indent="-285750">
              <a:buClr>
                <a:srgbClr val="C00000"/>
              </a:buClr>
              <a:buFont typeface="Wingdings 2" panose="05020102010507070707" pitchFamily="18" charset="2"/>
              <a:buChar char=""/>
            </a:pPr>
            <a:r>
              <a:rPr lang="es-ES" sz="2400" dirty="0">
                <a:solidFill>
                  <a:srgbClr val="002060"/>
                </a:solidFill>
              </a:rPr>
              <a:t>Dios destruyó a Sodoma y Gomorra reduciéndolas a cenizas, para presentar un memorial para todo tiempo por el rechazo a su ley, por la inmoralidad, especialmente de la homosexualidad. </a:t>
            </a:r>
          </a:p>
          <a:p>
            <a:pPr marL="285750" indent="-285750">
              <a:buClr>
                <a:srgbClr val="C00000"/>
              </a:buClr>
              <a:buFont typeface="Wingdings 2" panose="05020102010507070707" pitchFamily="18" charset="2"/>
              <a:buChar char=""/>
            </a:pPr>
            <a:r>
              <a:rPr lang="es-ES" sz="2400" dirty="0">
                <a:solidFill>
                  <a:srgbClr val="002060"/>
                </a:solidFill>
              </a:rPr>
              <a:t>El fuego de la ira de Dios persiguió a los Sodomitas sobre la tierra, aún los atormenta en el Hades, y los castigará a través de toda la eternidad. </a:t>
            </a:r>
          </a:p>
          <a:p>
            <a:pPr marL="285750" indent="-285750">
              <a:buClr>
                <a:srgbClr val="C00000"/>
              </a:buClr>
              <a:buFont typeface="Wingdings 2" panose="05020102010507070707" pitchFamily="18" charset="2"/>
              <a:buChar char=""/>
            </a:pPr>
            <a:r>
              <a:rPr lang="es-ES" sz="2400" dirty="0">
                <a:solidFill>
                  <a:srgbClr val="002060"/>
                </a:solidFill>
              </a:rPr>
              <a:t>El espíritu de Sodoma aún está vivo, pero está sentenciado a la derrota. </a:t>
            </a:r>
          </a:p>
          <a:p>
            <a:pPr marL="285750" indent="-285750">
              <a:buClr>
                <a:srgbClr val="C00000"/>
              </a:buClr>
              <a:buFont typeface="Wingdings 2" panose="05020102010507070707" pitchFamily="18" charset="2"/>
              <a:buChar char=""/>
            </a:pPr>
            <a:endParaRPr lang="es-ES" sz="2800" dirty="0">
              <a:solidFill>
                <a:srgbClr val="002060"/>
              </a:solidFill>
            </a:endParaRPr>
          </a:p>
          <a:p>
            <a:pPr marL="285750" indent="-285750">
              <a:buClr>
                <a:srgbClr val="C00000"/>
              </a:buClr>
              <a:buFont typeface="Wingdings 2" panose="05020102010507070707" pitchFamily="18" charset="2"/>
              <a:buChar char=""/>
            </a:pPr>
            <a:endParaRPr lang="es-ES" sz="2800" dirty="0">
              <a:solidFill>
                <a:srgbClr val="002060"/>
              </a:solidFill>
            </a:endParaRPr>
          </a:p>
        </p:txBody>
      </p:sp>
      <p:sp>
        <p:nvSpPr>
          <p:cNvPr id="5" name="Título 1">
            <a:extLst>
              <a:ext uri="{FF2B5EF4-FFF2-40B4-BE49-F238E27FC236}">
                <a16:creationId xmlns:a16="http://schemas.microsoft.com/office/drawing/2014/main" id="{E0CB6C4A-C19F-4CFB-911C-0C1EB709CF97}"/>
              </a:ext>
            </a:extLst>
          </p:cNvPr>
          <p:cNvSpPr txBox="1">
            <a:spLocks/>
          </p:cNvSpPr>
          <p:nvPr/>
        </p:nvSpPr>
        <p:spPr>
          <a:xfrm rot="16200000">
            <a:off x="-3121700" y="3121705"/>
            <a:ext cx="6858000" cy="614593"/>
          </a:xfrm>
          <a:prstGeom prst="rect">
            <a:avLst/>
          </a:prstGeom>
          <a:solidFill>
            <a:srgbClr val="002060"/>
          </a:solidFill>
        </p:spPr>
        <p:txBody>
          <a:bodyPr vert="horz"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algn="ctr"/>
            <a:r>
              <a:rPr lang="es-ES" sz="4000" dirty="0">
                <a:solidFill>
                  <a:srgbClr val="FFFF00"/>
                </a:solidFill>
                <a:latin typeface="Gloucester MT Extra Condensed" panose="02030808020601010101" pitchFamily="18" charset="0"/>
              </a:rPr>
              <a:t>“El Espíritu De Sodoma Y Gomorra” </a:t>
            </a:r>
          </a:p>
        </p:txBody>
      </p:sp>
    </p:spTree>
    <p:extLst>
      <p:ext uri="{BB962C8B-B14F-4D97-AF65-F5344CB8AC3E}">
        <p14:creationId xmlns:p14="http://schemas.microsoft.com/office/powerpoint/2010/main" val="3094503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2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circle(in)">
                                      <p:cBhvr>
                                        <p:cTn id="21" dur="20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barn(inVertical)">
                                      <p:cBhvr>
                                        <p:cTn id="26" dur="20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p:cTn id="31"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254034" y="0"/>
            <a:ext cx="9509760" cy="1233424"/>
          </a:xfrm>
        </p:spPr>
        <p:txBody>
          <a:bodyPr>
            <a:noAutofit/>
          </a:bodyPr>
          <a:lstStyle/>
          <a:p>
            <a:pPr algn="ctr"/>
            <a:r>
              <a:rPr lang="es-ES" sz="6600" dirty="0">
                <a:solidFill>
                  <a:srgbClr val="C00000"/>
                </a:solidFill>
                <a:latin typeface="Britannic Bold" panose="020B0903060703020204" pitchFamily="34" charset="0"/>
              </a:rPr>
              <a:t>Conclusión:</a:t>
            </a:r>
          </a:p>
        </p:txBody>
      </p:sp>
      <p:sp>
        <p:nvSpPr>
          <p:cNvPr id="4" name="CuadroTexto 3"/>
          <p:cNvSpPr txBox="1"/>
          <p:nvPr/>
        </p:nvSpPr>
        <p:spPr>
          <a:xfrm>
            <a:off x="870012" y="1872343"/>
            <a:ext cx="10697873" cy="3539430"/>
          </a:xfrm>
          <a:prstGeom prst="rect">
            <a:avLst/>
          </a:prstGeom>
          <a:noFill/>
        </p:spPr>
        <p:txBody>
          <a:bodyPr wrap="square" rtlCol="0">
            <a:spAutoFit/>
          </a:bodyPr>
          <a:lstStyle/>
          <a:p>
            <a:pPr marL="285750" indent="-285750">
              <a:buClr>
                <a:srgbClr val="C00000"/>
              </a:buClr>
              <a:buFont typeface="Wingdings 2" panose="05020102010507070707" pitchFamily="18" charset="2"/>
              <a:buChar char=""/>
            </a:pPr>
            <a:r>
              <a:rPr lang="es-ES" sz="2800" dirty="0">
                <a:solidFill>
                  <a:srgbClr val="002060"/>
                </a:solidFill>
              </a:rPr>
              <a:t>No fue pecado que Lot viviera en Sodoma, el pecado fue cuando el espíritu de la corrompida Sodoma afectó su carácter y el de su familia.</a:t>
            </a:r>
          </a:p>
          <a:p>
            <a:pPr marL="285750" indent="-285750">
              <a:buClr>
                <a:srgbClr val="C00000"/>
              </a:buClr>
              <a:buFont typeface="Wingdings 2" panose="05020102010507070707" pitchFamily="18" charset="2"/>
              <a:buChar char=""/>
            </a:pPr>
            <a:r>
              <a:rPr lang="es-ES" sz="2800" dirty="0">
                <a:solidFill>
                  <a:srgbClr val="002060"/>
                </a:solidFill>
              </a:rPr>
              <a:t> Jesús oró por sus discípulo, diciendo: “</a:t>
            </a:r>
            <a:r>
              <a:rPr lang="es-ES" sz="2800" i="1" dirty="0">
                <a:solidFill>
                  <a:srgbClr val="0070C0"/>
                </a:solidFill>
                <a:effectLst>
                  <a:outerShdw blurRad="38100" dist="38100" dir="2700000" algn="tl">
                    <a:srgbClr val="000000">
                      <a:alpha val="43137"/>
                    </a:srgbClr>
                  </a:outerShdw>
                </a:effectLst>
              </a:rPr>
              <a:t>No ruego que los quites del mundo, sino que los guardes del mal</a:t>
            </a:r>
            <a:r>
              <a:rPr lang="es-ES" sz="2800" dirty="0">
                <a:solidFill>
                  <a:srgbClr val="002060"/>
                </a:solidFill>
              </a:rPr>
              <a:t>” (Juan 17:15).</a:t>
            </a:r>
          </a:p>
          <a:p>
            <a:pPr marL="285750" indent="-285750">
              <a:buClr>
                <a:srgbClr val="C00000"/>
              </a:buClr>
              <a:buFont typeface="Wingdings 2" panose="05020102010507070707" pitchFamily="18" charset="2"/>
              <a:buChar char=""/>
            </a:pPr>
            <a:r>
              <a:rPr lang="es-ES" sz="2800" dirty="0">
                <a:solidFill>
                  <a:srgbClr val="002060"/>
                </a:solidFill>
              </a:rPr>
              <a:t>VIVIMOS en el mundo, pero no somos del mundo.</a:t>
            </a:r>
          </a:p>
          <a:p>
            <a:pPr marL="285750" indent="-285750">
              <a:buClr>
                <a:srgbClr val="C00000"/>
              </a:buClr>
              <a:buFont typeface="Wingdings 2" panose="05020102010507070707" pitchFamily="18" charset="2"/>
              <a:buChar char=""/>
            </a:pPr>
            <a:r>
              <a:rPr lang="es-ES" sz="2800" dirty="0">
                <a:solidFill>
                  <a:srgbClr val="002060"/>
                </a:solidFill>
              </a:rPr>
              <a:t>El espíritu de Sodoma está sentenciado a la derrota total y eterna. </a:t>
            </a:r>
          </a:p>
          <a:p>
            <a:pPr marL="285750" indent="-285750">
              <a:buClr>
                <a:srgbClr val="C00000"/>
              </a:buClr>
              <a:buFont typeface="Wingdings 2" panose="05020102010507070707" pitchFamily="18" charset="2"/>
              <a:buChar char=""/>
            </a:pPr>
            <a:r>
              <a:rPr lang="es-ES" sz="2800" dirty="0">
                <a:solidFill>
                  <a:srgbClr val="002060"/>
                </a:solidFill>
              </a:rPr>
              <a:t>Si las seducciones de Sodoma nos atraen, recordemos que ella está puesta por ejemplo del  “</a:t>
            </a:r>
            <a:r>
              <a:rPr lang="es-ES" sz="2800" i="1" dirty="0">
                <a:solidFill>
                  <a:srgbClr val="0070C0"/>
                </a:solidFill>
              </a:rPr>
              <a:t>...</a:t>
            </a:r>
            <a:r>
              <a:rPr lang="es-ES" sz="2800" i="1" dirty="0">
                <a:solidFill>
                  <a:srgbClr val="0070C0"/>
                </a:solidFill>
                <a:effectLst>
                  <a:outerShdw blurRad="38100" dist="38100" dir="2700000" algn="tl">
                    <a:srgbClr val="000000">
                      <a:alpha val="43137"/>
                    </a:srgbClr>
                  </a:outerShdw>
                </a:effectLst>
              </a:rPr>
              <a:t> castigo del fuego eterno</a:t>
            </a:r>
            <a:r>
              <a:rPr lang="es-ES" sz="2800" dirty="0">
                <a:solidFill>
                  <a:srgbClr val="002060"/>
                </a:solidFill>
              </a:rPr>
              <a:t>”  (Judas 7). </a:t>
            </a:r>
          </a:p>
        </p:txBody>
      </p:sp>
      <p:sp>
        <p:nvSpPr>
          <p:cNvPr id="5" name="Título 1">
            <a:extLst>
              <a:ext uri="{FF2B5EF4-FFF2-40B4-BE49-F238E27FC236}">
                <a16:creationId xmlns:a16="http://schemas.microsoft.com/office/drawing/2014/main" id="{91548947-6FEF-4161-B0B9-9C9AFD430EBF}"/>
              </a:ext>
            </a:extLst>
          </p:cNvPr>
          <p:cNvSpPr txBox="1">
            <a:spLocks/>
          </p:cNvSpPr>
          <p:nvPr/>
        </p:nvSpPr>
        <p:spPr>
          <a:xfrm rot="16200000">
            <a:off x="-3121700" y="3121705"/>
            <a:ext cx="6858000" cy="614593"/>
          </a:xfrm>
          <a:prstGeom prst="rect">
            <a:avLst/>
          </a:prstGeom>
          <a:solidFill>
            <a:srgbClr val="002060"/>
          </a:solidFill>
        </p:spPr>
        <p:txBody>
          <a:bodyPr vert="horz"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algn="ctr"/>
            <a:r>
              <a:rPr lang="es-ES" sz="4000" dirty="0">
                <a:solidFill>
                  <a:srgbClr val="FFFF00"/>
                </a:solidFill>
                <a:latin typeface="Gloucester MT Extra Condensed" panose="02030808020601010101" pitchFamily="18" charset="0"/>
              </a:rPr>
              <a:t>“El Espíritu De Sodoma Y Gomorra” </a:t>
            </a:r>
          </a:p>
        </p:txBody>
      </p:sp>
    </p:spTree>
    <p:extLst>
      <p:ext uri="{BB962C8B-B14F-4D97-AF65-F5344CB8AC3E}">
        <p14:creationId xmlns:p14="http://schemas.microsoft.com/office/powerpoint/2010/main" val="261532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1000"/>
                                        <p:tgtEl>
                                          <p:spTgt spid="4">
                                            <p:txEl>
                                              <p:pRg st="2" end="2"/>
                                            </p:txEl>
                                          </p:spTgt>
                                        </p:tgtEl>
                                      </p:cBhvr>
                                    </p:animEffect>
                                    <p:anim calcmode="lin" valueType="num">
                                      <p:cBhvr>
                                        <p:cTn id="3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p:cTn id="36" dur="2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7" dur="20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8" dur="2000"/>
                                        <p:tgtEl>
                                          <p:spTgt spid="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circle(in)">
                                      <p:cBhvr>
                                        <p:cTn id="43"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254034" y="0"/>
            <a:ext cx="9509760" cy="1233424"/>
          </a:xfrm>
        </p:spPr>
        <p:txBody>
          <a:bodyPr>
            <a:noAutofit/>
          </a:bodyPr>
          <a:lstStyle/>
          <a:p>
            <a:pPr algn="ctr"/>
            <a:r>
              <a:rPr lang="es-ES" sz="6600" dirty="0">
                <a:solidFill>
                  <a:srgbClr val="C00000"/>
                </a:solidFill>
                <a:latin typeface="Britannic Bold" panose="020B0903060703020204" pitchFamily="34" charset="0"/>
              </a:rPr>
              <a:t>Conclusión:</a:t>
            </a:r>
          </a:p>
        </p:txBody>
      </p:sp>
      <p:sp>
        <p:nvSpPr>
          <p:cNvPr id="4" name="CuadroTexto 3"/>
          <p:cNvSpPr txBox="1"/>
          <p:nvPr/>
        </p:nvSpPr>
        <p:spPr>
          <a:xfrm>
            <a:off x="1630017" y="1866663"/>
            <a:ext cx="8878957" cy="3970318"/>
          </a:xfrm>
          <a:prstGeom prst="rect">
            <a:avLst/>
          </a:prstGeom>
          <a:noFill/>
        </p:spPr>
        <p:txBody>
          <a:bodyPr wrap="square" rtlCol="0">
            <a:spAutoFit/>
          </a:bodyPr>
          <a:lstStyle/>
          <a:p>
            <a:pPr marL="285750" indent="-285750">
              <a:buClr>
                <a:srgbClr val="C00000"/>
              </a:buClr>
              <a:buFont typeface="Wingdings 2" panose="05020102010507070707" pitchFamily="18" charset="2"/>
              <a:buChar char=""/>
            </a:pPr>
            <a:r>
              <a:rPr lang="es-ES" sz="2800" dirty="0">
                <a:solidFill>
                  <a:srgbClr val="002060"/>
                </a:solidFill>
              </a:rPr>
              <a:t>“</a:t>
            </a:r>
            <a:r>
              <a:rPr lang="es-ES" sz="2800" i="1" dirty="0">
                <a:solidFill>
                  <a:srgbClr val="0070C0"/>
                </a:solidFill>
                <a:effectLst>
                  <a:outerShdw blurRad="38100" dist="38100" dir="2700000" algn="tl">
                    <a:srgbClr val="000000">
                      <a:alpha val="43137"/>
                    </a:srgbClr>
                  </a:outerShdw>
                </a:effectLst>
              </a:rPr>
              <a:t>No améis al mundo, ni las cosas que están en el mundo. Si alguno ama al mundo, el amor del Padre no está en él. Porque todo lo que hay en el mundo, los deseos de la carne, los deseos de los ojos, y la vanagloria de la vida, no proviene del Padre, sino del mundo. Y el mundo pasa, y sus deseos; pero el que hace la voluntad de Dios permanece para siempre</a:t>
            </a:r>
            <a:r>
              <a:rPr lang="es-ES" sz="2800" dirty="0">
                <a:solidFill>
                  <a:srgbClr val="002060"/>
                </a:solidFill>
              </a:rPr>
              <a:t>”. (1 Jn 2:17). </a:t>
            </a:r>
          </a:p>
          <a:p>
            <a:pPr marL="285750" indent="-285750">
              <a:buClr>
                <a:srgbClr val="C00000"/>
              </a:buClr>
              <a:buFont typeface="Wingdings 2" panose="05020102010507070707" pitchFamily="18" charset="2"/>
              <a:buChar char=""/>
            </a:pPr>
            <a:r>
              <a:rPr lang="es-ES" sz="2800" dirty="0">
                <a:solidFill>
                  <a:srgbClr val="002060"/>
                </a:solidFill>
              </a:rPr>
              <a:t>Que el espíritu de Sodoma y Gomorra no contamine nuestro corazón.</a:t>
            </a:r>
          </a:p>
        </p:txBody>
      </p:sp>
      <p:sp>
        <p:nvSpPr>
          <p:cNvPr id="5" name="Título 1">
            <a:extLst>
              <a:ext uri="{FF2B5EF4-FFF2-40B4-BE49-F238E27FC236}">
                <a16:creationId xmlns:a16="http://schemas.microsoft.com/office/drawing/2014/main" id="{B7A115FB-21C8-45E1-A1FE-4D6E865DC68B}"/>
              </a:ext>
            </a:extLst>
          </p:cNvPr>
          <p:cNvSpPr txBox="1">
            <a:spLocks/>
          </p:cNvSpPr>
          <p:nvPr/>
        </p:nvSpPr>
        <p:spPr>
          <a:xfrm rot="16200000">
            <a:off x="-3121700" y="3121705"/>
            <a:ext cx="6858000" cy="614593"/>
          </a:xfrm>
          <a:prstGeom prst="rect">
            <a:avLst/>
          </a:prstGeom>
          <a:solidFill>
            <a:srgbClr val="002060"/>
          </a:solidFill>
        </p:spPr>
        <p:txBody>
          <a:bodyPr vert="horz"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algn="ctr"/>
            <a:r>
              <a:rPr lang="es-ES" sz="4000" dirty="0">
                <a:solidFill>
                  <a:srgbClr val="FFFF00"/>
                </a:solidFill>
                <a:latin typeface="Gloucester MT Extra Condensed" panose="02030808020601010101" pitchFamily="18" charset="0"/>
              </a:rPr>
              <a:t>“El Espíritu De Sodoma Y Gomorra” </a:t>
            </a:r>
          </a:p>
        </p:txBody>
      </p:sp>
    </p:spTree>
    <p:extLst>
      <p:ext uri="{BB962C8B-B14F-4D97-AF65-F5344CB8AC3E}">
        <p14:creationId xmlns:p14="http://schemas.microsoft.com/office/powerpoint/2010/main" val="481940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4513943" y="0"/>
            <a:ext cx="7483565" cy="1233424"/>
          </a:xfrm>
        </p:spPr>
        <p:txBody>
          <a:bodyPr>
            <a:noAutofit/>
          </a:bodyPr>
          <a:lstStyle/>
          <a:p>
            <a:pPr algn="ctr"/>
            <a:r>
              <a:rPr lang="es-ES" sz="6600" dirty="0">
                <a:solidFill>
                  <a:srgbClr val="C00000"/>
                </a:solidFill>
                <a:latin typeface="Britannic Bold" panose="020B0903060703020204" pitchFamily="34" charset="0"/>
              </a:rPr>
              <a:t>Plan De Salvación.</a:t>
            </a:r>
          </a:p>
        </p:txBody>
      </p:sp>
      <p:sp>
        <p:nvSpPr>
          <p:cNvPr id="4" name="CuadroTexto 3"/>
          <p:cNvSpPr txBox="1"/>
          <p:nvPr/>
        </p:nvSpPr>
        <p:spPr>
          <a:xfrm>
            <a:off x="855165" y="250416"/>
            <a:ext cx="3449982" cy="1815882"/>
          </a:xfrm>
          <a:prstGeom prst="rect">
            <a:avLst/>
          </a:prstGeom>
          <a:noFill/>
        </p:spPr>
        <p:txBody>
          <a:bodyPr wrap="square" rtlCol="0">
            <a:spAutoFit/>
          </a:bodyPr>
          <a:lstStyle/>
          <a:p>
            <a:pPr algn="ctr">
              <a:buClr>
                <a:srgbClr val="C00000"/>
              </a:buClr>
            </a:pPr>
            <a:r>
              <a:rPr lang="es-ES" sz="2800" dirty="0">
                <a:solidFill>
                  <a:srgbClr val="002060"/>
                </a:solidFill>
              </a:rPr>
              <a:t>“… </a:t>
            </a:r>
            <a:r>
              <a:rPr lang="es-ES" sz="2800" i="1" dirty="0">
                <a:solidFill>
                  <a:srgbClr val="0070C0"/>
                </a:solidFill>
                <a:effectLst>
                  <a:outerShdw blurRad="38100" dist="38100" dir="2700000" algn="tl">
                    <a:srgbClr val="000000">
                      <a:alpha val="43137"/>
                    </a:srgbClr>
                  </a:outerShdw>
                </a:effectLst>
              </a:rPr>
              <a:t>el mundo entero está bajo el maligno</a:t>
            </a:r>
            <a:r>
              <a:rPr lang="es-ES" sz="2800" dirty="0">
                <a:solidFill>
                  <a:srgbClr val="002060"/>
                </a:solidFill>
              </a:rPr>
              <a:t>” (1ª Jn 5:19). </a:t>
            </a:r>
          </a:p>
          <a:p>
            <a:pPr marL="285750" indent="-285750">
              <a:buClr>
                <a:srgbClr val="C00000"/>
              </a:buClr>
              <a:buFont typeface="Wingdings 2" panose="05020102010507070707" pitchFamily="18" charset="2"/>
              <a:buChar char=""/>
            </a:pPr>
            <a:endParaRPr lang="es-ES" sz="2800" dirty="0">
              <a:solidFill>
                <a:srgbClr val="002060"/>
              </a:solidFill>
            </a:endParaRPr>
          </a:p>
        </p:txBody>
      </p:sp>
      <p:sp>
        <p:nvSpPr>
          <p:cNvPr id="5" name="CuadroTexto 4"/>
          <p:cNvSpPr txBox="1"/>
          <p:nvPr/>
        </p:nvSpPr>
        <p:spPr>
          <a:xfrm>
            <a:off x="3623926" y="5752249"/>
            <a:ext cx="2426876" cy="400110"/>
          </a:xfrm>
          <a:prstGeom prst="rect">
            <a:avLst/>
          </a:prstGeom>
          <a:solidFill>
            <a:srgbClr val="94C600"/>
          </a:solidFill>
          <a:ln>
            <a:solidFill>
              <a:srgbClr val="92D05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a:ln>
                  <a:noFill/>
                </a:ln>
                <a:solidFill>
                  <a:prstClr val="black"/>
                </a:solidFill>
                <a:effectLst/>
                <a:uLnTx/>
                <a:uFillTx/>
                <a:latin typeface="Century Gothic"/>
              </a:rPr>
              <a:t>OIR </a:t>
            </a:r>
            <a:r>
              <a:rPr kumimoji="0" lang="es-ES" sz="1400" b="1" i="0" u="none" strike="noStrike" kern="0" cap="none" spc="0" normalizeH="0" baseline="0" noProof="0" dirty="0">
                <a:ln>
                  <a:noFill/>
                </a:ln>
                <a:solidFill>
                  <a:prstClr val="black"/>
                </a:solidFill>
                <a:effectLst/>
                <a:uLnTx/>
                <a:uFillTx/>
                <a:latin typeface="Century Gothic"/>
              </a:rPr>
              <a:t>(Rom. 10:17).</a:t>
            </a:r>
          </a:p>
        </p:txBody>
      </p:sp>
      <p:sp>
        <p:nvSpPr>
          <p:cNvPr id="6" name="CuadroTexto 5"/>
          <p:cNvSpPr txBox="1"/>
          <p:nvPr/>
        </p:nvSpPr>
        <p:spPr>
          <a:xfrm>
            <a:off x="4175179" y="5319940"/>
            <a:ext cx="2444387" cy="400110"/>
          </a:xfrm>
          <a:prstGeom prst="rect">
            <a:avLst/>
          </a:prstGeom>
          <a:solidFill>
            <a:srgbClr val="94C600"/>
          </a:solidFill>
          <a:ln>
            <a:solidFill>
              <a:srgbClr val="92D05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a:ln>
                  <a:noFill/>
                </a:ln>
                <a:solidFill>
                  <a:prstClr val="black"/>
                </a:solidFill>
                <a:effectLst/>
                <a:uLnTx/>
                <a:uFillTx/>
                <a:latin typeface="Century Gothic"/>
              </a:rPr>
              <a:t>CREER </a:t>
            </a:r>
            <a:r>
              <a:rPr kumimoji="0" lang="es-ES" sz="1400" b="1" i="0" u="none" strike="noStrike" kern="0" cap="none" spc="0" normalizeH="0" baseline="0" noProof="0" dirty="0">
                <a:ln>
                  <a:noFill/>
                </a:ln>
                <a:solidFill>
                  <a:prstClr val="black"/>
                </a:solidFill>
                <a:effectLst/>
                <a:uLnTx/>
                <a:uFillTx/>
                <a:latin typeface="Century Gothic"/>
              </a:rPr>
              <a:t>((Mar. 16:15-16)</a:t>
            </a:r>
          </a:p>
        </p:txBody>
      </p:sp>
      <p:sp>
        <p:nvSpPr>
          <p:cNvPr id="7" name="CuadroTexto 6"/>
          <p:cNvSpPr txBox="1"/>
          <p:nvPr/>
        </p:nvSpPr>
        <p:spPr>
          <a:xfrm>
            <a:off x="4742925" y="4884216"/>
            <a:ext cx="3143696" cy="400110"/>
          </a:xfrm>
          <a:prstGeom prst="rect">
            <a:avLst/>
          </a:prstGeom>
          <a:solidFill>
            <a:srgbClr val="94C600"/>
          </a:solidFill>
          <a:ln>
            <a:solidFill>
              <a:srgbClr val="92D05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a:ln>
                  <a:noFill/>
                </a:ln>
                <a:solidFill>
                  <a:prstClr val="black"/>
                </a:solidFill>
                <a:effectLst/>
                <a:uLnTx/>
                <a:uFillTx/>
                <a:latin typeface="Century Gothic"/>
              </a:rPr>
              <a:t>ARREPENTIRSE: </a:t>
            </a:r>
            <a:r>
              <a:rPr kumimoji="0" lang="es-ES" sz="1400" b="1" i="0" u="none" strike="noStrike" kern="0" cap="none" spc="0" normalizeH="0" baseline="0" noProof="0" dirty="0">
                <a:ln>
                  <a:noFill/>
                </a:ln>
                <a:solidFill>
                  <a:prstClr val="black"/>
                </a:solidFill>
                <a:effectLst/>
                <a:uLnTx/>
                <a:uFillTx/>
                <a:latin typeface="Century Gothic"/>
              </a:rPr>
              <a:t>(Hch. 17:30)</a:t>
            </a:r>
          </a:p>
        </p:txBody>
      </p:sp>
      <p:sp>
        <p:nvSpPr>
          <p:cNvPr id="8" name="CuadroTexto 7"/>
          <p:cNvSpPr txBox="1"/>
          <p:nvPr/>
        </p:nvSpPr>
        <p:spPr>
          <a:xfrm>
            <a:off x="5351608" y="4451939"/>
            <a:ext cx="2892506" cy="400110"/>
          </a:xfrm>
          <a:prstGeom prst="rect">
            <a:avLst/>
          </a:prstGeom>
          <a:solidFill>
            <a:srgbClr val="94C600"/>
          </a:solidFill>
          <a:ln>
            <a:solidFill>
              <a:srgbClr val="92D05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a:ln>
                  <a:noFill/>
                </a:ln>
                <a:solidFill>
                  <a:prstClr val="black"/>
                </a:solidFill>
                <a:effectLst/>
                <a:uLnTx/>
                <a:uFillTx/>
                <a:latin typeface="Century Gothic"/>
              </a:rPr>
              <a:t>CONFESAR </a:t>
            </a:r>
            <a:r>
              <a:rPr kumimoji="0" lang="es-ES" sz="1400" b="1" i="0" u="none" strike="noStrike" kern="0" cap="none" spc="0" normalizeH="0" baseline="0" noProof="0" dirty="0">
                <a:ln>
                  <a:noFill/>
                </a:ln>
                <a:solidFill>
                  <a:prstClr val="black"/>
                </a:solidFill>
                <a:effectLst/>
                <a:uLnTx/>
                <a:uFillTx/>
                <a:latin typeface="Century Gothic"/>
              </a:rPr>
              <a:t>(Rom. 10:9,10)</a:t>
            </a:r>
          </a:p>
        </p:txBody>
      </p:sp>
      <p:sp>
        <p:nvSpPr>
          <p:cNvPr id="9" name="CuadroTexto 8"/>
          <p:cNvSpPr txBox="1"/>
          <p:nvPr/>
        </p:nvSpPr>
        <p:spPr>
          <a:xfrm>
            <a:off x="5964870" y="4001701"/>
            <a:ext cx="2444387" cy="400110"/>
          </a:xfrm>
          <a:prstGeom prst="rect">
            <a:avLst/>
          </a:prstGeom>
          <a:solidFill>
            <a:srgbClr val="94C600"/>
          </a:solidFill>
          <a:ln>
            <a:solidFill>
              <a:srgbClr val="92D05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a:ln>
                  <a:noFill/>
                </a:ln>
                <a:solidFill>
                  <a:prstClr val="black"/>
                </a:solidFill>
                <a:effectLst/>
                <a:uLnTx/>
                <a:uFillTx/>
                <a:latin typeface="Century Gothic"/>
              </a:rPr>
              <a:t>Bautizarse </a:t>
            </a:r>
            <a:r>
              <a:rPr kumimoji="0" lang="es-ES" sz="1400" b="1" i="0" u="none" strike="noStrike" kern="0" cap="none" spc="0" normalizeH="0" baseline="0" noProof="0" dirty="0">
                <a:ln>
                  <a:noFill/>
                </a:ln>
                <a:solidFill>
                  <a:prstClr val="black"/>
                </a:solidFill>
                <a:effectLst/>
                <a:uLnTx/>
                <a:uFillTx/>
                <a:latin typeface="Century Gothic"/>
              </a:rPr>
              <a:t>(Hch. 2:38)</a:t>
            </a:r>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4355" y="1814288"/>
            <a:ext cx="3167645"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535053" y="1906256"/>
            <a:ext cx="5950857" cy="1815882"/>
          </a:xfrm>
          <a:prstGeom prst="rect">
            <a:avLst/>
          </a:prstGeom>
        </p:spPr>
        <p:txBody>
          <a:bodyPr wrap="square">
            <a:spAutoFit/>
          </a:bodyPr>
          <a:lstStyle/>
          <a:p>
            <a:pPr algn="ctr"/>
            <a:r>
              <a:rPr lang="es-ES" sz="2800" dirty="0">
                <a:solidFill>
                  <a:srgbClr val="002060"/>
                </a:solidFill>
              </a:rPr>
              <a:t>“</a:t>
            </a:r>
            <a:r>
              <a:rPr lang="es-ES" sz="2800" i="1" dirty="0">
                <a:solidFill>
                  <a:srgbClr val="0070C0"/>
                </a:solidFill>
                <a:effectLst>
                  <a:outerShdw blurRad="38100" dist="38100" dir="2700000" algn="tl">
                    <a:srgbClr val="000000">
                      <a:alpha val="43137"/>
                    </a:srgbClr>
                  </a:outerShdw>
                </a:effectLst>
              </a:rPr>
              <a:t>Y con otras muchas palabras testificaba y les exhortaba, diciendo: Sed salvos de esta perversa generación</a:t>
            </a:r>
            <a:r>
              <a:rPr lang="es-ES" sz="2800" dirty="0">
                <a:solidFill>
                  <a:srgbClr val="002060"/>
                </a:solidFill>
              </a:rPr>
              <a:t>”                     (Hch 2:40) .</a:t>
            </a:r>
          </a:p>
        </p:txBody>
      </p:sp>
      <p:sp>
        <p:nvSpPr>
          <p:cNvPr id="13" name="CuadroTexto 12"/>
          <p:cNvSpPr txBox="1"/>
          <p:nvPr/>
        </p:nvSpPr>
        <p:spPr>
          <a:xfrm>
            <a:off x="9216572" y="3918855"/>
            <a:ext cx="2612571" cy="2308324"/>
          </a:xfrm>
          <a:prstGeom prst="rect">
            <a:avLst/>
          </a:prstGeom>
          <a:noFill/>
        </p:spPr>
        <p:txBody>
          <a:bodyPr wrap="square" rtlCol="0">
            <a:spAutoFit/>
          </a:bodyPr>
          <a:lstStyle/>
          <a:p>
            <a:pPr algn="ctr" defTabSz="457200"/>
            <a:r>
              <a:rPr lang="es-ES" sz="2400" b="1" dirty="0">
                <a:solidFill>
                  <a:srgbClr val="002060"/>
                </a:solidFill>
                <a:latin typeface="Book Antiqua" panose="02040602050305030304" pitchFamily="18" charset="0"/>
              </a:rPr>
              <a:t>“</a:t>
            </a:r>
            <a:r>
              <a:rPr lang="es-ES" sz="2400" b="1" i="1" dirty="0">
                <a:solidFill>
                  <a:srgbClr val="C00000"/>
                </a:solidFill>
                <a:effectLst>
                  <a:outerShdw blurRad="38100" dist="38100" dir="2700000" algn="tl">
                    <a:srgbClr val="000000">
                      <a:alpha val="43137"/>
                    </a:srgbClr>
                  </a:outerShdw>
                </a:effectLst>
                <a:latin typeface="Book Antiqua" panose="02040602050305030304" pitchFamily="18" charset="0"/>
              </a:rPr>
              <a:t>Cristo… vino a ser autor de eterna salvación para todos los que le obedecen</a:t>
            </a:r>
            <a:r>
              <a:rPr lang="es-ES" sz="2400" b="1" dirty="0">
                <a:solidFill>
                  <a:srgbClr val="002060"/>
                </a:solidFill>
                <a:latin typeface="Book Antiqua" panose="02040602050305030304" pitchFamily="18" charset="0"/>
              </a:rPr>
              <a:t>”</a:t>
            </a:r>
          </a:p>
          <a:p>
            <a:pPr algn="ctr" defTabSz="457200"/>
            <a:r>
              <a:rPr lang="es-ES" sz="2400" b="1" dirty="0">
                <a:solidFill>
                  <a:srgbClr val="002060"/>
                </a:solidFill>
                <a:latin typeface="Book Antiqua" panose="02040602050305030304" pitchFamily="18" charset="0"/>
              </a:rPr>
              <a:t>(Heb.5:9)</a:t>
            </a:r>
          </a:p>
        </p:txBody>
      </p:sp>
      <p:pic>
        <p:nvPicPr>
          <p:cNvPr id="14" name="Imagen 13"/>
          <p:cNvPicPr>
            <a:picLocks noChangeAspect="1"/>
          </p:cNvPicPr>
          <p:nvPr/>
        </p:nvPicPr>
        <p:blipFill>
          <a:blip r:embed="rId3"/>
          <a:stretch>
            <a:fillRect/>
          </a:stretch>
        </p:blipFill>
        <p:spPr>
          <a:xfrm>
            <a:off x="2309619" y="4029517"/>
            <a:ext cx="896190" cy="1963082"/>
          </a:xfrm>
          <a:prstGeom prst="rect">
            <a:avLst/>
          </a:prstGeom>
        </p:spPr>
      </p:pic>
      <p:sp>
        <p:nvSpPr>
          <p:cNvPr id="15" name="CuadroTexto 14"/>
          <p:cNvSpPr txBox="1"/>
          <p:nvPr/>
        </p:nvSpPr>
        <p:spPr>
          <a:xfrm>
            <a:off x="541587" y="3930971"/>
            <a:ext cx="1944916" cy="2246769"/>
          </a:xfrm>
          <a:prstGeom prst="rect">
            <a:avLst/>
          </a:prstGeom>
          <a:noFill/>
        </p:spPr>
        <p:txBody>
          <a:bodyPr wrap="square" rtlCol="0">
            <a:spAutoFit/>
          </a:bodyPr>
          <a:lstStyle/>
          <a:p>
            <a:pPr algn="ctr" defTabSz="457200"/>
            <a:r>
              <a:rPr lang="es-ES" sz="2000" b="1" i="1" dirty="0">
                <a:solidFill>
                  <a:srgbClr val="C00000"/>
                </a:solidFill>
                <a:effectLst>
                  <a:outerShdw blurRad="38100" dist="38100" dir="2700000" algn="tl">
                    <a:srgbClr val="000000">
                      <a:alpha val="43137"/>
                    </a:srgbClr>
                  </a:outerShdw>
                </a:effectLst>
                <a:latin typeface="Book Antiqua" panose="02040602050305030304" pitchFamily="18" charset="0"/>
              </a:rPr>
              <a:t>“por cuanto todos pecaron, y están destituidos de la gloria de Dios” </a:t>
            </a:r>
          </a:p>
          <a:p>
            <a:pPr algn="ctr" defTabSz="457200"/>
            <a:r>
              <a:rPr lang="es-ES" sz="2000" b="1" dirty="0">
                <a:solidFill>
                  <a:srgbClr val="002060"/>
                </a:solidFill>
                <a:latin typeface="Book Antiqua" panose="02040602050305030304" pitchFamily="18" charset="0"/>
              </a:rPr>
              <a:t>(Rom 3:23).  </a:t>
            </a:r>
          </a:p>
        </p:txBody>
      </p:sp>
      <p:pic>
        <p:nvPicPr>
          <p:cNvPr id="16" name="Imagen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7706" y="3048681"/>
            <a:ext cx="1528762"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uadroTexto 16"/>
          <p:cNvSpPr txBox="1">
            <a:spLocks noChangeArrowheads="1"/>
          </p:cNvSpPr>
          <p:nvPr/>
        </p:nvSpPr>
        <p:spPr bwMode="auto">
          <a:xfrm>
            <a:off x="8627705" y="2413519"/>
            <a:ext cx="516294" cy="3385542"/>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0" fontAlgn="base" hangingPunct="0">
              <a:spcBef>
                <a:spcPct val="0"/>
              </a:spcBef>
              <a:spcAft>
                <a:spcPct val="0"/>
              </a:spcAft>
            </a:pPr>
            <a:endParaRPr lang="es-ES" altLang="es-ES" sz="2800" dirty="0">
              <a:solidFill>
                <a:srgbClr val="C00000"/>
              </a:solidFill>
              <a:latin typeface="Britannic Bold" panose="020B0903060703020204" pitchFamily="34" charset="0"/>
            </a:endParaRPr>
          </a:p>
          <a:p>
            <a:pPr algn="ctr" eaLnBrk="0" fontAlgn="base" hangingPunct="0">
              <a:spcBef>
                <a:spcPct val="0"/>
              </a:spcBef>
              <a:spcAft>
                <a:spcPct val="0"/>
              </a:spcAft>
            </a:pPr>
            <a:r>
              <a:rPr lang="es-ES" altLang="es-ES" sz="2800" dirty="0">
                <a:solidFill>
                  <a:srgbClr val="C00000"/>
                </a:solidFill>
                <a:latin typeface="Britannic Bold" panose="020B0903060703020204" pitchFamily="34" charset="0"/>
              </a:rPr>
              <a:t>P</a:t>
            </a:r>
          </a:p>
          <a:p>
            <a:pPr algn="ctr" eaLnBrk="0" fontAlgn="base" hangingPunct="0">
              <a:spcBef>
                <a:spcPct val="0"/>
              </a:spcBef>
              <a:spcAft>
                <a:spcPct val="0"/>
              </a:spcAft>
            </a:pPr>
            <a:r>
              <a:rPr lang="es-ES" altLang="es-ES" sz="2800" dirty="0">
                <a:solidFill>
                  <a:srgbClr val="C00000"/>
                </a:solidFill>
                <a:latin typeface="Britannic Bold" panose="020B0903060703020204" pitchFamily="34" charset="0"/>
              </a:rPr>
              <a:t>E</a:t>
            </a:r>
          </a:p>
          <a:p>
            <a:pPr algn="ctr" eaLnBrk="0" fontAlgn="base" hangingPunct="0">
              <a:spcBef>
                <a:spcPct val="0"/>
              </a:spcBef>
              <a:spcAft>
                <a:spcPct val="0"/>
              </a:spcAft>
            </a:pPr>
            <a:r>
              <a:rPr lang="es-ES" altLang="es-ES" sz="2800" dirty="0">
                <a:solidFill>
                  <a:srgbClr val="C00000"/>
                </a:solidFill>
                <a:latin typeface="Britannic Bold" panose="020B0903060703020204" pitchFamily="34" charset="0"/>
              </a:rPr>
              <a:t>C</a:t>
            </a:r>
          </a:p>
          <a:p>
            <a:pPr algn="ctr" eaLnBrk="0" fontAlgn="base" hangingPunct="0">
              <a:spcBef>
                <a:spcPct val="0"/>
              </a:spcBef>
              <a:spcAft>
                <a:spcPct val="0"/>
              </a:spcAft>
            </a:pPr>
            <a:r>
              <a:rPr lang="es-ES" altLang="es-ES" sz="2800" dirty="0">
                <a:solidFill>
                  <a:srgbClr val="C00000"/>
                </a:solidFill>
                <a:latin typeface="Britannic Bold" panose="020B0903060703020204" pitchFamily="34" charset="0"/>
              </a:rPr>
              <a:t>A</a:t>
            </a:r>
          </a:p>
          <a:p>
            <a:pPr algn="ctr" eaLnBrk="0" fontAlgn="base" hangingPunct="0">
              <a:spcBef>
                <a:spcPct val="0"/>
              </a:spcBef>
              <a:spcAft>
                <a:spcPct val="0"/>
              </a:spcAft>
            </a:pPr>
            <a:r>
              <a:rPr lang="es-ES" altLang="es-ES" sz="2800" dirty="0">
                <a:solidFill>
                  <a:srgbClr val="C00000"/>
                </a:solidFill>
                <a:latin typeface="Britannic Bold" panose="020B0903060703020204" pitchFamily="34" charset="0"/>
              </a:rPr>
              <a:t>D</a:t>
            </a:r>
          </a:p>
          <a:p>
            <a:pPr algn="ctr" eaLnBrk="0" fontAlgn="base" hangingPunct="0">
              <a:spcBef>
                <a:spcPct val="0"/>
              </a:spcBef>
              <a:spcAft>
                <a:spcPct val="0"/>
              </a:spcAft>
            </a:pPr>
            <a:r>
              <a:rPr lang="es-ES" altLang="es-ES" sz="2800" dirty="0">
                <a:solidFill>
                  <a:srgbClr val="C00000"/>
                </a:solidFill>
                <a:latin typeface="Britannic Bold" panose="020B0903060703020204" pitchFamily="34" charset="0"/>
              </a:rPr>
              <a:t>O</a:t>
            </a:r>
          </a:p>
          <a:p>
            <a:pPr eaLnBrk="0" fontAlgn="base" hangingPunct="0">
              <a:spcBef>
                <a:spcPct val="0"/>
              </a:spcBef>
              <a:spcAft>
                <a:spcPct val="0"/>
              </a:spcAft>
            </a:pPr>
            <a:endParaRPr lang="es-ES" altLang="es-ES" sz="1800" dirty="0">
              <a:solidFill>
                <a:srgbClr val="C00000"/>
              </a:solidFill>
              <a:latin typeface="Britannic Bold" panose="020B0903060703020204" pitchFamily="34" charset="0"/>
            </a:endParaRPr>
          </a:p>
        </p:txBody>
      </p:sp>
      <p:pic>
        <p:nvPicPr>
          <p:cNvPr id="18" name="Imagen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10715" y="2861389"/>
            <a:ext cx="151923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ítulo 1">
            <a:extLst>
              <a:ext uri="{FF2B5EF4-FFF2-40B4-BE49-F238E27FC236}">
                <a16:creationId xmlns:a16="http://schemas.microsoft.com/office/drawing/2014/main" id="{65109EA5-3E2F-4440-8B5E-641CC2372EBA}"/>
              </a:ext>
            </a:extLst>
          </p:cNvPr>
          <p:cNvSpPr txBox="1">
            <a:spLocks/>
          </p:cNvSpPr>
          <p:nvPr/>
        </p:nvSpPr>
        <p:spPr>
          <a:xfrm rot="16200000">
            <a:off x="-3121700" y="3121705"/>
            <a:ext cx="6858000" cy="614593"/>
          </a:xfrm>
          <a:prstGeom prst="rect">
            <a:avLst/>
          </a:prstGeom>
          <a:solidFill>
            <a:srgbClr val="002060"/>
          </a:solidFill>
        </p:spPr>
        <p:txBody>
          <a:bodyPr vert="horz"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algn="ctr"/>
            <a:r>
              <a:rPr lang="es-ES" sz="4000" dirty="0">
                <a:solidFill>
                  <a:srgbClr val="FFFF00"/>
                </a:solidFill>
                <a:latin typeface="Gloucester MT Extra Condensed" panose="02030808020601010101" pitchFamily="18" charset="0"/>
              </a:rPr>
              <a:t>“El Espíritu De Sodoma Y Gomorra” </a:t>
            </a:r>
          </a:p>
        </p:txBody>
      </p:sp>
    </p:spTree>
    <p:extLst>
      <p:ext uri="{BB962C8B-B14F-4D97-AF65-F5344CB8AC3E}">
        <p14:creationId xmlns:p14="http://schemas.microsoft.com/office/powerpoint/2010/main" val="4220871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2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ircle(in)">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3" dur="1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4" dur="1500" accel="50000" fill="hold">
                                          <p:stCondLst>
                                            <p:cond delay="1500"/>
                                          </p:stCondLst>
                                        </p:cTn>
                                        <p:tgtEl>
                                          <p:spTgt spid="10"/>
                                        </p:tgtEl>
                                        <p:attrNameLst>
                                          <p:attrName>ppt_w</p:attrName>
                                        </p:attrNameLst>
                                      </p:cBhvr>
                                      <p:tavLst>
                                        <p:tav tm="0">
                                          <p:val>
                                            <p:strVal val="#ppt_w*.05"/>
                                          </p:val>
                                        </p:tav>
                                        <p:tav tm="100000">
                                          <p:val>
                                            <p:strVal val="#ppt_w"/>
                                          </p:val>
                                        </p:tav>
                                      </p:tavLst>
                                    </p:anim>
                                    <p:anim calcmode="lin" valueType="num">
                                      <p:cBhvr>
                                        <p:cTn id="35" dur="3000" fill="hold"/>
                                        <p:tgtEl>
                                          <p:spTgt spid="10"/>
                                        </p:tgtEl>
                                        <p:attrNameLst>
                                          <p:attrName>ppt_h</p:attrName>
                                        </p:attrNameLst>
                                      </p:cBhvr>
                                      <p:tavLst>
                                        <p:tav tm="0">
                                          <p:val>
                                            <p:strVal val="#ppt_h"/>
                                          </p:val>
                                        </p:tav>
                                        <p:tav tm="100000">
                                          <p:val>
                                            <p:strVal val="#ppt_h"/>
                                          </p:val>
                                        </p:tav>
                                      </p:tavLst>
                                    </p:anim>
                                    <p:anim calcmode="lin" valueType="num">
                                      <p:cBhvr>
                                        <p:cTn id="36" dur="1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7" dur="1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8" dur="1500" accel="50000" fill="hold">
                                          <p:stCondLst>
                                            <p:cond delay="1500"/>
                                          </p:stCondLst>
                                        </p:cTn>
                                        <p:tgtEl>
                                          <p:spTgt spid="10"/>
                                        </p:tgtEl>
                                        <p:attrNameLst>
                                          <p:attrName>ppt_y</p:attrName>
                                        </p:attrNameLst>
                                      </p:cBhvr>
                                      <p:tavLst>
                                        <p:tav tm="0">
                                          <p:val>
                                            <p:strVal val="#ppt_y+.1"/>
                                          </p:val>
                                        </p:tav>
                                        <p:tav tm="100000">
                                          <p:val>
                                            <p:strVal val="#ppt_y"/>
                                          </p:val>
                                        </p:tav>
                                      </p:tavLst>
                                    </p:anim>
                                    <p:animEffect transition="in" filter="fade">
                                      <p:cBhvr>
                                        <p:cTn id="39" dur="3000" decel="50000">
                                          <p:stCondLst>
                                            <p:cond delay="0"/>
                                          </p:stCondLst>
                                        </p:cTn>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2000" fill="hold"/>
                                        <p:tgtEl>
                                          <p:spTgt spid="3"/>
                                        </p:tgtEl>
                                        <p:attrNameLst>
                                          <p:attrName>ppt_w</p:attrName>
                                        </p:attrNameLst>
                                      </p:cBhvr>
                                      <p:tavLst>
                                        <p:tav tm="0">
                                          <p:val>
                                            <p:fltVal val="0"/>
                                          </p:val>
                                        </p:tav>
                                        <p:tav tm="100000">
                                          <p:val>
                                            <p:strVal val="#ppt_w"/>
                                          </p:val>
                                        </p:tav>
                                      </p:tavLst>
                                    </p:anim>
                                    <p:anim calcmode="lin" valueType="num">
                                      <p:cBhvr>
                                        <p:cTn id="45" dur="2000" fill="hold"/>
                                        <p:tgtEl>
                                          <p:spTgt spid="3"/>
                                        </p:tgtEl>
                                        <p:attrNameLst>
                                          <p:attrName>ppt_h</p:attrName>
                                        </p:attrNameLst>
                                      </p:cBhvr>
                                      <p:tavLst>
                                        <p:tav tm="0">
                                          <p:val>
                                            <p:fltVal val="0"/>
                                          </p:val>
                                        </p:tav>
                                        <p:tav tm="100000">
                                          <p:val>
                                            <p:strVal val="#ppt_h"/>
                                          </p:val>
                                        </p:tav>
                                      </p:tavLst>
                                    </p:anim>
                                    <p:animEffect transition="in" filter="fade">
                                      <p:cBhvr>
                                        <p:cTn id="46" dur="20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down)">
                                      <p:cBhvr>
                                        <p:cTn id="51" dur="580">
                                          <p:stCondLst>
                                            <p:cond delay="0"/>
                                          </p:stCondLst>
                                        </p:cTn>
                                        <p:tgtEl>
                                          <p:spTgt spid="5"/>
                                        </p:tgtEl>
                                      </p:cBhvr>
                                    </p:animEffect>
                                    <p:anim calcmode="lin" valueType="num">
                                      <p:cBhvr>
                                        <p:cTn id="5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7" dur="26">
                                          <p:stCondLst>
                                            <p:cond delay="650"/>
                                          </p:stCondLst>
                                        </p:cTn>
                                        <p:tgtEl>
                                          <p:spTgt spid="5"/>
                                        </p:tgtEl>
                                      </p:cBhvr>
                                      <p:to x="100000" y="60000"/>
                                    </p:animScale>
                                    <p:animScale>
                                      <p:cBhvr>
                                        <p:cTn id="58" dur="166" decel="50000">
                                          <p:stCondLst>
                                            <p:cond delay="676"/>
                                          </p:stCondLst>
                                        </p:cTn>
                                        <p:tgtEl>
                                          <p:spTgt spid="5"/>
                                        </p:tgtEl>
                                      </p:cBhvr>
                                      <p:to x="100000" y="100000"/>
                                    </p:animScale>
                                    <p:animScale>
                                      <p:cBhvr>
                                        <p:cTn id="59" dur="26">
                                          <p:stCondLst>
                                            <p:cond delay="1312"/>
                                          </p:stCondLst>
                                        </p:cTn>
                                        <p:tgtEl>
                                          <p:spTgt spid="5"/>
                                        </p:tgtEl>
                                      </p:cBhvr>
                                      <p:to x="100000" y="80000"/>
                                    </p:animScale>
                                    <p:animScale>
                                      <p:cBhvr>
                                        <p:cTn id="60" dur="166" decel="50000">
                                          <p:stCondLst>
                                            <p:cond delay="1338"/>
                                          </p:stCondLst>
                                        </p:cTn>
                                        <p:tgtEl>
                                          <p:spTgt spid="5"/>
                                        </p:tgtEl>
                                      </p:cBhvr>
                                      <p:to x="100000" y="100000"/>
                                    </p:animScale>
                                    <p:animScale>
                                      <p:cBhvr>
                                        <p:cTn id="61" dur="26">
                                          <p:stCondLst>
                                            <p:cond delay="1642"/>
                                          </p:stCondLst>
                                        </p:cTn>
                                        <p:tgtEl>
                                          <p:spTgt spid="5"/>
                                        </p:tgtEl>
                                      </p:cBhvr>
                                      <p:to x="100000" y="90000"/>
                                    </p:animScale>
                                    <p:animScale>
                                      <p:cBhvr>
                                        <p:cTn id="62" dur="166" decel="50000">
                                          <p:stCondLst>
                                            <p:cond delay="1668"/>
                                          </p:stCondLst>
                                        </p:cTn>
                                        <p:tgtEl>
                                          <p:spTgt spid="5"/>
                                        </p:tgtEl>
                                      </p:cBhvr>
                                      <p:to x="100000" y="100000"/>
                                    </p:animScale>
                                    <p:animScale>
                                      <p:cBhvr>
                                        <p:cTn id="63" dur="26">
                                          <p:stCondLst>
                                            <p:cond delay="1808"/>
                                          </p:stCondLst>
                                        </p:cTn>
                                        <p:tgtEl>
                                          <p:spTgt spid="5"/>
                                        </p:tgtEl>
                                      </p:cBhvr>
                                      <p:to x="100000" y="95000"/>
                                    </p:animScale>
                                    <p:animScale>
                                      <p:cBhvr>
                                        <p:cTn id="64" dur="166" decel="50000">
                                          <p:stCondLst>
                                            <p:cond delay="1834"/>
                                          </p:stCondLst>
                                        </p:cTn>
                                        <p:tgtEl>
                                          <p:spTgt spid="5"/>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ipe(down)">
                                      <p:cBhvr>
                                        <p:cTn id="69" dur="580">
                                          <p:stCondLst>
                                            <p:cond delay="0"/>
                                          </p:stCondLst>
                                        </p:cTn>
                                        <p:tgtEl>
                                          <p:spTgt spid="6"/>
                                        </p:tgtEl>
                                      </p:cBhvr>
                                    </p:animEffect>
                                    <p:anim calcmode="lin" valueType="num">
                                      <p:cBhvr>
                                        <p:cTn id="7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5" dur="26">
                                          <p:stCondLst>
                                            <p:cond delay="650"/>
                                          </p:stCondLst>
                                        </p:cTn>
                                        <p:tgtEl>
                                          <p:spTgt spid="6"/>
                                        </p:tgtEl>
                                      </p:cBhvr>
                                      <p:to x="100000" y="60000"/>
                                    </p:animScale>
                                    <p:animScale>
                                      <p:cBhvr>
                                        <p:cTn id="76" dur="166" decel="50000">
                                          <p:stCondLst>
                                            <p:cond delay="676"/>
                                          </p:stCondLst>
                                        </p:cTn>
                                        <p:tgtEl>
                                          <p:spTgt spid="6"/>
                                        </p:tgtEl>
                                      </p:cBhvr>
                                      <p:to x="100000" y="100000"/>
                                    </p:animScale>
                                    <p:animScale>
                                      <p:cBhvr>
                                        <p:cTn id="77" dur="26">
                                          <p:stCondLst>
                                            <p:cond delay="1312"/>
                                          </p:stCondLst>
                                        </p:cTn>
                                        <p:tgtEl>
                                          <p:spTgt spid="6"/>
                                        </p:tgtEl>
                                      </p:cBhvr>
                                      <p:to x="100000" y="80000"/>
                                    </p:animScale>
                                    <p:animScale>
                                      <p:cBhvr>
                                        <p:cTn id="78" dur="166" decel="50000">
                                          <p:stCondLst>
                                            <p:cond delay="1338"/>
                                          </p:stCondLst>
                                        </p:cTn>
                                        <p:tgtEl>
                                          <p:spTgt spid="6"/>
                                        </p:tgtEl>
                                      </p:cBhvr>
                                      <p:to x="100000" y="100000"/>
                                    </p:animScale>
                                    <p:animScale>
                                      <p:cBhvr>
                                        <p:cTn id="79" dur="26">
                                          <p:stCondLst>
                                            <p:cond delay="1642"/>
                                          </p:stCondLst>
                                        </p:cTn>
                                        <p:tgtEl>
                                          <p:spTgt spid="6"/>
                                        </p:tgtEl>
                                      </p:cBhvr>
                                      <p:to x="100000" y="90000"/>
                                    </p:animScale>
                                    <p:animScale>
                                      <p:cBhvr>
                                        <p:cTn id="80" dur="166" decel="50000">
                                          <p:stCondLst>
                                            <p:cond delay="1668"/>
                                          </p:stCondLst>
                                        </p:cTn>
                                        <p:tgtEl>
                                          <p:spTgt spid="6"/>
                                        </p:tgtEl>
                                      </p:cBhvr>
                                      <p:to x="100000" y="100000"/>
                                    </p:animScale>
                                    <p:animScale>
                                      <p:cBhvr>
                                        <p:cTn id="81" dur="26">
                                          <p:stCondLst>
                                            <p:cond delay="1808"/>
                                          </p:stCondLst>
                                        </p:cTn>
                                        <p:tgtEl>
                                          <p:spTgt spid="6"/>
                                        </p:tgtEl>
                                      </p:cBhvr>
                                      <p:to x="100000" y="95000"/>
                                    </p:animScale>
                                    <p:animScale>
                                      <p:cBhvr>
                                        <p:cTn id="82" dur="166" decel="50000">
                                          <p:stCondLst>
                                            <p:cond delay="1834"/>
                                          </p:stCondLst>
                                        </p:cTn>
                                        <p:tgtEl>
                                          <p:spTgt spid="6"/>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wipe(down)">
                                      <p:cBhvr>
                                        <p:cTn id="87" dur="580">
                                          <p:stCondLst>
                                            <p:cond delay="0"/>
                                          </p:stCondLst>
                                        </p:cTn>
                                        <p:tgtEl>
                                          <p:spTgt spid="7"/>
                                        </p:tgtEl>
                                      </p:cBhvr>
                                    </p:animEffect>
                                    <p:anim calcmode="lin" valueType="num">
                                      <p:cBhvr>
                                        <p:cTn id="8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93" dur="26">
                                          <p:stCondLst>
                                            <p:cond delay="650"/>
                                          </p:stCondLst>
                                        </p:cTn>
                                        <p:tgtEl>
                                          <p:spTgt spid="7"/>
                                        </p:tgtEl>
                                      </p:cBhvr>
                                      <p:to x="100000" y="60000"/>
                                    </p:animScale>
                                    <p:animScale>
                                      <p:cBhvr>
                                        <p:cTn id="94" dur="166" decel="50000">
                                          <p:stCondLst>
                                            <p:cond delay="676"/>
                                          </p:stCondLst>
                                        </p:cTn>
                                        <p:tgtEl>
                                          <p:spTgt spid="7"/>
                                        </p:tgtEl>
                                      </p:cBhvr>
                                      <p:to x="100000" y="100000"/>
                                    </p:animScale>
                                    <p:animScale>
                                      <p:cBhvr>
                                        <p:cTn id="95" dur="26">
                                          <p:stCondLst>
                                            <p:cond delay="1312"/>
                                          </p:stCondLst>
                                        </p:cTn>
                                        <p:tgtEl>
                                          <p:spTgt spid="7"/>
                                        </p:tgtEl>
                                      </p:cBhvr>
                                      <p:to x="100000" y="80000"/>
                                    </p:animScale>
                                    <p:animScale>
                                      <p:cBhvr>
                                        <p:cTn id="96" dur="166" decel="50000">
                                          <p:stCondLst>
                                            <p:cond delay="1338"/>
                                          </p:stCondLst>
                                        </p:cTn>
                                        <p:tgtEl>
                                          <p:spTgt spid="7"/>
                                        </p:tgtEl>
                                      </p:cBhvr>
                                      <p:to x="100000" y="100000"/>
                                    </p:animScale>
                                    <p:animScale>
                                      <p:cBhvr>
                                        <p:cTn id="97" dur="26">
                                          <p:stCondLst>
                                            <p:cond delay="1642"/>
                                          </p:stCondLst>
                                        </p:cTn>
                                        <p:tgtEl>
                                          <p:spTgt spid="7"/>
                                        </p:tgtEl>
                                      </p:cBhvr>
                                      <p:to x="100000" y="90000"/>
                                    </p:animScale>
                                    <p:animScale>
                                      <p:cBhvr>
                                        <p:cTn id="98" dur="166" decel="50000">
                                          <p:stCondLst>
                                            <p:cond delay="1668"/>
                                          </p:stCondLst>
                                        </p:cTn>
                                        <p:tgtEl>
                                          <p:spTgt spid="7"/>
                                        </p:tgtEl>
                                      </p:cBhvr>
                                      <p:to x="100000" y="100000"/>
                                    </p:animScale>
                                    <p:animScale>
                                      <p:cBhvr>
                                        <p:cTn id="99" dur="26">
                                          <p:stCondLst>
                                            <p:cond delay="1808"/>
                                          </p:stCondLst>
                                        </p:cTn>
                                        <p:tgtEl>
                                          <p:spTgt spid="7"/>
                                        </p:tgtEl>
                                      </p:cBhvr>
                                      <p:to x="100000" y="95000"/>
                                    </p:animScale>
                                    <p:animScale>
                                      <p:cBhvr>
                                        <p:cTn id="100" dur="166" decel="50000">
                                          <p:stCondLst>
                                            <p:cond delay="1834"/>
                                          </p:stCondLst>
                                        </p:cTn>
                                        <p:tgtEl>
                                          <p:spTgt spid="7"/>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grpId="0" nodeType="clickEffect">
                                  <p:stCondLst>
                                    <p:cond delay="0"/>
                                  </p:stCondLst>
                                  <p:childTnLst>
                                    <p:set>
                                      <p:cBhvr>
                                        <p:cTn id="104" dur="1" fill="hold">
                                          <p:stCondLst>
                                            <p:cond delay="0"/>
                                          </p:stCondLst>
                                        </p:cTn>
                                        <p:tgtEl>
                                          <p:spTgt spid="8"/>
                                        </p:tgtEl>
                                        <p:attrNameLst>
                                          <p:attrName>style.visibility</p:attrName>
                                        </p:attrNameLst>
                                      </p:cBhvr>
                                      <p:to>
                                        <p:strVal val="visible"/>
                                      </p:to>
                                    </p:set>
                                    <p:animEffect transition="in" filter="wipe(down)">
                                      <p:cBhvr>
                                        <p:cTn id="105" dur="580">
                                          <p:stCondLst>
                                            <p:cond delay="0"/>
                                          </p:stCondLst>
                                        </p:cTn>
                                        <p:tgtEl>
                                          <p:spTgt spid="8"/>
                                        </p:tgtEl>
                                      </p:cBhvr>
                                    </p:animEffect>
                                    <p:anim calcmode="lin" valueType="num">
                                      <p:cBhvr>
                                        <p:cTn id="10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11" dur="26">
                                          <p:stCondLst>
                                            <p:cond delay="650"/>
                                          </p:stCondLst>
                                        </p:cTn>
                                        <p:tgtEl>
                                          <p:spTgt spid="8"/>
                                        </p:tgtEl>
                                      </p:cBhvr>
                                      <p:to x="100000" y="60000"/>
                                    </p:animScale>
                                    <p:animScale>
                                      <p:cBhvr>
                                        <p:cTn id="112" dur="166" decel="50000">
                                          <p:stCondLst>
                                            <p:cond delay="676"/>
                                          </p:stCondLst>
                                        </p:cTn>
                                        <p:tgtEl>
                                          <p:spTgt spid="8"/>
                                        </p:tgtEl>
                                      </p:cBhvr>
                                      <p:to x="100000" y="100000"/>
                                    </p:animScale>
                                    <p:animScale>
                                      <p:cBhvr>
                                        <p:cTn id="113" dur="26">
                                          <p:stCondLst>
                                            <p:cond delay="1312"/>
                                          </p:stCondLst>
                                        </p:cTn>
                                        <p:tgtEl>
                                          <p:spTgt spid="8"/>
                                        </p:tgtEl>
                                      </p:cBhvr>
                                      <p:to x="100000" y="80000"/>
                                    </p:animScale>
                                    <p:animScale>
                                      <p:cBhvr>
                                        <p:cTn id="114" dur="166" decel="50000">
                                          <p:stCondLst>
                                            <p:cond delay="1338"/>
                                          </p:stCondLst>
                                        </p:cTn>
                                        <p:tgtEl>
                                          <p:spTgt spid="8"/>
                                        </p:tgtEl>
                                      </p:cBhvr>
                                      <p:to x="100000" y="100000"/>
                                    </p:animScale>
                                    <p:animScale>
                                      <p:cBhvr>
                                        <p:cTn id="115" dur="26">
                                          <p:stCondLst>
                                            <p:cond delay="1642"/>
                                          </p:stCondLst>
                                        </p:cTn>
                                        <p:tgtEl>
                                          <p:spTgt spid="8"/>
                                        </p:tgtEl>
                                      </p:cBhvr>
                                      <p:to x="100000" y="90000"/>
                                    </p:animScale>
                                    <p:animScale>
                                      <p:cBhvr>
                                        <p:cTn id="116" dur="166" decel="50000">
                                          <p:stCondLst>
                                            <p:cond delay="1668"/>
                                          </p:stCondLst>
                                        </p:cTn>
                                        <p:tgtEl>
                                          <p:spTgt spid="8"/>
                                        </p:tgtEl>
                                      </p:cBhvr>
                                      <p:to x="100000" y="100000"/>
                                    </p:animScale>
                                    <p:animScale>
                                      <p:cBhvr>
                                        <p:cTn id="117" dur="26">
                                          <p:stCondLst>
                                            <p:cond delay="1808"/>
                                          </p:stCondLst>
                                        </p:cTn>
                                        <p:tgtEl>
                                          <p:spTgt spid="8"/>
                                        </p:tgtEl>
                                      </p:cBhvr>
                                      <p:to x="100000" y="95000"/>
                                    </p:animScale>
                                    <p:animScale>
                                      <p:cBhvr>
                                        <p:cTn id="118" dur="166" decel="50000">
                                          <p:stCondLst>
                                            <p:cond delay="1834"/>
                                          </p:stCondLst>
                                        </p:cTn>
                                        <p:tgtEl>
                                          <p:spTgt spid="8"/>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grpId="0" nodeType="clickEffect">
                                  <p:stCondLst>
                                    <p:cond delay="0"/>
                                  </p:stCondLst>
                                  <p:childTnLst>
                                    <p:set>
                                      <p:cBhvr>
                                        <p:cTn id="122" dur="1" fill="hold">
                                          <p:stCondLst>
                                            <p:cond delay="0"/>
                                          </p:stCondLst>
                                        </p:cTn>
                                        <p:tgtEl>
                                          <p:spTgt spid="9"/>
                                        </p:tgtEl>
                                        <p:attrNameLst>
                                          <p:attrName>style.visibility</p:attrName>
                                        </p:attrNameLst>
                                      </p:cBhvr>
                                      <p:to>
                                        <p:strVal val="visible"/>
                                      </p:to>
                                    </p:set>
                                    <p:animEffect transition="in" filter="wipe(down)">
                                      <p:cBhvr>
                                        <p:cTn id="123" dur="580">
                                          <p:stCondLst>
                                            <p:cond delay="0"/>
                                          </p:stCondLst>
                                        </p:cTn>
                                        <p:tgtEl>
                                          <p:spTgt spid="9"/>
                                        </p:tgtEl>
                                      </p:cBhvr>
                                    </p:animEffect>
                                    <p:anim calcmode="lin" valueType="num">
                                      <p:cBhvr>
                                        <p:cTn id="1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29" dur="26">
                                          <p:stCondLst>
                                            <p:cond delay="650"/>
                                          </p:stCondLst>
                                        </p:cTn>
                                        <p:tgtEl>
                                          <p:spTgt spid="9"/>
                                        </p:tgtEl>
                                      </p:cBhvr>
                                      <p:to x="100000" y="60000"/>
                                    </p:animScale>
                                    <p:animScale>
                                      <p:cBhvr>
                                        <p:cTn id="130" dur="166" decel="50000">
                                          <p:stCondLst>
                                            <p:cond delay="676"/>
                                          </p:stCondLst>
                                        </p:cTn>
                                        <p:tgtEl>
                                          <p:spTgt spid="9"/>
                                        </p:tgtEl>
                                      </p:cBhvr>
                                      <p:to x="100000" y="100000"/>
                                    </p:animScale>
                                    <p:animScale>
                                      <p:cBhvr>
                                        <p:cTn id="131" dur="26">
                                          <p:stCondLst>
                                            <p:cond delay="1312"/>
                                          </p:stCondLst>
                                        </p:cTn>
                                        <p:tgtEl>
                                          <p:spTgt spid="9"/>
                                        </p:tgtEl>
                                      </p:cBhvr>
                                      <p:to x="100000" y="80000"/>
                                    </p:animScale>
                                    <p:animScale>
                                      <p:cBhvr>
                                        <p:cTn id="132" dur="166" decel="50000">
                                          <p:stCondLst>
                                            <p:cond delay="1338"/>
                                          </p:stCondLst>
                                        </p:cTn>
                                        <p:tgtEl>
                                          <p:spTgt spid="9"/>
                                        </p:tgtEl>
                                      </p:cBhvr>
                                      <p:to x="100000" y="100000"/>
                                    </p:animScale>
                                    <p:animScale>
                                      <p:cBhvr>
                                        <p:cTn id="133" dur="26">
                                          <p:stCondLst>
                                            <p:cond delay="1642"/>
                                          </p:stCondLst>
                                        </p:cTn>
                                        <p:tgtEl>
                                          <p:spTgt spid="9"/>
                                        </p:tgtEl>
                                      </p:cBhvr>
                                      <p:to x="100000" y="90000"/>
                                    </p:animScale>
                                    <p:animScale>
                                      <p:cBhvr>
                                        <p:cTn id="134" dur="166" decel="50000">
                                          <p:stCondLst>
                                            <p:cond delay="1668"/>
                                          </p:stCondLst>
                                        </p:cTn>
                                        <p:tgtEl>
                                          <p:spTgt spid="9"/>
                                        </p:tgtEl>
                                      </p:cBhvr>
                                      <p:to x="100000" y="100000"/>
                                    </p:animScale>
                                    <p:animScale>
                                      <p:cBhvr>
                                        <p:cTn id="135" dur="26">
                                          <p:stCondLst>
                                            <p:cond delay="1808"/>
                                          </p:stCondLst>
                                        </p:cTn>
                                        <p:tgtEl>
                                          <p:spTgt spid="9"/>
                                        </p:tgtEl>
                                      </p:cBhvr>
                                      <p:to x="100000" y="95000"/>
                                    </p:animScale>
                                    <p:animScale>
                                      <p:cBhvr>
                                        <p:cTn id="136" dur="166" decel="50000">
                                          <p:stCondLst>
                                            <p:cond delay="1834"/>
                                          </p:stCondLst>
                                        </p:cTn>
                                        <p:tgtEl>
                                          <p:spTgt spid="9"/>
                                        </p:tgtEl>
                                      </p:cBhvr>
                                      <p:to x="100000" y="100000"/>
                                    </p:animScale>
                                  </p:childTnLst>
                                </p:cTn>
                              </p:par>
                            </p:childTnLst>
                          </p:cTn>
                        </p:par>
                      </p:childTnLst>
                    </p:cTn>
                  </p:par>
                  <p:par>
                    <p:cTn id="137" fill="hold">
                      <p:stCondLst>
                        <p:cond delay="indefinite"/>
                      </p:stCondLst>
                      <p:childTnLst>
                        <p:par>
                          <p:cTn id="138" fill="hold">
                            <p:stCondLst>
                              <p:cond delay="0"/>
                            </p:stCondLst>
                            <p:childTnLst>
                              <p:par>
                                <p:cTn id="139" presetID="6" presetClass="entr" presetSubtype="16" fill="hold" nodeType="clickEffect">
                                  <p:stCondLst>
                                    <p:cond delay="0"/>
                                  </p:stCondLst>
                                  <p:childTnLst>
                                    <p:set>
                                      <p:cBhvr>
                                        <p:cTn id="140" dur="1" fill="hold">
                                          <p:stCondLst>
                                            <p:cond delay="0"/>
                                          </p:stCondLst>
                                        </p:cTn>
                                        <p:tgtEl>
                                          <p:spTgt spid="16"/>
                                        </p:tgtEl>
                                        <p:attrNameLst>
                                          <p:attrName>style.visibility</p:attrName>
                                        </p:attrNameLst>
                                      </p:cBhvr>
                                      <p:to>
                                        <p:strVal val="visible"/>
                                      </p:to>
                                    </p:set>
                                    <p:animEffect transition="in" filter="circle(in)">
                                      <p:cBhvr>
                                        <p:cTn id="141" dur="2000"/>
                                        <p:tgtEl>
                                          <p:spTgt spid="16"/>
                                        </p:tgtEl>
                                      </p:cBhvr>
                                    </p:animEffect>
                                  </p:childTnLst>
                                </p:cTn>
                              </p:par>
                            </p:childTnLst>
                          </p:cTn>
                        </p:par>
                      </p:childTnLst>
                    </p:cTn>
                  </p:par>
                  <p:par>
                    <p:cTn id="142" fill="hold">
                      <p:stCondLst>
                        <p:cond delay="indefinite"/>
                      </p:stCondLst>
                      <p:childTnLst>
                        <p:par>
                          <p:cTn id="143" fill="hold">
                            <p:stCondLst>
                              <p:cond delay="0"/>
                            </p:stCondLst>
                            <p:childTnLst>
                              <p:par>
                                <p:cTn id="144" presetID="6" presetClass="entr" presetSubtype="16" fill="hold" nodeType="clickEffect">
                                  <p:stCondLst>
                                    <p:cond delay="0"/>
                                  </p:stCondLst>
                                  <p:childTnLst>
                                    <p:set>
                                      <p:cBhvr>
                                        <p:cTn id="145" dur="1" fill="hold">
                                          <p:stCondLst>
                                            <p:cond delay="0"/>
                                          </p:stCondLst>
                                        </p:cTn>
                                        <p:tgtEl>
                                          <p:spTgt spid="18"/>
                                        </p:tgtEl>
                                        <p:attrNameLst>
                                          <p:attrName>style.visibility</p:attrName>
                                        </p:attrNameLst>
                                      </p:cBhvr>
                                      <p:to>
                                        <p:strVal val="visible"/>
                                      </p:to>
                                    </p:set>
                                    <p:animEffect transition="in" filter="circle(in)">
                                      <p:cBhvr>
                                        <p:cTn id="146" dur="2000"/>
                                        <p:tgtEl>
                                          <p:spTgt spid="18"/>
                                        </p:tgtEl>
                                      </p:cBhvr>
                                    </p:animEffect>
                                  </p:childTnLst>
                                </p:cTn>
                              </p:par>
                            </p:childTnLst>
                          </p:cTn>
                        </p:par>
                      </p:childTnLst>
                    </p:cTn>
                  </p:par>
                  <p:par>
                    <p:cTn id="147" fill="hold">
                      <p:stCondLst>
                        <p:cond delay="indefinite"/>
                      </p:stCondLst>
                      <p:childTnLst>
                        <p:par>
                          <p:cTn id="148" fill="hold">
                            <p:stCondLst>
                              <p:cond delay="0"/>
                            </p:stCondLst>
                            <p:childTnLst>
                              <p:par>
                                <p:cTn id="149" presetID="6" presetClass="entr" presetSubtype="16" fill="hold" grpId="0" nodeType="clickEffect">
                                  <p:stCondLst>
                                    <p:cond delay="0"/>
                                  </p:stCondLst>
                                  <p:childTnLst>
                                    <p:set>
                                      <p:cBhvr>
                                        <p:cTn id="150" dur="1" fill="hold">
                                          <p:stCondLst>
                                            <p:cond delay="0"/>
                                          </p:stCondLst>
                                        </p:cTn>
                                        <p:tgtEl>
                                          <p:spTgt spid="13"/>
                                        </p:tgtEl>
                                        <p:attrNameLst>
                                          <p:attrName>style.visibility</p:attrName>
                                        </p:attrNameLst>
                                      </p:cBhvr>
                                      <p:to>
                                        <p:strVal val="visible"/>
                                      </p:to>
                                    </p:set>
                                    <p:animEffect transition="in" filter="circle(in)">
                                      <p:cBhvr>
                                        <p:cTn id="15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animBg="1"/>
      <p:bldP spid="7" grpId="0" animBg="1"/>
      <p:bldP spid="8" grpId="0" animBg="1"/>
      <p:bldP spid="9" grpId="0" animBg="1"/>
      <p:bldP spid="3" grpId="0"/>
      <p:bldP spid="13" grpId="0"/>
      <p:bldP spid="15" grpId="0"/>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34302" y="899410"/>
            <a:ext cx="10247086" cy="5246557"/>
          </a:xfrm>
        </p:spPr>
        <p:txBody>
          <a:bodyPr>
            <a:normAutofit/>
          </a:bodyPr>
          <a:lstStyle/>
          <a:p>
            <a:pPr>
              <a:buClr>
                <a:srgbClr val="C00000"/>
              </a:buClr>
              <a:buSzPct val="100000"/>
              <a:buFont typeface="Wingdings 2" panose="05020102010507070707" pitchFamily="18" charset="2"/>
              <a:buChar char=""/>
            </a:pPr>
            <a:r>
              <a:rPr lang="es-ES" sz="3600" b="1" dirty="0">
                <a:solidFill>
                  <a:srgbClr val="002060"/>
                </a:solidFill>
                <a:latin typeface="Abadi" panose="020B0604020104020204" pitchFamily="34" charset="0"/>
              </a:rPr>
              <a:t>Salomón nos dice que Dios hizo al hombre recto. </a:t>
            </a:r>
          </a:p>
          <a:p>
            <a:pPr lvl="1">
              <a:buClr>
                <a:srgbClr val="C00000"/>
              </a:buClr>
              <a:buSzPct val="100000"/>
              <a:buFont typeface="Wingdings 2" panose="05020102010507070707" pitchFamily="18" charset="2"/>
              <a:buChar char=""/>
            </a:pPr>
            <a:r>
              <a:rPr lang="es-ES" sz="3200" b="1" dirty="0">
                <a:solidFill>
                  <a:srgbClr val="002060"/>
                </a:solidFill>
                <a:latin typeface="Abadi" panose="020B0604020104020204" pitchFamily="34" charset="0"/>
              </a:rPr>
              <a:t>“</a:t>
            </a:r>
            <a:r>
              <a:rPr lang="es-ES" sz="3200" b="1" i="1" dirty="0">
                <a:solidFill>
                  <a:srgbClr val="C00000"/>
                </a:solidFill>
                <a:latin typeface="Abadi" panose="020B0604020104020204" pitchFamily="34" charset="0"/>
              </a:rPr>
              <a:t>He aquí, solamente esto he hallado: que Dios hizo al hombre recto, pero ellos buscaron muchas perversiones</a:t>
            </a:r>
            <a:r>
              <a:rPr lang="es-ES" sz="3200" b="1" dirty="0">
                <a:solidFill>
                  <a:srgbClr val="002060"/>
                </a:solidFill>
                <a:latin typeface="Abadi" panose="020B0604020104020204" pitchFamily="34" charset="0"/>
              </a:rPr>
              <a:t>”  (Ecl. 7:29). </a:t>
            </a:r>
          </a:p>
          <a:p>
            <a:pPr>
              <a:buClr>
                <a:srgbClr val="C00000"/>
              </a:buClr>
              <a:buSzPct val="100000"/>
              <a:buFont typeface="Wingdings 2" panose="05020102010507070707" pitchFamily="18" charset="2"/>
              <a:buChar char=""/>
            </a:pPr>
            <a:r>
              <a:rPr lang="es-ES" sz="3600" b="1" dirty="0">
                <a:solidFill>
                  <a:srgbClr val="002060"/>
                </a:solidFill>
                <a:latin typeface="Abadi" panose="020B0604020104020204" pitchFamily="34" charset="0"/>
              </a:rPr>
              <a:t>Ciertamente los habitantes de Sodoma y Gomorra se habían pervertido.</a:t>
            </a:r>
          </a:p>
          <a:p>
            <a:pPr>
              <a:buClr>
                <a:srgbClr val="C00000"/>
              </a:buClr>
              <a:buSzPct val="100000"/>
              <a:buFont typeface="Wingdings 2" panose="05020102010507070707" pitchFamily="18" charset="2"/>
              <a:buChar char=""/>
            </a:pPr>
            <a:r>
              <a:rPr lang="es-ES" sz="3200" b="1" dirty="0">
                <a:solidFill>
                  <a:srgbClr val="002060"/>
                </a:solidFill>
                <a:latin typeface="Abadi" panose="020B0604020104020204" pitchFamily="34" charset="0"/>
              </a:rPr>
              <a:t>El escritor inspirado nos dice: “</a:t>
            </a:r>
            <a:r>
              <a:rPr lang="es-ES" sz="3200" b="1" i="1" dirty="0">
                <a:solidFill>
                  <a:srgbClr val="C00000"/>
                </a:solidFill>
                <a:latin typeface="Abadi" panose="020B0604020104020204" pitchFamily="34" charset="0"/>
              </a:rPr>
              <a:t>Mas los hombres de Sodoma eran malos y pecadores contra Jehová en gran manera</a:t>
            </a:r>
            <a:r>
              <a:rPr lang="es-ES" sz="3200" b="1" dirty="0">
                <a:solidFill>
                  <a:srgbClr val="002060"/>
                </a:solidFill>
                <a:latin typeface="Abadi" panose="020B0604020104020204" pitchFamily="34" charset="0"/>
              </a:rPr>
              <a:t>” (Gén. 13:13). </a:t>
            </a:r>
          </a:p>
        </p:txBody>
      </p:sp>
      <p:sp>
        <p:nvSpPr>
          <p:cNvPr id="5" name="Título 1"/>
          <p:cNvSpPr>
            <a:spLocks noGrp="1"/>
          </p:cNvSpPr>
          <p:nvPr>
            <p:ph type="title"/>
          </p:nvPr>
        </p:nvSpPr>
        <p:spPr>
          <a:xfrm rot="16200000">
            <a:off x="-3121700" y="3121705"/>
            <a:ext cx="6858000" cy="614593"/>
          </a:xfrm>
          <a:solidFill>
            <a:srgbClr val="002060"/>
          </a:solidFill>
        </p:spPr>
        <p:txBody>
          <a:bodyPr>
            <a:noAutofit/>
          </a:bodyPr>
          <a:lstStyle/>
          <a:p>
            <a:pPr algn="ctr"/>
            <a:r>
              <a:rPr lang="es-ES" sz="4000" dirty="0">
                <a:solidFill>
                  <a:srgbClr val="FFFF00"/>
                </a:solidFill>
                <a:latin typeface="Gloucester MT Extra Condensed" panose="02030808020601010101" pitchFamily="18" charset="0"/>
              </a:rPr>
              <a:t>“El Espíritu De Sodoma Y Gomorra” </a:t>
            </a:r>
          </a:p>
        </p:txBody>
      </p:sp>
    </p:spTree>
    <p:extLst>
      <p:ext uri="{BB962C8B-B14F-4D97-AF65-F5344CB8AC3E}">
        <p14:creationId xmlns:p14="http://schemas.microsoft.com/office/powerpoint/2010/main" val="1493053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78834" y="1202634"/>
            <a:ext cx="9634331" cy="5228145"/>
          </a:xfrm>
        </p:spPr>
        <p:txBody>
          <a:bodyPr>
            <a:normAutofit/>
          </a:bodyPr>
          <a:lstStyle/>
          <a:p>
            <a:pPr>
              <a:buClr>
                <a:srgbClr val="C00000"/>
              </a:buClr>
              <a:buSzPct val="100000"/>
              <a:buFont typeface="Wingdings 2" panose="05020102010507070707" pitchFamily="18" charset="2"/>
              <a:buChar char=""/>
            </a:pPr>
            <a:r>
              <a:rPr lang="es-ES" sz="3200" b="1" dirty="0">
                <a:solidFill>
                  <a:srgbClr val="002060"/>
                </a:solidFill>
                <a:latin typeface="Abadi" panose="020B0604020104020204" pitchFamily="34" charset="0"/>
              </a:rPr>
              <a:t>El apóstol Pablo nos advierte de los rasgos de una sociedad decadente y pervertida.</a:t>
            </a:r>
          </a:p>
          <a:p>
            <a:pPr lvl="1">
              <a:buClr>
                <a:srgbClr val="C00000"/>
              </a:buClr>
              <a:buSzPct val="100000"/>
              <a:buFont typeface="Wingdings 2" panose="05020102010507070707" pitchFamily="18" charset="2"/>
              <a:buChar char=""/>
            </a:pPr>
            <a:r>
              <a:rPr lang="es-ES" sz="3200" b="1" i="1" dirty="0">
                <a:solidFill>
                  <a:srgbClr val="002060"/>
                </a:solidFill>
                <a:latin typeface="Abadi" panose="020B0604020104020204" pitchFamily="34" charset="0"/>
              </a:rPr>
              <a:t>“</a:t>
            </a:r>
            <a:r>
              <a:rPr lang="es-ES" sz="3200" b="1" i="1" dirty="0">
                <a:solidFill>
                  <a:srgbClr val="C00000"/>
                </a:solidFill>
                <a:latin typeface="Abadi" panose="020B0604020104020204" pitchFamily="34" charset="0"/>
              </a:rPr>
              <a:t>También debes saber esto: que en los postreros días vendrán tiempos peligrosos. Porque habrá hombres amadores de sí mismos, avaros, vanagloriosos, soberbios, blasfemos, desobedientes a los padres, ingratos, impíos, sin afecto natural, implacables, calumniadores, intemperantes, crueles, aborrecedores de lo bueno, traidores, impetuosos, infatuados, amadores de los deleites más que de Dios</a:t>
            </a:r>
            <a:r>
              <a:rPr lang="es-ES" sz="3200" b="1" i="1" dirty="0">
                <a:solidFill>
                  <a:srgbClr val="002060"/>
                </a:solidFill>
                <a:latin typeface="Abadi" panose="020B0604020104020204" pitchFamily="34" charset="0"/>
              </a:rPr>
              <a:t>” </a:t>
            </a:r>
            <a:r>
              <a:rPr lang="es-ES" sz="3200" b="1" dirty="0">
                <a:solidFill>
                  <a:srgbClr val="002060"/>
                </a:solidFill>
                <a:latin typeface="Abadi" panose="020B0604020104020204" pitchFamily="34" charset="0"/>
              </a:rPr>
              <a:t>(2Ti 3:1-4).</a:t>
            </a:r>
            <a:r>
              <a:rPr lang="es-ES" sz="3200" b="1" dirty="0">
                <a:solidFill>
                  <a:srgbClr val="0070C0"/>
                </a:solidFill>
                <a:latin typeface="Abadi" panose="020B0604020104020204" pitchFamily="34" charset="0"/>
              </a:rPr>
              <a:t> </a:t>
            </a:r>
            <a:endParaRPr lang="es-ES" sz="3200" b="1" i="1" dirty="0">
              <a:solidFill>
                <a:srgbClr val="0070C0"/>
              </a:solidFill>
              <a:latin typeface="Abadi" panose="020B0604020104020204" pitchFamily="34" charset="0"/>
            </a:endParaRPr>
          </a:p>
          <a:p>
            <a:endParaRPr lang="es-ES" dirty="0"/>
          </a:p>
        </p:txBody>
      </p:sp>
      <p:sp>
        <p:nvSpPr>
          <p:cNvPr id="4" name="Título 1">
            <a:extLst>
              <a:ext uri="{FF2B5EF4-FFF2-40B4-BE49-F238E27FC236}">
                <a16:creationId xmlns:a16="http://schemas.microsoft.com/office/drawing/2014/main" id="{10C5E6B5-AC3F-4471-BB2E-B4CA8C70D6EB}"/>
              </a:ext>
            </a:extLst>
          </p:cNvPr>
          <p:cNvSpPr txBox="1">
            <a:spLocks/>
          </p:cNvSpPr>
          <p:nvPr/>
        </p:nvSpPr>
        <p:spPr>
          <a:xfrm rot="16200000">
            <a:off x="-3121700" y="3121705"/>
            <a:ext cx="6858000" cy="614593"/>
          </a:xfrm>
          <a:prstGeom prst="rect">
            <a:avLst/>
          </a:prstGeom>
          <a:solidFill>
            <a:srgbClr val="002060"/>
          </a:solidFill>
        </p:spPr>
        <p:txBody>
          <a:bodyPr vert="horz"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algn="ctr"/>
            <a:r>
              <a:rPr lang="es-ES" sz="4000" dirty="0">
                <a:solidFill>
                  <a:srgbClr val="FFFF00"/>
                </a:solidFill>
                <a:latin typeface="Gloucester MT Extra Condensed" panose="02030808020601010101" pitchFamily="18" charset="0"/>
              </a:rPr>
              <a:t>“El Espíritu De Sodoma Y Gomorra” </a:t>
            </a:r>
          </a:p>
        </p:txBody>
      </p:sp>
    </p:spTree>
    <p:extLst>
      <p:ext uri="{BB962C8B-B14F-4D97-AF65-F5344CB8AC3E}">
        <p14:creationId xmlns:p14="http://schemas.microsoft.com/office/powerpoint/2010/main" val="3387399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39252" y="1597152"/>
            <a:ext cx="10323877" cy="4724135"/>
          </a:xfrm>
        </p:spPr>
        <p:txBody>
          <a:bodyPr>
            <a:normAutofit/>
          </a:bodyPr>
          <a:lstStyle/>
          <a:p>
            <a:pPr>
              <a:buClr>
                <a:srgbClr val="C00000"/>
              </a:buClr>
              <a:buSzPct val="100000"/>
              <a:buFont typeface="Wingdings 2" panose="05020102010507070707" pitchFamily="18" charset="2"/>
              <a:buChar char=""/>
            </a:pPr>
            <a:r>
              <a:rPr lang="es-ES" sz="2800" b="1" dirty="0">
                <a:solidFill>
                  <a:srgbClr val="002060"/>
                </a:solidFill>
                <a:latin typeface="Abadi" panose="020B0604020104020204" pitchFamily="34" charset="0"/>
              </a:rPr>
              <a:t>El apóstol Pablo nos advierte de los rasgos de una sociedad decadente y pervertida.</a:t>
            </a:r>
          </a:p>
          <a:p>
            <a:pPr>
              <a:buClr>
                <a:srgbClr val="C00000"/>
              </a:buClr>
              <a:buSzPct val="100000"/>
              <a:buFont typeface="Wingdings 2" panose="05020102010507070707" pitchFamily="18" charset="2"/>
              <a:buChar char=""/>
            </a:pPr>
            <a:r>
              <a:rPr lang="es-ES" sz="2800" b="1" i="1" dirty="0">
                <a:solidFill>
                  <a:srgbClr val="002060"/>
                </a:solidFill>
                <a:latin typeface="Abadi" panose="020B0604020104020204" pitchFamily="34" charset="0"/>
              </a:rPr>
              <a:t>“</a:t>
            </a:r>
            <a:r>
              <a:rPr lang="es-ES" sz="2800" b="1" i="1" dirty="0">
                <a:solidFill>
                  <a:srgbClr val="0070C0"/>
                </a:solidFill>
                <a:latin typeface="Abadi" panose="020B0604020104020204" pitchFamily="34" charset="0"/>
              </a:rPr>
              <a:t>… </a:t>
            </a:r>
            <a:r>
              <a:rPr lang="es-ES" sz="2800" b="1" i="1" dirty="0">
                <a:solidFill>
                  <a:srgbClr val="C00000"/>
                </a:solidFill>
                <a:latin typeface="Abadi" panose="020B0604020104020204" pitchFamily="34" charset="0"/>
              </a:rPr>
              <a:t>estando atestados de toda injusticia, fornicación, perversidad, avaricia, maldad; llenos de envidia, homicidios, contiendas, engaños y malignidades; murmuradores, detractores, aborrecedores de Dios, injuriosos, soberbios, altivos, inventores de males, desobedientes a los padres, necios, desleales, sin afecto natural, implacables, sin misericordia; quienes habiendo entendido el juicio de Dios, que los que practican tales cosas son dignos de muerte, no sólo las hacen, sino que también se complacen con los que las practican</a:t>
            </a:r>
            <a:r>
              <a:rPr lang="es-ES" sz="2800" b="1" dirty="0">
                <a:solidFill>
                  <a:srgbClr val="002060"/>
                </a:solidFill>
                <a:latin typeface="Abadi" panose="020B0604020104020204" pitchFamily="34" charset="0"/>
              </a:rPr>
              <a:t>” (Rom. 1:29-32).</a:t>
            </a:r>
          </a:p>
          <a:p>
            <a:endParaRPr lang="es-ES" dirty="0"/>
          </a:p>
        </p:txBody>
      </p:sp>
      <p:sp>
        <p:nvSpPr>
          <p:cNvPr id="6" name="Título 1">
            <a:extLst>
              <a:ext uri="{FF2B5EF4-FFF2-40B4-BE49-F238E27FC236}">
                <a16:creationId xmlns:a16="http://schemas.microsoft.com/office/drawing/2014/main" id="{7975DEE8-ED0C-4A34-827C-00DE384E0790}"/>
              </a:ext>
            </a:extLst>
          </p:cNvPr>
          <p:cNvSpPr txBox="1">
            <a:spLocks/>
          </p:cNvSpPr>
          <p:nvPr/>
        </p:nvSpPr>
        <p:spPr>
          <a:xfrm rot="16200000">
            <a:off x="-3121700" y="3121705"/>
            <a:ext cx="6858000" cy="614593"/>
          </a:xfrm>
          <a:prstGeom prst="rect">
            <a:avLst/>
          </a:prstGeom>
          <a:solidFill>
            <a:srgbClr val="002060"/>
          </a:solidFill>
        </p:spPr>
        <p:txBody>
          <a:bodyPr vert="horz"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algn="ctr"/>
            <a:r>
              <a:rPr lang="es-ES" sz="4000" dirty="0">
                <a:solidFill>
                  <a:srgbClr val="FFFF00"/>
                </a:solidFill>
                <a:latin typeface="Gloucester MT Extra Condensed" panose="02030808020601010101" pitchFamily="18" charset="0"/>
              </a:rPr>
              <a:t>“El Espíritu De Sodoma Y Gomorra” </a:t>
            </a:r>
          </a:p>
        </p:txBody>
      </p:sp>
    </p:spTree>
    <p:extLst>
      <p:ext uri="{BB962C8B-B14F-4D97-AF65-F5344CB8AC3E}">
        <p14:creationId xmlns:p14="http://schemas.microsoft.com/office/powerpoint/2010/main" val="2937461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612835" y="1570648"/>
            <a:ext cx="5221356" cy="4724135"/>
          </a:xfrm>
        </p:spPr>
        <p:txBody>
          <a:bodyPr>
            <a:normAutofit/>
          </a:bodyPr>
          <a:lstStyle/>
          <a:p>
            <a:pPr>
              <a:buClr>
                <a:srgbClr val="C00000"/>
              </a:buClr>
              <a:buSzPct val="100000"/>
              <a:buFont typeface="Wingdings 2" panose="05020102010507070707" pitchFamily="18" charset="2"/>
              <a:buChar char=""/>
            </a:pPr>
            <a:r>
              <a:rPr lang="es-ES" sz="2400" dirty="0">
                <a:solidFill>
                  <a:srgbClr val="002060"/>
                </a:solidFill>
              </a:rPr>
              <a:t>Los rasgos de una sociedad decadente y pervertida.</a:t>
            </a:r>
          </a:p>
          <a:p>
            <a:pPr>
              <a:buClr>
                <a:srgbClr val="C00000"/>
              </a:buClr>
              <a:buSzPct val="100000"/>
              <a:buFont typeface="Wingdings 2" panose="05020102010507070707" pitchFamily="18" charset="2"/>
              <a:buChar char=""/>
            </a:pPr>
            <a:r>
              <a:rPr lang="es-ES" sz="2400" i="1" dirty="0">
                <a:solidFill>
                  <a:srgbClr val="0070C0"/>
                </a:solidFill>
              </a:rPr>
              <a:t>“</a:t>
            </a:r>
            <a:r>
              <a:rPr lang="es-ES" sz="2400" i="1" dirty="0">
                <a:solidFill>
                  <a:srgbClr val="002060"/>
                </a:solidFill>
              </a:rPr>
              <a:t>Por esto Dios los entregó a pasiones vergonzosas; pues aun sus mujeres cambiaron el uso natural por el que es contra naturaleza, y de igual modo también los hombres, dejando el uso natural de la mujer, se encendieron en su lascivia unos con otros, cometiendo hechos vergonzosos hombres con hombres, y recibiendo en sí mismos la retribución debida a su extravío”   </a:t>
            </a:r>
            <a:r>
              <a:rPr lang="es-ES" sz="2400" dirty="0">
                <a:solidFill>
                  <a:srgbClr val="002060"/>
                </a:solidFill>
              </a:rPr>
              <a:t>(Rom. 1:26,27).</a:t>
            </a:r>
          </a:p>
          <a:p>
            <a:endParaRPr lang="es-ES" dirty="0"/>
          </a:p>
        </p:txBody>
      </p:sp>
      <p:sp>
        <p:nvSpPr>
          <p:cNvPr id="2" name="CuadroTexto 1"/>
          <p:cNvSpPr txBox="1"/>
          <p:nvPr/>
        </p:nvSpPr>
        <p:spPr>
          <a:xfrm>
            <a:off x="940906" y="198782"/>
            <a:ext cx="10310190" cy="954107"/>
          </a:xfrm>
          <a:prstGeom prst="rect">
            <a:avLst/>
          </a:prstGeom>
          <a:noFill/>
        </p:spPr>
        <p:txBody>
          <a:bodyPr wrap="square" rtlCol="0">
            <a:spAutoFit/>
          </a:bodyPr>
          <a:lstStyle/>
          <a:p>
            <a:pPr algn="ctr"/>
            <a:r>
              <a:rPr lang="es-ES" sz="3200" dirty="0">
                <a:solidFill>
                  <a:srgbClr val="002060"/>
                </a:solidFill>
                <a:latin typeface="Britannic Bold" panose="020B0903060703020204" pitchFamily="34" charset="0"/>
              </a:rPr>
              <a:t>“…</a:t>
            </a:r>
            <a:r>
              <a:rPr lang="es-ES" sz="3200" i="1" dirty="0">
                <a:solidFill>
                  <a:schemeClr val="accent6">
                    <a:lumMod val="75000"/>
                  </a:schemeClr>
                </a:solidFill>
                <a:latin typeface="Britannic Bold" panose="020B0903060703020204" pitchFamily="34" charset="0"/>
              </a:rPr>
              <a:t>ya que cambiaron la verdad de Dios por la mentira</a:t>
            </a:r>
            <a:r>
              <a:rPr lang="es-ES" sz="3200" dirty="0">
                <a:solidFill>
                  <a:srgbClr val="002060"/>
                </a:solidFill>
                <a:latin typeface="Britannic Bold" panose="020B0903060703020204" pitchFamily="34" charset="0"/>
              </a:rPr>
              <a:t>”</a:t>
            </a:r>
          </a:p>
          <a:p>
            <a:pPr algn="ctr"/>
            <a:r>
              <a:rPr lang="es-ES" sz="2400" dirty="0">
                <a:solidFill>
                  <a:srgbClr val="002060"/>
                </a:solidFill>
              </a:rPr>
              <a:t>Romanos 1:25 </a:t>
            </a:r>
          </a:p>
        </p:txBody>
      </p:sp>
      <p:sp>
        <p:nvSpPr>
          <p:cNvPr id="4" name="CuadroTexto 3"/>
          <p:cNvSpPr txBox="1"/>
          <p:nvPr/>
        </p:nvSpPr>
        <p:spPr>
          <a:xfrm>
            <a:off x="702366" y="5234609"/>
            <a:ext cx="5486399" cy="1015663"/>
          </a:xfrm>
          <a:prstGeom prst="rect">
            <a:avLst/>
          </a:prstGeom>
          <a:noFill/>
        </p:spPr>
        <p:txBody>
          <a:bodyPr wrap="square" rtlCol="0">
            <a:spAutoFit/>
          </a:bodyPr>
          <a:lstStyle/>
          <a:p>
            <a:pPr algn="ctr"/>
            <a:r>
              <a:rPr lang="es-ES" sz="2000" b="1" i="1" dirty="0">
                <a:solidFill>
                  <a:srgbClr val="002060"/>
                </a:solidFill>
              </a:rPr>
              <a:t>“</a:t>
            </a:r>
            <a:r>
              <a:rPr lang="es-ES" sz="2000" b="1" i="1" dirty="0">
                <a:solidFill>
                  <a:srgbClr val="C00000"/>
                </a:solidFill>
              </a:rPr>
              <a:t>Y creó Dios al hombre a su imagen, a imagen de Dios lo creó; varón y hembra los creó</a:t>
            </a:r>
            <a:r>
              <a:rPr lang="es-ES" sz="2000" b="1" i="1" dirty="0">
                <a:solidFill>
                  <a:srgbClr val="002060"/>
                </a:solidFill>
              </a:rPr>
              <a:t>”  </a:t>
            </a:r>
          </a:p>
          <a:p>
            <a:pPr algn="ctr"/>
            <a:r>
              <a:rPr lang="es-ES" sz="2000" b="1" i="1" dirty="0">
                <a:solidFill>
                  <a:srgbClr val="002060"/>
                </a:solidFill>
              </a:rPr>
              <a:t>Génesis 1:27 </a:t>
            </a:r>
          </a:p>
        </p:txBody>
      </p:sp>
      <p:pic>
        <p:nvPicPr>
          <p:cNvPr id="10" name="Imagen 9"/>
          <p:cNvPicPr>
            <a:picLocks noChangeAspect="1"/>
          </p:cNvPicPr>
          <p:nvPr/>
        </p:nvPicPr>
        <p:blipFill rotWithShape="1">
          <a:blip r:embed="rId2"/>
          <a:srcRect l="22975" t="8805" r="19793" b="8100"/>
          <a:stretch/>
        </p:blipFill>
        <p:spPr>
          <a:xfrm>
            <a:off x="2186608" y="1518135"/>
            <a:ext cx="2358889" cy="3424925"/>
          </a:xfrm>
          <a:prstGeom prst="rect">
            <a:avLst/>
          </a:prstGeom>
        </p:spPr>
      </p:pic>
      <p:pic>
        <p:nvPicPr>
          <p:cNvPr id="11" name="Imagen 10"/>
          <p:cNvPicPr>
            <a:picLocks noChangeAspect="1"/>
          </p:cNvPicPr>
          <p:nvPr/>
        </p:nvPicPr>
        <p:blipFill rotWithShape="1">
          <a:blip r:embed="rId3"/>
          <a:srcRect l="19128" t="7294" r="21186" b="5030"/>
          <a:stretch/>
        </p:blipFill>
        <p:spPr>
          <a:xfrm>
            <a:off x="2216899" y="1533467"/>
            <a:ext cx="2327531" cy="3419062"/>
          </a:xfrm>
          <a:prstGeom prst="rect">
            <a:avLst/>
          </a:prstGeom>
        </p:spPr>
      </p:pic>
      <p:sp>
        <p:nvSpPr>
          <p:cNvPr id="14" name="Elipse 13"/>
          <p:cNvSpPr/>
          <p:nvPr/>
        </p:nvSpPr>
        <p:spPr>
          <a:xfrm>
            <a:off x="1749918" y="1435022"/>
            <a:ext cx="3538331" cy="3631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rgbClr val="FFFF00"/>
                </a:solidFill>
                <a:effectLst>
                  <a:outerShdw blurRad="38100" dist="38100" dir="2700000" algn="tl">
                    <a:srgbClr val="000000">
                      <a:alpha val="43137"/>
                    </a:srgbClr>
                  </a:outerShdw>
                </a:effectLst>
                <a:latin typeface="Bernard MT Condensed" panose="02050806060905020404" pitchFamily="18" charset="0"/>
              </a:rPr>
              <a:t>Aun que el gobierno diga que es legal el matrimonio entre el mismo sexo,</a:t>
            </a:r>
          </a:p>
          <a:p>
            <a:pPr algn="ctr"/>
            <a:r>
              <a:rPr lang="es-ES" sz="2400" dirty="0">
                <a:solidFill>
                  <a:srgbClr val="FFFF00"/>
                </a:solidFill>
                <a:effectLst>
                  <a:outerShdw blurRad="38100" dist="38100" dir="2700000" algn="tl">
                    <a:srgbClr val="000000">
                      <a:alpha val="43137"/>
                    </a:srgbClr>
                  </a:outerShdw>
                </a:effectLst>
                <a:latin typeface="Bernard MT Condensed" panose="02050806060905020404" pitchFamily="18" charset="0"/>
              </a:rPr>
              <a:t>El creador dice que es perversión. </a:t>
            </a:r>
          </a:p>
        </p:txBody>
      </p:sp>
      <p:pic>
        <p:nvPicPr>
          <p:cNvPr id="15" name="Imagen 14"/>
          <p:cNvPicPr>
            <a:picLocks noChangeAspect="1"/>
          </p:cNvPicPr>
          <p:nvPr/>
        </p:nvPicPr>
        <p:blipFill>
          <a:blip r:embed="rId4"/>
          <a:stretch>
            <a:fillRect/>
          </a:stretch>
        </p:blipFill>
        <p:spPr>
          <a:xfrm>
            <a:off x="1547349" y="1175160"/>
            <a:ext cx="3843130" cy="4051817"/>
          </a:xfrm>
          <a:prstGeom prst="rect">
            <a:avLst/>
          </a:prstGeom>
        </p:spPr>
      </p:pic>
      <p:cxnSp>
        <p:nvCxnSpPr>
          <p:cNvPr id="6" name="Conector recto 5"/>
          <p:cNvCxnSpPr/>
          <p:nvPr/>
        </p:nvCxnSpPr>
        <p:spPr>
          <a:xfrm flipV="1">
            <a:off x="8664315" y="3120571"/>
            <a:ext cx="2555228" cy="28315"/>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V="1">
            <a:off x="7002429" y="4114799"/>
            <a:ext cx="2555228" cy="28315"/>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80ED34C-3178-4DDC-8D54-79467E406FB6}"/>
              </a:ext>
            </a:extLst>
          </p:cNvPr>
          <p:cNvSpPr txBox="1">
            <a:spLocks/>
          </p:cNvSpPr>
          <p:nvPr/>
        </p:nvSpPr>
        <p:spPr>
          <a:xfrm rot="16200000">
            <a:off x="-3121700" y="3121705"/>
            <a:ext cx="6858000" cy="614593"/>
          </a:xfrm>
          <a:prstGeom prst="rect">
            <a:avLst/>
          </a:prstGeom>
          <a:solidFill>
            <a:srgbClr val="002060"/>
          </a:solidFill>
        </p:spPr>
        <p:txBody>
          <a:bodyPr vert="horz"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algn="ctr"/>
            <a:r>
              <a:rPr lang="es-ES" sz="4000" dirty="0">
                <a:solidFill>
                  <a:srgbClr val="FFFF00"/>
                </a:solidFill>
                <a:latin typeface="Gloucester MT Extra Condensed" panose="02030808020601010101" pitchFamily="18" charset="0"/>
              </a:rPr>
              <a:t>“El Espíritu De Sodoma Y Gomorra” </a:t>
            </a:r>
          </a:p>
        </p:txBody>
      </p:sp>
    </p:spTree>
    <p:extLst>
      <p:ext uri="{BB962C8B-B14F-4D97-AF65-F5344CB8AC3E}">
        <p14:creationId xmlns:p14="http://schemas.microsoft.com/office/powerpoint/2010/main" val="2030755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2000" fill="hold"/>
                                        <p:tgtEl>
                                          <p:spTgt spid="10"/>
                                        </p:tgtEl>
                                        <p:attrNameLst>
                                          <p:attrName>ppt_w</p:attrName>
                                        </p:attrNameLst>
                                      </p:cBhvr>
                                      <p:tavLst>
                                        <p:tav tm="0">
                                          <p:val>
                                            <p:fltVal val="0"/>
                                          </p:val>
                                        </p:tav>
                                        <p:tav tm="100000">
                                          <p:val>
                                            <p:strVal val="#ppt_w"/>
                                          </p:val>
                                        </p:tav>
                                      </p:tavLst>
                                    </p:anim>
                                    <p:anim calcmode="lin" valueType="num">
                                      <p:cBhvr>
                                        <p:cTn id="25" dur="2000" fill="hold"/>
                                        <p:tgtEl>
                                          <p:spTgt spid="10"/>
                                        </p:tgtEl>
                                        <p:attrNameLst>
                                          <p:attrName>ppt_h</p:attrName>
                                        </p:attrNameLst>
                                      </p:cBhvr>
                                      <p:tavLst>
                                        <p:tav tm="0">
                                          <p:val>
                                            <p:fltVal val="0"/>
                                          </p:val>
                                        </p:tav>
                                        <p:tav tm="100000">
                                          <p:val>
                                            <p:strVal val="#ppt_h"/>
                                          </p:val>
                                        </p:tav>
                                      </p:tavLst>
                                    </p:anim>
                                    <p:animEffect transition="in" filter="fade">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2000" fill="hold"/>
                                        <p:tgtEl>
                                          <p:spTgt spid="6"/>
                                        </p:tgtEl>
                                        <p:attrNameLst>
                                          <p:attrName>ppt_w</p:attrName>
                                        </p:attrNameLst>
                                      </p:cBhvr>
                                      <p:tavLst>
                                        <p:tav tm="0">
                                          <p:val>
                                            <p:fltVal val="0"/>
                                          </p:val>
                                        </p:tav>
                                        <p:tav tm="100000">
                                          <p:val>
                                            <p:strVal val="#ppt_w"/>
                                          </p:val>
                                        </p:tav>
                                      </p:tavLst>
                                    </p:anim>
                                    <p:anim calcmode="lin" valueType="num">
                                      <p:cBhvr>
                                        <p:cTn id="32" dur="2000" fill="hold"/>
                                        <p:tgtEl>
                                          <p:spTgt spid="6"/>
                                        </p:tgtEl>
                                        <p:attrNameLst>
                                          <p:attrName>ppt_h</p:attrName>
                                        </p:attrNameLst>
                                      </p:cBhvr>
                                      <p:tavLst>
                                        <p:tav tm="0">
                                          <p:val>
                                            <p:fltVal val="0"/>
                                          </p:val>
                                        </p:tav>
                                        <p:tav tm="100000">
                                          <p:val>
                                            <p:strVal val="#ppt_h"/>
                                          </p:val>
                                        </p:tav>
                                      </p:tavLst>
                                    </p:anim>
                                    <p:animEffect transition="in" filter="fade">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2000" fill="hold"/>
                                        <p:tgtEl>
                                          <p:spTgt spid="11"/>
                                        </p:tgtEl>
                                        <p:attrNameLst>
                                          <p:attrName>ppt_w</p:attrName>
                                        </p:attrNameLst>
                                      </p:cBhvr>
                                      <p:tavLst>
                                        <p:tav tm="0">
                                          <p:val>
                                            <p:fltVal val="0"/>
                                          </p:val>
                                        </p:tav>
                                        <p:tav tm="100000">
                                          <p:val>
                                            <p:strVal val="#ppt_w"/>
                                          </p:val>
                                        </p:tav>
                                      </p:tavLst>
                                    </p:anim>
                                    <p:anim calcmode="lin" valueType="num">
                                      <p:cBhvr>
                                        <p:cTn id="39" dur="2000" fill="hold"/>
                                        <p:tgtEl>
                                          <p:spTgt spid="11"/>
                                        </p:tgtEl>
                                        <p:attrNameLst>
                                          <p:attrName>ppt_h</p:attrName>
                                        </p:attrNameLst>
                                      </p:cBhvr>
                                      <p:tavLst>
                                        <p:tav tm="0">
                                          <p:val>
                                            <p:fltVal val="0"/>
                                          </p:val>
                                        </p:tav>
                                        <p:tav tm="100000">
                                          <p:val>
                                            <p:strVal val="#ppt_h"/>
                                          </p:val>
                                        </p:tav>
                                      </p:tavLst>
                                    </p:anim>
                                    <p:animEffect transition="in" filter="fade">
                                      <p:cBhvr>
                                        <p:cTn id="40" dur="2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2000" fill="hold"/>
                                        <p:tgtEl>
                                          <p:spTgt spid="12"/>
                                        </p:tgtEl>
                                        <p:attrNameLst>
                                          <p:attrName>ppt_w</p:attrName>
                                        </p:attrNameLst>
                                      </p:cBhvr>
                                      <p:tavLst>
                                        <p:tav tm="0">
                                          <p:val>
                                            <p:fltVal val="0"/>
                                          </p:val>
                                        </p:tav>
                                        <p:tav tm="100000">
                                          <p:val>
                                            <p:strVal val="#ppt_w"/>
                                          </p:val>
                                        </p:tav>
                                      </p:tavLst>
                                    </p:anim>
                                    <p:anim calcmode="lin" valueType="num">
                                      <p:cBhvr>
                                        <p:cTn id="46" dur="2000" fill="hold"/>
                                        <p:tgtEl>
                                          <p:spTgt spid="12"/>
                                        </p:tgtEl>
                                        <p:attrNameLst>
                                          <p:attrName>ppt_h</p:attrName>
                                        </p:attrNameLst>
                                      </p:cBhvr>
                                      <p:tavLst>
                                        <p:tav tm="0">
                                          <p:val>
                                            <p:fltVal val="0"/>
                                          </p:val>
                                        </p:tav>
                                        <p:tav tm="100000">
                                          <p:val>
                                            <p:strVal val="#ppt_h"/>
                                          </p:val>
                                        </p:tav>
                                      </p:tavLst>
                                    </p:anim>
                                    <p:animEffect transition="in" filter="fade">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circle(in)">
                                      <p:cBhvr>
                                        <p:cTn id="52" dur="20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2000" fill="hold"/>
                                        <p:tgtEl>
                                          <p:spTgt spid="15"/>
                                        </p:tgtEl>
                                        <p:attrNameLst>
                                          <p:attrName>ppt_w</p:attrName>
                                        </p:attrNameLst>
                                      </p:cBhvr>
                                      <p:tavLst>
                                        <p:tav tm="0">
                                          <p:val>
                                            <p:fltVal val="0"/>
                                          </p:val>
                                        </p:tav>
                                        <p:tav tm="100000">
                                          <p:val>
                                            <p:strVal val="#ppt_w"/>
                                          </p:val>
                                        </p:tav>
                                      </p:tavLst>
                                    </p:anim>
                                    <p:anim calcmode="lin" valueType="num">
                                      <p:cBhvr>
                                        <p:cTn id="58" dur="2000" fill="hold"/>
                                        <p:tgtEl>
                                          <p:spTgt spid="15"/>
                                        </p:tgtEl>
                                        <p:attrNameLst>
                                          <p:attrName>ppt_h</p:attrName>
                                        </p:attrNameLst>
                                      </p:cBhvr>
                                      <p:tavLst>
                                        <p:tav tm="0">
                                          <p:val>
                                            <p:fltVal val="0"/>
                                          </p:val>
                                        </p:tav>
                                        <p:tav tm="100000">
                                          <p:val>
                                            <p:strVal val="#ppt_h"/>
                                          </p:val>
                                        </p:tav>
                                      </p:tavLst>
                                    </p:anim>
                                    <p:animEffect transition="in" filter="fade">
                                      <p:cBhvr>
                                        <p:cTn id="59" dur="20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barn(inVertical)">
                                      <p:cBhvr>
                                        <p:cTn id="6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314615" y="0"/>
            <a:ext cx="9509760" cy="1233424"/>
          </a:xfrm>
        </p:spPr>
        <p:txBody>
          <a:bodyPr>
            <a:noAutofit/>
          </a:bodyPr>
          <a:lstStyle/>
          <a:p>
            <a:pPr algn="ctr"/>
            <a:r>
              <a:rPr lang="es-ES" sz="4400" dirty="0">
                <a:solidFill>
                  <a:srgbClr val="C00000"/>
                </a:solidFill>
                <a:latin typeface="Britannic Bold" panose="020B0903060703020204" pitchFamily="34" charset="0"/>
              </a:rPr>
              <a:t>“El Espíritu De Sodoma Y Gomorra” </a:t>
            </a:r>
          </a:p>
        </p:txBody>
      </p:sp>
      <p:sp>
        <p:nvSpPr>
          <p:cNvPr id="3" name="Marcador de contenido 2"/>
          <p:cNvSpPr>
            <a:spLocks noGrp="1"/>
          </p:cNvSpPr>
          <p:nvPr>
            <p:ph idx="1"/>
          </p:nvPr>
        </p:nvSpPr>
        <p:spPr>
          <a:xfrm>
            <a:off x="1034302" y="1597152"/>
            <a:ext cx="10247086" cy="4127627"/>
          </a:xfrm>
        </p:spPr>
        <p:txBody>
          <a:bodyPr>
            <a:normAutofit/>
          </a:bodyPr>
          <a:lstStyle/>
          <a:p>
            <a:pPr>
              <a:buClr>
                <a:srgbClr val="C00000"/>
              </a:buClr>
              <a:buSzPct val="100000"/>
              <a:buFont typeface="Wingdings 2" panose="05020102010507070707" pitchFamily="18" charset="2"/>
              <a:buChar char=""/>
            </a:pPr>
            <a:r>
              <a:rPr lang="es-ES" sz="2800" dirty="0">
                <a:solidFill>
                  <a:srgbClr val="002060"/>
                </a:solidFill>
              </a:rPr>
              <a:t>Nuestra sociedad a abrazado y revivido el espíritu de Sodoma y Gomorra.</a:t>
            </a:r>
          </a:p>
          <a:p>
            <a:pPr>
              <a:buClr>
                <a:srgbClr val="C00000"/>
              </a:buClr>
              <a:buSzPct val="100000"/>
              <a:buFont typeface="Wingdings 2" panose="05020102010507070707" pitchFamily="18" charset="2"/>
              <a:buChar char=""/>
            </a:pPr>
            <a:r>
              <a:rPr lang="es-ES" sz="2800" dirty="0">
                <a:solidFill>
                  <a:srgbClr val="002060"/>
                </a:solidFill>
              </a:rPr>
              <a:t>El carácter de estas ciudades rebeldes y sus abominaciones fueron condenadas severamente por Dios.</a:t>
            </a:r>
          </a:p>
          <a:p>
            <a:pPr>
              <a:buClr>
                <a:srgbClr val="C00000"/>
              </a:buClr>
              <a:buSzPct val="100000"/>
              <a:buFont typeface="Wingdings 2" panose="05020102010507070707" pitchFamily="18" charset="2"/>
              <a:buChar char=""/>
            </a:pPr>
            <a:r>
              <a:rPr lang="es-ES" sz="2800" dirty="0">
                <a:solidFill>
                  <a:srgbClr val="002060"/>
                </a:solidFill>
              </a:rPr>
              <a:t>Su castigo quedó registrado como ejemplo para los que deciden vivir impíamente.</a:t>
            </a:r>
          </a:p>
          <a:p>
            <a:pPr lvl="1">
              <a:buClr>
                <a:srgbClr val="C00000"/>
              </a:buClr>
              <a:buSzPct val="100000"/>
              <a:buFont typeface="Wingdings 2" panose="05020102010507070707" pitchFamily="18" charset="2"/>
              <a:buChar char=""/>
            </a:pPr>
            <a:r>
              <a:rPr lang="es-ES" sz="2600" dirty="0">
                <a:solidFill>
                  <a:srgbClr val="002060"/>
                </a:solidFill>
              </a:rPr>
              <a:t>“… </a:t>
            </a:r>
            <a:r>
              <a:rPr lang="es-ES" sz="2600" i="1" dirty="0">
                <a:solidFill>
                  <a:srgbClr val="0070C0"/>
                </a:solidFill>
                <a:effectLst>
                  <a:outerShdw blurRad="38100" dist="38100" dir="2700000" algn="tl">
                    <a:srgbClr val="000000">
                      <a:alpha val="43137"/>
                    </a:srgbClr>
                  </a:outerShdw>
                </a:effectLst>
              </a:rPr>
              <a:t>y si condenó por destrucción a las ciudades de Sodoma y de Gomorra, reduciéndolas a ceniza y poniéndolas de ejemplo a los que habían de vivir impíamente</a:t>
            </a:r>
            <a:r>
              <a:rPr lang="es-ES" sz="2600" dirty="0">
                <a:solidFill>
                  <a:srgbClr val="002060"/>
                </a:solidFill>
              </a:rPr>
              <a:t>” (2 Ped. 2:6). </a:t>
            </a:r>
          </a:p>
        </p:txBody>
      </p:sp>
      <p:sp>
        <p:nvSpPr>
          <p:cNvPr id="4" name="Título 1">
            <a:extLst>
              <a:ext uri="{FF2B5EF4-FFF2-40B4-BE49-F238E27FC236}">
                <a16:creationId xmlns:a16="http://schemas.microsoft.com/office/drawing/2014/main" id="{120BCA21-DD91-4B10-B0C1-D4F1B0F61BBA}"/>
              </a:ext>
            </a:extLst>
          </p:cNvPr>
          <p:cNvSpPr txBox="1">
            <a:spLocks/>
          </p:cNvSpPr>
          <p:nvPr/>
        </p:nvSpPr>
        <p:spPr>
          <a:xfrm rot="16200000">
            <a:off x="-3121700" y="3121705"/>
            <a:ext cx="6858000" cy="614593"/>
          </a:xfrm>
          <a:prstGeom prst="rect">
            <a:avLst/>
          </a:prstGeom>
          <a:solidFill>
            <a:srgbClr val="002060"/>
          </a:solidFill>
        </p:spPr>
        <p:txBody>
          <a:bodyPr vert="horz"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algn="ctr"/>
            <a:r>
              <a:rPr lang="es-ES" sz="4000" dirty="0">
                <a:solidFill>
                  <a:srgbClr val="FFFF00"/>
                </a:solidFill>
                <a:latin typeface="Gloucester MT Extra Condensed" panose="02030808020601010101" pitchFamily="18" charset="0"/>
              </a:rPr>
              <a:t>“El Espíritu De Sodoma Y Gomorra” </a:t>
            </a:r>
          </a:p>
        </p:txBody>
      </p:sp>
    </p:spTree>
    <p:extLst>
      <p:ext uri="{BB962C8B-B14F-4D97-AF65-F5344CB8AC3E}">
        <p14:creationId xmlns:p14="http://schemas.microsoft.com/office/powerpoint/2010/main" val="3342109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314615" y="0"/>
            <a:ext cx="9509760" cy="1233424"/>
          </a:xfrm>
        </p:spPr>
        <p:txBody>
          <a:bodyPr>
            <a:noAutofit/>
          </a:bodyPr>
          <a:lstStyle/>
          <a:p>
            <a:pPr algn="ctr"/>
            <a:r>
              <a:rPr lang="es-ES" sz="4400" dirty="0">
                <a:solidFill>
                  <a:srgbClr val="C00000"/>
                </a:solidFill>
                <a:latin typeface="Britannic Bold" panose="020B0903060703020204" pitchFamily="34" charset="0"/>
              </a:rPr>
              <a:t>“El Espíritu De Sodoma Y Gomorra” </a:t>
            </a:r>
          </a:p>
        </p:txBody>
      </p:sp>
      <p:sp>
        <p:nvSpPr>
          <p:cNvPr id="3" name="Marcador de contenido 2"/>
          <p:cNvSpPr>
            <a:spLocks noGrp="1"/>
          </p:cNvSpPr>
          <p:nvPr>
            <p:ph idx="1"/>
          </p:nvPr>
        </p:nvSpPr>
        <p:spPr>
          <a:xfrm>
            <a:off x="1034302" y="1597152"/>
            <a:ext cx="10247086" cy="4127627"/>
          </a:xfrm>
        </p:spPr>
        <p:txBody>
          <a:bodyPr>
            <a:normAutofit fontScale="92500" lnSpcReduction="10000"/>
          </a:bodyPr>
          <a:lstStyle/>
          <a:p>
            <a:pPr>
              <a:buClr>
                <a:srgbClr val="C00000"/>
              </a:buClr>
              <a:buSzPct val="100000"/>
              <a:buFont typeface="Wingdings 2" panose="05020102010507070707" pitchFamily="18" charset="2"/>
              <a:buChar char=""/>
            </a:pPr>
            <a:r>
              <a:rPr lang="es-ES" sz="2800" dirty="0">
                <a:solidFill>
                  <a:srgbClr val="002060"/>
                </a:solidFill>
              </a:rPr>
              <a:t>El profeta Ezequiel habla de los pecados de Sodoma.</a:t>
            </a:r>
          </a:p>
          <a:p>
            <a:pPr lvl="1">
              <a:buClr>
                <a:srgbClr val="C00000"/>
              </a:buClr>
              <a:buSzPct val="100000"/>
              <a:buFont typeface="Wingdings 2" panose="05020102010507070707" pitchFamily="18" charset="2"/>
              <a:buChar char=""/>
            </a:pPr>
            <a:r>
              <a:rPr lang="es-ES" sz="2600" dirty="0">
                <a:solidFill>
                  <a:srgbClr val="002060"/>
                </a:solidFill>
              </a:rPr>
              <a:t>“</a:t>
            </a:r>
            <a:r>
              <a:rPr lang="es-ES" sz="2600" i="1" dirty="0">
                <a:solidFill>
                  <a:srgbClr val="0070C0"/>
                </a:solidFill>
                <a:effectLst>
                  <a:outerShdw blurRad="38100" dist="38100" dir="2700000" algn="tl">
                    <a:srgbClr val="000000">
                      <a:alpha val="43137"/>
                    </a:srgbClr>
                  </a:outerShdw>
                </a:effectLst>
              </a:rPr>
              <a:t>He aquí que esta fue la maldad de Sodoma tu hermana: soberbia, saciedad de pan, y abundancia de ociosidad tuvieron ella y sus hijas; y no fortaleció la mano del afligido y del menesteroso. Y se llenaron  de soberbia, e hicieron abominación delante de mí, y cuando lo vi las quité</a:t>
            </a:r>
            <a:r>
              <a:rPr lang="es-ES" sz="2600" dirty="0">
                <a:solidFill>
                  <a:srgbClr val="002060"/>
                </a:solidFill>
              </a:rPr>
              <a:t>"   (Ez.16:49-50).</a:t>
            </a:r>
          </a:p>
          <a:p>
            <a:pPr lvl="1">
              <a:buClr>
                <a:srgbClr val="C00000"/>
              </a:buClr>
              <a:buSzPct val="100000"/>
              <a:buFont typeface="Wingdings 2" panose="05020102010507070707" pitchFamily="18" charset="2"/>
              <a:buChar char=""/>
            </a:pPr>
            <a:r>
              <a:rPr lang="es-ES" sz="2600" dirty="0">
                <a:solidFill>
                  <a:srgbClr val="002060"/>
                </a:solidFill>
              </a:rPr>
              <a:t>La soberbia, el materialismo, el egoísmo y la perversidad, son las señales de una sociedad próxima a ser destruida. </a:t>
            </a:r>
          </a:p>
          <a:p>
            <a:pPr>
              <a:buClr>
                <a:srgbClr val="C00000"/>
              </a:buClr>
              <a:buSzPct val="100000"/>
              <a:buFont typeface="Wingdings 2" panose="05020102010507070707" pitchFamily="18" charset="2"/>
              <a:buChar char=""/>
            </a:pPr>
            <a:r>
              <a:rPr lang="es-ES" sz="2800" dirty="0">
                <a:solidFill>
                  <a:srgbClr val="002060"/>
                </a:solidFill>
              </a:rPr>
              <a:t>Isaías compara al pueblo de Israel con Sodoma.</a:t>
            </a:r>
          </a:p>
          <a:p>
            <a:pPr lvl="1">
              <a:buClr>
                <a:srgbClr val="C00000"/>
              </a:buClr>
              <a:buSzPct val="100000"/>
              <a:buFont typeface="Wingdings 2" panose="05020102010507070707" pitchFamily="18" charset="2"/>
              <a:buChar char=""/>
            </a:pPr>
            <a:r>
              <a:rPr lang="es-ES" sz="2600" dirty="0">
                <a:solidFill>
                  <a:srgbClr val="002060"/>
                </a:solidFill>
              </a:rPr>
              <a:t>“</a:t>
            </a:r>
            <a:r>
              <a:rPr lang="es-ES" sz="2600" i="1" dirty="0">
                <a:solidFill>
                  <a:srgbClr val="0070C0"/>
                </a:solidFill>
                <a:effectLst>
                  <a:outerShdw blurRad="38100" dist="38100" dir="2700000" algn="tl">
                    <a:srgbClr val="000000">
                      <a:alpha val="43137"/>
                    </a:srgbClr>
                  </a:outerShdw>
                </a:effectLst>
              </a:rPr>
              <a:t>La apariencia de sus rostros testifica contra ellos; porque como Sodoma publican su pecado, no lo disimulan. ¡Ay del alma de ellos! porque amontonaron mal para sí</a:t>
            </a:r>
            <a:r>
              <a:rPr lang="es-ES" sz="2600" dirty="0">
                <a:solidFill>
                  <a:srgbClr val="002060"/>
                </a:solidFill>
              </a:rPr>
              <a:t>” (</a:t>
            </a:r>
            <a:r>
              <a:rPr lang="es-ES" sz="2600" dirty="0" err="1">
                <a:solidFill>
                  <a:srgbClr val="002060"/>
                </a:solidFill>
              </a:rPr>
              <a:t>Is</a:t>
            </a:r>
            <a:r>
              <a:rPr lang="es-ES" sz="2600" dirty="0">
                <a:solidFill>
                  <a:srgbClr val="002060"/>
                </a:solidFill>
              </a:rPr>
              <a:t>. 3:9). </a:t>
            </a:r>
          </a:p>
        </p:txBody>
      </p:sp>
      <p:sp>
        <p:nvSpPr>
          <p:cNvPr id="4" name="Título 1">
            <a:extLst>
              <a:ext uri="{FF2B5EF4-FFF2-40B4-BE49-F238E27FC236}">
                <a16:creationId xmlns:a16="http://schemas.microsoft.com/office/drawing/2014/main" id="{66EAF32A-4DE7-4281-B18F-CC60A8B40853}"/>
              </a:ext>
            </a:extLst>
          </p:cNvPr>
          <p:cNvSpPr txBox="1">
            <a:spLocks/>
          </p:cNvSpPr>
          <p:nvPr/>
        </p:nvSpPr>
        <p:spPr>
          <a:xfrm rot="16200000">
            <a:off x="-3121700" y="3121705"/>
            <a:ext cx="6858000" cy="614593"/>
          </a:xfrm>
          <a:prstGeom prst="rect">
            <a:avLst/>
          </a:prstGeom>
          <a:solidFill>
            <a:srgbClr val="002060"/>
          </a:solidFill>
        </p:spPr>
        <p:txBody>
          <a:bodyPr vert="horz"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algn="ctr"/>
            <a:r>
              <a:rPr lang="es-ES" sz="4000" dirty="0">
                <a:solidFill>
                  <a:srgbClr val="FFFF00"/>
                </a:solidFill>
                <a:latin typeface="Gloucester MT Extra Condensed" panose="02030808020601010101" pitchFamily="18" charset="0"/>
              </a:rPr>
              <a:t>“El Espíritu De Sodoma Y Gomorra” </a:t>
            </a:r>
          </a:p>
        </p:txBody>
      </p:sp>
    </p:spTree>
    <p:extLst>
      <p:ext uri="{BB962C8B-B14F-4D97-AF65-F5344CB8AC3E}">
        <p14:creationId xmlns:p14="http://schemas.microsoft.com/office/powerpoint/2010/main" val="391920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80">
                                          <p:stCondLst>
                                            <p:cond delay="0"/>
                                          </p:stCondLst>
                                        </p:cTn>
                                        <p:tgtEl>
                                          <p:spTgt spid="3">
                                            <p:txEl>
                                              <p:pRg st="3" end="3"/>
                                            </p:txEl>
                                          </p:spTgt>
                                        </p:tgtEl>
                                      </p:cBhvr>
                                    </p:animEffect>
                                    <p:anim calcmode="lin" valueType="num">
                                      <p:cBhvr>
                                        <p:cTn id="2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xEl>
                                              <p:pRg st="3" end="3"/>
                                            </p:txEl>
                                          </p:spTgt>
                                        </p:tgtEl>
                                      </p:cBhvr>
                                      <p:to x="100000" y="60000"/>
                                    </p:animScale>
                                    <p:animScale>
                                      <p:cBhvr>
                                        <p:cTn id="33" dur="166" decel="50000">
                                          <p:stCondLst>
                                            <p:cond delay="676"/>
                                          </p:stCondLst>
                                        </p:cTn>
                                        <p:tgtEl>
                                          <p:spTgt spid="3">
                                            <p:txEl>
                                              <p:pRg st="3" end="3"/>
                                            </p:txEl>
                                          </p:spTgt>
                                        </p:tgtEl>
                                      </p:cBhvr>
                                      <p:to x="100000" y="100000"/>
                                    </p:animScale>
                                    <p:animScale>
                                      <p:cBhvr>
                                        <p:cTn id="34" dur="26">
                                          <p:stCondLst>
                                            <p:cond delay="1312"/>
                                          </p:stCondLst>
                                        </p:cTn>
                                        <p:tgtEl>
                                          <p:spTgt spid="3">
                                            <p:txEl>
                                              <p:pRg st="3" end="3"/>
                                            </p:txEl>
                                          </p:spTgt>
                                        </p:tgtEl>
                                      </p:cBhvr>
                                      <p:to x="100000" y="80000"/>
                                    </p:animScale>
                                    <p:animScale>
                                      <p:cBhvr>
                                        <p:cTn id="35" dur="166" decel="50000">
                                          <p:stCondLst>
                                            <p:cond delay="1338"/>
                                          </p:stCondLst>
                                        </p:cTn>
                                        <p:tgtEl>
                                          <p:spTgt spid="3">
                                            <p:txEl>
                                              <p:pRg st="3" end="3"/>
                                            </p:txEl>
                                          </p:spTgt>
                                        </p:tgtEl>
                                      </p:cBhvr>
                                      <p:to x="100000" y="100000"/>
                                    </p:animScale>
                                    <p:animScale>
                                      <p:cBhvr>
                                        <p:cTn id="36" dur="26">
                                          <p:stCondLst>
                                            <p:cond delay="1642"/>
                                          </p:stCondLst>
                                        </p:cTn>
                                        <p:tgtEl>
                                          <p:spTgt spid="3">
                                            <p:txEl>
                                              <p:pRg st="3" end="3"/>
                                            </p:txEl>
                                          </p:spTgt>
                                        </p:tgtEl>
                                      </p:cBhvr>
                                      <p:to x="100000" y="90000"/>
                                    </p:animScale>
                                    <p:animScale>
                                      <p:cBhvr>
                                        <p:cTn id="37" dur="166" decel="50000">
                                          <p:stCondLst>
                                            <p:cond delay="1668"/>
                                          </p:stCondLst>
                                        </p:cTn>
                                        <p:tgtEl>
                                          <p:spTgt spid="3">
                                            <p:txEl>
                                              <p:pRg st="3" end="3"/>
                                            </p:txEl>
                                          </p:spTgt>
                                        </p:tgtEl>
                                      </p:cBhvr>
                                      <p:to x="100000" y="100000"/>
                                    </p:animScale>
                                    <p:animScale>
                                      <p:cBhvr>
                                        <p:cTn id="38" dur="26">
                                          <p:stCondLst>
                                            <p:cond delay="1808"/>
                                          </p:stCondLst>
                                        </p:cTn>
                                        <p:tgtEl>
                                          <p:spTgt spid="3">
                                            <p:txEl>
                                              <p:pRg st="3" end="3"/>
                                            </p:txEl>
                                          </p:spTgt>
                                        </p:tgtEl>
                                      </p:cBhvr>
                                      <p:to x="100000" y="95000"/>
                                    </p:animScale>
                                    <p:animScale>
                                      <p:cBhvr>
                                        <p:cTn id="39" dur="166" decel="50000">
                                          <p:stCondLst>
                                            <p:cond delay="1834"/>
                                          </p:stCondLst>
                                        </p:cTn>
                                        <p:tgtEl>
                                          <p:spTgt spid="3">
                                            <p:txEl>
                                              <p:pRg st="3" end="3"/>
                                            </p:txEl>
                                          </p:spTgt>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uadroTexto 3"/>
          <p:cNvSpPr txBox="1"/>
          <p:nvPr/>
        </p:nvSpPr>
        <p:spPr>
          <a:xfrm>
            <a:off x="1175657" y="1635066"/>
            <a:ext cx="9826172" cy="4678204"/>
          </a:xfrm>
          <a:prstGeom prst="rect">
            <a:avLst/>
          </a:prstGeom>
          <a:noFill/>
        </p:spPr>
        <p:txBody>
          <a:bodyPr wrap="square" rtlCol="0">
            <a:spAutoFit/>
          </a:bodyPr>
          <a:lstStyle/>
          <a:p>
            <a:pPr marL="285750" indent="-285750">
              <a:buClr>
                <a:srgbClr val="C00000"/>
              </a:buClr>
              <a:buFont typeface="Wingdings 2" panose="05020102010507070707" pitchFamily="18" charset="2"/>
              <a:buChar char=""/>
            </a:pPr>
            <a:r>
              <a:rPr lang="es-ES" sz="2800" i="1" dirty="0">
                <a:solidFill>
                  <a:srgbClr val="002060"/>
                </a:solidFill>
                <a:effectLst>
                  <a:outerShdw blurRad="38100" dist="38100" dir="2700000" algn="tl">
                    <a:srgbClr val="000000">
                      <a:alpha val="43137"/>
                    </a:srgbClr>
                  </a:outerShdw>
                </a:effectLst>
              </a:rPr>
              <a:t>“</a:t>
            </a:r>
            <a:r>
              <a:rPr lang="es-ES" sz="2800" i="1" dirty="0">
                <a:solidFill>
                  <a:srgbClr val="0070C0"/>
                </a:solidFill>
                <a:effectLst>
                  <a:outerShdw blurRad="38100" dist="38100" dir="2700000" algn="tl">
                    <a:srgbClr val="000000">
                      <a:alpha val="43137"/>
                    </a:srgbClr>
                  </a:outerShdw>
                </a:effectLst>
              </a:rPr>
              <a:t>¡Ay de los que a lo malo dicen bueno, y a lo bueno malo; que hacen de la luz tinieblas, y de las tinieblas luz…!</a:t>
            </a:r>
            <a:r>
              <a:rPr lang="es-ES" sz="2800" i="1" dirty="0">
                <a:solidFill>
                  <a:srgbClr val="002060"/>
                </a:solidFill>
                <a:effectLst>
                  <a:outerShdw blurRad="38100" dist="38100" dir="2700000" algn="tl">
                    <a:srgbClr val="000000">
                      <a:alpha val="43137"/>
                    </a:srgbClr>
                  </a:outerShdw>
                </a:effectLst>
              </a:rPr>
              <a:t>” </a:t>
            </a:r>
            <a:r>
              <a:rPr lang="es-ES" sz="2800" dirty="0">
                <a:solidFill>
                  <a:srgbClr val="002060"/>
                </a:solidFill>
              </a:rPr>
              <a:t>(Isa. 5:20). </a:t>
            </a:r>
          </a:p>
          <a:p>
            <a:pPr marL="285750" indent="-285750">
              <a:buClr>
                <a:srgbClr val="C00000"/>
              </a:buClr>
              <a:buFont typeface="Wingdings 2" panose="05020102010507070707" pitchFamily="18" charset="2"/>
              <a:buChar char=""/>
            </a:pPr>
            <a:r>
              <a:rPr lang="es-ES" sz="2800" dirty="0">
                <a:solidFill>
                  <a:srgbClr val="002060"/>
                </a:solidFill>
              </a:rPr>
              <a:t>Estas son las marcas de esta “sociedad moderna”. </a:t>
            </a:r>
          </a:p>
          <a:p>
            <a:pPr marL="285750" indent="-285750">
              <a:buClr>
                <a:srgbClr val="C00000"/>
              </a:buClr>
              <a:buFont typeface="Wingdings 2" panose="05020102010507070707" pitchFamily="18" charset="2"/>
              <a:buChar char=""/>
            </a:pPr>
            <a:r>
              <a:rPr lang="es-ES" sz="2800" dirty="0">
                <a:solidFill>
                  <a:srgbClr val="002060"/>
                </a:solidFill>
              </a:rPr>
              <a:t>Hay una batalla feroz en la actualidad entre lo bueno y lo malo. </a:t>
            </a:r>
          </a:p>
          <a:p>
            <a:pPr marL="285750" indent="-285750">
              <a:buClr>
                <a:srgbClr val="C00000"/>
              </a:buClr>
              <a:buFont typeface="Wingdings 2" panose="05020102010507070707" pitchFamily="18" charset="2"/>
              <a:buChar char=""/>
            </a:pPr>
            <a:r>
              <a:rPr lang="es-ES" sz="2800" dirty="0">
                <a:solidFill>
                  <a:srgbClr val="002060"/>
                </a:solidFill>
              </a:rPr>
              <a:t>Esta batalla se pelea en la nación, en la familia, en la Iglesia, en cada individuo.</a:t>
            </a:r>
          </a:p>
          <a:p>
            <a:pPr marL="742950" lvl="1" indent="-285750">
              <a:buClr>
                <a:srgbClr val="C00000"/>
              </a:buClr>
              <a:buFont typeface="Wingdings 2" panose="05020102010507070707" pitchFamily="18" charset="2"/>
              <a:buChar char=""/>
            </a:pPr>
            <a:r>
              <a:rPr lang="es-ES" sz="2800" dirty="0">
                <a:solidFill>
                  <a:srgbClr val="002060"/>
                </a:solidFill>
              </a:rPr>
              <a:t>Hoy es común llamar a lo malo bueno, y a lo bueno malo. </a:t>
            </a:r>
          </a:p>
          <a:p>
            <a:pPr marL="742950" lvl="1" indent="-285750">
              <a:buClr>
                <a:srgbClr val="C00000"/>
              </a:buClr>
              <a:buFont typeface="Wingdings 2" panose="05020102010507070707" pitchFamily="18" charset="2"/>
              <a:buChar char=""/>
            </a:pPr>
            <a:r>
              <a:rPr lang="es-ES" sz="2800" dirty="0">
                <a:solidFill>
                  <a:srgbClr val="002060"/>
                </a:solidFill>
              </a:rPr>
              <a:t>¿Cuántos de nosotros dispondremos en nuestros  corazones no contaminarse con estas tendencias populares?</a:t>
            </a:r>
          </a:p>
          <a:p>
            <a:pPr marL="742950" lvl="1" indent="-285750">
              <a:buClr>
                <a:srgbClr val="C00000"/>
              </a:buClr>
              <a:buFont typeface="Wingdings 2" panose="05020102010507070707" pitchFamily="18" charset="2"/>
              <a:buChar char=""/>
            </a:pPr>
            <a:endParaRPr lang="es-ES" sz="2800" dirty="0">
              <a:solidFill>
                <a:srgbClr val="002060"/>
              </a:solidFill>
            </a:endParaRPr>
          </a:p>
          <a:p>
            <a:pPr marL="742950" lvl="1" indent="-285750">
              <a:buClr>
                <a:srgbClr val="C00000"/>
              </a:buClr>
              <a:buFont typeface="Wingdings 2" panose="05020102010507070707" pitchFamily="18" charset="2"/>
              <a:buChar char=""/>
            </a:pPr>
            <a:endParaRPr lang="es-ES" dirty="0">
              <a:solidFill>
                <a:srgbClr val="002060"/>
              </a:solidFill>
            </a:endParaRPr>
          </a:p>
        </p:txBody>
      </p:sp>
      <p:sp>
        <p:nvSpPr>
          <p:cNvPr id="5" name="Título 1"/>
          <p:cNvSpPr>
            <a:spLocks noGrp="1"/>
          </p:cNvSpPr>
          <p:nvPr>
            <p:ph type="title"/>
          </p:nvPr>
        </p:nvSpPr>
        <p:spPr>
          <a:xfrm>
            <a:off x="1314615" y="0"/>
            <a:ext cx="9509760" cy="1233424"/>
          </a:xfrm>
        </p:spPr>
        <p:txBody>
          <a:bodyPr>
            <a:noAutofit/>
          </a:bodyPr>
          <a:lstStyle/>
          <a:p>
            <a:pPr algn="ctr"/>
            <a:r>
              <a:rPr lang="es-ES" sz="4400" dirty="0">
                <a:solidFill>
                  <a:srgbClr val="C00000"/>
                </a:solidFill>
                <a:latin typeface="Britannic Bold" panose="020B0903060703020204" pitchFamily="34" charset="0"/>
              </a:rPr>
              <a:t>“El Espíritu De Sodoma Y Gomorra” </a:t>
            </a:r>
          </a:p>
        </p:txBody>
      </p:sp>
      <p:sp>
        <p:nvSpPr>
          <p:cNvPr id="6" name="Título 1">
            <a:extLst>
              <a:ext uri="{FF2B5EF4-FFF2-40B4-BE49-F238E27FC236}">
                <a16:creationId xmlns:a16="http://schemas.microsoft.com/office/drawing/2014/main" id="{46B342B9-B530-478A-9200-03FEE434A89E}"/>
              </a:ext>
            </a:extLst>
          </p:cNvPr>
          <p:cNvSpPr txBox="1">
            <a:spLocks/>
          </p:cNvSpPr>
          <p:nvPr/>
        </p:nvSpPr>
        <p:spPr>
          <a:xfrm rot="16200000">
            <a:off x="-3121700" y="3121705"/>
            <a:ext cx="6858000" cy="614593"/>
          </a:xfrm>
          <a:prstGeom prst="rect">
            <a:avLst/>
          </a:prstGeom>
          <a:solidFill>
            <a:srgbClr val="002060"/>
          </a:solidFill>
        </p:spPr>
        <p:txBody>
          <a:bodyPr vert="horz"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algn="ctr"/>
            <a:r>
              <a:rPr lang="es-ES" sz="4000" dirty="0">
                <a:solidFill>
                  <a:srgbClr val="FFFF00"/>
                </a:solidFill>
                <a:latin typeface="Gloucester MT Extra Condensed" panose="02030808020601010101" pitchFamily="18" charset="0"/>
              </a:rPr>
              <a:t>“El Espíritu De Sodoma Y Gomorra” </a:t>
            </a:r>
          </a:p>
        </p:txBody>
      </p:sp>
    </p:spTree>
    <p:extLst>
      <p:ext uri="{BB962C8B-B14F-4D97-AF65-F5344CB8AC3E}">
        <p14:creationId xmlns:p14="http://schemas.microsoft.com/office/powerpoint/2010/main" val="3430174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anim calcmode="lin" valueType="num">
                                      <p:cBhvr>
                                        <p:cTn id="1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p:cTn id="22"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5" dur="10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barn(inVertical)">
                                      <p:cBhvr>
                                        <p:cTn id="30" dur="20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4">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p:cTn id="43"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4"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45"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46"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4264BA5-BE9F-44D2-9B86-8E00ED566E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Presentación con bandas azules y fotografía de amanecer en la montaña (panorámica)</Template>
  <TotalTime>2324</TotalTime>
  <Words>2948</Words>
  <Application>Microsoft Office PowerPoint</Application>
  <PresentationFormat>Panorámica</PresentationFormat>
  <Paragraphs>166</Paragraphs>
  <Slides>24</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24</vt:i4>
      </vt:variant>
    </vt:vector>
  </HeadingPairs>
  <TitlesOfParts>
    <vt:vector size="36" baseType="lpstr">
      <vt:lpstr>Abadi</vt:lpstr>
      <vt:lpstr>Arial</vt:lpstr>
      <vt:lpstr>Bernard MT Condensed</vt:lpstr>
      <vt:lpstr>Book Antiqua</vt:lpstr>
      <vt:lpstr>Britannic Bold</vt:lpstr>
      <vt:lpstr>Century Gothic</vt:lpstr>
      <vt:lpstr>Corbel</vt:lpstr>
      <vt:lpstr>Euphemia</vt:lpstr>
      <vt:lpstr>Gloucester MT Extra Condensed</vt:lpstr>
      <vt:lpstr>Wingdings</vt:lpstr>
      <vt:lpstr>Wingdings 2</vt:lpstr>
      <vt:lpstr>Banded Design Blue 16x9</vt:lpstr>
      <vt:lpstr>“El Espíritu De Sodoma Y Gomorra” </vt:lpstr>
      <vt:lpstr>“El Espíritu De Sodoma Y Gomorra” </vt:lpstr>
      <vt:lpstr>“El Espíritu De Sodoma Y Gomorra” </vt:lpstr>
      <vt:lpstr>Presentación de PowerPoint</vt:lpstr>
      <vt:lpstr>Presentación de PowerPoint</vt:lpstr>
      <vt:lpstr>Presentación de PowerPoint</vt:lpstr>
      <vt:lpstr>“El Espíritu De Sodoma Y Gomorra” </vt:lpstr>
      <vt:lpstr>“El Espíritu De Sodoma Y Gomorra” </vt:lpstr>
      <vt:lpstr>“El Espíritu De Sodoma Y Gomorra” </vt:lpstr>
      <vt:lpstr>SODOMA Y GOMORRA</vt:lpstr>
      <vt:lpstr>SODOMA Y GOMORRA</vt:lpstr>
      <vt:lpstr>El Espíritu De Sodoma Y Gomorra Está Presente Cuando El Respeto Hacia Los Padres Se Pierde.</vt:lpstr>
      <vt:lpstr>El Espíritu De Sodoma Y Gomorra Está Presente Cuando El Respeto Hacia Los Padres Se Pierde.</vt:lpstr>
      <vt:lpstr>El Espíritu De Sodoma Y Gomorra Está Presente Cuando El Respeto Hacia Los Padres Se Pierde.</vt:lpstr>
      <vt:lpstr>El Espíritu De Sodoma Y Gomorra Está Presente Cuando El Respeto Hacia Los Padres Se Pierde.</vt:lpstr>
      <vt:lpstr>El Espíritu De Sodoma Y Gomorra Está Presente Cuando Existe Una Oposición A Huir Del Pecado.</vt:lpstr>
      <vt:lpstr>El Espíritu De Sodoma Y Gomorra Está Presente Cuando Existe Una Oposición A Huir Del Pecado.</vt:lpstr>
      <vt:lpstr>El Espíritu De Sodoma Y Gomorra Está Presente,  Cuando El Amor Al Mundo Es Más Fuerte Que La Obediencia A Dios.</vt:lpstr>
      <vt:lpstr>El Espíritu De Sodoma Y Gomorra Está Presente,  Cuando La Inmoralidad Está En Sus Acciones.</vt:lpstr>
      <vt:lpstr>El Espíritu De Sodoma Y Gomorra Está Presente,  Cuando La Inmoralidad Está En Sus Acciones.</vt:lpstr>
      <vt:lpstr>El Espíritu De Sodoma Y Gomorra Está Presente,  Cuando La Inmoralidad Está En Sus Acciones.</vt:lpstr>
      <vt:lpstr>Conclusión:</vt:lpstr>
      <vt:lpstr>Conclusión:</vt:lpstr>
      <vt:lpstr>Plan De Salvación.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Espíritu de Sodoma Y Gomorra</dc:title>
  <dc:creator>Emilio Joel Acevedo Salinas</dc:creator>
  <cp:keywords/>
  <cp:lastModifiedBy>Pía Solís Segura</cp:lastModifiedBy>
  <cp:revision>90</cp:revision>
  <dcterms:created xsi:type="dcterms:W3CDTF">2017-09-07T00:51:37Z</dcterms:created>
  <dcterms:modified xsi:type="dcterms:W3CDTF">2020-12-18T03:15:30Z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TC028952539991</vt:lpwstr>
  </property>
</Properties>
</file>