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9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49E70-0C26-E543-846C-4D24A22A4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47C9AC-6371-374F-9EDA-0C33C3F62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176C5-A2B5-5B46-AF02-60A3661D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C62-9773-4551-B3C4-66AC46F465E9}" type="datetimeFigureOut">
              <a:rPr lang="es-MX" smtClean="0"/>
              <a:pPr/>
              <a:t>22/07/20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B68054-C307-F243-9964-009B4A2E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70EB3C-8AC7-584D-BDD9-060656B9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56DA-AF63-46B2-A252-33FB2E39D7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199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B9E4B-20EA-814D-989A-290779A3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170469-BA3B-394B-A5CE-6CC6E02D7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C1A80-42E4-214D-BEF6-58673D5B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C62-9773-4551-B3C4-66AC46F465E9}" type="datetimeFigureOut">
              <a:rPr lang="es-MX" smtClean="0"/>
              <a:pPr/>
              <a:t>22/07/20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8B42E-CFE5-F643-BD30-D5E190B4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48F251-AEA0-384B-9F7D-90F5B308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56DA-AF63-46B2-A252-33FB2E39D7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279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D8A66D-638A-254F-88C7-8ECB119DB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677F70-10E1-5C44-BE3C-3B448E175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B37C8-91F9-0542-A729-A547756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C62-9773-4551-B3C4-66AC46F465E9}" type="datetimeFigureOut">
              <a:rPr lang="es-MX" smtClean="0"/>
              <a:pPr/>
              <a:t>22/07/20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8754D8-BACF-F14D-9820-7276C629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5CFE4B-8CBD-0548-B46A-76471B4C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56DA-AF63-46B2-A252-33FB2E39D7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26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0D081-C98F-0744-A57A-DC29B3BF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F467A-E294-514D-8A73-6FDB94390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EC70F2-2856-7A42-96EF-7A5EB40E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C62-9773-4551-B3C4-66AC46F465E9}" type="datetimeFigureOut">
              <a:rPr lang="es-MX" smtClean="0"/>
              <a:pPr/>
              <a:t>22/07/20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2E2206-592E-1548-85F4-290F3604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4ABF6D-2204-ED4E-9B9B-07D29B2D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56DA-AF63-46B2-A252-33FB2E39D7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8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4DA31-DF2F-314B-BECB-04D6014D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8C47FC-C614-7540-94ED-EA9ACEAFA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33C4E8-CF01-4C4B-94F7-68AD5A8A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C62-9773-4551-B3C4-66AC46F465E9}" type="datetimeFigureOut">
              <a:rPr lang="es-MX" smtClean="0"/>
              <a:pPr/>
              <a:t>22/07/20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6B4D89-F973-7D4B-8F08-50B26F96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8F29AE-1E1E-D849-BCB5-2BDC3D95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56DA-AF63-46B2-A252-33FB2E39D7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314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E701D-3334-4A40-8E07-26A0D261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F98866-B5CD-0B4D-A319-D3809B3E9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F85476-67AC-5B44-B4E2-5AAA8F6EC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D56E2F-ADA9-0D4D-8374-F646740A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C62-9773-4551-B3C4-66AC46F465E9}" type="datetimeFigureOut">
              <a:rPr lang="es-MX" smtClean="0"/>
              <a:pPr/>
              <a:t>22/07/20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DE987C-9BC9-934B-A224-F1364650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5650BB-5E07-D24F-91EF-98B502F3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56DA-AF63-46B2-A252-33FB2E39D7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81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6C5E8-0CB6-A341-89DA-128E87DB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1CF417-01AF-B643-A341-71CBABAD6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425FCB-09CD-2D4F-8B74-7A04DBF7E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B45DA9-E6B6-9748-BB83-2E02B0D87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0F6B2D-2100-994F-8E68-6738607B0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4AAAB7-348B-C94A-951B-21F7E476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C62-9773-4551-B3C4-66AC46F465E9}" type="datetimeFigureOut">
              <a:rPr lang="es-MX" smtClean="0"/>
              <a:pPr/>
              <a:t>22/07/20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6C0613-8A99-3C48-86DB-63EF1312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6B93A3-331A-1749-AA40-6068382E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56DA-AF63-46B2-A252-33FB2E39D7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45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9E59C-49CB-BB4C-954A-FA54FC27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2D5137-03AA-4848-B7B8-263E2F5E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C62-9773-4551-B3C4-66AC46F465E9}" type="datetimeFigureOut">
              <a:rPr lang="es-MX" smtClean="0"/>
              <a:pPr/>
              <a:t>22/07/20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037B02-0529-B442-AECF-59FBDB70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927761-1CAD-F54F-926D-96BBC299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56DA-AF63-46B2-A252-33FB2E39D7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1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186D0E-C5BD-884E-AE0C-74012EE3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C62-9773-4551-B3C4-66AC46F465E9}" type="datetimeFigureOut">
              <a:rPr lang="es-MX" smtClean="0"/>
              <a:pPr/>
              <a:t>22/07/20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001B52-BB29-F441-B638-1D6C9540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DCE663-E7CE-3F44-BB95-B3B1CBE9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56DA-AF63-46B2-A252-33FB2E39D7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003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F918E-032F-AD47-A207-6F737100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AE4B68-2347-7842-B695-047589AF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FB263C-CB5B-8F41-9E9B-F2B78224A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E8FF75-3691-1A42-A0A8-91DBBA5B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C62-9773-4551-B3C4-66AC46F465E9}" type="datetimeFigureOut">
              <a:rPr lang="es-MX" smtClean="0"/>
              <a:pPr/>
              <a:t>22/07/20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9C0D36-BDAF-754D-B8C4-FE38C44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91B77A-7302-2D4B-B4DA-D785E241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56DA-AF63-46B2-A252-33FB2E39D7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4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80460-957B-B84D-B2A1-A8C1A438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92ABE4-0FC7-1546-B005-B751D8AEA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681A4F-2D0B-5E42-9BC0-56924EFB6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6BEB17-B7C1-5D46-BFD1-D7D4CDD9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C62-9773-4551-B3C4-66AC46F465E9}" type="datetimeFigureOut">
              <a:rPr lang="es-MX" smtClean="0"/>
              <a:pPr/>
              <a:t>22/07/20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2A7CAC-5259-1E4E-94F7-C078AE63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4EE0E6-A5BF-F946-A1F9-40C00995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56DA-AF63-46B2-A252-33FB2E39D7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67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B1FDDC-6773-5C48-844E-BD630ED6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653768-2DD2-2A4B-9BDA-B1831E83E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235B59-D881-EA44-8C7C-650576D8B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96C62-9773-4551-B3C4-66AC46F465E9}" type="datetimeFigureOut">
              <a:rPr lang="es-MX" smtClean="0"/>
              <a:pPr/>
              <a:t>22/07/20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0E2DD-6ADE-7C47-A44C-466A7CB72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78610E-E285-5145-96FD-4D3348BCA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456DA-AF63-46B2-A252-33FB2E39D7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65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lucas+18%3A18&amp;version=NBLA#fes-NBLA-25707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778EF-5FFB-4C49-A0B4-983D9141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5400" b="1" u="sng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El Joven Rico Y La Vida Eterna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83DDD9-F35F-5443-A61D-77349D1C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20874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 flipV="1">
            <a:off x="899592" y="1844824"/>
            <a:ext cx="367240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1806224-25EF-F147-B9CD-A2059D8232CE}"/>
              </a:ext>
            </a:extLst>
          </p:cNvPr>
          <p:cNvSpPr/>
          <p:nvPr/>
        </p:nvSpPr>
        <p:spPr>
          <a:xfrm flipV="1">
            <a:off x="76200" y="2028607"/>
            <a:ext cx="82339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44D69A50-C513-9547-B78F-F14BCCE72531}"/>
              </a:ext>
            </a:extLst>
          </p:cNvPr>
          <p:cNvSpPr/>
          <p:nvPr/>
        </p:nvSpPr>
        <p:spPr>
          <a:xfrm flipV="1">
            <a:off x="179512" y="1032853"/>
            <a:ext cx="129614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DF6664-1AB9-A447-B820-9EFE0C5A53B4}"/>
              </a:ext>
            </a:extLst>
          </p:cNvPr>
          <p:cNvSpPr txBox="1"/>
          <p:nvPr/>
        </p:nvSpPr>
        <p:spPr>
          <a:xfrm>
            <a:off x="4858201" y="836712"/>
            <a:ext cx="4106287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700" dirty="0">
                <a:latin typeface="Palatino" pitchFamily="2" charset="77"/>
                <a:ea typeface="Palatino" pitchFamily="2" charset="77"/>
              </a:rPr>
              <a:t>“vino uno corriendo, e incando la rodilla delante de él”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7FA8C72-4859-6B40-B271-068638666D36}"/>
              </a:ext>
            </a:extLst>
          </p:cNvPr>
          <p:cNvCxnSpPr>
            <a:cxnSpLocks/>
          </p:cNvCxnSpPr>
          <p:nvPr/>
        </p:nvCxnSpPr>
        <p:spPr>
          <a:xfrm>
            <a:off x="1331640" y="1320885"/>
            <a:ext cx="35265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2570194-9D92-9B48-9350-387FC870A6C3}"/>
              </a:ext>
            </a:extLst>
          </p:cNvPr>
          <p:cNvSpPr txBox="1"/>
          <p:nvPr/>
        </p:nvSpPr>
        <p:spPr>
          <a:xfrm>
            <a:off x="5300146" y="1512055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¿Que es la vida eterna?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77C010-BBA9-CB49-B975-660519A6492C}"/>
              </a:ext>
            </a:extLst>
          </p:cNvPr>
          <p:cNvSpPr txBox="1"/>
          <p:nvPr/>
        </p:nvSpPr>
        <p:spPr>
          <a:xfrm>
            <a:off x="5076056" y="429309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baseline="30000" dirty="0">
                <a:solidFill>
                  <a:schemeClr val="bg1"/>
                </a:solidFill>
              </a:rPr>
              <a:t>17 </a:t>
            </a:r>
            <a:r>
              <a:rPr lang="es-AR" dirty="0">
                <a:solidFill>
                  <a:schemeClr val="bg1"/>
                </a:solidFill>
              </a:rPr>
              <a:t>De modo que si alguno está en Cristo, nueva criatura es; las cosas viejas pasaron; he aquí todas son hechas nuevas.</a:t>
            </a:r>
          </a:p>
          <a:p>
            <a:pPr algn="ctr"/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(</a:t>
            </a:r>
            <a:r>
              <a:rPr lang="es-AR" b="1" u="sng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2 Corintios 5:17</a:t>
            </a:r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DDBB5F-EE92-994C-B2D8-88939FC3E4E6}"/>
              </a:ext>
            </a:extLst>
          </p:cNvPr>
          <p:cNvSpPr txBox="1"/>
          <p:nvPr/>
        </p:nvSpPr>
        <p:spPr>
          <a:xfrm>
            <a:off x="4940106" y="2221959"/>
            <a:ext cx="388843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¿Tú estás seguro que tienes vida eterna y que respondes a los estímulos espirituales?</a:t>
            </a:r>
          </a:p>
          <a:p>
            <a:endParaRPr lang="es-AR" sz="2000" b="1" dirty="0">
              <a:solidFill>
                <a:srgbClr val="C00000"/>
              </a:solidFill>
              <a:latin typeface="Abadi MT Condensed Light" panose="020B0306030101010103" pitchFamily="34" charset="77"/>
            </a:endParaRPr>
          </a:p>
          <a:p>
            <a:r>
              <a:rPr lang="es-AR" sz="20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¿Estás seguro que amas a Dios y amas su Palabra?</a:t>
            </a:r>
          </a:p>
          <a:p>
            <a:endParaRPr lang="es-AR" sz="2000" b="1" dirty="0">
              <a:solidFill>
                <a:srgbClr val="C00000"/>
              </a:solidFill>
              <a:latin typeface="Abadi MT Condensed Light" panose="020B0306030101010103" pitchFamily="34" charset="77"/>
            </a:endParaRPr>
          </a:p>
          <a:p>
            <a:r>
              <a:rPr lang="es-AR" sz="20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¿Te sientes tranquilizado por Dios en los momentos de tribulación?</a:t>
            </a:r>
          </a:p>
          <a:p>
            <a:endParaRPr lang="es-AR" sz="2000" b="1" dirty="0">
              <a:solidFill>
                <a:srgbClr val="C00000"/>
              </a:solidFill>
              <a:latin typeface="Abadi MT Condensed Light" panose="020B0306030101010103" pitchFamily="34" charset="77"/>
            </a:endParaRPr>
          </a:p>
          <a:p>
            <a:r>
              <a:rPr lang="es-AR" sz="20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¿Está viva tu alma?</a:t>
            </a:r>
          </a:p>
          <a:p>
            <a:endParaRPr lang="es-AR" sz="2000" b="1" dirty="0">
              <a:solidFill>
                <a:srgbClr val="C00000"/>
              </a:solidFill>
              <a:latin typeface="Abadi MT Condensed Light" panose="020B0306030101010103" pitchFamily="34" charset="77"/>
            </a:endParaRPr>
          </a:p>
          <a:p>
            <a:r>
              <a:rPr lang="es-AR" sz="20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¿Hay vida eterna en tu corazón?</a:t>
            </a:r>
          </a:p>
          <a:p>
            <a:pPr algn="ctr"/>
            <a:endParaRPr lang="es-AR" b="1" dirty="0">
              <a:latin typeface="Abadi MT Condensed Light" panose="020B0306030101010103" pitchFamily="34" charset="77"/>
            </a:endParaRPr>
          </a:p>
          <a:p>
            <a:pPr algn="ctr"/>
            <a:endParaRPr lang="es-AR" b="1" dirty="0">
              <a:latin typeface="Abadi MT Condensed Light" panose="020B0306030101010103" pitchFamily="34" charset="77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53493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 flipV="1">
            <a:off x="899592" y="1844824"/>
            <a:ext cx="367240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1806224-25EF-F147-B9CD-A2059D8232CE}"/>
              </a:ext>
            </a:extLst>
          </p:cNvPr>
          <p:cNvSpPr/>
          <p:nvPr/>
        </p:nvSpPr>
        <p:spPr>
          <a:xfrm flipV="1">
            <a:off x="76200" y="2028607"/>
            <a:ext cx="82339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77C010-BBA9-CB49-B975-660519A6492C}"/>
              </a:ext>
            </a:extLst>
          </p:cNvPr>
          <p:cNvSpPr txBox="1"/>
          <p:nvPr/>
        </p:nvSpPr>
        <p:spPr>
          <a:xfrm>
            <a:off x="5076056" y="42930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baseline="300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14 </a:t>
            </a:r>
            <a:r>
              <a:rPr lang="es-AR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Pero el hombre natural no percibe las cosas que son del Espíritu de Dios, porque para él son locura, y no las puede entender, porque se han de discernir espiritualmente.</a:t>
            </a:r>
          </a:p>
          <a:p>
            <a:pPr algn="ctr"/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(</a:t>
            </a:r>
            <a:r>
              <a:rPr lang="es-AR" b="1" u="sng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 Corintios 2:14</a:t>
            </a:r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)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1D4618F-AEFE-F24F-9594-16175977A5D8}"/>
              </a:ext>
            </a:extLst>
          </p:cNvPr>
          <p:cNvSpPr/>
          <p:nvPr/>
        </p:nvSpPr>
        <p:spPr>
          <a:xfrm flipV="1">
            <a:off x="1979712" y="4941168"/>
            <a:ext cx="208823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7498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 flipV="1">
            <a:off x="99790" y="2828547"/>
            <a:ext cx="447221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1806224-25EF-F147-B9CD-A2059D8232CE}"/>
              </a:ext>
            </a:extLst>
          </p:cNvPr>
          <p:cNvSpPr/>
          <p:nvPr/>
        </p:nvSpPr>
        <p:spPr>
          <a:xfrm flipV="1">
            <a:off x="108130" y="3116579"/>
            <a:ext cx="1583549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77C010-BBA9-CB49-B975-660519A6492C}"/>
              </a:ext>
            </a:extLst>
          </p:cNvPr>
          <p:cNvSpPr txBox="1"/>
          <p:nvPr/>
        </p:nvSpPr>
        <p:spPr>
          <a:xfrm>
            <a:off x="5076056" y="42930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baseline="300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14 </a:t>
            </a:r>
            <a:r>
              <a:rPr lang="es-AR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Pero el hombre natural no percibe las cosas que son del Espíritu de Dios, porque para él son locura, y no las puede entender, porque se han de discernir espiritualmente.</a:t>
            </a:r>
          </a:p>
          <a:p>
            <a:pPr algn="ctr"/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(</a:t>
            </a:r>
            <a:r>
              <a:rPr lang="es-AR" b="1" u="sng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 Corintios 2:14</a:t>
            </a:r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)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1D4618F-AEFE-F24F-9594-16175977A5D8}"/>
              </a:ext>
            </a:extLst>
          </p:cNvPr>
          <p:cNvSpPr/>
          <p:nvPr/>
        </p:nvSpPr>
        <p:spPr>
          <a:xfrm flipV="1">
            <a:off x="3779912" y="2636911"/>
            <a:ext cx="792088" cy="1904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135419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 flipV="1">
            <a:off x="119375" y="3645024"/>
            <a:ext cx="4472210" cy="10081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1806224-25EF-F147-B9CD-A2059D8232CE}"/>
              </a:ext>
            </a:extLst>
          </p:cNvPr>
          <p:cNvSpPr/>
          <p:nvPr/>
        </p:nvSpPr>
        <p:spPr>
          <a:xfrm flipV="1">
            <a:off x="122376" y="4885455"/>
            <a:ext cx="192934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77C010-BBA9-CB49-B975-660519A6492C}"/>
              </a:ext>
            </a:extLst>
          </p:cNvPr>
          <p:cNvSpPr txBox="1"/>
          <p:nvPr/>
        </p:nvSpPr>
        <p:spPr>
          <a:xfrm>
            <a:off x="5076056" y="42930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baseline="300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14 </a:t>
            </a:r>
            <a:r>
              <a:rPr lang="es-AR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Pero el hombre natural no percibe las cosas que son del Espíritu de Dios, porque para él son locura, y no las puede entender, porque se han de discernir espiritualmente.</a:t>
            </a:r>
          </a:p>
          <a:p>
            <a:pPr algn="ctr"/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(</a:t>
            </a:r>
            <a:r>
              <a:rPr lang="es-AR" b="1" u="sng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 Corintios 2:14</a:t>
            </a:r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)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1D4618F-AEFE-F24F-9594-16175977A5D8}"/>
              </a:ext>
            </a:extLst>
          </p:cNvPr>
          <p:cNvSpPr/>
          <p:nvPr/>
        </p:nvSpPr>
        <p:spPr>
          <a:xfrm flipV="1">
            <a:off x="1928056" y="4656236"/>
            <a:ext cx="2643944" cy="2820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AC403B-CE74-3644-9869-0BEB99FB6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981" y="692696"/>
            <a:ext cx="3688541" cy="24500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94FC1BD-B02B-6A4A-BFAB-2B06D306B3BB}"/>
              </a:ext>
            </a:extLst>
          </p:cNvPr>
          <p:cNvSpPr txBox="1"/>
          <p:nvPr/>
        </p:nvSpPr>
        <p:spPr>
          <a:xfrm>
            <a:off x="5200156" y="805014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baseline="30000" dirty="0">
                <a:solidFill>
                  <a:schemeClr val="bg1"/>
                </a:solidFill>
              </a:rPr>
              <a:t>8 </a:t>
            </a:r>
            <a:r>
              <a:rPr lang="es-AR" dirty="0">
                <a:solidFill>
                  <a:schemeClr val="bg1"/>
                </a:solidFill>
              </a:rPr>
              <a:t>Porque por gracia sois salvos por medio de la fe; y esto no de vosotros, pues es don de Dios; </a:t>
            </a:r>
          </a:p>
          <a:p>
            <a:r>
              <a:rPr lang="es-AR" b="1" baseline="30000" dirty="0">
                <a:solidFill>
                  <a:schemeClr val="bg1"/>
                </a:solidFill>
              </a:rPr>
              <a:t>9 </a:t>
            </a:r>
            <a:r>
              <a:rPr lang="es-AR" dirty="0">
                <a:solidFill>
                  <a:schemeClr val="bg1"/>
                </a:solidFill>
              </a:rPr>
              <a:t>no por obras, para que nadie se gloríe.</a:t>
            </a:r>
          </a:p>
          <a:p>
            <a:pPr algn="ctr"/>
            <a:r>
              <a:rPr lang="es-AR" dirty="0">
                <a:solidFill>
                  <a:schemeClr val="bg1"/>
                </a:solidFill>
              </a:rPr>
              <a:t>(</a:t>
            </a:r>
            <a:r>
              <a:rPr lang="es-AR" u="sng" dirty="0">
                <a:solidFill>
                  <a:schemeClr val="bg1"/>
                </a:solidFill>
              </a:rPr>
              <a:t>Efesios 2:8-9</a:t>
            </a:r>
            <a:r>
              <a:rPr lang="es-AR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51482C-0280-1941-ADEE-E7FBA945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945232"/>
            <a:ext cx="3688541" cy="24500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59353BF-FFF4-2345-978C-FF388633E3EA}"/>
              </a:ext>
            </a:extLst>
          </p:cNvPr>
          <p:cNvSpPr txBox="1"/>
          <p:nvPr/>
        </p:nvSpPr>
        <p:spPr>
          <a:xfrm>
            <a:off x="5200156" y="414908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baseline="30000" dirty="0">
                <a:solidFill>
                  <a:schemeClr val="bg1"/>
                </a:solidFill>
              </a:rPr>
              <a:t>45 </a:t>
            </a:r>
            <a:r>
              <a:rPr lang="es-AR" dirty="0">
                <a:solidFill>
                  <a:schemeClr val="bg1"/>
                </a:solidFill>
              </a:rPr>
              <a:t>Porque el Hijo del Hombre no vino para ser servido, sino para servir, y para dar su vida en rescate por muchos.</a:t>
            </a:r>
          </a:p>
          <a:p>
            <a:pPr algn="ctr"/>
            <a:r>
              <a:rPr lang="es-AR" dirty="0">
                <a:solidFill>
                  <a:schemeClr val="bg1"/>
                </a:solidFill>
              </a:rPr>
              <a:t>(</a:t>
            </a:r>
            <a:r>
              <a:rPr lang="es-AR" u="sng" dirty="0">
                <a:solidFill>
                  <a:schemeClr val="bg1"/>
                </a:solidFill>
              </a:rPr>
              <a:t>Marcos 10:45</a:t>
            </a:r>
            <a:r>
              <a:rPr lang="es-AR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5785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 flipV="1">
            <a:off x="119375" y="3645024"/>
            <a:ext cx="4472210" cy="10081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1806224-25EF-F147-B9CD-A2059D8232CE}"/>
              </a:ext>
            </a:extLst>
          </p:cNvPr>
          <p:cNvSpPr/>
          <p:nvPr/>
        </p:nvSpPr>
        <p:spPr>
          <a:xfrm flipV="1">
            <a:off x="122376" y="4885455"/>
            <a:ext cx="192934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81D4618F-AEFE-F24F-9594-16175977A5D8}"/>
              </a:ext>
            </a:extLst>
          </p:cNvPr>
          <p:cNvSpPr/>
          <p:nvPr/>
        </p:nvSpPr>
        <p:spPr>
          <a:xfrm flipV="1">
            <a:off x="1928056" y="4656236"/>
            <a:ext cx="2643944" cy="2820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9353BF-FFF4-2345-978C-FF388633E3EA}"/>
              </a:ext>
            </a:extLst>
          </p:cNvPr>
          <p:cNvSpPr txBox="1"/>
          <p:nvPr/>
        </p:nvSpPr>
        <p:spPr>
          <a:xfrm>
            <a:off x="5148064" y="3221807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solidFill>
                  <a:srgbClr val="0070C0"/>
                </a:solidFill>
              </a:rPr>
              <a:t>¡No hay vida eterna sin estos pasos de obediencia!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42C162-A6AF-1441-9951-8984924BDE7B}"/>
              </a:ext>
            </a:extLst>
          </p:cNvPr>
          <p:cNvSpPr txBox="1"/>
          <p:nvPr/>
        </p:nvSpPr>
        <p:spPr>
          <a:xfrm>
            <a:off x="4788024" y="692696"/>
            <a:ext cx="41764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2000" dirty="0">
                <a:latin typeface="Abadi MT Condensed Light" panose="020B0306030101010103" pitchFamily="34" charset="77"/>
              </a:rPr>
              <a:t>- </a:t>
            </a:r>
            <a:r>
              <a:rPr lang="es-AR" sz="2000" b="1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Oír el evangelio </a:t>
            </a:r>
            <a:r>
              <a:rPr lang="es-AR" sz="2000" dirty="0">
                <a:latin typeface="Abadi MT Condensed Light" panose="020B0306030101010103" pitchFamily="34" charset="77"/>
              </a:rPr>
              <a:t>(</a:t>
            </a:r>
            <a:r>
              <a:rPr lang="es-AR" sz="2000" u="sng" dirty="0">
                <a:latin typeface="Abadi MT Condensed Light" panose="020B0306030101010103" pitchFamily="34" charset="77"/>
              </a:rPr>
              <a:t>Rom.10:17</a:t>
            </a:r>
            <a:r>
              <a:rPr lang="es-AR" sz="2000" dirty="0">
                <a:latin typeface="Abadi MT Condensed Light" panose="020B0306030101010103" pitchFamily="34" charset="77"/>
              </a:rPr>
              <a:t>)</a:t>
            </a:r>
          </a:p>
          <a:p>
            <a:pPr lvl="0"/>
            <a:r>
              <a:rPr lang="es-AR" sz="2000" dirty="0">
                <a:latin typeface="Abadi MT Condensed Light" panose="020B0306030101010103" pitchFamily="34" charset="77"/>
              </a:rPr>
              <a:t>- </a:t>
            </a:r>
            <a:r>
              <a:rPr lang="es-AR" sz="2000" b="1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Creer en Dios </a:t>
            </a:r>
            <a:r>
              <a:rPr lang="es-AR" sz="2000" dirty="0">
                <a:latin typeface="Abadi MT Condensed Light" panose="020B0306030101010103" pitchFamily="34" charset="77"/>
              </a:rPr>
              <a:t>(</a:t>
            </a:r>
            <a:r>
              <a:rPr lang="es-AR" sz="2000" u="sng" dirty="0">
                <a:latin typeface="Abadi MT Condensed Light" panose="020B0306030101010103" pitchFamily="34" charset="77"/>
              </a:rPr>
              <a:t>Juan    3:16 – Mar.12:30</a:t>
            </a:r>
            <a:r>
              <a:rPr lang="es-AR" sz="2000" dirty="0">
                <a:latin typeface="Abadi MT Condensed Light" panose="020B0306030101010103" pitchFamily="34" charset="77"/>
              </a:rPr>
              <a:t>).</a:t>
            </a:r>
          </a:p>
          <a:p>
            <a:pPr lvl="0"/>
            <a:r>
              <a:rPr lang="es-AR" sz="2000" dirty="0">
                <a:latin typeface="Abadi MT Condensed Light" panose="020B0306030101010103" pitchFamily="34" charset="77"/>
              </a:rPr>
              <a:t>- </a:t>
            </a:r>
            <a:r>
              <a:rPr lang="es-AR" sz="2000" b="1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Arrepentirse</a:t>
            </a:r>
            <a:r>
              <a:rPr lang="es-AR" sz="2000" dirty="0">
                <a:latin typeface="Abadi MT Condensed Light" panose="020B0306030101010103" pitchFamily="34" charset="77"/>
              </a:rPr>
              <a:t> (</a:t>
            </a:r>
            <a:r>
              <a:rPr lang="es-AR" sz="2000" u="sng" dirty="0">
                <a:latin typeface="Abadi MT Condensed Light" panose="020B0306030101010103" pitchFamily="34" charset="77"/>
              </a:rPr>
              <a:t>Lucas 13:3,5 – Hch.3:17</a:t>
            </a:r>
            <a:r>
              <a:rPr lang="es-AR" sz="2000" dirty="0">
                <a:latin typeface="Abadi MT Condensed Light" panose="020B0306030101010103" pitchFamily="34" charset="77"/>
              </a:rPr>
              <a:t>).</a:t>
            </a:r>
          </a:p>
          <a:p>
            <a:pPr lvl="0"/>
            <a:r>
              <a:rPr lang="es-AR" sz="2000" dirty="0">
                <a:latin typeface="Abadi MT Condensed Light" panose="020B0306030101010103" pitchFamily="34" charset="77"/>
              </a:rPr>
              <a:t>- </a:t>
            </a:r>
            <a:r>
              <a:rPr lang="es-AR" sz="2000" b="1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Confesar la Deidad de Cristo</a:t>
            </a:r>
            <a:r>
              <a:rPr lang="es-AR" sz="2000" dirty="0">
                <a:latin typeface="Abadi MT Condensed Light" panose="020B0306030101010103" pitchFamily="34" charset="77"/>
              </a:rPr>
              <a:t> (</a:t>
            </a:r>
            <a:r>
              <a:rPr lang="es-AR" sz="2000" u="sng" dirty="0">
                <a:latin typeface="Abadi MT Condensed Light" panose="020B0306030101010103" pitchFamily="34" charset="77"/>
              </a:rPr>
              <a:t>Mt.10:32-33; Hch.8:37; Rom.10:10</a:t>
            </a:r>
            <a:r>
              <a:rPr lang="es-AR" sz="2000" dirty="0">
                <a:latin typeface="Abadi MT Condensed Light" panose="020B0306030101010103" pitchFamily="34" charset="77"/>
              </a:rPr>
              <a:t>)</a:t>
            </a:r>
          </a:p>
          <a:p>
            <a:pPr lvl="0"/>
            <a:r>
              <a:rPr lang="es-AR" sz="2000" dirty="0">
                <a:latin typeface="Abadi MT Condensed Light" panose="020B0306030101010103" pitchFamily="34" charset="77"/>
              </a:rPr>
              <a:t>- </a:t>
            </a:r>
            <a:r>
              <a:rPr lang="es-AR" sz="2000" b="1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Bautizarse</a:t>
            </a:r>
            <a:r>
              <a:rPr lang="es-AR" sz="2000" dirty="0">
                <a:latin typeface="Abadi MT Condensed Light" panose="020B0306030101010103" pitchFamily="34" charset="77"/>
              </a:rPr>
              <a:t> (</a:t>
            </a:r>
            <a:r>
              <a:rPr lang="es-AR" sz="2000" u="sng" dirty="0">
                <a:latin typeface="Abadi MT Condensed Light" panose="020B0306030101010103" pitchFamily="34" charset="77"/>
              </a:rPr>
              <a:t>Rom.6:3-4; Hch.10:48, Mt.28:19</a:t>
            </a:r>
            <a:r>
              <a:rPr lang="es-AR" sz="2000" dirty="0">
                <a:latin typeface="Abadi MT Condensed Light" panose="020B0306030101010103" pitchFamily="34" charset="77"/>
              </a:rPr>
              <a:t>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803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 flipV="1">
            <a:off x="108130" y="5173248"/>
            <a:ext cx="447221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1806224-25EF-F147-B9CD-A2059D8232CE}"/>
              </a:ext>
            </a:extLst>
          </p:cNvPr>
          <p:cNvSpPr/>
          <p:nvPr/>
        </p:nvSpPr>
        <p:spPr>
          <a:xfrm flipV="1">
            <a:off x="122816" y="5462934"/>
            <a:ext cx="416115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CE77DF-1794-ED43-AF61-4FAACE28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153" y="704604"/>
            <a:ext cx="4230580" cy="281009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077C010-BBA9-CB49-B975-660519A6492C}"/>
              </a:ext>
            </a:extLst>
          </p:cNvPr>
          <p:cNvSpPr txBox="1"/>
          <p:nvPr/>
        </p:nvSpPr>
        <p:spPr>
          <a:xfrm>
            <a:off x="4759153" y="692696"/>
            <a:ext cx="4222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baseline="30000" dirty="0">
                <a:solidFill>
                  <a:schemeClr val="bg1"/>
                </a:solidFill>
              </a:rPr>
              <a:t>18 </a:t>
            </a:r>
            <a:r>
              <a:rPr lang="es-AR" sz="1600" dirty="0">
                <a:solidFill>
                  <a:schemeClr val="bg1"/>
                </a:solidFill>
              </a:rPr>
              <a:t>Y Jesús se acercó y les habló diciendo: Toda potestad me es dada en el cielo y en la tierra. </a:t>
            </a:r>
          </a:p>
          <a:p>
            <a:r>
              <a:rPr lang="es-AR" sz="1600" b="1" baseline="30000" dirty="0">
                <a:solidFill>
                  <a:schemeClr val="bg1"/>
                </a:solidFill>
              </a:rPr>
              <a:t>19 </a:t>
            </a:r>
            <a:r>
              <a:rPr lang="es-AR" sz="1600" dirty="0">
                <a:solidFill>
                  <a:schemeClr val="bg1"/>
                </a:solidFill>
              </a:rPr>
              <a:t>Por tanto, id, y haced discípulos a todas las naciones,bautizándolos en el nombre del Padre, y del Hijo, y del Espíritu Santo; </a:t>
            </a:r>
          </a:p>
          <a:p>
            <a:r>
              <a:rPr lang="es-AR" sz="1600" b="1" baseline="30000" dirty="0">
                <a:solidFill>
                  <a:schemeClr val="bg1"/>
                </a:solidFill>
              </a:rPr>
              <a:t>20 </a:t>
            </a:r>
            <a:r>
              <a:rPr lang="es-AR" sz="1600" dirty="0">
                <a:solidFill>
                  <a:schemeClr val="bg1"/>
                </a:solidFill>
              </a:rPr>
              <a:t>enseñándoles que guarden todas las cosas que os he mandado; y he aquí yo estoy con vosotros todos los días, hasta el fin del mundo. Amén.</a:t>
            </a:r>
          </a:p>
          <a:p>
            <a:pPr algn="ctr"/>
            <a:r>
              <a:rPr lang="es-AR" sz="1600" dirty="0">
                <a:solidFill>
                  <a:schemeClr val="bg1"/>
                </a:solidFill>
              </a:rPr>
              <a:t>(</a:t>
            </a:r>
            <a:r>
              <a:rPr lang="es-AR" sz="1600" u="sng" dirty="0">
                <a:solidFill>
                  <a:schemeClr val="bg1"/>
                </a:solidFill>
              </a:rPr>
              <a:t>Mateo 28:18-20</a:t>
            </a:r>
            <a:r>
              <a:rPr lang="es-AR" sz="1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3017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77C010-BBA9-CB49-B975-660519A6492C}"/>
              </a:ext>
            </a:extLst>
          </p:cNvPr>
          <p:cNvSpPr txBox="1"/>
          <p:nvPr/>
        </p:nvSpPr>
        <p:spPr>
          <a:xfrm>
            <a:off x="5076056" y="42930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baseline="300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14 </a:t>
            </a:r>
            <a:r>
              <a:rPr lang="es-AR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Pero el hombre natural no percibe las cosas que son del Espíritu de Dios, porque para él son locura, y no las puede entender, porque se han de discernir espiritualmente.</a:t>
            </a:r>
          </a:p>
          <a:p>
            <a:pPr algn="ctr"/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(</a:t>
            </a:r>
            <a:r>
              <a:rPr lang="es-AR" b="1" u="sng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 Corintios 2:14</a:t>
            </a:r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A3A794F-7E9C-7840-851C-997579ACD0ED}"/>
              </a:ext>
            </a:extLst>
          </p:cNvPr>
          <p:cNvSpPr txBox="1"/>
          <p:nvPr/>
        </p:nvSpPr>
        <p:spPr>
          <a:xfrm>
            <a:off x="5724128" y="61283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u="sng" dirty="0">
                <a:latin typeface="Abadi MT Condensed Light" panose="020B0306030101010103" pitchFamily="34" charset="77"/>
              </a:rPr>
              <a:t>CONCLUSION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DEA9B2-51D5-5F49-ACE5-7EB4D4AC2F31}"/>
              </a:ext>
            </a:extLst>
          </p:cNvPr>
          <p:cNvSpPr txBox="1"/>
          <p:nvPr/>
        </p:nvSpPr>
        <p:spPr>
          <a:xfrm>
            <a:off x="4644008" y="1484784"/>
            <a:ext cx="44237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2000" dirty="0">
                <a:latin typeface="Abadi MT Condensed Light" panose="020B0306030101010103" pitchFamily="34" charset="77"/>
              </a:rPr>
              <a:t>Jesús implícitamente le termina respondiendo a este joven:</a:t>
            </a:r>
          </a:p>
          <a:p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A2ACC9-F3E9-A842-B6EB-B884853B29AD}"/>
              </a:ext>
            </a:extLst>
          </p:cNvPr>
          <p:cNvSpPr txBox="1"/>
          <p:nvPr/>
        </p:nvSpPr>
        <p:spPr>
          <a:xfrm>
            <a:off x="4788024" y="2469669"/>
            <a:ext cx="4256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s-AR" sz="24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Reconoce tu pecado y arrepiéntete.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AR" sz="24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Desecha tus ídolos.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AR" sz="24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Sígueme a mí sobre todo.</a:t>
            </a:r>
          </a:p>
        </p:txBody>
      </p:sp>
    </p:spTree>
    <p:extLst>
      <p:ext uri="{BB962C8B-B14F-4D97-AF65-F5344CB8AC3E}">
        <p14:creationId xmlns:p14="http://schemas.microsoft.com/office/powerpoint/2010/main" val="3547608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l-bautismo-grafica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943477"/>
          </a:xfrm>
        </p:spPr>
      </p:pic>
      <p:sp>
        <p:nvSpPr>
          <p:cNvPr id="5" name="4 CuadroTexto"/>
          <p:cNvSpPr txBox="1"/>
          <p:nvPr/>
        </p:nvSpPr>
        <p:spPr>
          <a:xfrm>
            <a:off x="179512" y="188640"/>
            <a:ext cx="8784976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erlin Sans FB Demi" pitchFamily="34" charset="0"/>
              </a:rPr>
              <a:t>Obediencia Al Evangelio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652120" y="1196752"/>
            <a:ext cx="237626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Romanos 6:3-6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87624" y="1196752"/>
            <a:ext cx="237626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1 Corintios 15:3-4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>
            <a:off x="395536" y="1556792"/>
            <a:ext cx="3240360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>
            <a:off x="323528" y="4653136"/>
            <a:ext cx="864096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999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 flipV="1">
            <a:off x="76200" y="6237312"/>
            <a:ext cx="334367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1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AA110E-C8E6-D246-B58E-D23E36200E9F}"/>
              </a:ext>
            </a:extLst>
          </p:cNvPr>
          <p:cNvSpPr txBox="1"/>
          <p:nvPr/>
        </p:nvSpPr>
        <p:spPr>
          <a:xfrm>
            <a:off x="4860032" y="692696"/>
            <a:ext cx="3960440" cy="5847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700" b="1" dirty="0"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endParaRPr lang="es-AR" sz="1700" b="1" baseline="30000" dirty="0">
              <a:latin typeface="Palatino" pitchFamily="2" charset="77"/>
              <a:ea typeface="Palatino" pitchFamily="2" charset="77"/>
            </a:endParaRPr>
          </a:p>
          <a:p>
            <a:endParaRPr lang="es-AR" sz="1700" b="1" baseline="30000" dirty="0">
              <a:latin typeface="Palatino" pitchFamily="2" charset="77"/>
              <a:ea typeface="Palatino" pitchFamily="2" charset="77"/>
            </a:endParaRPr>
          </a:p>
          <a:p>
            <a:endParaRPr lang="es-AR" sz="1700" b="1" baseline="30000" dirty="0">
              <a:latin typeface="Palatino" pitchFamily="2" charset="77"/>
              <a:ea typeface="Palatino" pitchFamily="2" charset="77"/>
            </a:endParaRPr>
          </a:p>
          <a:p>
            <a:r>
              <a:rPr lang="es-AR" sz="1700" b="1" baseline="30000" dirty="0"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latin typeface="Palatino" pitchFamily="2" charset="77"/>
                <a:ea typeface="Palatino" pitchFamily="2" charset="77"/>
              </a:rPr>
              <a:t>Cierto hombre prominente</a:t>
            </a:r>
            <a:r>
              <a:rPr lang="es-AR" sz="1700" baseline="30000" dirty="0">
                <a:latin typeface="Palatino" pitchFamily="2" charset="77"/>
                <a:ea typeface="Palatino" pitchFamily="2" charset="77"/>
              </a:rPr>
              <a:t>[</a:t>
            </a:r>
            <a:r>
              <a:rPr lang="es-AR" sz="1700" baseline="30000" dirty="0">
                <a:latin typeface="Palatino" pitchFamily="2" charset="77"/>
                <a:ea typeface="Palatino" pitchFamily="2" charset="77"/>
                <a:hlinkClick r:id="rId2" tooltip="See footnote a"/>
              </a:rPr>
              <a:t>a</a:t>
            </a:r>
            <a:r>
              <a:rPr lang="es-AR" sz="1700" baseline="30000" dirty="0">
                <a:latin typeface="Palatino" pitchFamily="2" charset="77"/>
                <a:ea typeface="Palatino" pitchFamily="2" charset="77"/>
              </a:rPr>
              <a:t>]</a:t>
            </a:r>
            <a:r>
              <a:rPr lang="es-AR" sz="1700" dirty="0">
                <a:latin typeface="Palatino" pitchFamily="2" charset="77"/>
                <a:ea typeface="Palatino" pitchFamily="2" charset="77"/>
              </a:rPr>
              <a:t> le preguntó a Jesús: «Maestro bueno, ¿qué haré para heredar la vida eterna?</a:t>
            </a:r>
          </a:p>
          <a:p>
            <a:r>
              <a:rPr lang="es-AR" sz="1700" b="1" baseline="30000" dirty="0"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latin typeface="Palatino" pitchFamily="2" charset="77"/>
                <a:ea typeface="Palatino" pitchFamily="2" charset="77"/>
              </a:rPr>
              <a:t>Jesús le respondió: «¿Por qué me llamas bueno? Nadie es bueno, sino solo uno, Dios. </a:t>
            </a:r>
          </a:p>
          <a:p>
            <a:r>
              <a:rPr lang="es-AR" sz="1700" b="1" baseline="30000" dirty="0"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latin typeface="Palatino" pitchFamily="2" charset="77"/>
                <a:ea typeface="Palatino" pitchFamily="2" charset="77"/>
              </a:rPr>
              <a:t>Tú sabes los mandamientos: “No cometas adulterio, no mates, no hurtes, no des falso testimonio, honra a tu padre y a tu madre”».</a:t>
            </a:r>
          </a:p>
          <a:p>
            <a:r>
              <a:rPr lang="es-AR" sz="1700" b="1" baseline="30000" dirty="0"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latin typeface="Palatino" pitchFamily="2" charset="77"/>
                <a:ea typeface="Palatino" pitchFamily="2" charset="77"/>
              </a:rPr>
              <a:t>«Todo esto lo he guardado desde </a:t>
            </a:r>
            <a:r>
              <a:rPr lang="es-AR" sz="1700" i="1" dirty="0">
                <a:latin typeface="Palatino" pitchFamily="2" charset="77"/>
                <a:ea typeface="Palatino" pitchFamily="2" charset="77"/>
              </a:rPr>
              <a:t>mi</a:t>
            </a:r>
            <a:r>
              <a:rPr lang="es-AR" sz="1700" dirty="0">
                <a:latin typeface="Palatino" pitchFamily="2" charset="77"/>
                <a:ea typeface="Palatino" pitchFamily="2" charset="77"/>
              </a:rPr>
              <a:t> juventud», dijo el hombre.</a:t>
            </a:r>
          </a:p>
          <a:p>
            <a:r>
              <a:rPr lang="es-AR" sz="1700" b="1" baseline="30000" dirty="0"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latin typeface="Palatino" pitchFamily="2" charset="77"/>
                <a:ea typeface="Palatino" pitchFamily="2" charset="77"/>
              </a:rPr>
              <a:t>Cuando Jesús oyó </a:t>
            </a:r>
            <a:r>
              <a:rPr lang="es-AR" sz="1700" i="1" dirty="0">
                <a:latin typeface="Palatino" pitchFamily="2" charset="77"/>
                <a:ea typeface="Palatino" pitchFamily="2" charset="77"/>
              </a:rPr>
              <a:t>esto</a:t>
            </a:r>
            <a:r>
              <a:rPr lang="es-AR" sz="1700" dirty="0">
                <a:latin typeface="Palatino" pitchFamily="2" charset="77"/>
                <a:ea typeface="Palatino" pitchFamily="2" charset="77"/>
              </a:rPr>
              <a:t>, le dijo: «Te falta todavía una cosa; vende todo lo que tienes y reparte entre los pobres, y tendrás tesoro en los cielos; y ven, sígueme». </a:t>
            </a:r>
          </a:p>
          <a:p>
            <a:r>
              <a:rPr lang="es-AR" sz="1700" b="1" baseline="30000" dirty="0">
                <a:latin typeface="Palatino" pitchFamily="2" charset="77"/>
                <a:ea typeface="Palatino" pitchFamily="2" charset="77"/>
              </a:rPr>
              <a:t>23 </a:t>
            </a:r>
            <a:r>
              <a:rPr lang="es-AR" sz="1700" dirty="0">
                <a:latin typeface="Palatino" pitchFamily="2" charset="77"/>
                <a:ea typeface="Palatino" pitchFamily="2" charset="77"/>
              </a:rPr>
              <a:t>Pero al oír esto, se puso muy triste, pues era sumamente rico.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0E48E0-7497-3945-B50D-BDD7B3094D86}"/>
              </a:ext>
            </a:extLst>
          </p:cNvPr>
          <p:cNvSpPr txBox="1"/>
          <p:nvPr/>
        </p:nvSpPr>
        <p:spPr>
          <a:xfrm>
            <a:off x="4860032" y="2435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u="sng" dirty="0">
                <a:latin typeface="Palatino" pitchFamily="2" charset="77"/>
                <a:ea typeface="Palatino" pitchFamily="2" charset="77"/>
              </a:rPr>
              <a:t>Lucas 18:18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(La Biblia de las Américas)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 flipV="1">
            <a:off x="5148064" y="1510482"/>
            <a:ext cx="259228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CD60D267-7FD2-4C42-AFDA-9960D57123D2}"/>
              </a:ext>
            </a:extLst>
          </p:cNvPr>
          <p:cNvSpPr/>
          <p:nvPr/>
        </p:nvSpPr>
        <p:spPr>
          <a:xfrm>
            <a:off x="5436096" y="6165304"/>
            <a:ext cx="201622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0674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 flipV="1">
            <a:off x="1475656" y="1052736"/>
            <a:ext cx="129614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70C8CD-573B-D245-B6A2-955F3A11535F}"/>
              </a:ext>
            </a:extLst>
          </p:cNvPr>
          <p:cNvSpPr txBox="1"/>
          <p:nvPr/>
        </p:nvSpPr>
        <p:spPr>
          <a:xfrm>
            <a:off x="5096408" y="986825"/>
            <a:ext cx="3703711" cy="353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700" dirty="0">
                <a:latin typeface="Palatino" pitchFamily="2" charset="77"/>
                <a:ea typeface="Palatino" pitchFamily="2" charset="77"/>
              </a:rPr>
              <a:t>“Un hombre principal le preguntó”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52DDF08-829A-3040-945C-DDFD0D426076}"/>
              </a:ext>
            </a:extLst>
          </p:cNvPr>
          <p:cNvCxnSpPr>
            <a:cxnSpLocks/>
          </p:cNvCxnSpPr>
          <p:nvPr/>
        </p:nvCxnSpPr>
        <p:spPr>
          <a:xfrm>
            <a:off x="2796174" y="1217077"/>
            <a:ext cx="23002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9C42BFF5-1207-D947-906B-8284EAA31A35}"/>
              </a:ext>
            </a:extLst>
          </p:cNvPr>
          <p:cNvSpPr txBox="1"/>
          <p:nvPr/>
        </p:nvSpPr>
        <p:spPr>
          <a:xfrm>
            <a:off x="5436096" y="1844824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AR" sz="24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Joven.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AR" sz="24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Rico.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AR" sz="24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Influyente.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AR" sz="24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Un buen hombre.</a:t>
            </a:r>
          </a:p>
        </p:txBody>
      </p:sp>
    </p:spTree>
    <p:extLst>
      <p:ext uri="{BB962C8B-B14F-4D97-AF65-F5344CB8AC3E}">
        <p14:creationId xmlns:p14="http://schemas.microsoft.com/office/powerpoint/2010/main" val="1630348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 flipV="1">
            <a:off x="899592" y="1844824"/>
            <a:ext cx="367240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1806224-25EF-F147-B9CD-A2059D8232CE}"/>
              </a:ext>
            </a:extLst>
          </p:cNvPr>
          <p:cNvSpPr/>
          <p:nvPr/>
        </p:nvSpPr>
        <p:spPr>
          <a:xfrm flipV="1">
            <a:off x="76200" y="2028607"/>
            <a:ext cx="82339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44D69A50-C513-9547-B78F-F14BCCE72531}"/>
              </a:ext>
            </a:extLst>
          </p:cNvPr>
          <p:cNvSpPr/>
          <p:nvPr/>
        </p:nvSpPr>
        <p:spPr>
          <a:xfrm flipV="1">
            <a:off x="179512" y="1032853"/>
            <a:ext cx="129614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DF6664-1AB9-A447-B820-9EFE0C5A53B4}"/>
              </a:ext>
            </a:extLst>
          </p:cNvPr>
          <p:cNvSpPr txBox="1"/>
          <p:nvPr/>
        </p:nvSpPr>
        <p:spPr>
          <a:xfrm>
            <a:off x="4858201" y="836712"/>
            <a:ext cx="4106287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700" dirty="0">
                <a:latin typeface="Palatino" pitchFamily="2" charset="77"/>
                <a:ea typeface="Palatino" pitchFamily="2" charset="77"/>
              </a:rPr>
              <a:t>“vino uno corriendo, e incando la rodilla delante de él”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7FA8C72-4859-6B40-B271-068638666D36}"/>
              </a:ext>
            </a:extLst>
          </p:cNvPr>
          <p:cNvCxnSpPr>
            <a:cxnSpLocks/>
          </p:cNvCxnSpPr>
          <p:nvPr/>
        </p:nvCxnSpPr>
        <p:spPr>
          <a:xfrm>
            <a:off x="1331640" y="1320885"/>
            <a:ext cx="35265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2570194-9D92-9B48-9350-387FC870A6C3}"/>
              </a:ext>
            </a:extLst>
          </p:cNvPr>
          <p:cNvSpPr txBox="1"/>
          <p:nvPr/>
        </p:nvSpPr>
        <p:spPr>
          <a:xfrm>
            <a:off x="5327168" y="150582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¿Que es la vida eterna?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161445-B368-4F43-8F84-624E3020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147299"/>
            <a:ext cx="3688541" cy="24500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077C010-BBA9-CB49-B975-660519A6492C}"/>
              </a:ext>
            </a:extLst>
          </p:cNvPr>
          <p:cNvSpPr txBox="1"/>
          <p:nvPr/>
        </p:nvSpPr>
        <p:spPr>
          <a:xfrm>
            <a:off x="5076056" y="42930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baseline="30000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14 </a:t>
            </a:r>
            <a:r>
              <a:rPr lang="es-AR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Pero el hombre natural no percibe las cosas que son del Espíritu de Dios, porque para él son locura, y no las puede entender, porque se han de discernir espiritualmente.</a:t>
            </a:r>
          </a:p>
          <a:p>
            <a:pPr algn="ctr"/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(</a:t>
            </a:r>
            <a:r>
              <a:rPr lang="es-AR" b="1" u="sng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1 Corintios 2:14</a:t>
            </a:r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DDBB5F-EE92-994C-B2D8-88939FC3E4E6}"/>
              </a:ext>
            </a:extLst>
          </p:cNvPr>
          <p:cNvSpPr txBox="1"/>
          <p:nvPr/>
        </p:nvSpPr>
        <p:spPr>
          <a:xfrm>
            <a:off x="5004048" y="198884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Abadi MT Condensed Light" panose="020B0306030101010103" pitchFamily="34" charset="77"/>
              </a:rPr>
              <a:t>La vida espiritual o la vida eterna es cuando tengo la capacidad de responder a los estímulos espirituales.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9992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  <p:bldP spid="10" grpId="0" animBg="1"/>
      <p:bldP spid="3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 flipV="1">
            <a:off x="899592" y="1844824"/>
            <a:ext cx="367240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1806224-25EF-F147-B9CD-A2059D8232CE}"/>
              </a:ext>
            </a:extLst>
          </p:cNvPr>
          <p:cNvSpPr/>
          <p:nvPr/>
        </p:nvSpPr>
        <p:spPr>
          <a:xfrm flipV="1">
            <a:off x="76200" y="2028607"/>
            <a:ext cx="82339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44D69A50-C513-9547-B78F-F14BCCE72531}"/>
              </a:ext>
            </a:extLst>
          </p:cNvPr>
          <p:cNvSpPr/>
          <p:nvPr/>
        </p:nvSpPr>
        <p:spPr>
          <a:xfrm flipV="1">
            <a:off x="179512" y="1032853"/>
            <a:ext cx="129614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DF6664-1AB9-A447-B820-9EFE0C5A53B4}"/>
              </a:ext>
            </a:extLst>
          </p:cNvPr>
          <p:cNvSpPr txBox="1"/>
          <p:nvPr/>
        </p:nvSpPr>
        <p:spPr>
          <a:xfrm>
            <a:off x="4858201" y="836712"/>
            <a:ext cx="4106287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700" dirty="0">
                <a:latin typeface="Palatino" pitchFamily="2" charset="77"/>
                <a:ea typeface="Palatino" pitchFamily="2" charset="77"/>
              </a:rPr>
              <a:t>“vino uno corriendo, e incando la rodilla delante de él”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7FA8C72-4859-6B40-B271-068638666D36}"/>
              </a:ext>
            </a:extLst>
          </p:cNvPr>
          <p:cNvCxnSpPr>
            <a:cxnSpLocks/>
          </p:cNvCxnSpPr>
          <p:nvPr/>
        </p:nvCxnSpPr>
        <p:spPr>
          <a:xfrm>
            <a:off x="1331640" y="1320885"/>
            <a:ext cx="35265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2570194-9D92-9B48-9350-387FC870A6C3}"/>
              </a:ext>
            </a:extLst>
          </p:cNvPr>
          <p:cNvSpPr txBox="1"/>
          <p:nvPr/>
        </p:nvSpPr>
        <p:spPr>
          <a:xfrm>
            <a:off x="5300146" y="1512055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¿Que es la vida eterna?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161445-B368-4F43-8F84-624E3020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147299"/>
            <a:ext cx="3688541" cy="24500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077C010-BBA9-CB49-B975-660519A6492C}"/>
              </a:ext>
            </a:extLst>
          </p:cNvPr>
          <p:cNvSpPr txBox="1"/>
          <p:nvPr/>
        </p:nvSpPr>
        <p:spPr>
          <a:xfrm>
            <a:off x="5076056" y="429309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baseline="30000" dirty="0">
                <a:solidFill>
                  <a:schemeClr val="bg1"/>
                </a:solidFill>
              </a:rPr>
              <a:t>3 </a:t>
            </a:r>
            <a:r>
              <a:rPr lang="es-AR" dirty="0">
                <a:solidFill>
                  <a:schemeClr val="bg1"/>
                </a:solidFill>
              </a:rPr>
              <a:t>Y esta es la vida eterna: que te conozcan a ti, el único Dios verdadero, y a Jesucristo, a quien has enviado.</a:t>
            </a:r>
          </a:p>
          <a:p>
            <a:pPr algn="ctr"/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(</a:t>
            </a:r>
            <a:r>
              <a:rPr lang="es-AR" b="1" u="sng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Juan 17:3</a:t>
            </a:r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DDBB5F-EE92-994C-B2D8-88939FC3E4E6}"/>
              </a:ext>
            </a:extLst>
          </p:cNvPr>
          <p:cNvSpPr txBox="1"/>
          <p:nvPr/>
        </p:nvSpPr>
        <p:spPr>
          <a:xfrm>
            <a:off x="5004048" y="198884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Abadi MT Condensed Light" panose="020B0306030101010103" pitchFamily="34" charset="77"/>
              </a:rPr>
              <a:t>La vida espiritual o la vida eterna es cuando tengo la capacidad de responder a los estímulos espirituales.</a:t>
            </a:r>
          </a:p>
          <a:p>
            <a:endParaRPr lang="es-AR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49CAA2-BA78-0349-9EE8-DB1E40124F4A}"/>
              </a:ext>
            </a:extLst>
          </p:cNvPr>
          <p:cNvSpPr txBox="1"/>
          <p:nvPr/>
        </p:nvSpPr>
        <p:spPr>
          <a:xfrm>
            <a:off x="5076056" y="3004503"/>
            <a:ext cx="36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Abadi MT Condensed Light" panose="020B0306030101010103" pitchFamily="34" charset="77"/>
              </a:rPr>
              <a:t>Es conocer a Dios</a:t>
            </a:r>
          </a:p>
        </p:txBody>
      </p:sp>
    </p:spTree>
    <p:extLst>
      <p:ext uri="{BB962C8B-B14F-4D97-AF65-F5344CB8AC3E}">
        <p14:creationId xmlns:p14="http://schemas.microsoft.com/office/powerpoint/2010/main" val="26292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5692D5F-C471-0147-8657-70068B5D8784}"/>
              </a:ext>
            </a:extLst>
          </p:cNvPr>
          <p:cNvSpPr/>
          <p:nvPr/>
        </p:nvSpPr>
        <p:spPr>
          <a:xfrm>
            <a:off x="76200" y="692696"/>
            <a:ext cx="4495800" cy="590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rico</a:t>
            </a:r>
          </a:p>
          <a:p>
            <a:pPr algn="just"/>
            <a:r>
              <a:rPr lang="es-AR" sz="17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(Mr. 10.17-31; Lc. 18.18-30)</a:t>
            </a:r>
          </a:p>
          <a:p>
            <a:pPr algn="just"/>
            <a:endParaRPr lang="es-AR" sz="1700" b="1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16 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Entonces vino uno y le dijo: Maestro bueno, ¿qué bien haré para tener la vida eterna?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17 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le dijo: ¿Por qué me llamas bueno? Ninguno hay bueno sino uno: Dios. Mas si quieres entrar en la vida, guarda los mandamientos.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18 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Le dijo: ¿Cuáles? Y Jesús dijo: No matarás. No adulterarás. No hurtarás. No dirás falso testimonio.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19 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Honra a tu padre y a tu madre; y, Amarás a tu prójimo como a ti mismo.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20 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El joven le dijo: Todo esto lo he guardado desde mi juventud. ¿Qué más me falta?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21 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Jesús le dijo: Si quieres ser perfecto, anda, vende lo que tienes, y dalo a los pobres, y tendrás tesoro en el cielo; y ven y sígueme. </a:t>
            </a:r>
          </a:p>
          <a:p>
            <a:pPr algn="just"/>
            <a:r>
              <a:rPr lang="es-AR" sz="1700" b="1" baseline="300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22 </a:t>
            </a:r>
            <a:r>
              <a:rPr lang="es-AR" sz="17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Oyendo el joven esta palabra, se fue triste, porque tenía muchas posesiones.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B1A8C9-E7AF-6A48-9E78-B22F1856EBBD}"/>
              </a:ext>
            </a:extLst>
          </p:cNvPr>
          <p:cNvSpPr txBox="1"/>
          <p:nvPr/>
        </p:nvSpPr>
        <p:spPr>
          <a:xfrm>
            <a:off x="76200" y="24350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latin typeface="Palatino" pitchFamily="2" charset="77"/>
                <a:ea typeface="Palatino" pitchFamily="2" charset="77"/>
              </a:rPr>
              <a:t>Mateo 19:16-22</a:t>
            </a:r>
            <a:r>
              <a:rPr lang="es-AR" b="1" dirty="0">
                <a:latin typeface="Palatino" pitchFamily="2" charset="77"/>
                <a:ea typeface="Palatino" pitchFamily="2" charset="77"/>
              </a:rPr>
              <a:t>                         </a:t>
            </a:r>
            <a:r>
              <a:rPr lang="es-AR" sz="1200" b="1" dirty="0">
                <a:latin typeface="Palatino" pitchFamily="2" charset="77"/>
                <a:ea typeface="Palatino" pitchFamily="2" charset="77"/>
              </a:rPr>
              <a:t>(Reina Valera 1960)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297D0E55-8837-1342-B388-CF817480CA7E}"/>
              </a:ext>
            </a:extLst>
          </p:cNvPr>
          <p:cNvSpPr/>
          <p:nvPr/>
        </p:nvSpPr>
        <p:spPr>
          <a:xfrm flipV="1">
            <a:off x="899592" y="1844824"/>
            <a:ext cx="367240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C1806224-25EF-F147-B9CD-A2059D8232CE}"/>
              </a:ext>
            </a:extLst>
          </p:cNvPr>
          <p:cNvSpPr/>
          <p:nvPr/>
        </p:nvSpPr>
        <p:spPr>
          <a:xfrm flipV="1">
            <a:off x="76200" y="2028607"/>
            <a:ext cx="82339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44D69A50-C513-9547-B78F-F14BCCE72531}"/>
              </a:ext>
            </a:extLst>
          </p:cNvPr>
          <p:cNvSpPr/>
          <p:nvPr/>
        </p:nvSpPr>
        <p:spPr>
          <a:xfrm flipV="1">
            <a:off x="179512" y="1032853"/>
            <a:ext cx="129614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DF6664-1AB9-A447-B820-9EFE0C5A53B4}"/>
              </a:ext>
            </a:extLst>
          </p:cNvPr>
          <p:cNvSpPr txBox="1"/>
          <p:nvPr/>
        </p:nvSpPr>
        <p:spPr>
          <a:xfrm>
            <a:off x="4858201" y="836712"/>
            <a:ext cx="4106287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700" dirty="0">
                <a:latin typeface="Palatino" pitchFamily="2" charset="77"/>
                <a:ea typeface="Palatino" pitchFamily="2" charset="77"/>
              </a:rPr>
              <a:t>“vino uno corriendo, e incando la rodilla delante de él”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7FA8C72-4859-6B40-B271-068638666D36}"/>
              </a:ext>
            </a:extLst>
          </p:cNvPr>
          <p:cNvCxnSpPr>
            <a:cxnSpLocks/>
          </p:cNvCxnSpPr>
          <p:nvPr/>
        </p:nvCxnSpPr>
        <p:spPr>
          <a:xfrm>
            <a:off x="1331640" y="1320885"/>
            <a:ext cx="35265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2570194-9D92-9B48-9350-387FC870A6C3}"/>
              </a:ext>
            </a:extLst>
          </p:cNvPr>
          <p:cNvSpPr txBox="1"/>
          <p:nvPr/>
        </p:nvSpPr>
        <p:spPr>
          <a:xfrm>
            <a:off x="5300146" y="1512055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¿Que es la vida eterna?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161445-B368-4F43-8F84-624E3020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147299"/>
            <a:ext cx="3688541" cy="24500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077C010-BBA9-CB49-B975-660519A6492C}"/>
              </a:ext>
            </a:extLst>
          </p:cNvPr>
          <p:cNvSpPr txBox="1"/>
          <p:nvPr/>
        </p:nvSpPr>
        <p:spPr>
          <a:xfrm>
            <a:off x="5076056" y="429309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baseline="30000" dirty="0">
                <a:solidFill>
                  <a:schemeClr val="bg1"/>
                </a:solidFill>
              </a:rPr>
              <a:t>17 </a:t>
            </a:r>
            <a:r>
              <a:rPr lang="es-AR" dirty="0">
                <a:solidFill>
                  <a:schemeClr val="bg1"/>
                </a:solidFill>
              </a:rPr>
              <a:t>De modo que si alguno está en Cristo, nueva criatura es; las cosas viejas pasaron; he aquí todas son hechas nuevas.</a:t>
            </a:r>
          </a:p>
          <a:p>
            <a:pPr algn="ctr"/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(</a:t>
            </a:r>
            <a:r>
              <a:rPr lang="es-AR" b="1" u="sng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2 Corintios 5:17</a:t>
            </a:r>
            <a:r>
              <a:rPr lang="es-AR" b="1" dirty="0">
                <a:solidFill>
                  <a:schemeClr val="bg1"/>
                </a:solidFill>
                <a:latin typeface="Abadi MT Condensed Light" panose="020B0306030101010103" pitchFamily="34" charset="77"/>
              </a:rPr>
              <a:t>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DDBB5F-EE92-994C-B2D8-88939FC3E4E6}"/>
              </a:ext>
            </a:extLst>
          </p:cNvPr>
          <p:cNvSpPr txBox="1"/>
          <p:nvPr/>
        </p:nvSpPr>
        <p:spPr>
          <a:xfrm>
            <a:off x="5004048" y="198884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Abadi MT Condensed Light" panose="020B0306030101010103" pitchFamily="34" charset="77"/>
              </a:rPr>
              <a:t>La vida espiritual o la vida eterna es cuando tengo la capacidad de responder a los estímulos espirituales.</a:t>
            </a:r>
          </a:p>
          <a:p>
            <a:endParaRPr lang="es-AR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49CAA2-BA78-0349-9EE8-DB1E40124F4A}"/>
              </a:ext>
            </a:extLst>
          </p:cNvPr>
          <p:cNvSpPr txBox="1"/>
          <p:nvPr/>
        </p:nvSpPr>
        <p:spPr>
          <a:xfrm>
            <a:off x="5076056" y="3004503"/>
            <a:ext cx="36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Abadi MT Condensed Light" panose="020B0306030101010103" pitchFamily="34" charset="77"/>
              </a:rPr>
              <a:t>Es conocer a Dios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061C896-6A89-4A4F-95DA-34A296DBB35C}"/>
              </a:ext>
            </a:extLst>
          </p:cNvPr>
          <p:cNvSpPr txBox="1"/>
          <p:nvPr/>
        </p:nvSpPr>
        <p:spPr>
          <a:xfrm>
            <a:off x="5139997" y="3443205"/>
            <a:ext cx="361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Abadi MT Condensed Light" panose="020B0306030101010103" pitchFamily="34" charset="77"/>
              </a:rPr>
              <a:t>Es calidad de vida </a:t>
            </a:r>
          </a:p>
        </p:txBody>
      </p:sp>
    </p:spTree>
    <p:extLst>
      <p:ext uri="{BB962C8B-B14F-4D97-AF65-F5344CB8AC3E}">
        <p14:creationId xmlns:p14="http://schemas.microsoft.com/office/powerpoint/2010/main" val="4035795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3798</Words>
  <Application>Microsoft Macintosh PowerPoint</Application>
  <PresentationFormat>Presentación en pantalla (4:3)</PresentationFormat>
  <Paragraphs>245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Abadi MT Condensed Light</vt:lpstr>
      <vt:lpstr>Arial</vt:lpstr>
      <vt:lpstr>Berlin Sans FB Demi</vt:lpstr>
      <vt:lpstr>Calibri</vt:lpstr>
      <vt:lpstr>Calibri Light</vt:lpstr>
      <vt:lpstr>Palatino</vt:lpstr>
      <vt:lpstr>Wingdings</vt:lpstr>
      <vt:lpstr>Tema de Office</vt:lpstr>
      <vt:lpstr>El Joven Rico Y La Vida Eterna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medida de dios para el hombre</dc:title>
  <dc:creator>notebook</dc:creator>
  <cp:lastModifiedBy>Microsoft Office User</cp:lastModifiedBy>
  <cp:revision>59</cp:revision>
  <dcterms:created xsi:type="dcterms:W3CDTF">2012-03-24T23:40:59Z</dcterms:created>
  <dcterms:modified xsi:type="dcterms:W3CDTF">2020-07-22T16:44:13Z</dcterms:modified>
</cp:coreProperties>
</file>