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Asap Condensed"/>
      <p:regular r:id="rId27"/>
      <p:bold r:id="rId28"/>
      <p:italic r:id="rId29"/>
      <p:boldItalic r:id="rId30"/>
    </p:embeddedFont>
    <p:embeddedFont>
      <p:font typeface="Merienda One"/>
      <p:regular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sapCondensed-bold.fntdata"/><Relationship Id="rId27" Type="http://schemas.openxmlformats.org/officeDocument/2006/relationships/font" Target="fonts/AsapCondense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sapCondense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iendaOne-regular.fntdata"/><Relationship Id="rId30" Type="http://schemas.openxmlformats.org/officeDocument/2006/relationships/font" Target="fonts/AsapCondensed-boldItalic.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más allá…</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El ser humano siempre ha tenido temor por lo porvenir, por lo que vendrá, sobre todo por lo que desconoce de su futuro, cosas como la muerte, cosas como el ¿que hay después de la muerte? y todo lo porvenir después de la muerte forman parte de las grandes incógnitas que el hombre ha querido conocer.</a:t>
            </a:r>
            <a:br>
              <a:rPr lang="es"/>
            </a:br>
            <a:br>
              <a:rPr lang="es"/>
            </a:br>
            <a:r>
              <a:rPr lang="es"/>
              <a:t>El hombre ha intentado conocer las respuestas a sus grandes incógnitas, la respuesta a lo desconocido, ha querido tener respuesta a la muerte y lo que hay más allá después de la muerte. Ha intentado de obtener respuestas de mil maneras y mil formas, por medio del esoterismo, por medio de la brujería, por medio del consultar a los muertos, por medio de muchas maneras que lo que han hecho es que erre en el blanco una y otra vez.</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Pero, en realidad ¿qué pasa después de morir? Estas preguntas intrigan e intrigaron a filósofos, quienes han debatido y debatieron sobre todo el significado de la vida y la muerte.</a:t>
            </a:r>
            <a:br>
              <a:rPr lang="es"/>
            </a:br>
            <a:r>
              <a:rPr lang="es"/>
              <a:t>Y el ser humano ha fallado en el blanco una y otra vez a la hora de encontrar respuestas certeras...</a:t>
            </a:r>
            <a:br>
              <a:rPr lang="es"/>
            </a:br>
            <a:r>
              <a:rPr lang="es"/>
              <a:t>y ha fallado, por no buscarlo del que puede responder realmente todas nuestras preguntas, el que realmente puede darnos información porque en sus manos está todo el conocimiento de su creación, Dios.</a:t>
            </a:r>
            <a:br>
              <a:rPr lang="es"/>
            </a:b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6869f02f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6869f02f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Y </a:t>
            </a:r>
            <a:r>
              <a:rPr lang="es"/>
              <a:t>Ese mismo día, en la cruz del calvario, antes de morir, cuando el Señor fue crucificado, poco antes de morir (corporalmente), ese día sabemos que fue crucificado con dos malhechores, lo colgaron con otros dos malhechores, uno a la derecha y otra a la izquierda y dice el verso 39 en adelante de Lucas 23:</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“39 Y uno de los malhechores que estaban colgados le injuriaba, diciendo: Si tú eres el Cristo, sálvate a ti mismo y a nosotros.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40 Respondiendo el otro, le reprendió, diciendo: ¿Ni aun temes tú a Dios, estando en la misma condenación?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41 Nosotros, a la verdad, justamente padecemos, porque recibimos lo que merecieron nuestros hechos; mas éste ningún mal hizo.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42 Y dijo a Jesús: Acuérdate de mí cuando vengas en tu reino.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43 Entonces Jesús le dijo (y preste atención a lo que el Señor le dijo en este versículo): De cierto te digo (te aseguro, le está diciendo el Señor) que hoy estarás conmigo en el paraíso.”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¿Qué le aseguró el Señor a este hombre arrepentido a este ladrón arrepentido? que apenas se murieran los dos, estarían juntos en el </a:t>
            </a:r>
            <a:r>
              <a:rPr lang="es"/>
              <a:t>paraíso</a:t>
            </a:r>
            <a:r>
              <a:rPr lang="es"/>
              <a:t>, se iban a ir juntos y se iban a encontrar allá en el </a:t>
            </a:r>
            <a:r>
              <a:rPr lang="es"/>
              <a:t>paraíso</a:t>
            </a:r>
            <a:r>
              <a:rPr lang="es"/>
              <a:t>. Hoy estarás conmigo en el </a:t>
            </a:r>
            <a:r>
              <a:rPr lang="es"/>
              <a:t>paraíso</a:t>
            </a:r>
            <a:r>
              <a:rPr lang="es"/>
              <a:t>. Hoy usted y yo, nos vamos ir para el </a:t>
            </a:r>
            <a:r>
              <a:rPr lang="es"/>
              <a:t>paraíso</a:t>
            </a:r>
            <a:r>
              <a:rPr lang="e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---Entonces, si el Señor Jesús, su alma fue al hades, como dice hechos 2, dicho por David, y le dijo al </a:t>
            </a:r>
            <a:r>
              <a:rPr lang="es"/>
              <a:t>ladrón</a:t>
            </a:r>
            <a:r>
              <a:rPr lang="es"/>
              <a:t> que apenas se murieran se iban a ir para el </a:t>
            </a:r>
            <a:r>
              <a:rPr lang="es"/>
              <a:t>paraíso</a:t>
            </a:r>
            <a:r>
              <a:rPr lang="es"/>
              <a: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6869f02f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6869f02f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Entonces, si el Señor Jesús, </a:t>
            </a:r>
            <a:r>
              <a:rPr b="1" lang="es"/>
              <a:t>su alma fue al hades</a:t>
            </a:r>
            <a:r>
              <a:rPr lang="es"/>
              <a:t>, como dice hechos 2, dicho por David, y le dijo al ladrón que apenas se murieran se iban a ir para el paraíso, sumamo, y cuando sumamos podemos inferir…</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Entonces en el hades, hay un lugar que es llamada el </a:t>
            </a:r>
            <a:r>
              <a:rPr b="1" lang="es"/>
              <a:t>paraíso</a:t>
            </a:r>
            <a:r>
              <a:rPr lang="es"/>
              <a:t>, para allá se fue el Señor Jesús, con este ladrón arrepentido. El hades tiene un lugar que se llama: </a:t>
            </a:r>
            <a:r>
              <a:rPr lang="es"/>
              <a:t>Paraíso.</a:t>
            </a:r>
            <a:r>
              <a:rPr lang="e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Ustedes se han dado cuenta que tenemos un circulo amarillo hace rato, y de seguramente usted también se ha dado cuenta que ese circulo amarillo lo tenemos ahí para representar al hades, y en el hades, como vemos ahora, hay un lugar que se llama,</a:t>
            </a:r>
            <a:r>
              <a:rPr b="1" lang="es"/>
              <a:t> paraiso</a:t>
            </a:r>
            <a:r>
              <a:rPr lang="e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El alma del Señor, su alma, se fue para el hades, PERO </a:t>
            </a:r>
            <a:r>
              <a:rPr lang="es"/>
              <a:t>específicamente</a:t>
            </a:r>
            <a:r>
              <a:rPr lang="es"/>
              <a:t>, ¿a qué lugar del hades?, a un lugar que se llama, el </a:t>
            </a:r>
            <a:r>
              <a:rPr lang="es"/>
              <a:t>paraíso</a:t>
            </a:r>
            <a:r>
              <a:rPr lang="es"/>
              <a:t>. Porque el dijo al </a:t>
            </a:r>
            <a:r>
              <a:rPr lang="es"/>
              <a:t>ladrón de la cruz, hoy estarás conmigo en el paraíso. Y ese paraíso del cual el Señor Jesús le habló al que estaba allí en la cruz junto a él, no era el cielo, y usted es muy importante también tenerlo muy claro. Este paraíso cuando el Señor Jesús murió no es el cielo, es un lugar en el hades.</a:t>
            </a:r>
            <a:endParaRPr/>
          </a:p>
          <a:p>
            <a:pPr indent="0" lvl="0" marL="0" rtl="0" algn="l">
              <a:spcBef>
                <a:spcPts val="0"/>
              </a:spcBef>
              <a:spcAft>
                <a:spcPts val="0"/>
              </a:spcAft>
              <a:buNone/>
            </a:pPr>
            <a:r>
              <a:rPr lang="es"/>
              <a:t>¿porqué?</a:t>
            </a:r>
            <a:endParaRPr/>
          </a:p>
          <a:p>
            <a:pPr indent="0" lvl="0" marL="0" rtl="0" algn="l">
              <a:spcBef>
                <a:spcPts val="0"/>
              </a:spcBef>
              <a:spcAft>
                <a:spcPts val="0"/>
              </a:spcAft>
              <a:buNone/>
            </a:pPr>
            <a:r>
              <a:rPr lang="es"/>
              <a:t>---También sabemos que como dice Hechos 2, el alma del Señor Jesús no fue dejada en el hades.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6869f02f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6869f02f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Que </a:t>
            </a:r>
            <a:r>
              <a:rPr lang="es"/>
              <a:t>Él</a:t>
            </a:r>
            <a:r>
              <a:rPr lang="es"/>
              <a:t> resucitó al tercer día. Volvió del hades al tercer día de entre los muertos. Y no solamente eso, si no que también cuando ÉL resucita, Maria Magdalena va al sepulcro, y cuando ve al Señor, lo agarró, y el Señor le dijo en Juan 20:17 algo interesante, estamos hablando ahora de 3 días después de ÉL haber muerto, y ya vuelto de la muerte. Ese Domingo, ese primer día de la semana que resucita María Magdalena se encuentra con el Señor resucitado, y lo </a:t>
            </a:r>
            <a:r>
              <a:rPr lang="es"/>
              <a:t>agarra</a:t>
            </a:r>
            <a:r>
              <a:rPr lang="es"/>
              <a:t>, no lo quiere soltar y Jesús le dijo:</a:t>
            </a:r>
            <a:endParaRPr/>
          </a:p>
          <a:p>
            <a:pPr indent="0" lvl="0" marL="0" rtl="0" algn="l">
              <a:spcBef>
                <a:spcPts val="0"/>
              </a:spcBef>
              <a:spcAft>
                <a:spcPts val="0"/>
              </a:spcAft>
              <a:buNone/>
            </a:pPr>
            <a:r>
              <a:t/>
            </a:r>
            <a:endParaRPr/>
          </a:p>
          <a:p>
            <a:pPr indent="0" lvl="0" marL="0" rtl="0" algn="l">
              <a:spcBef>
                <a:spcPts val="0"/>
              </a:spcBef>
              <a:spcAft>
                <a:spcPts val="0"/>
              </a:spcAft>
              <a:buNone/>
            </a:pPr>
            <a:r>
              <a:rPr i="1" lang="es"/>
              <a:t>Jesús le dijo: Suéltame porque todavía </a:t>
            </a:r>
            <a:r>
              <a:rPr b="1" i="1" lang="es"/>
              <a:t>no he subido al Padre</a:t>
            </a:r>
            <a:r>
              <a:rPr i="1" lang="es"/>
              <a:t>; pero ve a mis hermanos, y diles: </a:t>
            </a:r>
            <a:r>
              <a:rPr i="1" lang="es"/>
              <a:t>«</a:t>
            </a:r>
            <a:r>
              <a:rPr i="1" lang="es"/>
              <a:t>Subo a mi Padre y a vuestro Padre, a mi Dios y a vuestro Dios».</a:t>
            </a:r>
            <a:endParaRPr i="1"/>
          </a:p>
          <a:p>
            <a:pPr indent="0" lvl="0" marL="0" rtl="0" algn="l">
              <a:spcBef>
                <a:spcPts val="0"/>
              </a:spcBef>
              <a:spcAft>
                <a:spcPts val="0"/>
              </a:spcAft>
              <a:buNone/>
            </a:pPr>
            <a:r>
              <a:t/>
            </a:r>
            <a:endParaRPr i="1"/>
          </a:p>
          <a:p>
            <a:pPr indent="0" lvl="0" marL="0" rtl="0" algn="l">
              <a:spcBef>
                <a:spcPts val="0"/>
              </a:spcBef>
              <a:spcAft>
                <a:spcPts val="0"/>
              </a:spcAft>
              <a:buNone/>
            </a:pPr>
            <a:r>
              <a:rPr lang="es"/>
              <a:t>Todavía no he subido al padre, ¿y dónde habita el Padre?, el Señor Jesús nos lo enseñó hasta cuando nos enseñó a orar, Padre nuestro, que estás ¿en donde? Padre nuestro que estás en los cielos. En el cielo.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Entonces cuando Jesús muere, ÉL no se fue derechito y directo para el cielo, si no que fue derechito para el hades para un lugar que se llama el </a:t>
            </a:r>
            <a:r>
              <a:rPr lang="es"/>
              <a:t>Paraíso</a:t>
            </a:r>
            <a:r>
              <a:rPr lang="es"/>
              <a:t>. Cuando él resucita, le dice a María que aún no había subido al Padre, ¿cuando sube al Padre? sabemos que lo hizo, cuarenta días después de su </a:t>
            </a:r>
            <a:r>
              <a:rPr lang="es"/>
              <a:t>resurrección, 10 días antes del día de pentecostés de hechos 2; ese fue el día cuando el Señor Jesús subió al Padre. Entonces, no se puede confundir este Paraíso (que era al cuál iba a ir en el momento de morir, con el ladrón en la cruz) con el cielo, no confundamos ese paraíso con el cielo, ya que no lo es.</a:t>
            </a:r>
            <a:endParaRPr i="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6869f02f9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6869f02f9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Nosotros conocemos muy bien la historia del rico y lázaro, hace un momento la mencionabamos, y quiero que volvamos a ella hermanos y recordemos lo que sucede con estos dos hombres que mueren, el rico se muere y Lázaro se muere. Ya sabemos que las almas van al hades, que todo aquel que muere va al hades, y observamos en </a:t>
            </a:r>
            <a:r>
              <a:rPr b="1" lang="es"/>
              <a:t>Lucas 16:22</a:t>
            </a:r>
            <a:r>
              <a:rPr lang="es"/>
              <a:t> que…</a:t>
            </a:r>
            <a:endParaRPr/>
          </a:p>
          <a:p>
            <a:pPr indent="0" lvl="0" marL="0" rtl="0" algn="l">
              <a:spcBef>
                <a:spcPts val="0"/>
              </a:spcBef>
              <a:spcAft>
                <a:spcPts val="0"/>
              </a:spcAft>
              <a:buNone/>
            </a:pPr>
            <a:r>
              <a:t/>
            </a:r>
            <a:endParaRPr/>
          </a:p>
          <a:p>
            <a:pPr indent="0" lvl="0" marL="0" rtl="0" algn="l">
              <a:spcBef>
                <a:spcPts val="0"/>
              </a:spcBef>
              <a:spcAft>
                <a:spcPts val="0"/>
              </a:spcAft>
              <a:buNone/>
            </a:pPr>
            <a:r>
              <a:rPr i="1" lang="es"/>
              <a:t>“Aconteció que murió el mendigo, y fue llevado por los ángeles al seno de Abraham”</a:t>
            </a:r>
            <a:endParaRPr i="1"/>
          </a:p>
          <a:p>
            <a:pPr indent="0" lvl="0" marL="0" rtl="0" algn="l">
              <a:spcBef>
                <a:spcPts val="0"/>
              </a:spcBef>
              <a:spcAft>
                <a:spcPts val="0"/>
              </a:spcAft>
              <a:buNone/>
            </a:pPr>
            <a:r>
              <a:t/>
            </a:r>
            <a:endParaRPr i="1"/>
          </a:p>
          <a:p>
            <a:pPr indent="0" lvl="0" marL="0" rtl="0" algn="l">
              <a:spcBef>
                <a:spcPts val="0"/>
              </a:spcBef>
              <a:spcAft>
                <a:spcPts val="0"/>
              </a:spcAft>
              <a:buNone/>
            </a:pPr>
            <a:r>
              <a:rPr lang="es"/>
              <a:t>Ahora bien ¿dónde queda el seno de Abraham?,</a:t>
            </a:r>
            <a:r>
              <a:rPr b="1" lang="es"/>
              <a:t> la biblia dice que el Seno de Abraham</a:t>
            </a:r>
            <a:r>
              <a:rPr lang="es"/>
              <a:t> queda en el hades. ¿y quienes transportaron a Lázaro a allá?... </a:t>
            </a:r>
            <a:r>
              <a:rPr b="1" lang="es"/>
              <a:t>dice el versículo 22</a:t>
            </a:r>
            <a:r>
              <a:rPr lang="es"/>
              <a:t> que fue llevado por los ángeles al Seno de Abraham…</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Cuando un hijo de Dios fiel muere, cuando se produce la separación del alma y del cuerpo, los ángeles están dentro del plan de Dios encargados de transportar el alma de sus hijos al seno de abraham que queda en el hades. Que es conocido también como el paraíso.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Ahora el versículo 22 nos dice algo más, pero ahora algo con respecto al otro que murió en la historia, el rico (</a:t>
            </a:r>
            <a:r>
              <a:rPr b="1" lang="es"/>
              <a:t>vs 22</a:t>
            </a:r>
            <a:r>
              <a:rPr lang="es"/>
              <a:t>); ¿y que es lo que se sepulta de uno? La parte Material, corporal, el cuerpo… (</a:t>
            </a:r>
            <a:r>
              <a:rPr b="1" lang="es"/>
              <a:t>vs 23</a:t>
            </a:r>
            <a:r>
              <a:rPr lang="e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 dónde estaba? en el hades. Y dice que veía allá a lo lejos, a Abraham y a lázaro, ¿y en dónde los vio? En el Paraíso; pero dónde estaba él, el rico, ¿en el mismo paraíso? No, dice que se encontraba</a:t>
            </a:r>
            <a:r>
              <a:rPr b="1" lang="es"/>
              <a:t> estando en tormentos, </a:t>
            </a:r>
            <a:r>
              <a:rPr lang="es"/>
              <a:t>¿EN DÓNDE? en el mismo hades, dice el 23, en el hades alzó sus ojos, estando en tormentos, entonces hermanos en el hades, también hay un lugar de tormentos…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Y sigue diciendo el vs </a:t>
            </a:r>
            <a:r>
              <a:rPr b="1" lang="es"/>
              <a:t>(27) - le dijo: </a:t>
            </a:r>
            <a:r>
              <a:rPr lang="es"/>
              <a:t>El rico a Abraham le está diciendo aquí…</a:t>
            </a:r>
            <a:endParaRPr/>
          </a:p>
          <a:p>
            <a:pPr indent="0" lvl="0" marL="0" rtl="0" algn="l">
              <a:spcBef>
                <a:spcPts val="0"/>
              </a:spcBef>
              <a:spcAft>
                <a:spcPts val="0"/>
              </a:spcAft>
              <a:buNone/>
            </a:pPr>
            <a:r>
              <a:rPr lang="es"/>
              <a:t>-</a:t>
            </a:r>
            <a:r>
              <a:rPr b="1" lang="es"/>
              <a:t>de mi padre</a:t>
            </a:r>
            <a:r>
              <a:rPr lang="es"/>
              <a:t>: Le está pidiendo que lázaro vuelva al mundo de los vivos a la casa de su padre, con un propósito dice el vs </a:t>
            </a:r>
            <a:r>
              <a:rPr b="1" lang="es"/>
              <a:t>(28).</a:t>
            </a:r>
            <a:endParaRPr b="1"/>
          </a:p>
          <a:p>
            <a:pPr indent="0" lvl="0" marL="0" rtl="0" algn="l">
              <a:spcBef>
                <a:spcPts val="0"/>
              </a:spcBef>
              <a:spcAft>
                <a:spcPts val="0"/>
              </a:spcAft>
              <a:buNone/>
            </a:pPr>
            <a:r>
              <a:rPr lang="es"/>
              <a:t>¿En dónde estaba el rico?</a:t>
            </a:r>
            <a:r>
              <a:rPr b="1" lang="es"/>
              <a:t> estaba en un lugar de tormento</a:t>
            </a:r>
            <a:r>
              <a:rPr lang="es"/>
              <a:t>. Un lugar de tormento que como el mismo Señor Jesús lo dice, queda en el hades.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Y esto es interesante, porque el hades tiene dos lugares, uno es el paraíso o seno de abraham y el otro es un lugar de tormento. Y en ese lugar de tormento era donde estaba el rico…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Y más interesante se coloca esto cuando nosotros leemos lo que dice Judas 6 acerca de los ángeles que pecaron...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6869f02f9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6869f02f9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¿En dónde los ha guardado Dios, a dónde los mandó?, en prisiones de oscuridad. esperando el día del juicio. ¿y dónde quedan esas prisiones de oscuridad? </a:t>
            </a:r>
            <a:r>
              <a:rPr b="1" lang="es"/>
              <a:t>ese lugar, por 2 Pedro 2:4</a:t>
            </a:r>
            <a:r>
              <a:rPr lang="es"/>
              <a:t> que es el texto paralelo a Judas 6 sabemos que es este mismo lugar de tormento que está en el hades. allá donde está el rico, el mismo lugar, allá donde están todos los que han muerto en desobediencia a Dios, donde están todos los que han muerto sin cumplir con el plan de salvación que en su momento Dios dispuso. Allá en el hades, pero en ese lugar del hades que es un lugar de tormentos. A este lugar hermanos, se fue el otro </a:t>
            </a:r>
            <a:r>
              <a:rPr lang="es"/>
              <a:t>ladrón</a:t>
            </a:r>
            <a:r>
              <a:rPr lang="es"/>
              <a:t> que estaba en la cruz, y se fue el mismo día que el otro </a:t>
            </a:r>
            <a:r>
              <a:rPr lang="es"/>
              <a:t>ladrón</a:t>
            </a:r>
            <a:r>
              <a:rPr lang="es"/>
              <a:t> fue al paraíso o seno de Abraham.</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Ya vamos observando entonces, como la palabra de Dios nos va enseñando el panorama de aquellos que han muerto, siendo hijos de Dios o no, observamos que hay más allá después de la muerte, y vemos que hay un </a:t>
            </a:r>
            <a:r>
              <a:rPr lang="es"/>
              <a:t>paraíso</a:t>
            </a:r>
            <a:r>
              <a:rPr lang="es"/>
              <a:t>, un lugar de consolación, y también un lugar de tormento.</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6869f02f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6869f02f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En Lucas 16:24 seguimos viendo al rico, como estando en ese lugar de tormento rogaba a Abraham…</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Eso es lo que el rico estaba experimentando en este</a:t>
            </a:r>
            <a:r>
              <a:rPr b="1" lang="es"/>
              <a:t> lugar, tormento, sufrimiento</a:t>
            </a:r>
            <a:r>
              <a:rPr lang="es"/>
              <a:t>, </a:t>
            </a:r>
            <a:r>
              <a:rPr lang="es"/>
              <a:t>angustia</a:t>
            </a:r>
            <a:r>
              <a:rPr lang="es"/>
              <a:t>, desesperación. Eso es lo que nos enseña el mismo Señor Jesús sobre lo que estaba viviendo allá este hombre. y en el </a:t>
            </a:r>
            <a:r>
              <a:rPr b="1" lang="es"/>
              <a:t>(vs 25) </a:t>
            </a:r>
            <a:r>
              <a:rPr lang="es"/>
              <a:t>nos dice…</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6869f02f9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96869f02f9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t>(vs 25) </a:t>
            </a:r>
            <a:r>
              <a:rPr lang="es"/>
              <a:t>nos dice…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¿Qué le estaba pasando a Lázaro?,</a:t>
            </a:r>
            <a:r>
              <a:rPr b="1" lang="es"/>
              <a:t> estaba siendo consolado</a:t>
            </a:r>
            <a:r>
              <a:rPr lang="es"/>
              <a:t>, en el seno de Abraham. En el paraíso.</a:t>
            </a:r>
            <a:endParaRPr/>
          </a:p>
          <a:p>
            <a:pPr indent="0" lvl="0" marL="0" rtl="0" algn="l">
              <a:spcBef>
                <a:spcPts val="0"/>
              </a:spcBef>
              <a:spcAft>
                <a:spcPts val="0"/>
              </a:spcAft>
              <a:buNone/>
            </a:pPr>
            <a:r>
              <a:rPr lang="es"/>
              <a:t>¿y </a:t>
            </a:r>
            <a:r>
              <a:rPr lang="es"/>
              <a:t>qué</a:t>
            </a:r>
            <a:r>
              <a:rPr lang="es"/>
              <a:t> le pasaba al rico?, </a:t>
            </a:r>
            <a:r>
              <a:rPr b="1" lang="es"/>
              <a:t>estaba siendo atormentado</a:t>
            </a:r>
            <a:endParaRPr b="1"/>
          </a:p>
          <a:p>
            <a:pPr indent="0" lvl="0" marL="0" rtl="0" algn="l">
              <a:spcBef>
                <a:spcPts val="0"/>
              </a:spcBef>
              <a:spcAft>
                <a:spcPts val="0"/>
              </a:spcAft>
              <a:buNone/>
            </a:pPr>
            <a:r>
              <a:rPr lang="es"/>
              <a:t>Esto hermanos, una cosa o la otra, es lo que ha experimentado el ser humano desde Adán hasta el último que acaba de fallecer en este momento. Se fue o al paraíso, llamado como el Seno de Abraham, o se fue a ese lugar de tormento al igual que el hombre rico relatado por el Señor Jesús. O a ser consolado o ser atormentado.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el versículo 26 sigue diciendo Abraham al hombre el rico...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6869f02f9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6869f02f9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Le dice Abraham, </a:t>
            </a:r>
            <a:r>
              <a:rPr lang="es"/>
              <a:t>lázaro</a:t>
            </a:r>
            <a:r>
              <a:rPr lang="es"/>
              <a:t> no puede ir allá donde usted está, usted me está pidiendo que lo deje ir a allá pero no se puede, aquí hay reglas compañero también, No se puede, porque hay una gran sima </a:t>
            </a:r>
            <a:r>
              <a:rPr b="1" lang="es"/>
              <a:t>(LEER)</a:t>
            </a:r>
            <a:r>
              <a:rPr lang="es"/>
              <a:t>. </a:t>
            </a:r>
            <a:r>
              <a:rPr b="1" lang="es"/>
              <a:t>UNA GRAN SIMA</a:t>
            </a:r>
            <a:r>
              <a:rPr lang="e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El paraíso o seno de Abraham, y las prisiones de oscuridad están separados por una gran SIMA. En español existen dos S/Cimas. Una que se escribe con c, y otra que se escribe con s. Cima con C, es una colina o montaña. Sima con S que es la que aparece aquí en este texto es un abismo. </a:t>
            </a:r>
            <a:r>
              <a:rPr b="1" lang="es"/>
              <a:t>Por eso le dice que no se puede pasar</a:t>
            </a:r>
            <a:r>
              <a:rPr lang="es"/>
              <a:t>, ademas de todo esto un gran abismo nos divide. Un gran abismo </a:t>
            </a:r>
            <a:r>
              <a:rPr lang="es"/>
              <a:t>está</a:t>
            </a:r>
            <a:r>
              <a:rPr lang="es"/>
              <a:t> puesto entre nosotros (es decir, los que están en el seno de abraham) y vosotros (el lugar de tormento donde estaba el rico). y dice:</a:t>
            </a:r>
            <a:r>
              <a:rPr i="1" lang="es"/>
              <a:t> los que quisieren pasar de aquí a vosotros, no pueden, ni de allá pasar acá. </a:t>
            </a:r>
            <a:r>
              <a:rPr lang="es"/>
              <a:t>Es decir, no puede haber intercambio… No se pueden cambiar de lugar… Es lo que nosotros aprendemos de lo que el mismo Señor Jesús enseña.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6869f02f9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6869f02f9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Entonces, es necesario reflexionar nuevamente sobre lo que </a:t>
            </a:r>
            <a:r>
              <a:rPr lang="es">
                <a:solidFill>
                  <a:schemeClr val="dk1"/>
                </a:solidFill>
              </a:rPr>
              <a:t>hablábamos</a:t>
            </a:r>
            <a:r>
              <a:rPr lang="es">
                <a:solidFill>
                  <a:schemeClr val="dk1"/>
                </a:solidFill>
              </a:rPr>
              <a:t> hace un momento, acerca del presente, pero ahora, con un poco más de amplitud, con lo que ya hemos visto.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Decíamos</a:t>
            </a:r>
            <a:r>
              <a:rPr lang="es">
                <a:solidFill>
                  <a:schemeClr val="dk1"/>
                </a:solidFill>
              </a:rPr>
              <a:t> que está establecido que los hombres mueran una sola vez, y como vimos, cuando un hijo de Dios fiel muere, su alma se va para el seno de Abraham…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Cuando un niño muere, no se van derechito para el cielo, o un supuesto limbo, no, se van para el </a:t>
            </a:r>
            <a:r>
              <a:rPr lang="es">
                <a:solidFill>
                  <a:schemeClr val="dk1"/>
                </a:solidFill>
              </a:rPr>
              <a:t>paraíso</a:t>
            </a:r>
            <a:r>
              <a:rPr lang="es">
                <a:solidFill>
                  <a:schemeClr val="dk1"/>
                </a:solidFill>
              </a:rPr>
              <a:t>, para el Seno de Abraham.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Los que obedecieron pero fueron infieles, cuando mueren, se van al lugar de tormento. Y los que no conocieron a Dios, y los que no obedecieron al evangelio de Cristo, cuando mueren, su alma se va para el lugar de tormento. Eso es lo que el Señor nos enseña. Ahora, ¿Después de esto que?</a:t>
            </a:r>
            <a:endParaRPr>
              <a:solidFill>
                <a:schemeClr val="dk1"/>
              </a:solidFill>
            </a:endParaRPr>
          </a:p>
          <a:p>
            <a:pPr indent="0" lvl="0" marL="0" rtl="0" algn="l">
              <a:spcBef>
                <a:spcPts val="0"/>
              </a:spcBef>
              <a:spcAft>
                <a:spcPts val="0"/>
              </a:spcAft>
              <a:buNone/>
            </a:pPr>
            <a:br>
              <a:rPr i="1" lang="es">
                <a:solidFill>
                  <a:schemeClr val="dk1"/>
                </a:solidFill>
              </a:rPr>
            </a:br>
            <a:endParaRPr i="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5da837b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5da837b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La biblia nos enseña, que después de esto ¿que viene?,  Hebreos 9:27:</a:t>
            </a:r>
            <a:br>
              <a:rPr lang="es">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i="1" lang="es">
                <a:solidFill>
                  <a:schemeClr val="dk1"/>
                </a:solidFill>
              </a:rPr>
              <a:t>“Y de la manera que está establecido para los hombres que mueran una sola vez, y después de esto el juicio,”</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i="1" lang="es">
                <a:solidFill>
                  <a:schemeClr val="dk1"/>
                </a:solidFill>
              </a:rPr>
              <a:t>Judas 1:6</a:t>
            </a:r>
            <a:endParaRPr i="1">
              <a:solidFill>
                <a:schemeClr val="dk1"/>
              </a:solidFill>
            </a:endParaRPr>
          </a:p>
          <a:p>
            <a:pPr indent="0" lvl="0" marL="0" rtl="0" algn="l">
              <a:spcBef>
                <a:spcPts val="0"/>
              </a:spcBef>
              <a:spcAft>
                <a:spcPts val="0"/>
              </a:spcAft>
              <a:buClr>
                <a:schemeClr val="dk1"/>
              </a:buClr>
              <a:buSzPts val="1100"/>
              <a:buFont typeface="Arial"/>
              <a:buNone/>
            </a:pPr>
            <a:r>
              <a:rPr i="1" lang="es">
                <a:solidFill>
                  <a:schemeClr val="dk1"/>
                </a:solidFill>
              </a:rPr>
              <a:t>“Acuérdense también de los ángeles que no conservaron su posición de autoridad sino que abandonaron su propio lugar. Dios los mantiene en la oscuridad, atados eternamente con cadenas, esperando el gran día del juicio”.</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2 Pedro 2:9</a:t>
            </a:r>
            <a:endParaRPr>
              <a:solidFill>
                <a:schemeClr val="dk1"/>
              </a:solidFill>
            </a:endParaRPr>
          </a:p>
          <a:p>
            <a:pPr indent="0" lvl="0" marL="0" rtl="0" algn="l">
              <a:spcBef>
                <a:spcPts val="0"/>
              </a:spcBef>
              <a:spcAft>
                <a:spcPts val="0"/>
              </a:spcAft>
              <a:buClr>
                <a:schemeClr val="dk1"/>
              </a:buClr>
              <a:buSzPts val="1100"/>
              <a:buFont typeface="Arial"/>
              <a:buNone/>
            </a:pPr>
            <a:r>
              <a:rPr i="1" lang="es">
                <a:solidFill>
                  <a:schemeClr val="dk1"/>
                </a:solidFill>
              </a:rPr>
              <a:t>“el Señor, entonces, sabe rescatar de tentación a los piadosos, y reservar a los injustos bajo castigo para el día del juicio”</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13 </a:t>
            </a:r>
            <a:r>
              <a:rPr i="1" lang="es">
                <a:solidFill>
                  <a:schemeClr val="dk1"/>
                </a:solidFill>
              </a:rPr>
              <a:t>“sufriendo el mal como pago de su iniquidad.”</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La biblia nos enseña, que después de esto viene el juicio final… Quiere saber usted acerca del día del juicio final y lo que revela la palabra de Dios acerca de este tema...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8609b66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8609b66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¿Quiere saber cuál es el plan de Dios para con nuestras almas después de nuestra muerte? Esa es nuestra lección de hoy. ¿Qué hay después de la muerte?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s">
                <a:solidFill>
                  <a:schemeClr val="dk1"/>
                </a:solidFill>
              </a:rPr>
              <a:t>En nuestra lección pasada hablábamos acerca de la muerte, y veíamos y dejábamos muy claro cómo las escrituras nos hablan acerca de ella. Veíamos los diferentes significados y aprendimos uno de los significados, uno es que algo que enseña Dios es que todos, sean buenos y malos, creyentes y no creyentes, blancos y negros, todos, hijos de Dios y no hijos de Dios, todos vamos a experimentar la muerte porque como ya sabemos es algo que ya Dios determinó… En la carta a los Heb 9:27 dice: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98eee2d10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98eee2d10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Les invitamos estimados hermanos y amigos, a seguir esta serie de lecciones bíblicas donde estaremos comentando y hablando sobre cada uno de estos temas, los próximos, el día del juicio y la resurrección... Les invitamos para que juntos sigamos escudriñando sobre lo que dice Dios y lo que Dios nos ha revelado del más allá, y esto, para que tengamos confianza en Él y en lo que ÉL ha revelado. Te invitamos a que te suscribas a este canal para que puedas seguir las siguientes lecciones bíblicas sobre esta lección y otras temas como este. Dios les bendiga.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8609b66b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8609b66b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Muy bien hermanos, ese fue el cierre para el hermano Michell para el contenido del canal de YouTube donde son publicadas estas lecciones bíblicas. Y Para nosotros también este es el cierre, bueno queda la invitación como siempre, para que juntos sigamos con estas lecciones bíblicas, para que sigamos compartiendo de la palabra de Dios sobre estos temas que son super interesantísimos y que hemos dispuesto estudiar ahora debido a lo que hemos venido hablando y como resultado de las lecciones de las mentiras populares del mundo religioso. Estimados hermanos Dios les bendiga.</a:t>
            </a:r>
            <a:br>
              <a:rPr lang="es"/>
            </a:br>
            <a:br>
              <a:rPr lang="es"/>
            </a:br>
            <a:br>
              <a:rPr lang="es"/>
            </a:br>
            <a:br>
              <a:rPr lang="es"/>
            </a:b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8609b66b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8609b66b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Heb 9: 27 </a:t>
            </a:r>
            <a:r>
              <a:rPr lang="es">
                <a:solidFill>
                  <a:schemeClr val="dk1"/>
                </a:solidFill>
              </a:rPr>
              <a:t>“</a:t>
            </a:r>
            <a:r>
              <a:rPr i="1" lang="es">
                <a:solidFill>
                  <a:schemeClr val="dk1"/>
                </a:solidFill>
              </a:rPr>
              <a:t>Y de la manera que está establecido para los hombres que mueran una sola vez”</a:t>
            </a:r>
            <a:r>
              <a:rPr lang="e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br>
              <a:rPr lang="es">
                <a:solidFill>
                  <a:schemeClr val="dk1"/>
                </a:solidFill>
              </a:rPr>
            </a:br>
            <a:r>
              <a:rPr lang="es">
                <a:solidFill>
                  <a:schemeClr val="dk1"/>
                </a:solidFill>
              </a:rPr>
              <a:t>Todos, desde Adán, el primer hombre, hasta ahora, en el presente, el ser humano a experimentado esto que Dios estableció, la muerte. Es ley divina. Nosotros todavía no lo hemos experimentado, todavía continuamos en nuestra existencia, debajo del sol existiendo aún, ahora bien, siendo eso lo que nosotros vamos a experimentar, la muerte, es importante recordar </a:t>
            </a:r>
            <a:r>
              <a:rPr b="1" lang="es">
                <a:solidFill>
                  <a:schemeClr val="dk1"/>
                </a:solidFill>
              </a:rPr>
              <a:t>que es la muerte</a:t>
            </a:r>
            <a:r>
              <a:rPr lang="es">
                <a:solidFill>
                  <a:schemeClr val="dk1"/>
                </a:solidFill>
              </a:rPr>
              <a:t> (esa muerte la cual todos han experimentado desde Adán hasta el presente).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5d36113a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5d36113a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El diccionario del Señor Vine, dice que la palabra muerte viene de este término griego, ¿y cuál es su significado?. dice que es</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a:t>
            </a:r>
            <a:r>
              <a:rPr i="1" lang="es">
                <a:solidFill>
                  <a:schemeClr val="dk1"/>
                </a:solidFill>
              </a:rPr>
              <a:t>La separación del alma (la parte espiritual del hombre) del cuerpo (la parte material), dejando el segundo de funcionar y volviendo al polvo</a:t>
            </a:r>
            <a:r>
              <a:rPr lang="e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También dice: “</a:t>
            </a:r>
            <a:r>
              <a:rPr i="1" lang="es">
                <a:solidFill>
                  <a:schemeClr val="dk1"/>
                </a:solidFill>
              </a:rPr>
              <a:t>La muerte es lo opuesto a la vida, nunca denota inexistencia.</a:t>
            </a:r>
            <a:r>
              <a:rPr lang="es">
                <a:solidFill>
                  <a:schemeClr val="dk1"/>
                </a:solidFill>
              </a:rPr>
              <a:t>” Y es que nunca la muerte se refiere a dejar de existir, si no que se refiere a una separación de la parte física de la parte espiritual. Es importante que entendamos eso.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Y cuando eso ocurre, lo segundo, la parte material, el cuerpo deja de funcionar y vuelve al polvo. Es lo que Dios estableció. Eso es lo que significa muerte, muerte no significa dejar de existir. Muerte es separación, y en este caso es, separación del alma y el espíritu. La separación de la parte material, de la parte espiritual. Y como nos lo dice Dios en eclesiastés 12:7: “</a:t>
            </a:r>
            <a:r>
              <a:rPr i="1" lang="es">
                <a:solidFill>
                  <a:schemeClr val="dk1"/>
                </a:solidFill>
              </a:rPr>
              <a:t>y el polvo vuelva a la tierra (osea el cuerpo), como era, y el espíritu vuelva a Dios que lo dio</a:t>
            </a:r>
            <a:r>
              <a:rPr lang="e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cuando se separa la parte física de la espiritual, ambos toman su destino. Uno vuelve al polvo, vuelve a la tierra, y el otro vuelve a Dios.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¿Cuál es el plan de Dios para con nuestras almas después de nuestra muerte? cuando vuelven a él... ¿qué hay después de la muerte?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6869f02f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6869f02f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Para esto es importante ubicarnos en tiempo y espacio.</a:t>
            </a:r>
            <a:endParaRPr>
              <a:solidFill>
                <a:schemeClr val="dk1"/>
              </a:solidFill>
            </a:endParaRPr>
          </a:p>
          <a:p>
            <a:pPr indent="0" lvl="0" marL="0" rtl="0" algn="l">
              <a:spcBef>
                <a:spcPts val="0"/>
              </a:spcBef>
              <a:spcAft>
                <a:spcPts val="0"/>
              </a:spcAft>
              <a:buNone/>
            </a:pPr>
            <a:r>
              <a:rPr lang="es">
                <a:solidFill>
                  <a:schemeClr val="dk1"/>
                </a:solidFill>
              </a:rPr>
              <a:t>Aquí estamos nosotros, en el presente, el pasado ya se fue, el futuro aún no es una realidad, estamos viviendo el presente.</a:t>
            </a:r>
            <a:endParaRPr>
              <a:solidFill>
                <a:schemeClr val="dk1"/>
              </a:solidFill>
            </a:endParaRPr>
          </a:p>
          <a:p>
            <a:pPr indent="0" lvl="0" marL="0" rtl="0" algn="l">
              <a:spcBef>
                <a:spcPts val="0"/>
              </a:spcBef>
              <a:spcAft>
                <a:spcPts val="0"/>
              </a:spcAft>
              <a:buNone/>
            </a:pPr>
            <a:r>
              <a:rPr lang="es">
                <a:solidFill>
                  <a:schemeClr val="dk1"/>
                </a:solidFill>
              </a:rPr>
              <a:t>Estamos en el presente todos los seres humanos, hijos de Dios y no hijos de Dios. Buenos y malos. Todos, todos los que habitamos este presente en este mundo en el cual estamos.</a:t>
            </a:r>
            <a:br>
              <a:rPr lang="es">
                <a:solidFill>
                  <a:schemeClr val="dk1"/>
                </a:solidFill>
              </a:rPr>
            </a:br>
            <a:br>
              <a:rPr lang="es">
                <a:solidFill>
                  <a:schemeClr val="dk1"/>
                </a:solidFill>
              </a:rPr>
            </a:br>
            <a:r>
              <a:rPr lang="es">
                <a:solidFill>
                  <a:schemeClr val="dk1"/>
                </a:solidFill>
              </a:rPr>
              <a:t>Y </a:t>
            </a:r>
            <a:r>
              <a:rPr lang="es">
                <a:solidFill>
                  <a:schemeClr val="dk1"/>
                </a:solidFill>
              </a:rPr>
              <a:t>Hemos dicho entonces que una ley que Dios ha establecido, es que el hombre va a morir una vez, el hombre lo ha experimentado, muchos de nuestros seres queridos, personas que hemos conocido lo han experimentado, todo moriremos…</a:t>
            </a:r>
            <a:endParaRPr>
              <a:solidFill>
                <a:schemeClr val="dk1"/>
              </a:solidFill>
            </a:endParaRPr>
          </a:p>
          <a:p>
            <a:pPr indent="0" lvl="0" marL="0" rtl="0" algn="l">
              <a:spcBef>
                <a:spcPts val="0"/>
              </a:spcBef>
              <a:spcAft>
                <a:spcPts val="0"/>
              </a:spcAft>
              <a:buNone/>
            </a:pPr>
            <a:r>
              <a:rPr lang="es">
                <a:solidFill>
                  <a:schemeClr val="dk1"/>
                </a:solidFill>
              </a:rPr>
              <a:t>- Las generaciones de cientos de cientos de años atrás, ellos ya la experimentaron. Murieron.</a:t>
            </a:r>
            <a:endParaRPr>
              <a:solidFill>
                <a:schemeClr val="dk1"/>
              </a:solidFill>
            </a:endParaRPr>
          </a:p>
          <a:p>
            <a:pPr indent="0" lvl="0" marL="0" rtl="0" algn="l">
              <a:spcBef>
                <a:spcPts val="0"/>
              </a:spcBef>
              <a:spcAft>
                <a:spcPts val="0"/>
              </a:spcAft>
              <a:buNone/>
            </a:pPr>
            <a:r>
              <a:rPr lang="es">
                <a:solidFill>
                  <a:schemeClr val="dk1"/>
                </a:solidFill>
              </a:rPr>
              <a:t>- Los hijos de Dios, los fieles, los que permanecen en su palabra van a experimentar la muerte.</a:t>
            </a:r>
            <a:endParaRPr>
              <a:solidFill>
                <a:schemeClr val="dk1"/>
              </a:solidFill>
            </a:endParaRPr>
          </a:p>
          <a:p>
            <a:pPr indent="0" lvl="0" marL="0" rtl="0" algn="l">
              <a:spcBef>
                <a:spcPts val="0"/>
              </a:spcBef>
              <a:spcAft>
                <a:spcPts val="0"/>
              </a:spcAft>
              <a:buNone/>
            </a:pPr>
            <a:r>
              <a:rPr lang="es">
                <a:solidFill>
                  <a:schemeClr val="dk1"/>
                </a:solidFill>
              </a:rPr>
              <a:t>- Los infieles, aquellos que conociendo la verdad de Dios no la cumplen, se apartaron y no volvieron también van a experimentar la muerte.</a:t>
            </a:r>
            <a:endParaRPr>
              <a:solidFill>
                <a:schemeClr val="dk1"/>
              </a:solidFill>
            </a:endParaRPr>
          </a:p>
          <a:p>
            <a:pPr indent="0" lvl="0" marL="0" rtl="0" algn="l">
              <a:spcBef>
                <a:spcPts val="0"/>
              </a:spcBef>
              <a:spcAft>
                <a:spcPts val="0"/>
              </a:spcAft>
              <a:buNone/>
            </a:pPr>
            <a:r>
              <a:rPr lang="es">
                <a:solidFill>
                  <a:schemeClr val="dk1"/>
                </a:solidFill>
              </a:rPr>
              <a:t>- Los niños también.</a:t>
            </a:r>
            <a:endParaRPr>
              <a:solidFill>
                <a:schemeClr val="dk1"/>
              </a:solidFill>
            </a:endParaRPr>
          </a:p>
          <a:p>
            <a:pPr indent="0" lvl="0" marL="0" rtl="0" algn="l">
              <a:spcBef>
                <a:spcPts val="0"/>
              </a:spcBef>
              <a:spcAft>
                <a:spcPts val="0"/>
              </a:spcAft>
              <a:buNone/>
            </a:pPr>
            <a:r>
              <a:rPr lang="es">
                <a:solidFill>
                  <a:schemeClr val="dk1"/>
                </a:solidFill>
              </a:rPr>
              <a:t>- Los que no conocieron a Dios, y los que no obedecieron el evangelio, también van a experimentar la muerte. ¿porqué? porque está establecido para los hombres, que mueran una sola vez. Hijos de Dios no hijos de Dios, todos, niños o adultos. Hombres y mujeres, ricos y pobres. Todos experimentaremos la ley de Dios de morir una vez. Pero, siempre ha surgido la pregunta sobre si </a:t>
            </a:r>
            <a:r>
              <a:rPr b="1" lang="es">
                <a:solidFill>
                  <a:schemeClr val="dk1"/>
                </a:solidFill>
              </a:rPr>
              <a:t>hay vida después de la muerte, </a:t>
            </a:r>
            <a:r>
              <a:rPr lang="es">
                <a:solidFill>
                  <a:schemeClr val="dk1"/>
                </a:solidFill>
              </a:rPr>
              <a:t>y no solamente eso, también muchos en el pasado nos hacíamos la pregunta y también hoy lo seguimos escuchando y es… ¿a dónde vamos cuando morimos?, ¿qué hay después de la muerte?. hay muchas ideas y muchos conceptos que se pueden tener dependiendo de qué tipo de cultura pueda tener la gente con respecto a esto.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--------------Pero a nosotros nos interesa es ¿qué dice Dios, que dice la palabra de Dios respecto a esto?. En primer lugar sabemos entonces, que el cuerpo, vuelve al polvo, va al sepulcro. Y el alma, ¿qué a determinado Dios para ella?...</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8609b66b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8609b66b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Pero a nosotros nos interesa es ¿qué dice Dios, que dice la palabra de Dios respecto a esto? ¿Qué es del más allá después de nuestra muerte?, ¿a dónde vamos cuando morimos aparte de nuestro cuerpo? La biblia nos dice que vamos a un lugar que se llama Hades.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5d36113a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5d36113a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Eclesiastés 9:10 dice: “</a:t>
            </a:r>
            <a:r>
              <a:rPr i="1" lang="es">
                <a:solidFill>
                  <a:schemeClr val="dk1"/>
                </a:solidFill>
              </a:rPr>
              <a:t>Todo lo que te viniere a la mano para hacer, hazlo según tus fuerzas; porque en el </a:t>
            </a:r>
            <a:r>
              <a:rPr b="1" i="1" lang="es">
                <a:solidFill>
                  <a:schemeClr val="dk1"/>
                </a:solidFill>
              </a:rPr>
              <a:t>Seol</a:t>
            </a:r>
            <a:r>
              <a:rPr i="1" lang="es">
                <a:solidFill>
                  <a:schemeClr val="dk1"/>
                </a:solidFill>
              </a:rPr>
              <a:t>, adonde vas, no hay obra</a:t>
            </a:r>
            <a:r>
              <a:rPr lang="e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Las Escrituras nos dicen claramente dónde están las almas después de la muerte. En el Seol, el Señor Jesús también lo enseñó. En Lucas 16 encontramos la historia de dos hombres que murieron…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a:t>
            </a:r>
            <a:r>
              <a:rPr i="1" lang="es">
                <a:solidFill>
                  <a:schemeClr val="dk1"/>
                </a:solidFill>
              </a:rPr>
              <a:t>Aconteció que murió el mendigo, y fue llevado por los ángeles al seno de Abraham</a:t>
            </a:r>
            <a:r>
              <a:rPr lang="es">
                <a:solidFill>
                  <a:schemeClr val="dk1"/>
                </a:solidFill>
              </a:rPr>
              <a:t>...» (Luc. 16:22).</a:t>
            </a:r>
            <a:endParaRPr>
              <a:solidFill>
                <a:schemeClr val="dk1"/>
              </a:solidFill>
            </a:endParaRPr>
          </a:p>
          <a:p>
            <a:pPr indent="0" lvl="0" marL="0" rtl="0" algn="l">
              <a:spcBef>
                <a:spcPts val="0"/>
              </a:spcBef>
              <a:spcAft>
                <a:spcPts val="0"/>
              </a:spcAft>
              <a:buClr>
                <a:schemeClr val="dk1"/>
              </a:buClr>
              <a:buSzPts val="1100"/>
              <a:buFont typeface="Arial"/>
              <a:buNone/>
            </a:pPr>
            <a:r>
              <a:rPr i="1" lang="es">
                <a:solidFill>
                  <a:schemeClr val="dk1"/>
                </a:solidFill>
              </a:rPr>
              <a:t>«...Y murió también el rico, y fue sepultado. </a:t>
            </a:r>
            <a:r>
              <a:rPr b="1" i="1" lang="es">
                <a:solidFill>
                  <a:schemeClr val="dk1"/>
                </a:solidFill>
              </a:rPr>
              <a:t>Y en el Hades</a:t>
            </a:r>
            <a:r>
              <a:rPr i="1" lang="es">
                <a:solidFill>
                  <a:schemeClr val="dk1"/>
                </a:solidFill>
              </a:rPr>
              <a:t> alzó sus ojos, estando en tormentos, y vio de lejos a Abraham, y a Lázaro en su seno». </a:t>
            </a:r>
            <a:r>
              <a:rPr lang="es">
                <a:solidFill>
                  <a:schemeClr val="dk1"/>
                </a:solidFill>
              </a:rPr>
              <a:t>(22-23).</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HADES es del Griego, y significa lo mismo que la palabra Hebrea SEOL.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s">
                <a:solidFill>
                  <a:schemeClr val="dk1"/>
                </a:solidFill>
              </a:rPr>
              <a:t>--------------Pero, ¿qué es el hades, aparte de esto, cómo podríamos definir el hades? El Señor Vine en su diccionario de las palabras griegas del NT nos dice que viene de ese término griego, y que significa: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6869f02f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6869f02f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Pero, ¿qué es el hades, aparte de esto, cómo podríamos definir el hades? El Señor Vine en su diccionario de las palabras griegas del NT nos dice que viene de ese término griego, y que significa: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i="1" lang="es">
                <a:solidFill>
                  <a:schemeClr val="dk1"/>
                </a:solidFill>
              </a:rPr>
              <a:t>Región de los espíritus de los muertos</a:t>
            </a:r>
            <a:r>
              <a:rPr i="1" lang="es">
                <a:solidFill>
                  <a:schemeClr val="dk1"/>
                </a:solidFill>
              </a:rPr>
              <a:t> perdidos; pero incluyendo los de los muertos bienaventurados… Nunca denota la sepultura, ni es tampoco la región permanente de los perdidos; para los tales es el estado intermedio entre la muerte y la condenación en la Gehena</a:t>
            </a:r>
            <a:r>
              <a:rPr lang="es">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Eso es el hades, es la región donde van los espíritus de los que que han muerto, tantos buenos como malos </a:t>
            </a:r>
            <a:r>
              <a:rPr b="1" lang="es">
                <a:solidFill>
                  <a:schemeClr val="dk1"/>
                </a:solidFill>
              </a:rPr>
              <a:t>(dice, leer</a:t>
            </a:r>
            <a:r>
              <a:rPr lang="es">
                <a:solidFill>
                  <a:schemeClr val="dk1"/>
                </a:solidFill>
              </a:rPr>
              <a:t>). El hades no es el sepulcro, donde van a colocar nuestros cuerpos cuando nuestro espíritu se separe del cuerpo. No es un lugar permanente eterno, si no al contrario, es un lugar intermedio, entre la muerte y la segunda venida del Señor que es donde se llevará a cabo el juicio final y en ese momento es que </a:t>
            </a:r>
            <a:r>
              <a:rPr lang="es">
                <a:solidFill>
                  <a:schemeClr val="dk1"/>
                </a:solidFill>
              </a:rPr>
              <a:t>irán</a:t>
            </a:r>
            <a:r>
              <a:rPr lang="es">
                <a:solidFill>
                  <a:schemeClr val="dk1"/>
                </a:solidFill>
              </a:rPr>
              <a:t> unos irán al cielo y otros serán enviados al infierno.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6869f02f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6869f02f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Por ejemplo,</a:t>
            </a:r>
            <a:r>
              <a:rPr lang="es"/>
              <a:t>tengamos</a:t>
            </a:r>
            <a:r>
              <a:rPr lang="es"/>
              <a:t> presente un primer ejemplo, nosotros sabemos que el Señor Jesús murió. pero ¿a dónde fué cuando murió, a dónde fue su parte espiritual?, recordemos que la muerte consiste en la separación del alma </a:t>
            </a:r>
            <a:r>
              <a:rPr lang="es">
                <a:solidFill>
                  <a:schemeClr val="dk1"/>
                </a:solidFill>
              </a:rPr>
              <a:t>(</a:t>
            </a:r>
            <a:r>
              <a:rPr lang="es">
                <a:solidFill>
                  <a:schemeClr val="dk1"/>
                </a:solidFill>
              </a:rPr>
              <a:t>parte espiritual)</a:t>
            </a:r>
            <a:r>
              <a:rPr lang="es"/>
              <a:t> del cuerpo (la parte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Hechos 2:31 dice </a:t>
            </a:r>
            <a:r>
              <a:rPr i="1" lang="es"/>
              <a:t>“viéndolo antes, habló de la resurrección de Cristo, que </a:t>
            </a:r>
            <a:r>
              <a:rPr b="1" i="1" lang="es"/>
              <a:t>su alma</a:t>
            </a:r>
            <a:r>
              <a:rPr i="1" lang="es"/>
              <a:t> no fue dejada en </a:t>
            </a:r>
            <a:r>
              <a:rPr b="1" i="1" lang="es"/>
              <a:t>el Hades</a:t>
            </a:r>
            <a:r>
              <a:rPr i="1" lang="es"/>
              <a:t>, ni su carne vio corrupción.”</a:t>
            </a:r>
            <a:endParaRPr i="1"/>
          </a:p>
          <a:p>
            <a:pPr indent="0" lvl="0" marL="0" rtl="0" algn="l">
              <a:spcBef>
                <a:spcPts val="0"/>
              </a:spcBef>
              <a:spcAft>
                <a:spcPts val="0"/>
              </a:spcAft>
              <a:buNone/>
            </a:pPr>
            <a:r>
              <a:t/>
            </a:r>
            <a:endParaRPr i="1"/>
          </a:p>
          <a:p>
            <a:pPr indent="0" lvl="0" marL="0" rtl="0" algn="l">
              <a:spcBef>
                <a:spcPts val="0"/>
              </a:spcBef>
              <a:spcAft>
                <a:spcPts val="0"/>
              </a:spcAft>
              <a:buNone/>
            </a:pPr>
            <a:r>
              <a:rPr lang="es"/>
              <a:t>Cuando el Señor entregó el </a:t>
            </a:r>
            <a:r>
              <a:rPr lang="es"/>
              <a:t>espíritu</a:t>
            </a:r>
            <a:r>
              <a:rPr lang="es"/>
              <a:t>, allá en la cruz del calvario, su alma se fue para el hades, lo dice aquí el texto, a allá fue, al hades, porque el hades es la región de los </a:t>
            </a:r>
            <a:r>
              <a:rPr lang="es"/>
              <a:t>espíritus</a:t>
            </a:r>
            <a:r>
              <a:rPr lang="es"/>
              <a:t> que han muerto. Eso es el hades, y por lo tanto, como se profetizó inclusive, entonces allá fue el alma de nuestro Señor.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jp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11.png"/><Relationship Id="rId8"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5626" l="0" r="0" t="0"/>
          <a:stretch/>
        </p:blipFill>
        <p:spPr>
          <a:xfrm>
            <a:off x="0" y="0"/>
            <a:ext cx="9144000" cy="5143501"/>
          </a:xfrm>
          <a:prstGeom prst="rect">
            <a:avLst/>
          </a:prstGeom>
          <a:noFill/>
          <a:ln>
            <a:noFill/>
          </a:ln>
        </p:spPr>
      </p:pic>
      <p:sp>
        <p:nvSpPr>
          <p:cNvPr id="55" name="Google Shape;55;p13"/>
          <p:cNvSpPr txBox="1"/>
          <p:nvPr/>
        </p:nvSpPr>
        <p:spPr>
          <a:xfrm>
            <a:off x="403275" y="879975"/>
            <a:ext cx="3439800" cy="24981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Más</a:t>
            </a:r>
            <a:endParaRPr i="1" sz="6000">
              <a:solidFill>
                <a:srgbClr val="FFFFFF"/>
              </a:solidFill>
              <a:latin typeface="Merienda One"/>
              <a:ea typeface="Merienda One"/>
              <a:cs typeface="Merienda One"/>
              <a:sym typeface="Merienda One"/>
            </a:endParaRPr>
          </a:p>
          <a:p>
            <a:pPr indent="0" lvl="0" marL="0" rtl="0" algn="l">
              <a:lnSpc>
                <a:spcPct val="100000"/>
              </a:lnSpc>
              <a:spcBef>
                <a:spcPts val="0"/>
              </a:spcBef>
              <a:spcAft>
                <a:spcPts val="0"/>
              </a:spcAft>
              <a:buNone/>
            </a:pPr>
            <a:r>
              <a:rPr i="1" lang="es" sz="10000">
                <a:solidFill>
                  <a:srgbClr val="FFFFFF"/>
                </a:solidFill>
                <a:latin typeface="Merienda One"/>
                <a:ea typeface="Merienda One"/>
                <a:cs typeface="Merienda One"/>
                <a:sym typeface="Merienda One"/>
              </a:rPr>
              <a:t>Allá</a:t>
            </a:r>
            <a:endParaRPr i="1" sz="10000">
              <a:solidFill>
                <a:srgbClr val="FFFFFF"/>
              </a:solidFill>
              <a:latin typeface="Merienda One"/>
              <a:ea typeface="Merienda One"/>
              <a:cs typeface="Merienda One"/>
              <a:sym typeface="Meriend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500"/>
                                        <p:tgtEl>
                                          <p:spTgt spid="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2"/>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166" name="Google Shape;166;p22"/>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167" name="Google Shape;167;p22"/>
          <p:cNvSpPr txBox="1"/>
          <p:nvPr/>
        </p:nvSpPr>
        <p:spPr>
          <a:xfrm>
            <a:off x="265825" y="1745250"/>
            <a:ext cx="8542800" cy="3179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(39) </a:t>
            </a:r>
            <a:r>
              <a:rPr lang="es" sz="2000">
                <a:latin typeface="Asap Condensed"/>
                <a:ea typeface="Asap Condensed"/>
                <a:cs typeface="Asap Condensed"/>
                <a:sym typeface="Asap Condensed"/>
              </a:rPr>
              <a:t>Y uno de los malhechores que estaban colgados le injuriaba, diciendo: Si tú eres el Cristo, sálvate a ti mismo y a nosotros.</a:t>
            </a:r>
            <a:endParaRPr sz="2000">
              <a:latin typeface="Asap Condensed"/>
              <a:ea typeface="Asap Condensed"/>
              <a:cs typeface="Asap Condensed"/>
              <a:sym typeface="Asap Condensed"/>
            </a:endParaRPr>
          </a:p>
          <a:p>
            <a:pPr indent="0" lvl="0" marL="0" rtl="0" algn="just">
              <a:lnSpc>
                <a:spcPct val="100000"/>
              </a:lnSpc>
              <a:spcBef>
                <a:spcPts val="1000"/>
              </a:spcBef>
              <a:spcAft>
                <a:spcPts val="0"/>
              </a:spcAft>
              <a:buNone/>
            </a:pPr>
            <a:r>
              <a:rPr lang="es" sz="1200">
                <a:latin typeface="Asap Condensed"/>
                <a:ea typeface="Asap Condensed"/>
                <a:cs typeface="Asap Condensed"/>
                <a:sym typeface="Asap Condensed"/>
              </a:rPr>
              <a:t>(40)</a:t>
            </a:r>
            <a:r>
              <a:rPr lang="es" sz="2000">
                <a:latin typeface="Asap Condensed"/>
                <a:ea typeface="Asap Condensed"/>
                <a:cs typeface="Asap Condensed"/>
                <a:sym typeface="Asap Condensed"/>
              </a:rPr>
              <a:t> Respondiendo el otro, le reprendió, diciendo: ¿Ni aun temes tú a Dios, estando en la misma condenación?</a:t>
            </a:r>
            <a:endParaRPr sz="2000">
              <a:latin typeface="Asap Condensed"/>
              <a:ea typeface="Asap Condensed"/>
              <a:cs typeface="Asap Condensed"/>
              <a:sym typeface="Asap Condensed"/>
            </a:endParaRPr>
          </a:p>
          <a:p>
            <a:pPr indent="0" lvl="0" marL="0" rtl="0" algn="just">
              <a:lnSpc>
                <a:spcPct val="100000"/>
              </a:lnSpc>
              <a:spcBef>
                <a:spcPts val="1000"/>
              </a:spcBef>
              <a:spcAft>
                <a:spcPts val="0"/>
              </a:spcAft>
              <a:buNone/>
            </a:pPr>
            <a:r>
              <a:rPr lang="es" sz="1200">
                <a:latin typeface="Asap Condensed"/>
                <a:ea typeface="Asap Condensed"/>
                <a:cs typeface="Asap Condensed"/>
                <a:sym typeface="Asap Condensed"/>
              </a:rPr>
              <a:t>(41)</a:t>
            </a:r>
            <a:r>
              <a:rPr lang="es" sz="2000">
                <a:latin typeface="Asap Condensed"/>
                <a:ea typeface="Asap Condensed"/>
                <a:cs typeface="Asap Condensed"/>
                <a:sym typeface="Asap Condensed"/>
              </a:rPr>
              <a:t> Nosotros, a la verdad, justamente padecemos, porque recibimos lo que merecieron nuestros hechos; mas éste ningún mal hizo.</a:t>
            </a:r>
            <a:endParaRPr sz="2000">
              <a:latin typeface="Asap Condensed"/>
              <a:ea typeface="Asap Condensed"/>
              <a:cs typeface="Asap Condensed"/>
              <a:sym typeface="Asap Condensed"/>
            </a:endParaRPr>
          </a:p>
          <a:p>
            <a:pPr indent="0" lvl="0" marL="0" rtl="0" algn="just">
              <a:lnSpc>
                <a:spcPct val="100000"/>
              </a:lnSpc>
              <a:spcBef>
                <a:spcPts val="1000"/>
              </a:spcBef>
              <a:spcAft>
                <a:spcPts val="0"/>
              </a:spcAft>
              <a:buNone/>
            </a:pPr>
            <a:r>
              <a:rPr lang="es" sz="1200">
                <a:latin typeface="Asap Condensed"/>
                <a:ea typeface="Asap Condensed"/>
                <a:cs typeface="Asap Condensed"/>
                <a:sym typeface="Asap Condensed"/>
              </a:rPr>
              <a:t>(42)</a:t>
            </a:r>
            <a:r>
              <a:rPr lang="es" sz="2000">
                <a:latin typeface="Asap Condensed"/>
                <a:ea typeface="Asap Condensed"/>
                <a:cs typeface="Asap Condensed"/>
                <a:sym typeface="Asap Condensed"/>
              </a:rPr>
              <a:t> Y dijo a Jesús: Acuérdate de mí cuando vengas en tu reino.</a:t>
            </a:r>
            <a:endParaRPr sz="2000">
              <a:latin typeface="Asap Condensed"/>
              <a:ea typeface="Asap Condensed"/>
              <a:cs typeface="Asap Condensed"/>
              <a:sym typeface="Asap Condensed"/>
            </a:endParaRPr>
          </a:p>
          <a:p>
            <a:pPr indent="0" lvl="0" marL="0" rtl="0" algn="just">
              <a:lnSpc>
                <a:spcPct val="100000"/>
              </a:lnSpc>
              <a:spcBef>
                <a:spcPts val="1000"/>
              </a:spcBef>
              <a:spcAft>
                <a:spcPts val="0"/>
              </a:spcAft>
              <a:buNone/>
            </a:pPr>
            <a:r>
              <a:rPr lang="es" sz="1200">
                <a:latin typeface="Asap Condensed"/>
                <a:ea typeface="Asap Condensed"/>
                <a:cs typeface="Asap Condensed"/>
                <a:sym typeface="Asap Condensed"/>
              </a:rPr>
              <a:t>(43)</a:t>
            </a:r>
            <a:r>
              <a:rPr lang="es" sz="2000">
                <a:latin typeface="Asap Condensed"/>
                <a:ea typeface="Asap Condensed"/>
                <a:cs typeface="Asap Condensed"/>
                <a:sym typeface="Asap Condensed"/>
              </a:rPr>
              <a:t> Entonces Jesús le dijo: De cierto te digo </a:t>
            </a:r>
            <a:r>
              <a:rPr b="1" lang="es" sz="2000">
                <a:latin typeface="Asap Condensed"/>
                <a:ea typeface="Asap Condensed"/>
                <a:cs typeface="Asap Condensed"/>
                <a:sym typeface="Asap Condensed"/>
              </a:rPr>
              <a:t>que hoy estarás conmigo en el paraíso</a:t>
            </a:r>
            <a:r>
              <a:rPr lang="es" sz="2000">
                <a:latin typeface="Asap Condensed"/>
                <a:ea typeface="Asap Condensed"/>
                <a:cs typeface="Asap Condensed"/>
                <a:sym typeface="Asap Condensed"/>
              </a:rPr>
              <a:t>.</a:t>
            </a:r>
            <a:endParaRPr sz="2000">
              <a:latin typeface="Asap Condensed"/>
              <a:ea typeface="Asap Condensed"/>
              <a:cs typeface="Asap Condensed"/>
              <a:sym typeface="Asap Condensed"/>
            </a:endParaRPr>
          </a:p>
          <a:p>
            <a:pPr indent="0" lvl="0" marL="0" rtl="0" algn="just">
              <a:lnSpc>
                <a:spcPct val="100000"/>
              </a:lnSpc>
              <a:spcBef>
                <a:spcPts val="1000"/>
              </a:spcBef>
              <a:spcAft>
                <a:spcPts val="1000"/>
              </a:spcAft>
              <a:buNone/>
            </a:pPr>
            <a:r>
              <a:t/>
            </a:r>
            <a:endParaRPr sz="2000">
              <a:latin typeface="Asap Condensed"/>
              <a:ea typeface="Asap Condensed"/>
              <a:cs typeface="Asap Condensed"/>
              <a:sym typeface="Asap Condensed"/>
            </a:endParaRPr>
          </a:p>
        </p:txBody>
      </p:sp>
      <p:sp>
        <p:nvSpPr>
          <p:cNvPr id="168" name="Google Shape;168;p22"/>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23</a:t>
            </a:r>
            <a:endParaRPr b="1" i="1" sz="2000">
              <a:solidFill>
                <a:srgbClr val="980000"/>
              </a:solidFill>
              <a:latin typeface="Merienda One"/>
              <a:ea typeface="Merienda One"/>
              <a:cs typeface="Merienda One"/>
              <a:sym typeface="Meriend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3"/>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174" name="Google Shape;174;p23"/>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175" name="Google Shape;175;p23"/>
          <p:cNvSpPr txBox="1"/>
          <p:nvPr/>
        </p:nvSpPr>
        <p:spPr>
          <a:xfrm>
            <a:off x="265825" y="1669050"/>
            <a:ext cx="5303700" cy="111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(43)</a:t>
            </a:r>
            <a:r>
              <a:rPr lang="es" sz="2000">
                <a:latin typeface="Asap Condensed"/>
                <a:ea typeface="Asap Condensed"/>
                <a:cs typeface="Asap Condensed"/>
                <a:sym typeface="Asap Condensed"/>
              </a:rPr>
              <a:t> </a:t>
            </a:r>
            <a:r>
              <a:rPr lang="es" sz="2000">
                <a:latin typeface="Asap Condensed"/>
                <a:ea typeface="Asap Condensed"/>
                <a:cs typeface="Asap Condensed"/>
                <a:sym typeface="Asap Condensed"/>
              </a:rPr>
              <a:t>Entonces Jesús le dijo: De cierto te digo que hoy estarás conmigo en </a:t>
            </a:r>
            <a:r>
              <a:rPr b="1" lang="es" sz="2000">
                <a:latin typeface="Asap Condensed"/>
                <a:ea typeface="Asap Condensed"/>
                <a:cs typeface="Asap Condensed"/>
                <a:sym typeface="Asap Condensed"/>
              </a:rPr>
              <a:t>el paraíso</a:t>
            </a:r>
            <a:r>
              <a:rPr lang="es" sz="2000">
                <a:latin typeface="Asap Condensed"/>
                <a:ea typeface="Asap Condensed"/>
                <a:cs typeface="Asap Condensed"/>
                <a:sym typeface="Asap Condensed"/>
              </a:rPr>
              <a:t>.</a:t>
            </a:r>
            <a:endParaRPr sz="2000">
              <a:latin typeface="Asap Condensed"/>
              <a:ea typeface="Asap Condensed"/>
              <a:cs typeface="Asap Condensed"/>
              <a:sym typeface="Asap Condensed"/>
            </a:endParaRPr>
          </a:p>
        </p:txBody>
      </p:sp>
      <p:sp>
        <p:nvSpPr>
          <p:cNvPr id="176" name="Google Shape;176;p23"/>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23</a:t>
            </a:r>
            <a:endParaRPr b="1" i="1" sz="2000">
              <a:solidFill>
                <a:srgbClr val="980000"/>
              </a:solidFill>
              <a:latin typeface="Merienda One"/>
              <a:ea typeface="Merienda One"/>
              <a:cs typeface="Merienda One"/>
              <a:sym typeface="Merienda One"/>
            </a:endParaRPr>
          </a:p>
        </p:txBody>
      </p:sp>
      <p:sp>
        <p:nvSpPr>
          <p:cNvPr id="177" name="Google Shape;177;p23"/>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178" name="Google Shape;178;p23"/>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179" name="Google Shape;179;p23"/>
          <p:cNvSpPr txBox="1"/>
          <p:nvPr/>
        </p:nvSpPr>
        <p:spPr>
          <a:xfrm>
            <a:off x="265825" y="2873025"/>
            <a:ext cx="4953900" cy="111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(31)</a:t>
            </a:r>
            <a:r>
              <a:rPr lang="es" sz="2000">
                <a:latin typeface="Asap Condensed"/>
                <a:ea typeface="Asap Condensed"/>
                <a:cs typeface="Asap Condensed"/>
                <a:sym typeface="Asap Condensed"/>
              </a:rPr>
              <a:t> viéndolo antes, habló de la resurrección de Cristo, que </a:t>
            </a:r>
            <a:r>
              <a:rPr b="1" lang="es" sz="2000">
                <a:latin typeface="Asap Condensed"/>
                <a:ea typeface="Asap Condensed"/>
                <a:cs typeface="Asap Condensed"/>
                <a:sym typeface="Asap Condensed"/>
              </a:rPr>
              <a:t>su alma</a:t>
            </a:r>
            <a:r>
              <a:rPr lang="es" sz="2000">
                <a:latin typeface="Asap Condensed"/>
                <a:ea typeface="Asap Condensed"/>
                <a:cs typeface="Asap Condensed"/>
                <a:sym typeface="Asap Condensed"/>
              </a:rPr>
              <a:t> no fue dejada en </a:t>
            </a:r>
            <a:r>
              <a:rPr b="1" lang="es" sz="2000">
                <a:latin typeface="Asap Condensed"/>
                <a:ea typeface="Asap Condensed"/>
                <a:cs typeface="Asap Condensed"/>
                <a:sym typeface="Asap Condensed"/>
              </a:rPr>
              <a:t>el Hades</a:t>
            </a:r>
            <a:r>
              <a:rPr lang="es" sz="2000">
                <a:latin typeface="Asap Condensed"/>
                <a:ea typeface="Asap Condensed"/>
                <a:cs typeface="Asap Condensed"/>
                <a:sym typeface="Asap Condensed"/>
              </a:rPr>
              <a:t>, ni su carne vio corrupción.</a:t>
            </a:r>
            <a:endParaRPr sz="2000">
              <a:latin typeface="Asap Condensed"/>
              <a:ea typeface="Asap Condensed"/>
              <a:cs typeface="Asap Condensed"/>
              <a:sym typeface="Asap Condensed"/>
            </a:endParaRPr>
          </a:p>
        </p:txBody>
      </p:sp>
      <p:sp>
        <p:nvSpPr>
          <p:cNvPr id="180" name="Google Shape;180;p23"/>
          <p:cNvSpPr txBox="1"/>
          <p:nvPr/>
        </p:nvSpPr>
        <p:spPr>
          <a:xfrm>
            <a:off x="265825" y="2571750"/>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Hechos 2</a:t>
            </a:r>
            <a:endParaRPr b="1" i="1" sz="2000">
              <a:solidFill>
                <a:srgbClr val="980000"/>
              </a:solidFill>
              <a:latin typeface="Merienda One"/>
              <a:ea typeface="Merienda One"/>
              <a:cs typeface="Merienda One"/>
              <a:sym typeface="Merienda One"/>
            </a:endParaRPr>
          </a:p>
        </p:txBody>
      </p:sp>
      <p:sp>
        <p:nvSpPr>
          <p:cNvPr id="181" name="Google Shape;181;p23"/>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pic>
        <p:nvPicPr>
          <p:cNvPr id="182" name="Google Shape;182;p23"/>
          <p:cNvPicPr preferRelativeResize="0"/>
          <p:nvPr/>
        </p:nvPicPr>
        <p:blipFill>
          <a:blip r:embed="rId5">
            <a:alphaModFix/>
          </a:blip>
          <a:stretch>
            <a:fillRect/>
          </a:stretch>
        </p:blipFill>
        <p:spPr>
          <a:xfrm rot="-3648162">
            <a:off x="4400627" y="3392265"/>
            <a:ext cx="1215652" cy="1215644"/>
          </a:xfrm>
          <a:prstGeom prst="rect">
            <a:avLst/>
          </a:prstGeom>
          <a:noFill/>
          <a:ln>
            <a:noFill/>
          </a:ln>
        </p:spPr>
      </p:pic>
      <p:pic>
        <p:nvPicPr>
          <p:cNvPr id="183" name="Google Shape;183;p23"/>
          <p:cNvPicPr preferRelativeResize="0"/>
          <p:nvPr/>
        </p:nvPicPr>
        <p:blipFill>
          <a:blip r:embed="rId6">
            <a:alphaModFix/>
          </a:blip>
          <a:stretch>
            <a:fillRect/>
          </a:stretch>
        </p:blipFill>
        <p:spPr>
          <a:xfrm rot="-8099993">
            <a:off x="2967798" y="196343"/>
            <a:ext cx="3208408" cy="4538037"/>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ppt_w</p:attrName>
                                        </p:attrNameLst>
                                      </p:cBhvr>
                                      <p:tavLst>
                                        <p:tav fmla="" tm="0">
                                          <p:val>
                                            <p:strVal val="0"/>
                                          </p:val>
                                        </p:tav>
                                        <p:tav fmla="" tm="100000">
                                          <p:val>
                                            <p:strVal val="#ppt_w"/>
                                          </p:val>
                                        </p:tav>
                                      </p:tavLst>
                                    </p:anim>
                                    <p:anim calcmode="lin" valueType="num">
                                      <p:cBhvr additive="base">
                                        <p:cTn dur="1000"/>
                                        <p:tgtEl>
                                          <p:spTgt spid="1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ppt_w</p:attrName>
                                        </p:attrNameLst>
                                      </p:cBhvr>
                                      <p:tavLst>
                                        <p:tav fmla="" tm="0">
                                          <p:val>
                                            <p:strVal val="0"/>
                                          </p:val>
                                        </p:tav>
                                        <p:tav fmla="" tm="100000">
                                          <p:val>
                                            <p:strVal val="#ppt_w"/>
                                          </p:val>
                                        </p:tav>
                                      </p:tavLst>
                                    </p:anim>
                                    <p:anim calcmode="lin" valueType="num">
                                      <p:cBhvr additive="base">
                                        <p:cTn dur="1000"/>
                                        <p:tgtEl>
                                          <p:spTgt spid="1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ppt_w</p:attrName>
                                        </p:attrNameLst>
                                      </p:cBhvr>
                                      <p:tavLst>
                                        <p:tav fmla="" tm="0">
                                          <p:val>
                                            <p:strVal val="0"/>
                                          </p:val>
                                        </p:tav>
                                        <p:tav fmla="" tm="100000">
                                          <p:val>
                                            <p:strVal val="#ppt_w"/>
                                          </p:val>
                                        </p:tav>
                                      </p:tavLst>
                                    </p:anim>
                                    <p:anim calcmode="lin" valueType="num">
                                      <p:cBhvr additive="base">
                                        <p:cTn dur="1000"/>
                                        <p:tgtEl>
                                          <p:spTgt spid="1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4"/>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189" name="Google Shape;189;p24"/>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190" name="Google Shape;190;p24"/>
          <p:cNvSpPr txBox="1"/>
          <p:nvPr/>
        </p:nvSpPr>
        <p:spPr>
          <a:xfrm>
            <a:off x="265825" y="1669050"/>
            <a:ext cx="5303700" cy="111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(17)</a:t>
            </a:r>
            <a:r>
              <a:rPr lang="es" sz="2000">
                <a:latin typeface="Asap Condensed"/>
                <a:ea typeface="Asap Condensed"/>
                <a:cs typeface="Asap Condensed"/>
                <a:sym typeface="Asap Condensed"/>
              </a:rPr>
              <a:t> </a:t>
            </a:r>
            <a:r>
              <a:rPr lang="es" sz="2000">
                <a:latin typeface="Asap Condensed"/>
                <a:ea typeface="Asap Condensed"/>
                <a:cs typeface="Asap Condensed"/>
                <a:sym typeface="Asap Condensed"/>
              </a:rPr>
              <a:t>Jesús le dijo: Suéltame porque </a:t>
            </a:r>
            <a:r>
              <a:rPr b="1" lang="es" sz="2000">
                <a:latin typeface="Asap Condensed"/>
                <a:ea typeface="Asap Condensed"/>
                <a:cs typeface="Asap Condensed"/>
                <a:sym typeface="Asap Condensed"/>
              </a:rPr>
              <a:t>todavía no he subido al Padre</a:t>
            </a:r>
            <a:r>
              <a:rPr lang="es" sz="2000">
                <a:latin typeface="Asap Condensed"/>
                <a:ea typeface="Asap Condensed"/>
                <a:cs typeface="Asap Condensed"/>
                <a:sym typeface="Asap Condensed"/>
              </a:rPr>
              <a:t>; pero ve a mis hermanos, y diles: «Subo a mi Padre y a vuestro Padre, a mi Dios y a vuestro Dios».</a:t>
            </a:r>
            <a:endParaRPr sz="2000">
              <a:latin typeface="Asap Condensed"/>
              <a:ea typeface="Asap Condensed"/>
              <a:cs typeface="Asap Condensed"/>
              <a:sym typeface="Asap Condensed"/>
            </a:endParaRPr>
          </a:p>
        </p:txBody>
      </p:sp>
      <p:sp>
        <p:nvSpPr>
          <p:cNvPr id="191" name="Google Shape;191;p24"/>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Juan 20</a:t>
            </a:r>
            <a:endParaRPr b="1" i="1" sz="2000">
              <a:solidFill>
                <a:srgbClr val="980000"/>
              </a:solidFill>
              <a:latin typeface="Merienda One"/>
              <a:ea typeface="Merienda One"/>
              <a:cs typeface="Merienda One"/>
              <a:sym typeface="Merienda One"/>
            </a:endParaRPr>
          </a:p>
        </p:txBody>
      </p:sp>
      <p:sp>
        <p:nvSpPr>
          <p:cNvPr id="192" name="Google Shape;192;p24"/>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193" name="Google Shape;193;p24"/>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194" name="Google Shape;194;p24"/>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500"/>
                                        <p:tgtEl>
                                          <p:spTgt spid="19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5"/>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200" name="Google Shape;200;p25"/>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201" name="Google Shape;201;p25"/>
          <p:cNvSpPr txBox="1"/>
          <p:nvPr/>
        </p:nvSpPr>
        <p:spPr>
          <a:xfrm>
            <a:off x="265825" y="1669050"/>
            <a:ext cx="5303700" cy="3316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100">
                <a:latin typeface="Asap Condensed"/>
                <a:ea typeface="Asap Condensed"/>
                <a:cs typeface="Asap Condensed"/>
                <a:sym typeface="Asap Condensed"/>
              </a:rPr>
              <a:t>(22)</a:t>
            </a:r>
            <a:r>
              <a:rPr lang="es" sz="1900">
                <a:latin typeface="Asap Condensed"/>
                <a:ea typeface="Asap Condensed"/>
                <a:cs typeface="Asap Condensed"/>
                <a:sym typeface="Asap Condensed"/>
              </a:rPr>
              <a:t> </a:t>
            </a:r>
            <a:r>
              <a:rPr lang="es" sz="1900">
                <a:latin typeface="Asap Condensed"/>
                <a:ea typeface="Asap Condensed"/>
                <a:cs typeface="Asap Condensed"/>
                <a:sym typeface="Asap Condensed"/>
              </a:rPr>
              <a:t>Aconteció que murió el mendigo, y fue llevado por los ángeles </a:t>
            </a:r>
            <a:r>
              <a:rPr b="1" lang="es" sz="1900">
                <a:latin typeface="Asap Condensed"/>
                <a:ea typeface="Asap Condensed"/>
                <a:cs typeface="Asap Condensed"/>
                <a:sym typeface="Asap Condensed"/>
              </a:rPr>
              <a:t>al seno de Abraham</a:t>
            </a:r>
            <a:r>
              <a:rPr lang="es" sz="1900">
                <a:latin typeface="Asap Condensed"/>
                <a:ea typeface="Asap Condensed"/>
                <a:cs typeface="Asap Condensed"/>
                <a:sym typeface="Asap Condensed"/>
              </a:rPr>
              <a:t>.</a:t>
            </a:r>
            <a:endParaRPr sz="1900">
              <a:latin typeface="Asap Condensed"/>
              <a:ea typeface="Asap Condensed"/>
              <a:cs typeface="Asap Condensed"/>
              <a:sym typeface="Asap Condensed"/>
            </a:endParaRPr>
          </a:p>
          <a:p>
            <a:pPr indent="0" lvl="0" marL="0" rtl="0" algn="just">
              <a:lnSpc>
                <a:spcPct val="100000"/>
              </a:lnSpc>
              <a:spcBef>
                <a:spcPts val="0"/>
              </a:spcBef>
              <a:spcAft>
                <a:spcPts val="0"/>
              </a:spcAft>
              <a:buNone/>
            </a:pPr>
            <a:r>
              <a:t/>
            </a:r>
            <a:endParaRPr sz="1900">
              <a:latin typeface="Asap Condensed"/>
              <a:ea typeface="Asap Condensed"/>
              <a:cs typeface="Asap Condensed"/>
              <a:sym typeface="Asap Condensed"/>
            </a:endParaRPr>
          </a:p>
          <a:p>
            <a:pPr indent="0" lvl="0" marL="0" rtl="0" algn="just">
              <a:lnSpc>
                <a:spcPct val="100000"/>
              </a:lnSpc>
              <a:spcBef>
                <a:spcPts val="0"/>
              </a:spcBef>
              <a:spcAft>
                <a:spcPts val="0"/>
              </a:spcAft>
              <a:buNone/>
            </a:pPr>
            <a:r>
              <a:rPr lang="es" sz="1900">
                <a:latin typeface="Asap Condensed"/>
                <a:ea typeface="Asap Condensed"/>
                <a:cs typeface="Asap Condensed"/>
                <a:sym typeface="Asap Condensed"/>
              </a:rPr>
              <a:t>...</a:t>
            </a:r>
            <a:r>
              <a:rPr lang="es" sz="1900">
                <a:latin typeface="Asap Condensed"/>
                <a:ea typeface="Asap Condensed"/>
                <a:cs typeface="Asap Condensed"/>
                <a:sym typeface="Asap Condensed"/>
              </a:rPr>
              <a:t>y murió también el rico, y fue sepultado.</a:t>
            </a:r>
            <a:endParaRPr sz="1900">
              <a:latin typeface="Asap Condensed"/>
              <a:ea typeface="Asap Condensed"/>
              <a:cs typeface="Asap Condensed"/>
              <a:sym typeface="Asap Condensed"/>
            </a:endParaRPr>
          </a:p>
          <a:p>
            <a:pPr indent="0" lvl="0" marL="0" rtl="0" algn="just">
              <a:lnSpc>
                <a:spcPct val="100000"/>
              </a:lnSpc>
              <a:spcBef>
                <a:spcPts val="0"/>
              </a:spcBef>
              <a:spcAft>
                <a:spcPts val="0"/>
              </a:spcAft>
              <a:buNone/>
            </a:pPr>
            <a:r>
              <a:rPr lang="es" sz="1100">
                <a:latin typeface="Asap Condensed"/>
                <a:ea typeface="Asap Condensed"/>
                <a:cs typeface="Asap Condensed"/>
                <a:sym typeface="Asap Condensed"/>
              </a:rPr>
              <a:t>(</a:t>
            </a:r>
            <a:r>
              <a:rPr lang="es" sz="1100">
                <a:latin typeface="Asap Condensed"/>
                <a:ea typeface="Asap Condensed"/>
                <a:cs typeface="Asap Condensed"/>
                <a:sym typeface="Asap Condensed"/>
              </a:rPr>
              <a:t>23)</a:t>
            </a:r>
            <a:r>
              <a:rPr lang="es" sz="1900">
                <a:latin typeface="Asap Condensed"/>
                <a:ea typeface="Asap Condensed"/>
                <a:cs typeface="Asap Condensed"/>
                <a:sym typeface="Asap Condensed"/>
              </a:rPr>
              <a:t> Y en el </a:t>
            </a:r>
            <a:r>
              <a:rPr b="1" lang="es" sz="1900">
                <a:latin typeface="Asap Condensed"/>
                <a:ea typeface="Asap Condensed"/>
                <a:cs typeface="Asap Condensed"/>
                <a:sym typeface="Asap Condensed"/>
              </a:rPr>
              <a:t>Hades</a:t>
            </a:r>
            <a:r>
              <a:rPr lang="es" sz="1900">
                <a:latin typeface="Asap Condensed"/>
                <a:ea typeface="Asap Condensed"/>
                <a:cs typeface="Asap Condensed"/>
                <a:sym typeface="Asap Condensed"/>
              </a:rPr>
              <a:t> alzó sus ojos, estando en tormentos, y </a:t>
            </a:r>
            <a:r>
              <a:rPr b="1" lang="es" sz="1900">
                <a:latin typeface="Asap Condensed"/>
                <a:ea typeface="Asap Condensed"/>
                <a:cs typeface="Asap Condensed"/>
                <a:sym typeface="Asap Condensed"/>
              </a:rPr>
              <a:t>vio de lejos a Abraham, y a Lázaro</a:t>
            </a:r>
            <a:r>
              <a:rPr lang="es" sz="1900">
                <a:latin typeface="Asap Condensed"/>
                <a:ea typeface="Asap Condensed"/>
                <a:cs typeface="Asap Condensed"/>
                <a:sym typeface="Asap Condensed"/>
              </a:rPr>
              <a:t> en su seno.</a:t>
            </a:r>
            <a:endParaRPr sz="1900">
              <a:latin typeface="Asap Condensed"/>
              <a:ea typeface="Asap Condensed"/>
              <a:cs typeface="Asap Condensed"/>
              <a:sym typeface="Asap Condensed"/>
            </a:endParaRPr>
          </a:p>
          <a:p>
            <a:pPr indent="0" lvl="0" marL="0" rtl="0" algn="just">
              <a:lnSpc>
                <a:spcPct val="100000"/>
              </a:lnSpc>
              <a:spcBef>
                <a:spcPts val="0"/>
              </a:spcBef>
              <a:spcAft>
                <a:spcPts val="0"/>
              </a:spcAft>
              <a:buNone/>
            </a:pPr>
            <a:r>
              <a:rPr lang="es" sz="1100">
                <a:latin typeface="Asap Condensed"/>
                <a:ea typeface="Asap Condensed"/>
                <a:cs typeface="Asap Condensed"/>
                <a:sym typeface="Asap Condensed"/>
              </a:rPr>
              <a:t>(27) </a:t>
            </a:r>
            <a:r>
              <a:rPr lang="es" sz="1900">
                <a:latin typeface="Asap Condensed"/>
                <a:ea typeface="Asap Condensed"/>
                <a:cs typeface="Asap Condensed"/>
                <a:sym typeface="Asap Condensed"/>
              </a:rPr>
              <a:t>Entonces le dijo: Te ruego, pues, padre, que le envíes a la casa de mi padre,</a:t>
            </a:r>
            <a:endParaRPr sz="1900">
              <a:latin typeface="Asap Condensed"/>
              <a:ea typeface="Asap Condensed"/>
              <a:cs typeface="Asap Condensed"/>
              <a:sym typeface="Asap Condensed"/>
            </a:endParaRPr>
          </a:p>
          <a:p>
            <a:pPr indent="0" lvl="0" marL="0" rtl="0" algn="just">
              <a:lnSpc>
                <a:spcPct val="100000"/>
              </a:lnSpc>
              <a:spcBef>
                <a:spcPts val="0"/>
              </a:spcBef>
              <a:spcAft>
                <a:spcPts val="0"/>
              </a:spcAft>
              <a:buNone/>
            </a:pPr>
            <a:r>
              <a:rPr lang="es" sz="1100">
                <a:latin typeface="Asap Condensed"/>
                <a:ea typeface="Asap Condensed"/>
                <a:cs typeface="Asap Condensed"/>
                <a:sym typeface="Asap Condensed"/>
              </a:rPr>
              <a:t>(</a:t>
            </a:r>
            <a:r>
              <a:rPr lang="es" sz="1100">
                <a:latin typeface="Asap Condensed"/>
                <a:ea typeface="Asap Condensed"/>
                <a:cs typeface="Asap Condensed"/>
                <a:sym typeface="Asap Condensed"/>
              </a:rPr>
              <a:t>28)</a:t>
            </a:r>
            <a:r>
              <a:rPr lang="es" sz="1900">
                <a:latin typeface="Asap Condensed"/>
                <a:ea typeface="Asap Condensed"/>
                <a:cs typeface="Asap Condensed"/>
                <a:sym typeface="Asap Condensed"/>
              </a:rPr>
              <a:t> porque tengo cinco hermanos, para que les testifique, a fin de que no vengan ellos también a este </a:t>
            </a:r>
            <a:r>
              <a:rPr b="1" lang="es" sz="1900">
                <a:latin typeface="Asap Condensed"/>
                <a:ea typeface="Asap Condensed"/>
                <a:cs typeface="Asap Condensed"/>
                <a:sym typeface="Asap Condensed"/>
              </a:rPr>
              <a:t>lugar de tormento</a:t>
            </a:r>
            <a:r>
              <a:rPr lang="es" sz="1900">
                <a:latin typeface="Asap Condensed"/>
                <a:ea typeface="Asap Condensed"/>
                <a:cs typeface="Asap Condensed"/>
                <a:sym typeface="Asap Condensed"/>
              </a:rPr>
              <a:t>.</a:t>
            </a:r>
            <a:endParaRPr sz="1900">
              <a:latin typeface="Asap Condensed"/>
              <a:ea typeface="Asap Condensed"/>
              <a:cs typeface="Asap Condensed"/>
              <a:sym typeface="Asap Condensed"/>
            </a:endParaRPr>
          </a:p>
        </p:txBody>
      </p:sp>
      <p:sp>
        <p:nvSpPr>
          <p:cNvPr id="202" name="Google Shape;202;p25"/>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16</a:t>
            </a:r>
            <a:endParaRPr b="1" i="1" sz="2000">
              <a:solidFill>
                <a:srgbClr val="980000"/>
              </a:solidFill>
              <a:latin typeface="Merienda One"/>
              <a:ea typeface="Merienda One"/>
              <a:cs typeface="Merienda One"/>
              <a:sym typeface="Merienda One"/>
            </a:endParaRPr>
          </a:p>
        </p:txBody>
      </p:sp>
      <p:sp>
        <p:nvSpPr>
          <p:cNvPr id="203" name="Google Shape;203;p25"/>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204" name="Google Shape;204;p25"/>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205" name="Google Shape;205;p25"/>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pic>
        <p:nvPicPr>
          <p:cNvPr id="206" name="Google Shape;206;p25"/>
          <p:cNvPicPr preferRelativeResize="0"/>
          <p:nvPr/>
        </p:nvPicPr>
        <p:blipFill>
          <a:blip r:embed="rId5">
            <a:alphaModFix/>
          </a:blip>
          <a:stretch>
            <a:fillRect/>
          </a:stretch>
        </p:blipFill>
        <p:spPr>
          <a:xfrm rot="-7426328">
            <a:off x="3234142" y="370157"/>
            <a:ext cx="2941787" cy="4160915"/>
          </a:xfrm>
          <a:prstGeom prst="rect">
            <a:avLst/>
          </a:prstGeom>
          <a:noFill/>
          <a:ln>
            <a:noFill/>
          </a:ln>
          <a:effectLst>
            <a:outerShdw blurRad="57150" rotWithShape="0" algn="bl" dir="5400000" dist="19050">
              <a:srgbClr val="000000">
                <a:alpha val="50000"/>
              </a:srgbClr>
            </a:outerShdw>
          </a:effectLst>
        </p:spPr>
      </p:pic>
      <p:sp>
        <p:nvSpPr>
          <p:cNvPr id="207" name="Google Shape;207;p25"/>
          <p:cNvSpPr txBox="1"/>
          <p:nvPr/>
        </p:nvSpPr>
        <p:spPr>
          <a:xfrm>
            <a:off x="5956850" y="2010375"/>
            <a:ext cx="26574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SENO DE ABRAHAM</a:t>
            </a:r>
            <a:endParaRPr b="1" sz="2000">
              <a:solidFill>
                <a:srgbClr val="980000"/>
              </a:solidFill>
              <a:latin typeface="Oswald"/>
              <a:ea typeface="Oswald"/>
              <a:cs typeface="Oswald"/>
              <a:sym typeface="Oswald"/>
            </a:endParaRPr>
          </a:p>
        </p:txBody>
      </p:sp>
      <p:pic>
        <p:nvPicPr>
          <p:cNvPr id="208" name="Google Shape;208;p25"/>
          <p:cNvPicPr preferRelativeResize="0"/>
          <p:nvPr/>
        </p:nvPicPr>
        <p:blipFill rotWithShape="1">
          <a:blip r:embed="rId6">
            <a:alphaModFix/>
          </a:blip>
          <a:srcRect b="17156" l="0" r="0" t="16626"/>
          <a:stretch/>
        </p:blipFill>
        <p:spPr>
          <a:xfrm>
            <a:off x="3228725" y="2103075"/>
            <a:ext cx="2200526" cy="819650"/>
          </a:xfrm>
          <a:prstGeom prst="rect">
            <a:avLst/>
          </a:prstGeom>
          <a:noFill/>
          <a:ln>
            <a:noFill/>
          </a:ln>
        </p:spPr>
      </p:pic>
      <p:sp>
        <p:nvSpPr>
          <p:cNvPr id="209" name="Google Shape;209;p25"/>
          <p:cNvSpPr txBox="1"/>
          <p:nvPr/>
        </p:nvSpPr>
        <p:spPr>
          <a:xfrm>
            <a:off x="5749250" y="3514025"/>
            <a:ext cx="30726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LUGAR DE TORMENTO</a:t>
            </a:r>
            <a:endParaRPr b="1" sz="2000">
              <a:latin typeface="Oswald"/>
              <a:ea typeface="Oswald"/>
              <a:cs typeface="Oswald"/>
              <a:sym typeface="Oswald"/>
            </a:endParaRPr>
          </a:p>
        </p:txBody>
      </p:sp>
      <p:pic>
        <p:nvPicPr>
          <p:cNvPr id="210" name="Google Shape;210;p25"/>
          <p:cNvPicPr preferRelativeResize="0"/>
          <p:nvPr/>
        </p:nvPicPr>
        <p:blipFill>
          <a:blip r:embed="rId5">
            <a:alphaModFix/>
          </a:blip>
          <a:stretch>
            <a:fillRect/>
          </a:stretch>
        </p:blipFill>
        <p:spPr>
          <a:xfrm rot="-8371327">
            <a:off x="4946943" y="3511002"/>
            <a:ext cx="1612740" cy="2281093"/>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500"/>
                                        <p:tgtEl>
                                          <p:spTgt spid="20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ppt_w</p:attrName>
                                        </p:attrNameLst>
                                      </p:cBhvr>
                                      <p:tavLst>
                                        <p:tav fmla="" tm="0">
                                          <p:val>
                                            <p:strVal val="0"/>
                                          </p:val>
                                        </p:tav>
                                        <p:tav fmla="" tm="100000">
                                          <p:val>
                                            <p:strVal val="#ppt_w"/>
                                          </p:val>
                                        </p:tav>
                                      </p:tavLst>
                                    </p:anim>
                                    <p:anim calcmode="lin" valueType="num">
                                      <p:cBhvr additive="base">
                                        <p:cTn dur="1000"/>
                                        <p:tgtEl>
                                          <p:spTgt spid="20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ppt_w</p:attrName>
                                        </p:attrNameLst>
                                      </p:cBhvr>
                                      <p:tavLst>
                                        <p:tav fmla="" tm="0">
                                          <p:val>
                                            <p:strVal val="0"/>
                                          </p:val>
                                        </p:tav>
                                        <p:tav fmla="" tm="100000">
                                          <p:val>
                                            <p:strVal val="#ppt_w"/>
                                          </p:val>
                                        </p:tav>
                                      </p:tavLst>
                                    </p:anim>
                                    <p:anim calcmode="lin" valueType="num">
                                      <p:cBhvr additive="base">
                                        <p:cTn dur="1000"/>
                                        <p:tgtEl>
                                          <p:spTgt spid="2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nvSpPr>
        <p:spPr>
          <a:xfrm>
            <a:off x="1666225" y="3144450"/>
            <a:ext cx="1421400" cy="397500"/>
          </a:xfrm>
          <a:prstGeom prst="rect">
            <a:avLst/>
          </a:prstGeom>
          <a:no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1900">
                <a:latin typeface="Oswald"/>
                <a:ea typeface="Oswald"/>
                <a:cs typeface="Oswald"/>
                <a:sym typeface="Oswald"/>
              </a:rPr>
              <a:t>2 Pedro 2:4</a:t>
            </a:r>
            <a:endParaRPr b="1" sz="1900">
              <a:latin typeface="Oswald"/>
              <a:ea typeface="Oswald"/>
              <a:cs typeface="Oswald"/>
              <a:sym typeface="Oswald"/>
            </a:endParaRPr>
          </a:p>
        </p:txBody>
      </p:sp>
      <p:pic>
        <p:nvPicPr>
          <p:cNvPr id="216" name="Google Shape;216;p26"/>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217" name="Google Shape;217;p26"/>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218" name="Google Shape;218;p26"/>
          <p:cNvSpPr txBox="1"/>
          <p:nvPr/>
        </p:nvSpPr>
        <p:spPr>
          <a:xfrm>
            <a:off x="265825" y="1669050"/>
            <a:ext cx="5125500" cy="1475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900">
                <a:latin typeface="Asap Condensed"/>
                <a:ea typeface="Asap Condensed"/>
                <a:cs typeface="Asap Condensed"/>
                <a:sym typeface="Asap Condensed"/>
              </a:rPr>
              <a:t>Y a los ángeles que no guardaron su dignidad, sino que abandonaron su propia morada, los ha guardado </a:t>
            </a:r>
            <a:r>
              <a:rPr b="1" lang="es" sz="1900">
                <a:latin typeface="Asap Condensed"/>
                <a:ea typeface="Asap Condensed"/>
                <a:cs typeface="Asap Condensed"/>
                <a:sym typeface="Asap Condensed"/>
              </a:rPr>
              <a:t>bajo oscuridad</a:t>
            </a:r>
            <a:r>
              <a:rPr lang="es" sz="1900">
                <a:latin typeface="Asap Condensed"/>
                <a:ea typeface="Asap Condensed"/>
                <a:cs typeface="Asap Condensed"/>
                <a:sym typeface="Asap Condensed"/>
              </a:rPr>
              <a:t>, en prisiones eternas, para el juicio del gran día;</a:t>
            </a:r>
            <a:endParaRPr sz="1900">
              <a:latin typeface="Asap Condensed"/>
              <a:ea typeface="Asap Condensed"/>
              <a:cs typeface="Asap Condensed"/>
              <a:sym typeface="Asap Condensed"/>
            </a:endParaRPr>
          </a:p>
        </p:txBody>
      </p:sp>
      <p:sp>
        <p:nvSpPr>
          <p:cNvPr id="219" name="Google Shape;219;p26"/>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Judas 6</a:t>
            </a:r>
            <a:endParaRPr b="1" i="1" sz="2000">
              <a:solidFill>
                <a:srgbClr val="980000"/>
              </a:solidFill>
              <a:latin typeface="Merienda One"/>
              <a:ea typeface="Merienda One"/>
              <a:cs typeface="Merienda One"/>
              <a:sym typeface="Merienda One"/>
            </a:endParaRPr>
          </a:p>
        </p:txBody>
      </p:sp>
      <p:sp>
        <p:nvSpPr>
          <p:cNvPr id="220" name="Google Shape;220;p26"/>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221" name="Google Shape;221;p26"/>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222" name="Google Shape;222;p26"/>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sp>
        <p:nvSpPr>
          <p:cNvPr id="223" name="Google Shape;223;p26"/>
          <p:cNvSpPr txBox="1"/>
          <p:nvPr/>
        </p:nvSpPr>
        <p:spPr>
          <a:xfrm>
            <a:off x="5956850" y="2010375"/>
            <a:ext cx="26574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SENO DE ABRAHAM</a:t>
            </a:r>
            <a:endParaRPr b="1" sz="2000">
              <a:solidFill>
                <a:srgbClr val="980000"/>
              </a:solidFill>
              <a:latin typeface="Oswald"/>
              <a:ea typeface="Oswald"/>
              <a:cs typeface="Oswald"/>
              <a:sym typeface="Oswald"/>
            </a:endParaRPr>
          </a:p>
        </p:txBody>
      </p:sp>
      <p:sp>
        <p:nvSpPr>
          <p:cNvPr id="224" name="Google Shape;224;p26"/>
          <p:cNvSpPr txBox="1"/>
          <p:nvPr/>
        </p:nvSpPr>
        <p:spPr>
          <a:xfrm>
            <a:off x="5749250" y="3514025"/>
            <a:ext cx="30726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LUGAR DE TORMENTO</a:t>
            </a:r>
            <a:endParaRPr b="1" sz="2000">
              <a:latin typeface="Oswald"/>
              <a:ea typeface="Oswald"/>
              <a:cs typeface="Oswald"/>
              <a:sym typeface="Oswald"/>
            </a:endParaRPr>
          </a:p>
        </p:txBody>
      </p:sp>
      <p:pic>
        <p:nvPicPr>
          <p:cNvPr id="225" name="Google Shape;225;p26"/>
          <p:cNvPicPr preferRelativeResize="0"/>
          <p:nvPr/>
        </p:nvPicPr>
        <p:blipFill>
          <a:blip r:embed="rId5">
            <a:alphaModFix/>
          </a:blip>
          <a:stretch>
            <a:fillRect/>
          </a:stretch>
        </p:blipFill>
        <p:spPr>
          <a:xfrm rot="2561048">
            <a:off x="2396785" y="1315466"/>
            <a:ext cx="3893223" cy="3893212"/>
          </a:xfrm>
          <a:prstGeom prst="rect">
            <a:avLst/>
          </a:prstGeom>
          <a:noFill/>
          <a:ln>
            <a:noFill/>
          </a:ln>
        </p:spPr>
      </p:pic>
      <p:sp>
        <p:nvSpPr>
          <p:cNvPr id="226" name="Google Shape;226;p26"/>
          <p:cNvSpPr txBox="1"/>
          <p:nvPr/>
        </p:nvSpPr>
        <p:spPr>
          <a:xfrm>
            <a:off x="5834150" y="3820750"/>
            <a:ext cx="29877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PRISIONES DE OSCURIDAD</a:t>
            </a:r>
            <a:endParaRPr b="1" sz="2000">
              <a:solidFill>
                <a:srgbClr val="98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500"/>
                                        <p:tgtEl>
                                          <p:spTgt spid="21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1000"/>
                                        <p:tgtEl>
                                          <p:spTgt spid="215"/>
                                        </p:tgtEl>
                                        <p:attrNameLst>
                                          <p:attrName>ppt_w</p:attrName>
                                        </p:attrNameLst>
                                      </p:cBhvr>
                                      <p:tavLst>
                                        <p:tav fmla="" tm="0">
                                          <p:val>
                                            <p:strVal val="0"/>
                                          </p:val>
                                        </p:tav>
                                        <p:tav fmla="" tm="100000">
                                          <p:val>
                                            <p:strVal val="#ppt_w"/>
                                          </p:val>
                                        </p:tav>
                                      </p:tavLst>
                                    </p:anim>
                                    <p:anim calcmode="lin" valueType="num">
                                      <p:cBhvr additive="base">
                                        <p:cTn dur="1000"/>
                                        <p:tgtEl>
                                          <p:spTgt spid="21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1000"/>
                                        <p:tgtEl>
                                          <p:spTgt spid="225"/>
                                        </p:tgtEl>
                                        <p:attrNameLst>
                                          <p:attrName>ppt_w</p:attrName>
                                        </p:attrNameLst>
                                      </p:cBhvr>
                                      <p:tavLst>
                                        <p:tav fmla="" tm="0">
                                          <p:val>
                                            <p:strVal val="0"/>
                                          </p:val>
                                        </p:tav>
                                        <p:tav fmla="" tm="100000">
                                          <p:val>
                                            <p:strVal val="#ppt_w"/>
                                          </p:val>
                                        </p:tav>
                                      </p:tavLst>
                                    </p:anim>
                                    <p:anim calcmode="lin" valueType="num">
                                      <p:cBhvr additive="base">
                                        <p:cTn dur="1000"/>
                                        <p:tgtEl>
                                          <p:spTgt spid="22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7"/>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232" name="Google Shape;232;p27"/>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233" name="Google Shape;233;p27"/>
          <p:cNvSpPr txBox="1"/>
          <p:nvPr/>
        </p:nvSpPr>
        <p:spPr>
          <a:xfrm>
            <a:off x="265825" y="1669050"/>
            <a:ext cx="5081400" cy="2706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500">
                <a:latin typeface="Asap Condensed"/>
                <a:ea typeface="Asap Condensed"/>
                <a:cs typeface="Asap Condensed"/>
                <a:sym typeface="Asap Condensed"/>
              </a:rPr>
              <a:t>(24)</a:t>
            </a:r>
            <a:r>
              <a:rPr lang="es" sz="1900">
                <a:latin typeface="Asap Condensed"/>
                <a:ea typeface="Asap Condensed"/>
                <a:cs typeface="Asap Condensed"/>
                <a:sym typeface="Asap Condensed"/>
              </a:rPr>
              <a:t> Entonces él, dando voces, dijo: Padre Abraham, ten misericordia de mí, y envía a Lázaro para que moje la punta de su dedo en agua, y refresque mi lengua; porque </a:t>
            </a:r>
            <a:r>
              <a:rPr b="1" lang="es" sz="1900">
                <a:latin typeface="Asap Condensed"/>
                <a:ea typeface="Asap Condensed"/>
                <a:cs typeface="Asap Condensed"/>
                <a:sym typeface="Asap Condensed"/>
              </a:rPr>
              <a:t>estoy atormentado</a:t>
            </a:r>
            <a:r>
              <a:rPr lang="es" sz="1900">
                <a:latin typeface="Asap Condensed"/>
                <a:ea typeface="Asap Condensed"/>
                <a:cs typeface="Asap Condensed"/>
                <a:sym typeface="Asap Condensed"/>
              </a:rPr>
              <a:t> en esta llama.</a:t>
            </a:r>
            <a:endParaRPr sz="1900">
              <a:latin typeface="Asap Condensed"/>
              <a:ea typeface="Asap Condensed"/>
              <a:cs typeface="Asap Condensed"/>
              <a:sym typeface="Asap Condensed"/>
            </a:endParaRPr>
          </a:p>
          <a:p>
            <a:pPr indent="0" lvl="0" marL="0" rtl="0" algn="just">
              <a:lnSpc>
                <a:spcPct val="100000"/>
              </a:lnSpc>
              <a:spcBef>
                <a:spcPts val="0"/>
              </a:spcBef>
              <a:spcAft>
                <a:spcPts val="0"/>
              </a:spcAft>
              <a:buNone/>
            </a:pPr>
            <a:r>
              <a:t/>
            </a:r>
            <a:endParaRPr sz="1900">
              <a:latin typeface="Asap Condensed"/>
              <a:ea typeface="Asap Condensed"/>
              <a:cs typeface="Asap Condensed"/>
              <a:sym typeface="Asap Condensed"/>
            </a:endParaRPr>
          </a:p>
        </p:txBody>
      </p:sp>
      <p:sp>
        <p:nvSpPr>
          <p:cNvPr id="234" name="Google Shape;234;p27"/>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1</a:t>
            </a:r>
            <a:r>
              <a:rPr b="1" i="1" lang="es" sz="2000">
                <a:solidFill>
                  <a:srgbClr val="980000"/>
                </a:solidFill>
                <a:latin typeface="Merienda One"/>
                <a:ea typeface="Merienda One"/>
                <a:cs typeface="Merienda One"/>
                <a:sym typeface="Merienda One"/>
              </a:rPr>
              <a:t>6</a:t>
            </a:r>
            <a:endParaRPr b="1" i="1" sz="2000">
              <a:solidFill>
                <a:srgbClr val="980000"/>
              </a:solidFill>
              <a:latin typeface="Merienda One"/>
              <a:ea typeface="Merienda One"/>
              <a:cs typeface="Merienda One"/>
              <a:sym typeface="Merienda One"/>
            </a:endParaRPr>
          </a:p>
        </p:txBody>
      </p:sp>
      <p:sp>
        <p:nvSpPr>
          <p:cNvPr id="235" name="Google Shape;235;p27"/>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236" name="Google Shape;236;p27"/>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237" name="Google Shape;237;p27"/>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sp>
        <p:nvSpPr>
          <p:cNvPr id="238" name="Google Shape;238;p27"/>
          <p:cNvSpPr txBox="1"/>
          <p:nvPr/>
        </p:nvSpPr>
        <p:spPr>
          <a:xfrm>
            <a:off x="5956850" y="2010375"/>
            <a:ext cx="26574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SENO DE ABRAHAM</a:t>
            </a:r>
            <a:endParaRPr b="1" sz="2000">
              <a:solidFill>
                <a:srgbClr val="980000"/>
              </a:solidFill>
              <a:latin typeface="Oswald"/>
              <a:ea typeface="Oswald"/>
              <a:cs typeface="Oswald"/>
              <a:sym typeface="Oswald"/>
            </a:endParaRPr>
          </a:p>
        </p:txBody>
      </p:sp>
      <p:sp>
        <p:nvSpPr>
          <p:cNvPr id="239" name="Google Shape;239;p27"/>
          <p:cNvSpPr txBox="1"/>
          <p:nvPr/>
        </p:nvSpPr>
        <p:spPr>
          <a:xfrm>
            <a:off x="5749250" y="3514025"/>
            <a:ext cx="30726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LUGAR DE TORMENTO</a:t>
            </a:r>
            <a:endParaRPr b="1" sz="2000">
              <a:latin typeface="Oswald"/>
              <a:ea typeface="Oswald"/>
              <a:cs typeface="Oswald"/>
              <a:sym typeface="Oswald"/>
            </a:endParaRPr>
          </a:p>
        </p:txBody>
      </p:sp>
      <p:sp>
        <p:nvSpPr>
          <p:cNvPr id="240" name="Google Shape;240;p27"/>
          <p:cNvSpPr txBox="1"/>
          <p:nvPr/>
        </p:nvSpPr>
        <p:spPr>
          <a:xfrm>
            <a:off x="5834150" y="3820750"/>
            <a:ext cx="29877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PRISIONES DE OSCURIDAD</a:t>
            </a:r>
            <a:endParaRPr b="1" sz="2000">
              <a:solidFill>
                <a:srgbClr val="980000"/>
              </a:solidFill>
              <a:latin typeface="Oswald"/>
              <a:ea typeface="Oswald"/>
              <a:cs typeface="Oswald"/>
              <a:sym typeface="Oswald"/>
            </a:endParaRPr>
          </a:p>
        </p:txBody>
      </p:sp>
      <p:pic>
        <p:nvPicPr>
          <p:cNvPr id="241" name="Google Shape;241;p27"/>
          <p:cNvPicPr preferRelativeResize="0"/>
          <p:nvPr/>
        </p:nvPicPr>
        <p:blipFill>
          <a:blip r:embed="rId5">
            <a:alphaModFix/>
          </a:blip>
          <a:stretch>
            <a:fillRect/>
          </a:stretch>
        </p:blipFill>
        <p:spPr>
          <a:xfrm rot="-5616391">
            <a:off x="4107771" y="1881653"/>
            <a:ext cx="1612738" cy="2281096"/>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500"/>
                                        <p:tgtEl>
                                          <p:spTgt spid="23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1000"/>
                                        <p:tgtEl>
                                          <p:spTgt spid="241"/>
                                        </p:tgtEl>
                                        <p:attrNameLst>
                                          <p:attrName>ppt_w</p:attrName>
                                        </p:attrNameLst>
                                      </p:cBhvr>
                                      <p:tavLst>
                                        <p:tav fmla="" tm="0">
                                          <p:val>
                                            <p:strVal val="0"/>
                                          </p:val>
                                        </p:tav>
                                        <p:tav fmla="" tm="100000">
                                          <p:val>
                                            <p:strVal val="#ppt_w"/>
                                          </p:val>
                                        </p:tav>
                                      </p:tavLst>
                                    </p:anim>
                                    <p:anim calcmode="lin" valueType="num">
                                      <p:cBhvr additive="base">
                                        <p:cTn dur="1000"/>
                                        <p:tgtEl>
                                          <p:spTgt spid="2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247" name="Google Shape;247;p28"/>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248" name="Google Shape;248;p28"/>
          <p:cNvSpPr txBox="1"/>
          <p:nvPr/>
        </p:nvSpPr>
        <p:spPr>
          <a:xfrm>
            <a:off x="265825" y="1669050"/>
            <a:ext cx="5081400" cy="2706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500">
                <a:latin typeface="Asap Condensed"/>
                <a:ea typeface="Asap Condensed"/>
                <a:cs typeface="Asap Condensed"/>
                <a:sym typeface="Asap Condensed"/>
              </a:rPr>
              <a:t>(25)</a:t>
            </a:r>
            <a:r>
              <a:rPr lang="es" sz="1900">
                <a:latin typeface="Asap Condensed"/>
                <a:ea typeface="Asap Condensed"/>
                <a:cs typeface="Asap Condensed"/>
                <a:sym typeface="Asap Condensed"/>
              </a:rPr>
              <a:t> Pero Abraham le dijo: Hijo, acuérdate que recibiste tus bienes en tu vida, y Lázaro también males; pero ahora éste es </a:t>
            </a:r>
            <a:r>
              <a:rPr b="1" lang="es" sz="1900">
                <a:latin typeface="Asap Condensed"/>
                <a:ea typeface="Asap Condensed"/>
                <a:cs typeface="Asap Condensed"/>
                <a:sym typeface="Asap Condensed"/>
              </a:rPr>
              <a:t>consolado </a:t>
            </a:r>
            <a:r>
              <a:rPr lang="es" sz="1900">
                <a:latin typeface="Asap Condensed"/>
                <a:ea typeface="Asap Condensed"/>
                <a:cs typeface="Asap Condensed"/>
                <a:sym typeface="Asap Condensed"/>
              </a:rPr>
              <a:t>aquí, y tú </a:t>
            </a:r>
            <a:r>
              <a:rPr b="1" lang="es" sz="1900">
                <a:latin typeface="Asap Condensed"/>
                <a:ea typeface="Asap Condensed"/>
                <a:cs typeface="Asap Condensed"/>
                <a:sym typeface="Asap Condensed"/>
              </a:rPr>
              <a:t>atormentado</a:t>
            </a:r>
            <a:r>
              <a:rPr lang="es" sz="1900">
                <a:latin typeface="Asap Condensed"/>
                <a:ea typeface="Asap Condensed"/>
                <a:cs typeface="Asap Condensed"/>
                <a:sym typeface="Asap Condensed"/>
              </a:rPr>
              <a:t>.</a:t>
            </a:r>
            <a:endParaRPr sz="1900">
              <a:latin typeface="Asap Condensed"/>
              <a:ea typeface="Asap Condensed"/>
              <a:cs typeface="Asap Condensed"/>
              <a:sym typeface="Asap Condensed"/>
            </a:endParaRPr>
          </a:p>
        </p:txBody>
      </p:sp>
      <p:sp>
        <p:nvSpPr>
          <p:cNvPr id="249" name="Google Shape;249;p28"/>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16</a:t>
            </a:r>
            <a:endParaRPr b="1" i="1" sz="2000">
              <a:solidFill>
                <a:srgbClr val="980000"/>
              </a:solidFill>
              <a:latin typeface="Merienda One"/>
              <a:ea typeface="Merienda One"/>
              <a:cs typeface="Merienda One"/>
              <a:sym typeface="Merienda One"/>
            </a:endParaRPr>
          </a:p>
        </p:txBody>
      </p:sp>
      <p:sp>
        <p:nvSpPr>
          <p:cNvPr id="250" name="Google Shape;250;p28"/>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251" name="Google Shape;251;p28"/>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252" name="Google Shape;252;p28"/>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sp>
        <p:nvSpPr>
          <p:cNvPr id="253" name="Google Shape;253;p28"/>
          <p:cNvSpPr txBox="1"/>
          <p:nvPr/>
        </p:nvSpPr>
        <p:spPr>
          <a:xfrm>
            <a:off x="5956850" y="2010375"/>
            <a:ext cx="26574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SENO DE ABRAHAM</a:t>
            </a:r>
            <a:endParaRPr b="1" sz="2000">
              <a:solidFill>
                <a:srgbClr val="980000"/>
              </a:solidFill>
              <a:latin typeface="Oswald"/>
              <a:ea typeface="Oswald"/>
              <a:cs typeface="Oswald"/>
              <a:sym typeface="Oswald"/>
            </a:endParaRPr>
          </a:p>
        </p:txBody>
      </p:sp>
      <p:sp>
        <p:nvSpPr>
          <p:cNvPr id="254" name="Google Shape;254;p28"/>
          <p:cNvSpPr txBox="1"/>
          <p:nvPr/>
        </p:nvSpPr>
        <p:spPr>
          <a:xfrm>
            <a:off x="5749250" y="3514025"/>
            <a:ext cx="30726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LUGAR DE TORMENTO</a:t>
            </a:r>
            <a:endParaRPr b="1" sz="2000">
              <a:latin typeface="Oswald"/>
              <a:ea typeface="Oswald"/>
              <a:cs typeface="Oswald"/>
              <a:sym typeface="Oswald"/>
            </a:endParaRPr>
          </a:p>
        </p:txBody>
      </p:sp>
      <p:sp>
        <p:nvSpPr>
          <p:cNvPr id="255" name="Google Shape;255;p28"/>
          <p:cNvSpPr txBox="1"/>
          <p:nvPr/>
        </p:nvSpPr>
        <p:spPr>
          <a:xfrm>
            <a:off x="5834150" y="3820750"/>
            <a:ext cx="29877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PRISIONES DE OSCURIDAD</a:t>
            </a:r>
            <a:endParaRPr b="1" sz="2000">
              <a:solidFill>
                <a:srgbClr val="980000"/>
              </a:solidFill>
              <a:latin typeface="Oswald"/>
              <a:ea typeface="Oswald"/>
              <a:cs typeface="Oswald"/>
              <a:sym typeface="Oswald"/>
            </a:endParaRPr>
          </a:p>
        </p:txBody>
      </p:sp>
      <p:pic>
        <p:nvPicPr>
          <p:cNvPr id="256" name="Google Shape;256;p28"/>
          <p:cNvPicPr preferRelativeResize="0"/>
          <p:nvPr/>
        </p:nvPicPr>
        <p:blipFill>
          <a:blip r:embed="rId5">
            <a:alphaModFix/>
          </a:blip>
          <a:stretch>
            <a:fillRect/>
          </a:stretch>
        </p:blipFill>
        <p:spPr>
          <a:xfrm rot="9843989">
            <a:off x="1752146" y="1178938"/>
            <a:ext cx="4386633" cy="1578624"/>
          </a:xfrm>
          <a:prstGeom prst="rect">
            <a:avLst/>
          </a:prstGeom>
          <a:noFill/>
          <a:ln>
            <a:noFill/>
          </a:ln>
          <a:effectLst>
            <a:outerShdw blurRad="57150" rotWithShape="0" algn="bl" dir="5400000" dist="19050">
              <a:srgbClr val="000000">
                <a:alpha val="50000"/>
              </a:srgbClr>
            </a:outerShdw>
          </a:effectLst>
        </p:spPr>
      </p:pic>
      <p:pic>
        <p:nvPicPr>
          <p:cNvPr id="257" name="Google Shape;257;p28"/>
          <p:cNvPicPr preferRelativeResize="0"/>
          <p:nvPr/>
        </p:nvPicPr>
        <p:blipFill>
          <a:blip r:embed="rId6">
            <a:alphaModFix/>
          </a:blip>
          <a:stretch>
            <a:fillRect/>
          </a:stretch>
        </p:blipFill>
        <p:spPr>
          <a:xfrm rot="-5616391">
            <a:off x="3895919" y="1863731"/>
            <a:ext cx="1821284" cy="2944188"/>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ppt_w</p:attrName>
                                        </p:attrNameLst>
                                      </p:cBhvr>
                                      <p:tavLst>
                                        <p:tav fmla="" tm="0">
                                          <p:val>
                                            <p:strVal val="0"/>
                                          </p:val>
                                        </p:tav>
                                        <p:tav fmla="" tm="100000">
                                          <p:val>
                                            <p:strVal val="#ppt_w"/>
                                          </p:val>
                                        </p:tav>
                                      </p:tavLst>
                                    </p:anim>
                                    <p:anim calcmode="lin" valueType="num">
                                      <p:cBhvr additive="base">
                                        <p:cTn dur="1000"/>
                                        <p:tgtEl>
                                          <p:spTgt spid="2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1000"/>
                                        <p:tgtEl>
                                          <p:spTgt spid="257"/>
                                        </p:tgtEl>
                                        <p:attrNameLst>
                                          <p:attrName>ppt_w</p:attrName>
                                        </p:attrNameLst>
                                      </p:cBhvr>
                                      <p:tavLst>
                                        <p:tav fmla="" tm="0">
                                          <p:val>
                                            <p:strVal val="0"/>
                                          </p:val>
                                        </p:tav>
                                        <p:tav fmla="" tm="100000">
                                          <p:val>
                                            <p:strVal val="#ppt_w"/>
                                          </p:val>
                                        </p:tav>
                                      </p:tavLst>
                                    </p:anim>
                                    <p:anim calcmode="lin" valueType="num">
                                      <p:cBhvr additive="base">
                                        <p:cTn dur="1000"/>
                                        <p:tgtEl>
                                          <p:spTgt spid="2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29"/>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263" name="Google Shape;263;p29"/>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264" name="Google Shape;264;p29"/>
          <p:cNvSpPr txBox="1"/>
          <p:nvPr/>
        </p:nvSpPr>
        <p:spPr>
          <a:xfrm>
            <a:off x="265825" y="1669050"/>
            <a:ext cx="5081400" cy="1474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500">
                <a:latin typeface="Asap Condensed"/>
                <a:ea typeface="Asap Condensed"/>
                <a:cs typeface="Asap Condensed"/>
                <a:sym typeface="Asap Condensed"/>
              </a:rPr>
              <a:t>(26)</a:t>
            </a:r>
            <a:r>
              <a:rPr lang="es" sz="1900">
                <a:latin typeface="Asap Condensed"/>
                <a:ea typeface="Asap Condensed"/>
                <a:cs typeface="Asap Condensed"/>
                <a:sym typeface="Asap Condensed"/>
              </a:rPr>
              <a:t> </a:t>
            </a:r>
            <a:r>
              <a:rPr lang="es" sz="1900">
                <a:latin typeface="Asap Condensed"/>
                <a:ea typeface="Asap Condensed"/>
                <a:cs typeface="Asap Condensed"/>
                <a:sym typeface="Asap Condensed"/>
              </a:rPr>
              <a:t>Además de todo esto, </a:t>
            </a:r>
            <a:r>
              <a:rPr b="1" lang="es" sz="1900">
                <a:latin typeface="Asap Condensed"/>
                <a:ea typeface="Asap Condensed"/>
                <a:cs typeface="Asap Condensed"/>
                <a:sym typeface="Asap Condensed"/>
              </a:rPr>
              <a:t>una gran sima</a:t>
            </a:r>
            <a:r>
              <a:rPr lang="es" sz="1900">
                <a:latin typeface="Asap Condensed"/>
                <a:ea typeface="Asap Condensed"/>
                <a:cs typeface="Asap Condensed"/>
                <a:sym typeface="Asap Condensed"/>
              </a:rPr>
              <a:t> está puesta entre nosotros y vosotros, de manera que los que quisieren pasar de aquí a vosotros, no pueden, ni de allá pasar acá.</a:t>
            </a:r>
            <a:endParaRPr sz="1900">
              <a:latin typeface="Asap Condensed"/>
              <a:ea typeface="Asap Condensed"/>
              <a:cs typeface="Asap Condensed"/>
              <a:sym typeface="Asap Condensed"/>
            </a:endParaRPr>
          </a:p>
        </p:txBody>
      </p:sp>
      <p:sp>
        <p:nvSpPr>
          <p:cNvPr id="265" name="Google Shape;265;p29"/>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16</a:t>
            </a:r>
            <a:endParaRPr b="1" i="1" sz="2000">
              <a:solidFill>
                <a:srgbClr val="980000"/>
              </a:solidFill>
              <a:latin typeface="Merienda One"/>
              <a:ea typeface="Merienda One"/>
              <a:cs typeface="Merienda One"/>
              <a:sym typeface="Merienda One"/>
            </a:endParaRPr>
          </a:p>
        </p:txBody>
      </p:sp>
      <p:sp>
        <p:nvSpPr>
          <p:cNvPr id="266" name="Google Shape;266;p29"/>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267" name="Google Shape;267;p29"/>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268" name="Google Shape;268;p29"/>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sp>
        <p:nvSpPr>
          <p:cNvPr id="269" name="Google Shape;269;p29"/>
          <p:cNvSpPr txBox="1"/>
          <p:nvPr/>
        </p:nvSpPr>
        <p:spPr>
          <a:xfrm>
            <a:off x="5956850" y="2010375"/>
            <a:ext cx="26574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SENO DE ABRAHAM</a:t>
            </a:r>
            <a:endParaRPr b="1" sz="2000">
              <a:solidFill>
                <a:srgbClr val="980000"/>
              </a:solidFill>
              <a:latin typeface="Oswald"/>
              <a:ea typeface="Oswald"/>
              <a:cs typeface="Oswald"/>
              <a:sym typeface="Oswald"/>
            </a:endParaRPr>
          </a:p>
        </p:txBody>
      </p:sp>
      <p:sp>
        <p:nvSpPr>
          <p:cNvPr id="270" name="Google Shape;270;p29"/>
          <p:cNvSpPr txBox="1"/>
          <p:nvPr/>
        </p:nvSpPr>
        <p:spPr>
          <a:xfrm>
            <a:off x="5749250" y="3514025"/>
            <a:ext cx="30726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LUGAR DE TORMENTO</a:t>
            </a:r>
            <a:endParaRPr b="1" sz="2000">
              <a:latin typeface="Oswald"/>
              <a:ea typeface="Oswald"/>
              <a:cs typeface="Oswald"/>
              <a:sym typeface="Oswald"/>
            </a:endParaRPr>
          </a:p>
        </p:txBody>
      </p:sp>
      <p:sp>
        <p:nvSpPr>
          <p:cNvPr id="271" name="Google Shape;271;p29"/>
          <p:cNvSpPr txBox="1"/>
          <p:nvPr/>
        </p:nvSpPr>
        <p:spPr>
          <a:xfrm>
            <a:off x="5834150" y="3820750"/>
            <a:ext cx="29877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PRISIONES DE OSCURIDAD</a:t>
            </a:r>
            <a:endParaRPr b="1" sz="2000">
              <a:solidFill>
                <a:srgbClr val="980000"/>
              </a:solidFill>
              <a:latin typeface="Oswald"/>
              <a:ea typeface="Oswald"/>
              <a:cs typeface="Oswald"/>
              <a:sym typeface="Oswald"/>
            </a:endParaRPr>
          </a:p>
        </p:txBody>
      </p:sp>
      <p:sp>
        <p:nvSpPr>
          <p:cNvPr id="272" name="Google Shape;272;p29"/>
          <p:cNvSpPr txBox="1"/>
          <p:nvPr/>
        </p:nvSpPr>
        <p:spPr>
          <a:xfrm>
            <a:off x="5544775" y="2977688"/>
            <a:ext cx="3481500" cy="397500"/>
          </a:xfrm>
          <a:prstGeom prst="rect">
            <a:avLst/>
          </a:prstGeom>
          <a:solidFill>
            <a:srgbClr val="D9D9D9"/>
          </a:solid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UNA GRAN SIMA</a:t>
            </a:r>
            <a:endParaRPr b="1" sz="2000">
              <a:latin typeface="Oswald"/>
              <a:ea typeface="Oswald"/>
              <a:cs typeface="Oswald"/>
              <a:sym typeface="Oswald"/>
            </a:endParaRPr>
          </a:p>
        </p:txBody>
      </p:sp>
      <p:pic>
        <p:nvPicPr>
          <p:cNvPr id="273" name="Google Shape;273;p29"/>
          <p:cNvPicPr preferRelativeResize="0"/>
          <p:nvPr/>
        </p:nvPicPr>
        <p:blipFill>
          <a:blip r:embed="rId5">
            <a:alphaModFix/>
          </a:blip>
          <a:stretch>
            <a:fillRect/>
          </a:stretch>
        </p:blipFill>
        <p:spPr>
          <a:xfrm rot="2561055">
            <a:off x="3317426" y="1471491"/>
            <a:ext cx="2294148" cy="2294143"/>
          </a:xfrm>
          <a:prstGeom prst="rect">
            <a:avLst/>
          </a:prstGeom>
          <a:noFill/>
          <a:ln>
            <a:noFill/>
          </a:ln>
        </p:spPr>
      </p:pic>
      <p:pic>
        <p:nvPicPr>
          <p:cNvPr id="274" name="Google Shape;274;p29"/>
          <p:cNvPicPr preferRelativeResize="0"/>
          <p:nvPr/>
        </p:nvPicPr>
        <p:blipFill>
          <a:blip r:embed="rId6">
            <a:alphaModFix/>
          </a:blip>
          <a:stretch>
            <a:fillRect/>
          </a:stretch>
        </p:blipFill>
        <p:spPr>
          <a:xfrm rot="-10320692">
            <a:off x="7787605" y="2309457"/>
            <a:ext cx="1305516" cy="1305511"/>
          </a:xfrm>
          <a:prstGeom prst="rect">
            <a:avLst/>
          </a:prstGeom>
          <a:noFill/>
          <a:ln>
            <a:noFill/>
          </a:ln>
          <a:effectLst>
            <a:outerShdw blurRad="57150" rotWithShape="0" algn="bl" dir="5400000" dist="19050">
              <a:srgbClr val="000000">
                <a:alpha val="50000"/>
              </a:srgbClr>
            </a:outerShdw>
          </a:effectLst>
        </p:spPr>
      </p:pic>
      <p:pic>
        <p:nvPicPr>
          <p:cNvPr id="275" name="Google Shape;275;p29"/>
          <p:cNvPicPr preferRelativeResize="0"/>
          <p:nvPr/>
        </p:nvPicPr>
        <p:blipFill>
          <a:blip r:embed="rId6">
            <a:alphaModFix/>
          </a:blip>
          <a:stretch>
            <a:fillRect/>
          </a:stretch>
        </p:blipFill>
        <p:spPr>
          <a:xfrm rot="2070877">
            <a:off x="5602191" y="2369445"/>
            <a:ext cx="1305515" cy="1305512"/>
          </a:xfrm>
          <a:prstGeom prst="rect">
            <a:avLst/>
          </a:prstGeom>
          <a:noFill/>
          <a:ln>
            <a:noFill/>
          </a:ln>
          <a:effectLst>
            <a:outerShdw blurRad="57150" rotWithShape="0" algn="bl" dir="5400000" dist="19050">
              <a:srgbClr val="000000">
                <a:alpha val="50000"/>
              </a:srgbClr>
            </a:outerShdw>
          </a:effectLst>
        </p:spPr>
      </p:pic>
      <p:pic>
        <p:nvPicPr>
          <p:cNvPr id="276" name="Google Shape;276;p29"/>
          <p:cNvPicPr preferRelativeResize="0"/>
          <p:nvPr/>
        </p:nvPicPr>
        <p:blipFill>
          <a:blip r:embed="rId7">
            <a:alphaModFix/>
          </a:blip>
          <a:stretch>
            <a:fillRect/>
          </a:stretch>
        </p:blipFill>
        <p:spPr>
          <a:xfrm>
            <a:off x="5673053" y="2691625"/>
            <a:ext cx="699126" cy="670000"/>
          </a:xfrm>
          <a:prstGeom prst="rect">
            <a:avLst/>
          </a:prstGeom>
          <a:noFill/>
          <a:ln>
            <a:noFill/>
          </a:ln>
          <a:effectLst>
            <a:outerShdw blurRad="57150" rotWithShape="0" algn="bl" dir="5400000" dist="19050">
              <a:srgbClr val="000000">
                <a:alpha val="50000"/>
              </a:srgbClr>
            </a:outerShdw>
          </a:effectLst>
        </p:spPr>
      </p:pic>
      <p:pic>
        <p:nvPicPr>
          <p:cNvPr id="277" name="Google Shape;277;p29"/>
          <p:cNvPicPr preferRelativeResize="0"/>
          <p:nvPr/>
        </p:nvPicPr>
        <p:blipFill>
          <a:blip r:embed="rId7">
            <a:alphaModFix/>
          </a:blip>
          <a:stretch>
            <a:fillRect/>
          </a:stretch>
        </p:blipFill>
        <p:spPr>
          <a:xfrm>
            <a:off x="8250953" y="2703113"/>
            <a:ext cx="699126" cy="670000"/>
          </a:xfrm>
          <a:prstGeom prst="rect">
            <a:avLst/>
          </a:prstGeom>
          <a:noFill/>
          <a:ln>
            <a:noFill/>
          </a:ln>
          <a:effectLst>
            <a:outerShdw blurRad="57150" rotWithShape="0" algn="bl" dir="5400000" dist="19050">
              <a:srgbClr val="000000">
                <a:alpha val="50000"/>
              </a:srgbClr>
            </a:outerShdw>
          </a:effectLst>
        </p:spPr>
      </p:pic>
      <p:pic>
        <p:nvPicPr>
          <p:cNvPr id="278" name="Google Shape;278;p29"/>
          <p:cNvPicPr preferRelativeResize="0"/>
          <p:nvPr/>
        </p:nvPicPr>
        <p:blipFill rotWithShape="1">
          <a:blip r:embed="rId8">
            <a:alphaModFix/>
          </a:blip>
          <a:srcRect b="24421" l="0" r="80146" t="13831"/>
          <a:stretch/>
        </p:blipFill>
        <p:spPr>
          <a:xfrm>
            <a:off x="133025" y="3286325"/>
            <a:ext cx="545025" cy="1322275"/>
          </a:xfrm>
          <a:prstGeom prst="rect">
            <a:avLst/>
          </a:prstGeom>
          <a:noFill/>
          <a:ln>
            <a:noFill/>
          </a:ln>
        </p:spPr>
      </p:pic>
      <p:pic>
        <p:nvPicPr>
          <p:cNvPr id="279" name="Google Shape;279;p29"/>
          <p:cNvPicPr preferRelativeResize="0"/>
          <p:nvPr/>
        </p:nvPicPr>
        <p:blipFill rotWithShape="1">
          <a:blip r:embed="rId8">
            <a:alphaModFix/>
          </a:blip>
          <a:srcRect b="26252" l="77148" r="0" t="16213"/>
          <a:stretch/>
        </p:blipFill>
        <p:spPr>
          <a:xfrm>
            <a:off x="3745875" y="3911525"/>
            <a:ext cx="627325" cy="1231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1000"/>
                                        <p:tgtEl>
                                          <p:spTgt spid="273"/>
                                        </p:tgtEl>
                                        <p:attrNameLst>
                                          <p:attrName>ppt_w</p:attrName>
                                        </p:attrNameLst>
                                      </p:cBhvr>
                                      <p:tavLst>
                                        <p:tav fmla="" tm="0">
                                          <p:val>
                                            <p:strVal val="0"/>
                                          </p:val>
                                        </p:tav>
                                        <p:tav fmla="" tm="100000">
                                          <p:val>
                                            <p:strVal val="#ppt_w"/>
                                          </p:val>
                                        </p:tav>
                                      </p:tavLst>
                                    </p:anim>
                                    <p:anim calcmode="lin" valueType="num">
                                      <p:cBhvr additive="base">
                                        <p:cTn dur="1000"/>
                                        <p:tgtEl>
                                          <p:spTgt spid="27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1000"/>
                                        <p:tgtEl>
                                          <p:spTgt spid="2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ppt_w</p:attrName>
                                        </p:attrNameLst>
                                      </p:cBhvr>
                                      <p:tavLst>
                                        <p:tav fmla="" tm="0">
                                          <p:val>
                                            <p:strVal val="0"/>
                                          </p:val>
                                        </p:tav>
                                        <p:tav fmla="" tm="100000">
                                          <p:val>
                                            <p:strVal val="#ppt_w"/>
                                          </p:val>
                                        </p:tav>
                                      </p:tavLst>
                                    </p:anim>
                                    <p:anim calcmode="lin" valueType="num">
                                      <p:cBhvr additive="base">
                                        <p:cTn dur="1000"/>
                                        <p:tgtEl>
                                          <p:spTgt spid="2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ppt_w</p:attrName>
                                        </p:attrNameLst>
                                      </p:cBhvr>
                                      <p:tavLst>
                                        <p:tav fmla="" tm="0">
                                          <p:val>
                                            <p:strVal val="0"/>
                                          </p:val>
                                        </p:tav>
                                        <p:tav fmla="" tm="100000">
                                          <p:val>
                                            <p:strVal val="#ppt_w"/>
                                          </p:val>
                                        </p:tav>
                                      </p:tavLst>
                                    </p:anim>
                                    <p:anim calcmode="lin" valueType="num">
                                      <p:cBhvr additive="base">
                                        <p:cTn dur="1000"/>
                                        <p:tgtEl>
                                          <p:spTgt spid="27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2400"/>
                                        <p:tgtEl>
                                          <p:spTgt spid="276"/>
                                        </p:tgtEl>
                                        <p:attrNameLst>
                                          <p:attrName>ppt_w</p:attrName>
                                        </p:attrNameLst>
                                      </p:cBhvr>
                                      <p:tavLst>
                                        <p:tav fmla="" tm="0">
                                          <p:val>
                                            <p:strVal val="0"/>
                                          </p:val>
                                        </p:tav>
                                        <p:tav fmla="" tm="100000">
                                          <p:val>
                                            <p:strVal val="#ppt_w"/>
                                          </p:val>
                                        </p:tav>
                                      </p:tavLst>
                                    </p:anim>
                                    <p:anim calcmode="lin" valueType="num">
                                      <p:cBhvr additive="base">
                                        <p:cTn dur="2400"/>
                                        <p:tgtEl>
                                          <p:spTgt spid="27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ppt_w</p:attrName>
                                        </p:attrNameLst>
                                      </p:cBhvr>
                                      <p:tavLst>
                                        <p:tav fmla="" tm="0">
                                          <p:val>
                                            <p:strVal val="0"/>
                                          </p:val>
                                        </p:tav>
                                        <p:tav fmla="" tm="100000">
                                          <p:val>
                                            <p:strVal val="#ppt_w"/>
                                          </p:val>
                                        </p:tav>
                                      </p:tavLst>
                                    </p:anim>
                                    <p:anim calcmode="lin" valueType="num">
                                      <p:cBhvr additive="base">
                                        <p:cTn dur="1000"/>
                                        <p:tgtEl>
                                          <p:spTgt spid="2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3" name="Shape 283"/>
        <p:cNvGrpSpPr/>
        <p:nvPr/>
      </p:nvGrpSpPr>
      <p:grpSpPr>
        <a:xfrm>
          <a:off x="0" y="0"/>
          <a:ext cx="0" cy="0"/>
          <a:chOff x="0" y="0"/>
          <a:chExt cx="0" cy="0"/>
        </a:xfrm>
      </p:grpSpPr>
      <p:sp>
        <p:nvSpPr>
          <p:cNvPr id="284" name="Google Shape;284;p30"/>
          <p:cNvSpPr txBox="1"/>
          <p:nvPr/>
        </p:nvSpPr>
        <p:spPr>
          <a:xfrm>
            <a:off x="5734050" y="1271550"/>
            <a:ext cx="8286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800">
                <a:solidFill>
                  <a:srgbClr val="FFFFFF"/>
                </a:solidFill>
                <a:latin typeface="Oswald"/>
                <a:ea typeface="Oswald"/>
                <a:cs typeface="Oswald"/>
                <a:sym typeface="Oswald"/>
              </a:rPr>
              <a:t>Hades</a:t>
            </a:r>
            <a:endParaRPr sz="1800">
              <a:solidFill>
                <a:srgbClr val="FFFFFF"/>
              </a:solidFill>
              <a:latin typeface="Oswald"/>
              <a:ea typeface="Oswald"/>
              <a:cs typeface="Oswald"/>
              <a:sym typeface="Oswald"/>
            </a:endParaRPr>
          </a:p>
        </p:txBody>
      </p:sp>
      <p:grpSp>
        <p:nvGrpSpPr>
          <p:cNvPr id="285" name="Google Shape;285;p30"/>
          <p:cNvGrpSpPr/>
          <p:nvPr/>
        </p:nvGrpSpPr>
        <p:grpSpPr>
          <a:xfrm>
            <a:off x="5476875" y="1367775"/>
            <a:ext cx="3617325" cy="3617325"/>
            <a:chOff x="5476875" y="1367775"/>
            <a:chExt cx="3617325" cy="3617325"/>
          </a:xfrm>
        </p:grpSpPr>
        <p:pic>
          <p:nvPicPr>
            <p:cNvPr id="286" name="Google Shape;286;p30"/>
            <p:cNvPicPr preferRelativeResize="0"/>
            <p:nvPr/>
          </p:nvPicPr>
          <p:blipFill>
            <a:blip r:embed="rId3">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287" name="Google Shape;287;p30"/>
            <p:cNvSpPr txBox="1"/>
            <p:nvPr/>
          </p:nvSpPr>
          <p:spPr>
            <a:xfrm>
              <a:off x="6532099" y="1612875"/>
              <a:ext cx="15069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PARAISO</a:t>
              </a:r>
              <a:endParaRPr b="1" sz="2000">
                <a:latin typeface="Oswald"/>
                <a:ea typeface="Oswald"/>
                <a:cs typeface="Oswald"/>
                <a:sym typeface="Oswald"/>
              </a:endParaRPr>
            </a:p>
          </p:txBody>
        </p:sp>
        <p:sp>
          <p:nvSpPr>
            <p:cNvPr id="288" name="Google Shape;288;p30"/>
            <p:cNvSpPr txBox="1"/>
            <p:nvPr/>
          </p:nvSpPr>
          <p:spPr>
            <a:xfrm>
              <a:off x="5956850" y="2010375"/>
              <a:ext cx="26574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SENO DE ABRAHAM</a:t>
              </a:r>
              <a:endParaRPr b="1" sz="2000">
                <a:solidFill>
                  <a:srgbClr val="980000"/>
                </a:solidFill>
                <a:latin typeface="Oswald"/>
                <a:ea typeface="Oswald"/>
                <a:cs typeface="Oswald"/>
                <a:sym typeface="Oswald"/>
              </a:endParaRPr>
            </a:p>
          </p:txBody>
        </p:sp>
        <p:sp>
          <p:nvSpPr>
            <p:cNvPr id="289" name="Google Shape;289;p30"/>
            <p:cNvSpPr txBox="1"/>
            <p:nvPr/>
          </p:nvSpPr>
          <p:spPr>
            <a:xfrm>
              <a:off x="5749250" y="3514025"/>
              <a:ext cx="30726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LUGAR DE TORMENTO</a:t>
              </a:r>
              <a:endParaRPr b="1" sz="2000">
                <a:latin typeface="Oswald"/>
                <a:ea typeface="Oswald"/>
                <a:cs typeface="Oswald"/>
                <a:sym typeface="Oswald"/>
              </a:endParaRPr>
            </a:p>
          </p:txBody>
        </p:sp>
        <p:sp>
          <p:nvSpPr>
            <p:cNvPr id="290" name="Google Shape;290;p30"/>
            <p:cNvSpPr txBox="1"/>
            <p:nvPr/>
          </p:nvSpPr>
          <p:spPr>
            <a:xfrm>
              <a:off x="5834150" y="3820750"/>
              <a:ext cx="2987700" cy="397500"/>
            </a:xfrm>
            <a:prstGeom prst="rect">
              <a:avLst/>
            </a:prstGeom>
            <a:noFill/>
            <a:ln>
              <a:noFill/>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rgbClr val="980000"/>
                  </a:solidFill>
                  <a:latin typeface="Oswald"/>
                  <a:ea typeface="Oswald"/>
                  <a:cs typeface="Oswald"/>
                  <a:sym typeface="Oswald"/>
                </a:rPr>
                <a:t>PRISIONES DE OSCURIDAD</a:t>
              </a:r>
              <a:endParaRPr b="1" sz="2000">
                <a:solidFill>
                  <a:srgbClr val="980000"/>
                </a:solidFill>
                <a:latin typeface="Oswald"/>
                <a:ea typeface="Oswald"/>
                <a:cs typeface="Oswald"/>
                <a:sym typeface="Oswald"/>
              </a:endParaRPr>
            </a:p>
          </p:txBody>
        </p:sp>
        <p:sp>
          <p:nvSpPr>
            <p:cNvPr id="291" name="Google Shape;291;p30"/>
            <p:cNvSpPr txBox="1"/>
            <p:nvPr/>
          </p:nvSpPr>
          <p:spPr>
            <a:xfrm>
              <a:off x="5544775" y="2977688"/>
              <a:ext cx="3481500" cy="397500"/>
            </a:xfrm>
            <a:prstGeom prst="rect">
              <a:avLst/>
            </a:prstGeom>
            <a:solidFill>
              <a:srgbClr val="D9D9D9"/>
            </a:solid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UNA GRAN SIMA</a:t>
              </a:r>
              <a:endParaRPr b="1" sz="2000">
                <a:latin typeface="Oswald"/>
                <a:ea typeface="Oswald"/>
                <a:cs typeface="Oswald"/>
                <a:sym typeface="Oswald"/>
              </a:endParaRPr>
            </a:p>
          </p:txBody>
        </p:sp>
      </p:grpSp>
      <p:pic>
        <p:nvPicPr>
          <p:cNvPr id="292" name="Google Shape;292;p30"/>
          <p:cNvPicPr preferRelativeResize="0"/>
          <p:nvPr/>
        </p:nvPicPr>
        <p:blipFill rotWithShape="1">
          <a:blip r:embed="rId4">
            <a:alphaModFix/>
          </a:blip>
          <a:srcRect b="0" l="0" r="15952" t="0"/>
          <a:stretch/>
        </p:blipFill>
        <p:spPr>
          <a:xfrm>
            <a:off x="3399113" y="2655161"/>
            <a:ext cx="1698600" cy="1347350"/>
          </a:xfrm>
          <a:prstGeom prst="rect">
            <a:avLst/>
          </a:prstGeom>
          <a:noFill/>
          <a:ln>
            <a:noFill/>
          </a:ln>
        </p:spPr>
      </p:pic>
      <p:pic>
        <p:nvPicPr>
          <p:cNvPr id="293" name="Google Shape;293;p30"/>
          <p:cNvPicPr preferRelativeResize="0"/>
          <p:nvPr/>
        </p:nvPicPr>
        <p:blipFill>
          <a:blip r:embed="rId5">
            <a:alphaModFix/>
          </a:blip>
          <a:stretch>
            <a:fillRect/>
          </a:stretch>
        </p:blipFill>
        <p:spPr>
          <a:xfrm>
            <a:off x="3928325" y="3796150"/>
            <a:ext cx="1347350" cy="1347350"/>
          </a:xfrm>
          <a:prstGeom prst="rect">
            <a:avLst/>
          </a:prstGeom>
          <a:noFill/>
          <a:ln>
            <a:noFill/>
          </a:ln>
        </p:spPr>
      </p:pic>
      <p:sp>
        <p:nvSpPr>
          <p:cNvPr id="294" name="Google Shape;294;p30"/>
          <p:cNvSpPr/>
          <p:nvPr/>
        </p:nvSpPr>
        <p:spPr>
          <a:xfrm>
            <a:off x="4073250" y="3930550"/>
            <a:ext cx="18393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p:nvPr/>
        </p:nvSpPr>
        <p:spPr>
          <a:xfrm rot="-1191">
            <a:off x="3155817" y="3624562"/>
            <a:ext cx="25986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rot="-1706">
            <a:off x="2947392" y="2629939"/>
            <a:ext cx="30219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2456050" y="2157525"/>
            <a:ext cx="35721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0"/>
          <p:cNvSpPr/>
          <p:nvPr/>
        </p:nvSpPr>
        <p:spPr>
          <a:xfrm>
            <a:off x="1641575" y="1433350"/>
            <a:ext cx="18393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0"/>
          <p:cNvSpPr/>
          <p:nvPr/>
        </p:nvSpPr>
        <p:spPr>
          <a:xfrm>
            <a:off x="4675875" y="1441025"/>
            <a:ext cx="10182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txBox="1"/>
          <p:nvPr/>
        </p:nvSpPr>
        <p:spPr>
          <a:xfrm>
            <a:off x="2173725" y="3839650"/>
            <a:ext cx="1883700" cy="10470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s" sz="1500">
                <a:solidFill>
                  <a:srgbClr val="FFFFFF"/>
                </a:solidFill>
                <a:latin typeface="Oswald"/>
                <a:ea typeface="Oswald"/>
                <a:cs typeface="Oswald"/>
                <a:sym typeface="Oswald"/>
              </a:rPr>
              <a:t>Los que no conocieron a Dios</a:t>
            </a:r>
            <a:endParaRPr sz="1500">
              <a:solidFill>
                <a:srgbClr val="FFFFFF"/>
              </a:solidFill>
              <a:latin typeface="Oswald"/>
              <a:ea typeface="Oswald"/>
              <a:cs typeface="Oswald"/>
              <a:sym typeface="Oswald"/>
            </a:endParaRPr>
          </a:p>
          <a:p>
            <a:pPr indent="0" lvl="0" marL="0" rtl="0" algn="l">
              <a:spcBef>
                <a:spcPts val="0"/>
              </a:spcBef>
              <a:spcAft>
                <a:spcPts val="0"/>
              </a:spcAft>
              <a:buNone/>
            </a:pPr>
            <a:r>
              <a:rPr lang="es" sz="1500">
                <a:solidFill>
                  <a:srgbClr val="FFFFFF"/>
                </a:solidFill>
                <a:latin typeface="Oswald"/>
                <a:ea typeface="Oswald"/>
                <a:cs typeface="Oswald"/>
                <a:sym typeface="Oswald"/>
              </a:rPr>
              <a:t>Los que no obedecieron el evangelio</a:t>
            </a:r>
            <a:endParaRPr sz="1500">
              <a:solidFill>
                <a:srgbClr val="FFFFFF"/>
              </a:solidFill>
              <a:latin typeface="Oswald"/>
              <a:ea typeface="Oswald"/>
              <a:cs typeface="Oswald"/>
              <a:sym typeface="Oswald"/>
            </a:endParaRPr>
          </a:p>
        </p:txBody>
      </p:sp>
      <p:sp>
        <p:nvSpPr>
          <p:cNvPr id="301" name="Google Shape;301;p30"/>
          <p:cNvSpPr txBox="1"/>
          <p:nvPr/>
        </p:nvSpPr>
        <p:spPr>
          <a:xfrm>
            <a:off x="1834175" y="2512450"/>
            <a:ext cx="11133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500">
                <a:solidFill>
                  <a:srgbClr val="FFFFFF"/>
                </a:solidFill>
                <a:latin typeface="Oswald"/>
                <a:ea typeface="Oswald"/>
                <a:cs typeface="Oswald"/>
                <a:sym typeface="Oswald"/>
              </a:rPr>
              <a:t>Los Niños</a:t>
            </a:r>
            <a:endParaRPr sz="1500">
              <a:solidFill>
                <a:srgbClr val="FFFFFF"/>
              </a:solidFill>
              <a:latin typeface="Oswald"/>
              <a:ea typeface="Oswald"/>
              <a:cs typeface="Oswald"/>
              <a:sym typeface="Oswald"/>
            </a:endParaRPr>
          </a:p>
        </p:txBody>
      </p:sp>
      <p:sp>
        <p:nvSpPr>
          <p:cNvPr id="302" name="Google Shape;302;p30"/>
          <p:cNvSpPr txBox="1"/>
          <p:nvPr/>
        </p:nvSpPr>
        <p:spPr>
          <a:xfrm>
            <a:off x="2042675" y="3358663"/>
            <a:ext cx="11133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500">
                <a:solidFill>
                  <a:srgbClr val="FFFFFF"/>
                </a:solidFill>
                <a:latin typeface="Oswald"/>
                <a:ea typeface="Oswald"/>
                <a:cs typeface="Oswald"/>
                <a:sym typeface="Oswald"/>
              </a:rPr>
              <a:t>Los Infieles</a:t>
            </a:r>
            <a:endParaRPr sz="1500">
              <a:solidFill>
                <a:srgbClr val="FFFFFF"/>
              </a:solidFill>
              <a:latin typeface="Oswald"/>
              <a:ea typeface="Oswald"/>
              <a:cs typeface="Oswald"/>
              <a:sym typeface="Oswald"/>
            </a:endParaRPr>
          </a:p>
        </p:txBody>
      </p:sp>
      <p:sp>
        <p:nvSpPr>
          <p:cNvPr id="303" name="Google Shape;303;p30"/>
          <p:cNvSpPr txBox="1"/>
          <p:nvPr/>
        </p:nvSpPr>
        <p:spPr>
          <a:xfrm>
            <a:off x="1437838" y="2028250"/>
            <a:ext cx="10182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500">
                <a:solidFill>
                  <a:srgbClr val="FFFFFF"/>
                </a:solidFill>
                <a:latin typeface="Oswald"/>
                <a:ea typeface="Oswald"/>
                <a:cs typeface="Oswald"/>
                <a:sym typeface="Oswald"/>
              </a:rPr>
              <a:t>Los Fieles</a:t>
            </a:r>
            <a:endParaRPr sz="1500">
              <a:solidFill>
                <a:srgbClr val="FFFFFF"/>
              </a:solidFill>
              <a:latin typeface="Oswald"/>
              <a:ea typeface="Oswald"/>
              <a:cs typeface="Oswald"/>
              <a:sym typeface="Oswald"/>
            </a:endParaRPr>
          </a:p>
        </p:txBody>
      </p:sp>
      <p:pic>
        <p:nvPicPr>
          <p:cNvPr id="304" name="Google Shape;304;p30"/>
          <p:cNvPicPr preferRelativeResize="0"/>
          <p:nvPr/>
        </p:nvPicPr>
        <p:blipFill rotWithShape="1">
          <a:blip r:embed="rId6">
            <a:alphaModFix/>
          </a:blip>
          <a:srcRect b="38067" l="0" r="0" t="42357"/>
          <a:stretch/>
        </p:blipFill>
        <p:spPr>
          <a:xfrm>
            <a:off x="0" y="0"/>
            <a:ext cx="9144000" cy="1193299"/>
          </a:xfrm>
          <a:prstGeom prst="rect">
            <a:avLst/>
          </a:prstGeom>
          <a:noFill/>
          <a:ln>
            <a:noFill/>
          </a:ln>
        </p:spPr>
      </p:pic>
      <p:sp>
        <p:nvSpPr>
          <p:cNvPr id="305" name="Google Shape;305;p30"/>
          <p:cNvSpPr txBox="1"/>
          <p:nvPr/>
        </p:nvSpPr>
        <p:spPr>
          <a:xfrm>
            <a:off x="84575" y="1269500"/>
            <a:ext cx="1557000" cy="6990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FFFFFF"/>
                </a:solidFill>
                <a:latin typeface="Oswald"/>
                <a:ea typeface="Oswald"/>
                <a:cs typeface="Oswald"/>
                <a:sym typeface="Oswald"/>
              </a:rPr>
              <a:t>Todos los seres humanos</a:t>
            </a:r>
            <a:endParaRPr sz="1800">
              <a:solidFill>
                <a:srgbClr val="FFFFFF"/>
              </a:solidFill>
              <a:latin typeface="Oswald"/>
              <a:ea typeface="Oswald"/>
              <a:cs typeface="Oswald"/>
              <a:sym typeface="Oswald"/>
            </a:endParaRPr>
          </a:p>
        </p:txBody>
      </p:sp>
      <p:sp>
        <p:nvSpPr>
          <p:cNvPr id="306" name="Google Shape;306;p30"/>
          <p:cNvSpPr txBox="1"/>
          <p:nvPr/>
        </p:nvSpPr>
        <p:spPr>
          <a:xfrm>
            <a:off x="1834175" y="-50"/>
            <a:ext cx="7309500" cy="1193400"/>
          </a:xfrm>
          <a:prstGeom prst="rect">
            <a:avLst/>
          </a:prstGeom>
          <a:noFill/>
          <a:ln>
            <a:noFill/>
          </a:ln>
          <a:effectLst>
            <a:outerShdw rotWithShape="0" algn="bl" dir="5880000" dist="47625">
              <a:srgbClr val="EFEFEF">
                <a:alpha val="44000"/>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4500">
                <a:solidFill>
                  <a:srgbClr val="FFFFFF"/>
                </a:solidFill>
                <a:latin typeface="Merienda One"/>
                <a:ea typeface="Merienda One"/>
                <a:cs typeface="Merienda One"/>
                <a:sym typeface="Merienda One"/>
              </a:rPr>
              <a:t>La Muerte</a:t>
            </a:r>
            <a:r>
              <a:rPr i="1" lang="es" sz="6000">
                <a:solidFill>
                  <a:srgbClr val="FFFFFF"/>
                </a:solidFill>
                <a:latin typeface="Merienda One"/>
                <a:ea typeface="Merienda One"/>
                <a:cs typeface="Merienda One"/>
                <a:sym typeface="Merienda One"/>
              </a:rPr>
              <a:t> y el Hades</a:t>
            </a:r>
            <a:endParaRPr i="1" sz="10000">
              <a:solidFill>
                <a:srgbClr val="FFFFFF"/>
              </a:solidFill>
              <a:latin typeface="Merienda One"/>
              <a:ea typeface="Merienda One"/>
              <a:cs typeface="Merienda One"/>
              <a:sym typeface="Merienda One"/>
            </a:endParaRPr>
          </a:p>
        </p:txBody>
      </p:sp>
      <p:pic>
        <p:nvPicPr>
          <p:cNvPr id="307" name="Google Shape;307;p30"/>
          <p:cNvPicPr preferRelativeResize="0"/>
          <p:nvPr/>
        </p:nvPicPr>
        <p:blipFill rotWithShape="1">
          <a:blip r:embed="rId7">
            <a:alphaModFix/>
          </a:blip>
          <a:srcRect b="11142" l="35266" r="0" t="0"/>
          <a:stretch/>
        </p:blipFill>
        <p:spPr>
          <a:xfrm>
            <a:off x="0" y="2044650"/>
            <a:ext cx="2242150" cy="3077700"/>
          </a:xfrm>
          <a:prstGeom prst="rect">
            <a:avLst/>
          </a:prstGeom>
          <a:noFill/>
          <a:ln>
            <a:noFill/>
          </a:ln>
          <a:effectLst>
            <a:outerShdw blurRad="57150" rotWithShape="0" algn="bl" dir="5400000" dist="19050">
              <a:srgbClr val="000000">
                <a:alpha val="50000"/>
              </a:srgbClr>
            </a:outerShdw>
          </a:effectLst>
        </p:spPr>
      </p:pic>
      <p:pic>
        <p:nvPicPr>
          <p:cNvPr id="308" name="Google Shape;308;p30"/>
          <p:cNvPicPr preferRelativeResize="0"/>
          <p:nvPr/>
        </p:nvPicPr>
        <p:blipFill>
          <a:blip r:embed="rId8">
            <a:alphaModFix/>
          </a:blip>
          <a:stretch>
            <a:fillRect/>
          </a:stretch>
        </p:blipFill>
        <p:spPr>
          <a:xfrm>
            <a:off x="812813" y="2044638"/>
            <a:ext cx="473574" cy="473574"/>
          </a:xfrm>
          <a:prstGeom prst="rect">
            <a:avLst/>
          </a:prstGeom>
          <a:noFill/>
          <a:ln>
            <a:noFill/>
          </a:ln>
        </p:spPr>
      </p:pic>
      <p:pic>
        <p:nvPicPr>
          <p:cNvPr id="309" name="Google Shape;309;p30"/>
          <p:cNvPicPr preferRelativeResize="0"/>
          <p:nvPr/>
        </p:nvPicPr>
        <p:blipFill>
          <a:blip r:embed="rId9">
            <a:alphaModFix/>
          </a:blip>
          <a:stretch>
            <a:fillRect/>
          </a:stretch>
        </p:blipFill>
        <p:spPr>
          <a:xfrm>
            <a:off x="1641599" y="4002500"/>
            <a:ext cx="610725" cy="610749"/>
          </a:xfrm>
          <a:prstGeom prst="rect">
            <a:avLst/>
          </a:prstGeom>
          <a:noFill/>
          <a:ln>
            <a:noFill/>
          </a:ln>
        </p:spPr>
      </p:pic>
      <p:sp>
        <p:nvSpPr>
          <p:cNvPr id="310" name="Google Shape;310;p30"/>
          <p:cNvSpPr txBox="1"/>
          <p:nvPr/>
        </p:nvSpPr>
        <p:spPr>
          <a:xfrm>
            <a:off x="3562575" y="1289300"/>
            <a:ext cx="11133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800">
                <a:solidFill>
                  <a:srgbClr val="FFFFFF"/>
                </a:solidFill>
                <a:latin typeface="Oswald"/>
                <a:ea typeface="Oswald"/>
                <a:cs typeface="Oswald"/>
                <a:sym typeface="Oswald"/>
              </a:rPr>
              <a:t>El sepulcro</a:t>
            </a:r>
            <a:endParaRPr sz="1800">
              <a:solidFill>
                <a:srgbClr val="FFFFFF"/>
              </a:solidFill>
              <a:latin typeface="Oswald"/>
              <a:ea typeface="Oswald"/>
              <a:cs typeface="Oswald"/>
              <a:sym typeface="Oswald"/>
            </a:endParaRPr>
          </a:p>
        </p:txBody>
      </p:sp>
      <p:pic>
        <p:nvPicPr>
          <p:cNvPr id="311" name="Google Shape;311;p30"/>
          <p:cNvPicPr preferRelativeResize="0"/>
          <p:nvPr/>
        </p:nvPicPr>
        <p:blipFill>
          <a:blip r:embed="rId9">
            <a:alphaModFix/>
          </a:blip>
          <a:stretch>
            <a:fillRect/>
          </a:stretch>
        </p:blipFill>
        <p:spPr>
          <a:xfrm>
            <a:off x="1506379" y="2485529"/>
            <a:ext cx="397484" cy="39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1000"/>
                                        <p:tgtEl>
                                          <p:spTgt spid="307"/>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ppt_w</p:attrName>
                                        </p:attrNameLst>
                                      </p:cBhvr>
                                      <p:tavLst>
                                        <p:tav fmla="" tm="0">
                                          <p:val>
                                            <p:strVal val="0"/>
                                          </p:val>
                                        </p:tav>
                                        <p:tav fmla="" tm="100000">
                                          <p:val>
                                            <p:strVal val="#ppt_w"/>
                                          </p:val>
                                        </p:tav>
                                      </p:tavLst>
                                    </p:anim>
                                    <p:anim calcmode="lin" valueType="num">
                                      <p:cBhvr additive="base">
                                        <p:cTn dur="1000"/>
                                        <p:tgtEl>
                                          <p:spTgt spid="3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ppt_w</p:attrName>
                                        </p:attrNameLst>
                                      </p:cBhvr>
                                      <p:tavLst>
                                        <p:tav fmla="" tm="0">
                                          <p:val>
                                            <p:strVal val="0"/>
                                          </p:val>
                                        </p:tav>
                                        <p:tav fmla="" tm="100000">
                                          <p:val>
                                            <p:strVal val="#ppt_w"/>
                                          </p:val>
                                        </p:tav>
                                      </p:tavLst>
                                    </p:anim>
                                    <p:anim calcmode="lin" valueType="num">
                                      <p:cBhvr additive="base">
                                        <p:cTn dur="1000"/>
                                        <p:tgtEl>
                                          <p:spTgt spid="3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ppt_w</p:attrName>
                                        </p:attrNameLst>
                                      </p:cBhvr>
                                      <p:tavLst>
                                        <p:tav fmla="" tm="0">
                                          <p:val>
                                            <p:strVal val="0"/>
                                          </p:val>
                                        </p:tav>
                                        <p:tav fmla="" tm="100000">
                                          <p:val>
                                            <p:strVal val="#ppt_w"/>
                                          </p:val>
                                        </p:tav>
                                      </p:tavLst>
                                    </p:anim>
                                    <p:anim calcmode="lin" valueType="num">
                                      <p:cBhvr additive="base">
                                        <p:cTn dur="1000"/>
                                        <p:tgtEl>
                                          <p:spTgt spid="309"/>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1000"/>
                                        <p:tgtEl>
                                          <p:spTgt spid="298"/>
                                        </p:tgtEl>
                                        <p:attrNameLst>
                                          <p:attrName>ppt_w</p:attrName>
                                        </p:attrNameLst>
                                      </p:cBhvr>
                                      <p:tavLst>
                                        <p:tav fmla="" tm="0">
                                          <p:val>
                                            <p:strVal val="0"/>
                                          </p:val>
                                        </p:tav>
                                        <p:tav fmla="" tm="100000">
                                          <p:val>
                                            <p:strVal val="#ppt_w"/>
                                          </p:val>
                                        </p:tav>
                                      </p:tavLst>
                                    </p:anim>
                                    <p:anim calcmode="lin" valueType="num">
                                      <p:cBhvr additive="base">
                                        <p:cTn dur="1000"/>
                                        <p:tgtEl>
                                          <p:spTgt spid="298"/>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ppt_w</p:attrName>
                                        </p:attrNameLst>
                                      </p:cBhvr>
                                      <p:tavLst>
                                        <p:tav fmla="" tm="0">
                                          <p:val>
                                            <p:strVal val="0"/>
                                          </p:val>
                                        </p:tav>
                                        <p:tav fmla="" tm="100000">
                                          <p:val>
                                            <p:strVal val="#ppt_w"/>
                                          </p:val>
                                        </p:tav>
                                      </p:tavLst>
                                    </p:anim>
                                    <p:anim calcmode="lin" valueType="num">
                                      <p:cBhvr additive="base">
                                        <p:cTn dur="1000"/>
                                        <p:tgtEl>
                                          <p:spTgt spid="299"/>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ppt_w</p:attrName>
                                        </p:attrNameLst>
                                      </p:cBhvr>
                                      <p:tavLst>
                                        <p:tav fmla="" tm="0">
                                          <p:val>
                                            <p:strVal val="0"/>
                                          </p:val>
                                        </p:tav>
                                        <p:tav fmla="" tm="100000">
                                          <p:val>
                                            <p:strVal val="#ppt_w"/>
                                          </p:val>
                                        </p:tav>
                                      </p:tavLst>
                                    </p:anim>
                                    <p:anim calcmode="lin" valueType="num">
                                      <p:cBhvr additive="base">
                                        <p:cTn dur="1000"/>
                                        <p:tgtEl>
                                          <p:spTgt spid="285"/>
                                        </p:tgtEl>
                                        <p:attrNameLst>
                                          <p:attrName>ppt_h</p:attrName>
                                        </p:attrNameLst>
                                      </p:cBhvr>
                                      <p:tavLst>
                                        <p:tav fmla="" tm="0">
                                          <p:val>
                                            <p:strVal val="0"/>
                                          </p:val>
                                        </p:tav>
                                        <p:tav fmla="" tm="100000">
                                          <p:val>
                                            <p:strVal val="#ppt_h"/>
                                          </p:val>
                                        </p:tav>
                                      </p:tavLst>
                                    </p:anim>
                                  </p:childTnLst>
                                </p:cTn>
                              </p:par>
                            </p:childTnLst>
                          </p:cTn>
                        </p:par>
                        <p:par>
                          <p:cTn fill="hold">
                            <p:stCondLst>
                              <p:cond delay="8000"/>
                            </p:stCondLst>
                            <p:childTnLst>
                              <p:par>
                                <p:cTn fill="hold" nodeType="after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ppt_y</p:attrName>
                                        </p:attrNameLst>
                                      </p:cBhvr>
                                      <p:tavLst>
                                        <p:tav fmla="" tm="0">
                                          <p:val>
                                            <p:strVal val="#ppt_y+1"/>
                                          </p:val>
                                        </p:tav>
                                        <p:tav fmla="" tm="100000">
                                          <p:val>
                                            <p:strVal val="#ppt_y"/>
                                          </p:val>
                                        </p:tav>
                                      </p:tavLst>
                                    </p:anim>
                                  </p:childTnLst>
                                </p:cTn>
                              </p:par>
                            </p:childTnLst>
                          </p:cTn>
                        </p:par>
                        <p:par>
                          <p:cTn fill="hold">
                            <p:stCondLst>
                              <p:cond delay="9000"/>
                            </p:stCondLst>
                            <p:childTnLst>
                              <p:par>
                                <p:cTn fill="hold" nodeType="after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1000"/>
                                        <p:tgtEl>
                                          <p:spTgt spid="2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1000"/>
                                        <p:tgtEl>
                                          <p:spTgt spid="297"/>
                                        </p:tgtEl>
                                        <p:attrNameLst>
                                          <p:attrName>ppt_w</p:attrName>
                                        </p:attrNameLst>
                                      </p:cBhvr>
                                      <p:tavLst>
                                        <p:tav fmla="" tm="0">
                                          <p:val>
                                            <p:strVal val="0"/>
                                          </p:val>
                                        </p:tav>
                                        <p:tav fmla="" tm="100000">
                                          <p:val>
                                            <p:strVal val="#ppt_w"/>
                                          </p:val>
                                        </p:tav>
                                      </p:tavLst>
                                    </p:anim>
                                    <p:anim calcmode="lin" valueType="num">
                                      <p:cBhvr additive="base">
                                        <p:cTn dur="1000"/>
                                        <p:tgtEl>
                                          <p:spTgt spid="2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ppt_w</p:attrName>
                                        </p:attrNameLst>
                                      </p:cBhvr>
                                      <p:tavLst>
                                        <p:tav fmla="" tm="0">
                                          <p:val>
                                            <p:strVal val="0"/>
                                          </p:val>
                                        </p:tav>
                                        <p:tav fmla="" tm="100000">
                                          <p:val>
                                            <p:strVal val="#ppt_w"/>
                                          </p:val>
                                        </p:tav>
                                      </p:tavLst>
                                    </p:anim>
                                    <p:anim calcmode="lin" valueType="num">
                                      <p:cBhvr additive="base">
                                        <p:cTn dur="1000"/>
                                        <p:tgtEl>
                                          <p:spTgt spid="2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1000"/>
                                        <p:tgtEl>
                                          <p:spTgt spid="295"/>
                                        </p:tgtEl>
                                        <p:attrNameLst>
                                          <p:attrName>ppt_w</p:attrName>
                                        </p:attrNameLst>
                                      </p:cBhvr>
                                      <p:tavLst>
                                        <p:tav fmla="" tm="0">
                                          <p:val>
                                            <p:strVal val="0"/>
                                          </p:val>
                                        </p:tav>
                                        <p:tav fmla="" tm="100000">
                                          <p:val>
                                            <p:strVal val="#ppt_w"/>
                                          </p:val>
                                        </p:tav>
                                      </p:tavLst>
                                    </p:anim>
                                    <p:anim calcmode="lin" valueType="num">
                                      <p:cBhvr additive="base">
                                        <p:cTn dur="1000"/>
                                        <p:tgtEl>
                                          <p:spTgt spid="2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ppt_w</p:attrName>
                                        </p:attrNameLst>
                                      </p:cBhvr>
                                      <p:tavLst>
                                        <p:tav fmla="" tm="0">
                                          <p:val>
                                            <p:strVal val="0"/>
                                          </p:val>
                                        </p:tav>
                                        <p:tav fmla="" tm="100000">
                                          <p:val>
                                            <p:strVal val="#ppt_w"/>
                                          </p:val>
                                        </p:tav>
                                      </p:tavLst>
                                    </p:anim>
                                    <p:anim calcmode="lin" valueType="num">
                                      <p:cBhvr additive="base">
                                        <p:cTn dur="1000"/>
                                        <p:tgtEl>
                                          <p:spTgt spid="2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31"/>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317" name="Google Shape;317;p31"/>
          <p:cNvSpPr txBox="1"/>
          <p:nvPr/>
        </p:nvSpPr>
        <p:spPr>
          <a:xfrm>
            <a:off x="3862575" y="-50"/>
            <a:ext cx="5357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¿Qué viene?</a:t>
            </a:r>
            <a:r>
              <a:rPr i="1" lang="es" sz="6000">
                <a:solidFill>
                  <a:srgbClr val="FFFFFF"/>
                </a:solidFill>
                <a:latin typeface="Merienda One"/>
                <a:ea typeface="Merienda One"/>
                <a:cs typeface="Merienda One"/>
                <a:sym typeface="Merienda One"/>
              </a:rPr>
              <a:t>...</a:t>
            </a:r>
            <a:endParaRPr i="1" sz="10000">
              <a:solidFill>
                <a:srgbClr val="FFFFFF"/>
              </a:solidFill>
              <a:latin typeface="Merienda One"/>
              <a:ea typeface="Merienda One"/>
              <a:cs typeface="Merienda One"/>
              <a:sym typeface="Merienda One"/>
            </a:endParaRPr>
          </a:p>
        </p:txBody>
      </p:sp>
      <p:pic>
        <p:nvPicPr>
          <p:cNvPr id="318" name="Google Shape;318;p31"/>
          <p:cNvPicPr preferRelativeResize="0"/>
          <p:nvPr/>
        </p:nvPicPr>
        <p:blipFill rotWithShape="1">
          <a:blip r:embed="rId4">
            <a:alphaModFix/>
          </a:blip>
          <a:srcRect b="3521" l="0" r="0" t="0"/>
          <a:stretch/>
        </p:blipFill>
        <p:spPr>
          <a:xfrm>
            <a:off x="6050375" y="3349075"/>
            <a:ext cx="1859900" cy="1794374"/>
          </a:xfrm>
          <a:prstGeom prst="rect">
            <a:avLst/>
          </a:prstGeom>
          <a:noFill/>
          <a:ln>
            <a:noFill/>
          </a:ln>
        </p:spPr>
      </p:pic>
      <p:grpSp>
        <p:nvGrpSpPr>
          <p:cNvPr id="319" name="Google Shape;319;p31"/>
          <p:cNvGrpSpPr/>
          <p:nvPr/>
        </p:nvGrpSpPr>
        <p:grpSpPr>
          <a:xfrm>
            <a:off x="7017225" y="1284025"/>
            <a:ext cx="1974374" cy="1974374"/>
            <a:chOff x="7017225" y="1284025"/>
            <a:chExt cx="1974374" cy="1974374"/>
          </a:xfrm>
        </p:grpSpPr>
        <p:pic>
          <p:nvPicPr>
            <p:cNvPr id="320" name="Google Shape;320;p31"/>
            <p:cNvPicPr preferRelativeResize="0"/>
            <p:nvPr/>
          </p:nvPicPr>
          <p:blipFill>
            <a:blip r:embed="rId5">
              <a:alphaModFix/>
            </a:blip>
            <a:stretch>
              <a:fillRect/>
            </a:stretch>
          </p:blipFill>
          <p:spPr>
            <a:xfrm>
              <a:off x="7017225" y="1284025"/>
              <a:ext cx="1974374" cy="1974374"/>
            </a:xfrm>
            <a:prstGeom prst="rect">
              <a:avLst/>
            </a:prstGeom>
            <a:noFill/>
            <a:ln>
              <a:noFill/>
            </a:ln>
          </p:spPr>
        </p:pic>
        <p:pic>
          <p:nvPicPr>
            <p:cNvPr id="321" name="Google Shape;321;p31"/>
            <p:cNvPicPr preferRelativeResize="0"/>
            <p:nvPr/>
          </p:nvPicPr>
          <p:blipFill>
            <a:blip r:embed="rId6">
              <a:alphaModFix/>
            </a:blip>
            <a:stretch>
              <a:fillRect/>
            </a:stretch>
          </p:blipFill>
          <p:spPr>
            <a:xfrm>
              <a:off x="7568300" y="1602937"/>
              <a:ext cx="707300" cy="707300"/>
            </a:xfrm>
            <a:prstGeom prst="rect">
              <a:avLst/>
            </a:prstGeom>
            <a:noFill/>
            <a:ln>
              <a:noFill/>
            </a:ln>
          </p:spPr>
        </p:pic>
      </p:grpSp>
      <p:sp>
        <p:nvSpPr>
          <p:cNvPr id="322" name="Google Shape;322;p31"/>
          <p:cNvSpPr txBox="1"/>
          <p:nvPr/>
        </p:nvSpPr>
        <p:spPr>
          <a:xfrm>
            <a:off x="265825" y="1516650"/>
            <a:ext cx="6101700" cy="748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latin typeface="Asap Condensed"/>
                <a:ea typeface="Asap Condensed"/>
                <a:cs typeface="Asap Condensed"/>
                <a:sym typeface="Asap Condensed"/>
              </a:rPr>
              <a:t>(27)</a:t>
            </a:r>
            <a:r>
              <a:rPr lang="es" sz="1800">
                <a:latin typeface="Asap Condensed"/>
                <a:ea typeface="Asap Condensed"/>
                <a:cs typeface="Asap Condensed"/>
                <a:sym typeface="Asap Condensed"/>
              </a:rPr>
              <a:t> </a:t>
            </a:r>
            <a:r>
              <a:rPr lang="es" sz="1800">
                <a:latin typeface="Asap Condensed"/>
                <a:ea typeface="Asap Condensed"/>
                <a:cs typeface="Asap Condensed"/>
                <a:sym typeface="Asap Condensed"/>
              </a:rPr>
              <a:t>Y de la manera que está establecido para los hombres que mueran una sola vez, y después de esto </a:t>
            </a:r>
            <a:r>
              <a:rPr b="1" lang="es" sz="1800">
                <a:latin typeface="Asap Condensed"/>
                <a:ea typeface="Asap Condensed"/>
                <a:cs typeface="Asap Condensed"/>
                <a:sym typeface="Asap Condensed"/>
              </a:rPr>
              <a:t>el juicio</a:t>
            </a:r>
            <a:r>
              <a:rPr lang="es" sz="1800">
                <a:latin typeface="Asap Condensed"/>
                <a:ea typeface="Asap Condensed"/>
                <a:cs typeface="Asap Condensed"/>
                <a:sym typeface="Asap Condensed"/>
              </a:rPr>
              <a:t>.</a:t>
            </a:r>
            <a:endParaRPr sz="1800">
              <a:latin typeface="Asap Condensed"/>
              <a:ea typeface="Asap Condensed"/>
              <a:cs typeface="Asap Condensed"/>
              <a:sym typeface="Asap Condensed"/>
            </a:endParaRPr>
          </a:p>
        </p:txBody>
      </p:sp>
      <p:sp>
        <p:nvSpPr>
          <p:cNvPr id="323" name="Google Shape;323;p31"/>
          <p:cNvSpPr txBox="1"/>
          <p:nvPr/>
        </p:nvSpPr>
        <p:spPr>
          <a:xfrm>
            <a:off x="265825" y="12915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Hebreos 9</a:t>
            </a:r>
            <a:endParaRPr b="1" i="1" sz="2000">
              <a:solidFill>
                <a:srgbClr val="980000"/>
              </a:solidFill>
              <a:latin typeface="Merienda One"/>
              <a:ea typeface="Merienda One"/>
              <a:cs typeface="Merienda One"/>
              <a:sym typeface="Merienda One"/>
            </a:endParaRPr>
          </a:p>
        </p:txBody>
      </p:sp>
      <p:sp>
        <p:nvSpPr>
          <p:cNvPr id="324" name="Google Shape;324;p31"/>
          <p:cNvSpPr txBox="1"/>
          <p:nvPr/>
        </p:nvSpPr>
        <p:spPr>
          <a:xfrm>
            <a:off x="265825" y="2495825"/>
            <a:ext cx="5916600" cy="1193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latin typeface="Asap Condensed"/>
                <a:ea typeface="Asap Condensed"/>
                <a:cs typeface="Asap Condensed"/>
                <a:sym typeface="Asap Condensed"/>
              </a:rPr>
              <a:t>(6)</a:t>
            </a:r>
            <a:r>
              <a:rPr lang="es" sz="1800">
                <a:latin typeface="Asap Condensed"/>
                <a:ea typeface="Asap Condensed"/>
                <a:cs typeface="Asap Condensed"/>
                <a:sym typeface="Asap Condensed"/>
              </a:rPr>
              <a:t> Acuérdense también de los ángeles que no conservaron su posición de autoridad sino que abandonaron su propio lugar. Dios los mantiene en la oscuridad, atados eternamente con cadenas, </a:t>
            </a:r>
            <a:r>
              <a:rPr b="1" lang="es" sz="1800">
                <a:latin typeface="Asap Condensed"/>
                <a:ea typeface="Asap Condensed"/>
                <a:cs typeface="Asap Condensed"/>
                <a:sym typeface="Asap Condensed"/>
              </a:rPr>
              <a:t>esperando el gran día del juicio</a:t>
            </a:r>
            <a:r>
              <a:rPr lang="es" sz="1800">
                <a:latin typeface="Asap Condensed"/>
                <a:ea typeface="Asap Condensed"/>
                <a:cs typeface="Asap Condensed"/>
                <a:sym typeface="Asap Condensed"/>
              </a:rPr>
              <a:t>.</a:t>
            </a:r>
            <a:endParaRPr sz="1800">
              <a:latin typeface="Asap Condensed"/>
              <a:ea typeface="Asap Condensed"/>
              <a:cs typeface="Asap Condensed"/>
              <a:sym typeface="Asap Condensed"/>
            </a:endParaRPr>
          </a:p>
        </p:txBody>
      </p:sp>
      <p:sp>
        <p:nvSpPr>
          <p:cNvPr id="325" name="Google Shape;325;p31"/>
          <p:cNvSpPr txBox="1"/>
          <p:nvPr/>
        </p:nvSpPr>
        <p:spPr>
          <a:xfrm>
            <a:off x="265825" y="2270750"/>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Judas 1</a:t>
            </a:r>
            <a:endParaRPr b="1" i="1" sz="2000">
              <a:solidFill>
                <a:srgbClr val="980000"/>
              </a:solidFill>
              <a:latin typeface="Merienda One"/>
              <a:ea typeface="Merienda One"/>
              <a:cs typeface="Merienda One"/>
              <a:sym typeface="Merienda One"/>
            </a:endParaRPr>
          </a:p>
        </p:txBody>
      </p:sp>
      <p:sp>
        <p:nvSpPr>
          <p:cNvPr id="326" name="Google Shape;326;p31"/>
          <p:cNvSpPr txBox="1"/>
          <p:nvPr/>
        </p:nvSpPr>
        <p:spPr>
          <a:xfrm>
            <a:off x="265825" y="4046050"/>
            <a:ext cx="5855100" cy="1025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latin typeface="Asap Condensed"/>
                <a:ea typeface="Asap Condensed"/>
                <a:cs typeface="Asap Condensed"/>
                <a:sym typeface="Asap Condensed"/>
              </a:rPr>
              <a:t>(9)</a:t>
            </a:r>
            <a:r>
              <a:rPr lang="es" sz="1800">
                <a:latin typeface="Asap Condensed"/>
                <a:ea typeface="Asap Condensed"/>
                <a:cs typeface="Asap Condensed"/>
                <a:sym typeface="Asap Condensed"/>
              </a:rPr>
              <a:t> </a:t>
            </a:r>
            <a:r>
              <a:rPr lang="es" sz="1800">
                <a:latin typeface="Asap Condensed"/>
                <a:ea typeface="Asap Condensed"/>
                <a:cs typeface="Asap Condensed"/>
                <a:sym typeface="Asap Condensed"/>
              </a:rPr>
              <a:t>el Señor, entonces, sabe… </a:t>
            </a:r>
            <a:r>
              <a:rPr b="1" lang="es" sz="1800">
                <a:latin typeface="Asap Condensed"/>
                <a:ea typeface="Asap Condensed"/>
                <a:cs typeface="Asap Condensed"/>
                <a:sym typeface="Asap Condensed"/>
              </a:rPr>
              <a:t>reservar </a:t>
            </a:r>
            <a:r>
              <a:rPr lang="es" sz="1800">
                <a:latin typeface="Asap Condensed"/>
                <a:ea typeface="Asap Condensed"/>
                <a:cs typeface="Asap Condensed"/>
                <a:sym typeface="Asap Condensed"/>
              </a:rPr>
              <a:t>a los injustos </a:t>
            </a:r>
            <a:r>
              <a:rPr b="1" lang="es" sz="1800">
                <a:latin typeface="Asap Condensed"/>
                <a:ea typeface="Asap Condensed"/>
                <a:cs typeface="Asap Condensed"/>
                <a:sym typeface="Asap Condensed"/>
              </a:rPr>
              <a:t>bajo castigo</a:t>
            </a:r>
            <a:r>
              <a:rPr lang="es" sz="1800">
                <a:latin typeface="Asap Condensed"/>
                <a:ea typeface="Asap Condensed"/>
                <a:cs typeface="Asap Condensed"/>
                <a:sym typeface="Asap Condensed"/>
              </a:rPr>
              <a:t> para </a:t>
            </a:r>
            <a:r>
              <a:rPr b="1" lang="es" sz="1800">
                <a:latin typeface="Asap Condensed"/>
                <a:ea typeface="Asap Condensed"/>
                <a:cs typeface="Asap Condensed"/>
                <a:sym typeface="Asap Condensed"/>
              </a:rPr>
              <a:t>el día del juicio</a:t>
            </a:r>
            <a:r>
              <a:rPr lang="es" sz="1800">
                <a:latin typeface="Asap Condensed"/>
                <a:ea typeface="Asap Condensed"/>
                <a:cs typeface="Asap Condensed"/>
                <a:sym typeface="Asap Condensed"/>
              </a:rPr>
              <a:t>.</a:t>
            </a:r>
            <a:endParaRPr sz="1800">
              <a:latin typeface="Asap Condensed"/>
              <a:ea typeface="Asap Condensed"/>
              <a:cs typeface="Asap Condensed"/>
              <a:sym typeface="Asap Condensed"/>
            </a:endParaRPr>
          </a:p>
          <a:p>
            <a:pPr indent="0" lvl="0" marL="0" rtl="0" algn="just">
              <a:lnSpc>
                <a:spcPct val="100000"/>
              </a:lnSpc>
              <a:spcBef>
                <a:spcPts val="0"/>
              </a:spcBef>
              <a:spcAft>
                <a:spcPts val="0"/>
              </a:spcAft>
              <a:buNone/>
            </a:pPr>
            <a:r>
              <a:rPr lang="es">
                <a:latin typeface="Asap Condensed"/>
                <a:ea typeface="Asap Condensed"/>
                <a:cs typeface="Asap Condensed"/>
                <a:sym typeface="Asap Condensed"/>
              </a:rPr>
              <a:t>(13)</a:t>
            </a:r>
            <a:r>
              <a:rPr lang="es" sz="1800">
                <a:latin typeface="Asap Condensed"/>
                <a:ea typeface="Asap Condensed"/>
                <a:cs typeface="Asap Condensed"/>
                <a:sym typeface="Asap Condensed"/>
              </a:rPr>
              <a:t> sufriendo el mal como pago de su iniquidad.</a:t>
            </a:r>
            <a:endParaRPr sz="1800">
              <a:latin typeface="Asap Condensed"/>
              <a:ea typeface="Asap Condensed"/>
              <a:cs typeface="Asap Condensed"/>
              <a:sym typeface="Asap Condensed"/>
            </a:endParaRPr>
          </a:p>
        </p:txBody>
      </p:sp>
      <p:sp>
        <p:nvSpPr>
          <p:cNvPr id="327" name="Google Shape;327;p31"/>
          <p:cNvSpPr txBox="1"/>
          <p:nvPr/>
        </p:nvSpPr>
        <p:spPr>
          <a:xfrm>
            <a:off x="265825" y="38209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2 Pedro 2</a:t>
            </a:r>
            <a:endParaRPr b="1" i="1" sz="2000">
              <a:solidFill>
                <a:srgbClr val="980000"/>
              </a:solidFill>
              <a:latin typeface="Merienda One"/>
              <a:ea typeface="Merienda One"/>
              <a:cs typeface="Merienda One"/>
              <a:sym typeface="Meriend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1500"/>
                                        <p:tgtEl>
                                          <p:spTgt spid="318"/>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61" name="Google Shape;61;p14"/>
          <p:cNvSpPr txBox="1"/>
          <p:nvPr/>
        </p:nvSpPr>
        <p:spPr>
          <a:xfrm>
            <a:off x="3786375" y="-50"/>
            <a:ext cx="5357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Más Allá...</a:t>
            </a:r>
            <a:endParaRPr i="1" sz="10000">
              <a:solidFill>
                <a:srgbClr val="FFFFFF"/>
              </a:solidFill>
              <a:latin typeface="Merienda One"/>
              <a:ea typeface="Merienda One"/>
              <a:cs typeface="Merienda One"/>
              <a:sym typeface="Merienda One"/>
            </a:endParaRPr>
          </a:p>
        </p:txBody>
      </p:sp>
      <p:pic>
        <p:nvPicPr>
          <p:cNvPr id="62" name="Google Shape;62;p14"/>
          <p:cNvPicPr preferRelativeResize="0"/>
          <p:nvPr/>
        </p:nvPicPr>
        <p:blipFill rotWithShape="1">
          <a:blip r:embed="rId4">
            <a:alphaModFix/>
          </a:blip>
          <a:srcRect b="3521" l="0" r="0" t="0"/>
          <a:stretch/>
        </p:blipFill>
        <p:spPr>
          <a:xfrm>
            <a:off x="6050375" y="3349075"/>
            <a:ext cx="1859900" cy="1794374"/>
          </a:xfrm>
          <a:prstGeom prst="rect">
            <a:avLst/>
          </a:prstGeom>
          <a:noFill/>
          <a:ln>
            <a:noFill/>
          </a:ln>
        </p:spPr>
      </p:pic>
      <p:grpSp>
        <p:nvGrpSpPr>
          <p:cNvPr id="63" name="Google Shape;63;p14"/>
          <p:cNvGrpSpPr/>
          <p:nvPr/>
        </p:nvGrpSpPr>
        <p:grpSpPr>
          <a:xfrm>
            <a:off x="7017225" y="1284025"/>
            <a:ext cx="1974374" cy="1974374"/>
            <a:chOff x="7017225" y="1284025"/>
            <a:chExt cx="1974374" cy="1974374"/>
          </a:xfrm>
        </p:grpSpPr>
        <p:pic>
          <p:nvPicPr>
            <p:cNvPr id="64" name="Google Shape;64;p14"/>
            <p:cNvPicPr preferRelativeResize="0"/>
            <p:nvPr/>
          </p:nvPicPr>
          <p:blipFill>
            <a:blip r:embed="rId5">
              <a:alphaModFix/>
            </a:blip>
            <a:stretch>
              <a:fillRect/>
            </a:stretch>
          </p:blipFill>
          <p:spPr>
            <a:xfrm>
              <a:off x="7017225" y="1284025"/>
              <a:ext cx="1974374" cy="1974374"/>
            </a:xfrm>
            <a:prstGeom prst="rect">
              <a:avLst/>
            </a:prstGeom>
            <a:noFill/>
            <a:ln>
              <a:noFill/>
            </a:ln>
          </p:spPr>
        </p:pic>
        <p:pic>
          <p:nvPicPr>
            <p:cNvPr id="65" name="Google Shape;65;p14"/>
            <p:cNvPicPr preferRelativeResize="0"/>
            <p:nvPr/>
          </p:nvPicPr>
          <p:blipFill>
            <a:blip r:embed="rId6">
              <a:alphaModFix/>
            </a:blip>
            <a:stretch>
              <a:fillRect/>
            </a:stretch>
          </p:blipFill>
          <p:spPr>
            <a:xfrm>
              <a:off x="7568300" y="1602937"/>
              <a:ext cx="707300" cy="707300"/>
            </a:xfrm>
            <a:prstGeom prst="rect">
              <a:avLst/>
            </a:prstGeom>
            <a:noFill/>
            <a:ln>
              <a:noFill/>
            </a:ln>
          </p:spPr>
        </p:pic>
      </p:grpSp>
      <p:grpSp>
        <p:nvGrpSpPr>
          <p:cNvPr id="66" name="Google Shape;66;p14"/>
          <p:cNvGrpSpPr/>
          <p:nvPr/>
        </p:nvGrpSpPr>
        <p:grpSpPr>
          <a:xfrm>
            <a:off x="451300" y="2227125"/>
            <a:ext cx="5872625" cy="2066400"/>
            <a:chOff x="451300" y="2227125"/>
            <a:chExt cx="5872625" cy="2066400"/>
          </a:xfrm>
        </p:grpSpPr>
        <p:sp>
          <p:nvSpPr>
            <p:cNvPr id="67" name="Google Shape;67;p14"/>
            <p:cNvSpPr txBox="1"/>
            <p:nvPr/>
          </p:nvSpPr>
          <p:spPr>
            <a:xfrm>
              <a:off x="809625" y="2227125"/>
              <a:ext cx="5514300" cy="2066400"/>
            </a:xfrm>
            <a:prstGeom prst="rect">
              <a:avLst/>
            </a:prstGeom>
            <a:noFill/>
            <a:ln>
              <a:noFill/>
            </a:ln>
            <a:effectLst>
              <a:outerShdw rotWithShape="0" algn="bl" dist="9525">
                <a:schemeClr val="dk2">
                  <a:alpha val="40000"/>
                </a:scheme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200">
                  <a:latin typeface="Merienda One"/>
                  <a:ea typeface="Merienda One"/>
                  <a:cs typeface="Merienda One"/>
                  <a:sym typeface="Merienda One"/>
                </a:rPr>
                <a:t>La muerte</a:t>
              </a:r>
              <a:endParaRPr sz="2200">
                <a:latin typeface="Merienda One"/>
                <a:ea typeface="Merienda One"/>
                <a:cs typeface="Merienda One"/>
                <a:sym typeface="Merienda One"/>
              </a:endParaRPr>
            </a:p>
            <a:p>
              <a:pPr indent="0" lvl="0" marL="0" rtl="0" algn="l">
                <a:lnSpc>
                  <a:spcPct val="100000"/>
                </a:lnSpc>
                <a:spcBef>
                  <a:spcPts val="1000"/>
                </a:spcBef>
                <a:spcAft>
                  <a:spcPts val="0"/>
                </a:spcAft>
                <a:buNone/>
              </a:pPr>
              <a:r>
                <a:rPr b="1" lang="es" sz="2200">
                  <a:latin typeface="Merienda One"/>
                  <a:ea typeface="Merienda One"/>
                  <a:cs typeface="Merienda One"/>
                  <a:sym typeface="Merienda One"/>
                </a:rPr>
                <a:t>¿Qué hay después de la muerte?</a:t>
              </a:r>
              <a:endParaRPr b="1" sz="2200">
                <a:latin typeface="Merienda One"/>
                <a:ea typeface="Merienda One"/>
                <a:cs typeface="Merienda One"/>
                <a:sym typeface="Merienda One"/>
              </a:endParaRPr>
            </a:p>
            <a:p>
              <a:pPr indent="0" lvl="0" marL="0" rtl="0" algn="l">
                <a:lnSpc>
                  <a:spcPct val="100000"/>
                </a:lnSpc>
                <a:spcBef>
                  <a:spcPts val="1000"/>
                </a:spcBef>
                <a:spcAft>
                  <a:spcPts val="0"/>
                </a:spcAft>
                <a:buNone/>
              </a:pPr>
              <a:r>
                <a:rPr lang="es" sz="2200">
                  <a:latin typeface="Merienda One"/>
                  <a:ea typeface="Merienda One"/>
                  <a:cs typeface="Merienda One"/>
                  <a:sym typeface="Merienda One"/>
                </a:rPr>
                <a:t>El día del juicio y la resurrección</a:t>
              </a:r>
              <a:endParaRPr sz="2200">
                <a:latin typeface="Merienda One"/>
                <a:ea typeface="Merienda One"/>
                <a:cs typeface="Merienda One"/>
                <a:sym typeface="Merienda One"/>
              </a:endParaRPr>
            </a:p>
            <a:p>
              <a:pPr indent="0" lvl="0" marL="0" rtl="0" algn="l">
                <a:lnSpc>
                  <a:spcPct val="100000"/>
                </a:lnSpc>
                <a:spcBef>
                  <a:spcPts val="1000"/>
                </a:spcBef>
                <a:spcAft>
                  <a:spcPts val="1000"/>
                </a:spcAft>
                <a:buNone/>
              </a:pPr>
              <a:r>
                <a:rPr lang="es" sz="2200">
                  <a:latin typeface="Merienda One"/>
                  <a:ea typeface="Merienda One"/>
                  <a:cs typeface="Merienda One"/>
                  <a:sym typeface="Merienda One"/>
                </a:rPr>
                <a:t>El cielo y el infierno</a:t>
              </a:r>
              <a:endParaRPr sz="2200">
                <a:latin typeface="Merienda One"/>
                <a:ea typeface="Merienda One"/>
                <a:cs typeface="Merienda One"/>
                <a:sym typeface="Merienda One"/>
              </a:endParaRPr>
            </a:p>
          </p:txBody>
        </p:sp>
        <p:pic>
          <p:nvPicPr>
            <p:cNvPr id="68" name="Google Shape;68;p14"/>
            <p:cNvPicPr preferRelativeResize="0"/>
            <p:nvPr/>
          </p:nvPicPr>
          <p:blipFill>
            <a:blip r:embed="rId7">
              <a:alphaModFix/>
            </a:blip>
            <a:stretch>
              <a:fillRect/>
            </a:stretch>
          </p:blipFill>
          <p:spPr>
            <a:xfrm>
              <a:off x="451301" y="3788800"/>
              <a:ext cx="185225" cy="185225"/>
            </a:xfrm>
            <a:prstGeom prst="rect">
              <a:avLst/>
            </a:prstGeom>
            <a:noFill/>
            <a:ln>
              <a:noFill/>
            </a:ln>
          </p:spPr>
        </p:pic>
        <p:pic>
          <p:nvPicPr>
            <p:cNvPr id="69" name="Google Shape;69;p14"/>
            <p:cNvPicPr preferRelativeResize="0"/>
            <p:nvPr/>
          </p:nvPicPr>
          <p:blipFill>
            <a:blip r:embed="rId8">
              <a:alphaModFix/>
            </a:blip>
            <a:stretch>
              <a:fillRect/>
            </a:stretch>
          </p:blipFill>
          <p:spPr>
            <a:xfrm>
              <a:off x="451300" y="2386550"/>
              <a:ext cx="185225" cy="185199"/>
            </a:xfrm>
            <a:prstGeom prst="rect">
              <a:avLst/>
            </a:prstGeom>
            <a:noFill/>
            <a:ln>
              <a:noFill/>
            </a:ln>
          </p:spPr>
        </p:pic>
        <p:pic>
          <p:nvPicPr>
            <p:cNvPr id="70" name="Google Shape;70;p14"/>
            <p:cNvPicPr preferRelativeResize="0"/>
            <p:nvPr/>
          </p:nvPicPr>
          <p:blipFill>
            <a:blip r:embed="rId9">
              <a:alphaModFix/>
            </a:blip>
            <a:stretch>
              <a:fillRect/>
            </a:stretch>
          </p:blipFill>
          <p:spPr>
            <a:xfrm>
              <a:off x="451302" y="3329175"/>
              <a:ext cx="185225" cy="185225"/>
            </a:xfrm>
            <a:prstGeom prst="rect">
              <a:avLst/>
            </a:prstGeom>
            <a:noFill/>
            <a:ln>
              <a:noFill/>
            </a:ln>
          </p:spPr>
        </p:pic>
        <p:sp>
          <p:nvSpPr>
            <p:cNvPr id="71" name="Google Shape;71;p14"/>
            <p:cNvSpPr/>
            <p:nvPr/>
          </p:nvSpPr>
          <p:spPr>
            <a:xfrm>
              <a:off x="451300" y="2869525"/>
              <a:ext cx="185220" cy="185220"/>
            </a:xfrm>
            <a:prstGeom prst="irregularSeal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500"/>
                                        <p:tgtEl>
                                          <p:spTgt spid="6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ppt_w</p:attrName>
                                        </p:attrNameLst>
                                      </p:cBhvr>
                                      <p:tavLst>
                                        <p:tav fmla="" tm="0">
                                          <p:val>
                                            <p:strVal val="0"/>
                                          </p:val>
                                        </p:tav>
                                        <p:tav fmla="" tm="100000">
                                          <p:val>
                                            <p:strVal val="#ppt_w"/>
                                          </p:val>
                                        </p:tav>
                                      </p:tavLst>
                                    </p:anim>
                                    <p:anim calcmode="lin" valueType="num">
                                      <p:cBhvr additive="base">
                                        <p:cTn dur="1000"/>
                                        <p:tgtEl>
                                          <p:spTgt spid="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32"/>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333" name="Google Shape;333;p32"/>
          <p:cNvSpPr txBox="1"/>
          <p:nvPr/>
        </p:nvSpPr>
        <p:spPr>
          <a:xfrm>
            <a:off x="3786375" y="-50"/>
            <a:ext cx="5357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Más Allá...</a:t>
            </a:r>
            <a:endParaRPr i="1" sz="10000">
              <a:solidFill>
                <a:srgbClr val="FFFFFF"/>
              </a:solidFill>
              <a:latin typeface="Merienda One"/>
              <a:ea typeface="Merienda One"/>
              <a:cs typeface="Merienda One"/>
              <a:sym typeface="Merienda One"/>
            </a:endParaRPr>
          </a:p>
        </p:txBody>
      </p:sp>
      <p:pic>
        <p:nvPicPr>
          <p:cNvPr id="334" name="Google Shape;334;p32"/>
          <p:cNvPicPr preferRelativeResize="0"/>
          <p:nvPr/>
        </p:nvPicPr>
        <p:blipFill rotWithShape="1">
          <a:blip r:embed="rId4">
            <a:alphaModFix/>
          </a:blip>
          <a:srcRect b="3521" l="0" r="0" t="0"/>
          <a:stretch/>
        </p:blipFill>
        <p:spPr>
          <a:xfrm>
            <a:off x="6050375" y="3349075"/>
            <a:ext cx="1859900" cy="1794374"/>
          </a:xfrm>
          <a:prstGeom prst="rect">
            <a:avLst/>
          </a:prstGeom>
          <a:noFill/>
          <a:ln>
            <a:noFill/>
          </a:ln>
        </p:spPr>
      </p:pic>
      <p:grpSp>
        <p:nvGrpSpPr>
          <p:cNvPr id="335" name="Google Shape;335;p32"/>
          <p:cNvGrpSpPr/>
          <p:nvPr/>
        </p:nvGrpSpPr>
        <p:grpSpPr>
          <a:xfrm>
            <a:off x="7017225" y="1284025"/>
            <a:ext cx="1974374" cy="1974374"/>
            <a:chOff x="7017225" y="1284025"/>
            <a:chExt cx="1974374" cy="1974374"/>
          </a:xfrm>
        </p:grpSpPr>
        <p:pic>
          <p:nvPicPr>
            <p:cNvPr id="336" name="Google Shape;336;p32"/>
            <p:cNvPicPr preferRelativeResize="0"/>
            <p:nvPr/>
          </p:nvPicPr>
          <p:blipFill>
            <a:blip r:embed="rId5">
              <a:alphaModFix/>
            </a:blip>
            <a:stretch>
              <a:fillRect/>
            </a:stretch>
          </p:blipFill>
          <p:spPr>
            <a:xfrm>
              <a:off x="7017225" y="1284025"/>
              <a:ext cx="1974374" cy="1974374"/>
            </a:xfrm>
            <a:prstGeom prst="rect">
              <a:avLst/>
            </a:prstGeom>
            <a:noFill/>
            <a:ln>
              <a:noFill/>
            </a:ln>
          </p:spPr>
        </p:pic>
        <p:pic>
          <p:nvPicPr>
            <p:cNvPr id="337" name="Google Shape;337;p32"/>
            <p:cNvPicPr preferRelativeResize="0"/>
            <p:nvPr/>
          </p:nvPicPr>
          <p:blipFill>
            <a:blip r:embed="rId6">
              <a:alphaModFix/>
            </a:blip>
            <a:stretch>
              <a:fillRect/>
            </a:stretch>
          </p:blipFill>
          <p:spPr>
            <a:xfrm>
              <a:off x="7568300" y="1602937"/>
              <a:ext cx="707300" cy="707300"/>
            </a:xfrm>
            <a:prstGeom prst="rect">
              <a:avLst/>
            </a:prstGeom>
            <a:noFill/>
            <a:ln>
              <a:noFill/>
            </a:ln>
          </p:spPr>
        </p:pic>
      </p:grpSp>
      <p:grpSp>
        <p:nvGrpSpPr>
          <p:cNvPr id="338" name="Google Shape;338;p32"/>
          <p:cNvGrpSpPr/>
          <p:nvPr/>
        </p:nvGrpSpPr>
        <p:grpSpPr>
          <a:xfrm>
            <a:off x="451300" y="2227125"/>
            <a:ext cx="5872625" cy="2066400"/>
            <a:chOff x="451300" y="2227125"/>
            <a:chExt cx="5872625" cy="2066400"/>
          </a:xfrm>
        </p:grpSpPr>
        <p:sp>
          <p:nvSpPr>
            <p:cNvPr id="339" name="Google Shape;339;p32"/>
            <p:cNvSpPr txBox="1"/>
            <p:nvPr/>
          </p:nvSpPr>
          <p:spPr>
            <a:xfrm>
              <a:off x="809625" y="2227125"/>
              <a:ext cx="5514300" cy="2066400"/>
            </a:xfrm>
            <a:prstGeom prst="rect">
              <a:avLst/>
            </a:prstGeom>
            <a:noFill/>
            <a:ln>
              <a:noFill/>
            </a:ln>
            <a:effectLst>
              <a:outerShdw rotWithShape="0" algn="bl" dist="9525">
                <a:schemeClr val="dk2">
                  <a:alpha val="40000"/>
                </a:scheme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200">
                  <a:latin typeface="Merienda One"/>
                  <a:ea typeface="Merienda One"/>
                  <a:cs typeface="Merienda One"/>
                  <a:sym typeface="Merienda One"/>
                </a:rPr>
                <a:t>La muerte</a:t>
              </a:r>
              <a:endParaRPr sz="2200">
                <a:latin typeface="Merienda One"/>
                <a:ea typeface="Merienda One"/>
                <a:cs typeface="Merienda One"/>
                <a:sym typeface="Merienda One"/>
              </a:endParaRPr>
            </a:p>
            <a:p>
              <a:pPr indent="0" lvl="0" marL="0" rtl="0" algn="l">
                <a:lnSpc>
                  <a:spcPct val="100000"/>
                </a:lnSpc>
                <a:spcBef>
                  <a:spcPts val="1000"/>
                </a:spcBef>
                <a:spcAft>
                  <a:spcPts val="0"/>
                </a:spcAft>
                <a:buNone/>
              </a:pPr>
              <a:r>
                <a:rPr lang="es" sz="2200">
                  <a:latin typeface="Merienda One"/>
                  <a:ea typeface="Merienda One"/>
                  <a:cs typeface="Merienda One"/>
                  <a:sym typeface="Merienda One"/>
                </a:rPr>
                <a:t>¿Qué hay después de la muerte?</a:t>
              </a:r>
              <a:endParaRPr sz="2200">
                <a:latin typeface="Merienda One"/>
                <a:ea typeface="Merienda One"/>
                <a:cs typeface="Merienda One"/>
                <a:sym typeface="Merienda One"/>
              </a:endParaRPr>
            </a:p>
            <a:p>
              <a:pPr indent="0" lvl="0" marL="0" rtl="0" algn="l">
                <a:lnSpc>
                  <a:spcPct val="100000"/>
                </a:lnSpc>
                <a:spcBef>
                  <a:spcPts val="1000"/>
                </a:spcBef>
                <a:spcAft>
                  <a:spcPts val="0"/>
                </a:spcAft>
                <a:buNone/>
              </a:pPr>
              <a:r>
                <a:rPr b="1" lang="es" sz="2200">
                  <a:latin typeface="Merienda One"/>
                  <a:ea typeface="Merienda One"/>
                  <a:cs typeface="Merienda One"/>
                  <a:sym typeface="Merienda One"/>
                </a:rPr>
                <a:t>El día del juicio y la resurrección</a:t>
              </a:r>
              <a:endParaRPr b="1" sz="2200">
                <a:latin typeface="Merienda One"/>
                <a:ea typeface="Merienda One"/>
                <a:cs typeface="Merienda One"/>
                <a:sym typeface="Merienda One"/>
              </a:endParaRPr>
            </a:p>
            <a:p>
              <a:pPr indent="0" lvl="0" marL="0" rtl="0" algn="l">
                <a:lnSpc>
                  <a:spcPct val="100000"/>
                </a:lnSpc>
                <a:spcBef>
                  <a:spcPts val="1000"/>
                </a:spcBef>
                <a:spcAft>
                  <a:spcPts val="1000"/>
                </a:spcAft>
                <a:buNone/>
              </a:pPr>
              <a:r>
                <a:rPr lang="es" sz="2200">
                  <a:latin typeface="Merienda One"/>
                  <a:ea typeface="Merienda One"/>
                  <a:cs typeface="Merienda One"/>
                  <a:sym typeface="Merienda One"/>
                </a:rPr>
                <a:t>El cielo y el infierno</a:t>
              </a:r>
              <a:endParaRPr sz="2200">
                <a:latin typeface="Merienda One"/>
                <a:ea typeface="Merienda One"/>
                <a:cs typeface="Merienda One"/>
                <a:sym typeface="Merienda One"/>
              </a:endParaRPr>
            </a:p>
          </p:txBody>
        </p:sp>
        <p:pic>
          <p:nvPicPr>
            <p:cNvPr id="340" name="Google Shape;340;p32"/>
            <p:cNvPicPr preferRelativeResize="0"/>
            <p:nvPr/>
          </p:nvPicPr>
          <p:blipFill>
            <a:blip r:embed="rId7">
              <a:alphaModFix/>
            </a:blip>
            <a:stretch>
              <a:fillRect/>
            </a:stretch>
          </p:blipFill>
          <p:spPr>
            <a:xfrm>
              <a:off x="451301" y="3788800"/>
              <a:ext cx="185225" cy="185225"/>
            </a:xfrm>
            <a:prstGeom prst="rect">
              <a:avLst/>
            </a:prstGeom>
            <a:noFill/>
            <a:ln>
              <a:noFill/>
            </a:ln>
          </p:spPr>
        </p:pic>
        <p:pic>
          <p:nvPicPr>
            <p:cNvPr id="341" name="Google Shape;341;p32"/>
            <p:cNvPicPr preferRelativeResize="0"/>
            <p:nvPr/>
          </p:nvPicPr>
          <p:blipFill>
            <a:blip r:embed="rId8">
              <a:alphaModFix/>
            </a:blip>
            <a:stretch>
              <a:fillRect/>
            </a:stretch>
          </p:blipFill>
          <p:spPr>
            <a:xfrm>
              <a:off x="451300" y="2386550"/>
              <a:ext cx="185225" cy="185199"/>
            </a:xfrm>
            <a:prstGeom prst="rect">
              <a:avLst/>
            </a:prstGeom>
            <a:noFill/>
            <a:ln>
              <a:noFill/>
            </a:ln>
          </p:spPr>
        </p:pic>
        <p:pic>
          <p:nvPicPr>
            <p:cNvPr id="342" name="Google Shape;342;p32"/>
            <p:cNvPicPr preferRelativeResize="0"/>
            <p:nvPr/>
          </p:nvPicPr>
          <p:blipFill>
            <a:blip r:embed="rId9">
              <a:alphaModFix/>
            </a:blip>
            <a:stretch>
              <a:fillRect/>
            </a:stretch>
          </p:blipFill>
          <p:spPr>
            <a:xfrm>
              <a:off x="451302" y="3329175"/>
              <a:ext cx="185225" cy="185225"/>
            </a:xfrm>
            <a:prstGeom prst="rect">
              <a:avLst/>
            </a:prstGeom>
            <a:noFill/>
            <a:ln>
              <a:noFill/>
            </a:ln>
          </p:spPr>
        </p:pic>
        <p:sp>
          <p:nvSpPr>
            <p:cNvPr id="343" name="Google Shape;343;p32"/>
            <p:cNvSpPr/>
            <p:nvPr/>
          </p:nvSpPr>
          <p:spPr>
            <a:xfrm>
              <a:off x="451300" y="2869525"/>
              <a:ext cx="185220" cy="185220"/>
            </a:xfrm>
            <a:prstGeom prst="irregularSeal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1500"/>
                                        <p:tgtEl>
                                          <p:spTgt spid="334"/>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1000"/>
                                        <p:tgtEl>
                                          <p:spTgt spid="338"/>
                                        </p:tgtEl>
                                        <p:attrNameLst>
                                          <p:attrName>ppt_w</p:attrName>
                                        </p:attrNameLst>
                                      </p:cBhvr>
                                      <p:tavLst>
                                        <p:tav fmla="" tm="0">
                                          <p:val>
                                            <p:strVal val="0"/>
                                          </p:val>
                                        </p:tav>
                                        <p:tav fmla="" tm="100000">
                                          <p:val>
                                            <p:strVal val="#ppt_w"/>
                                          </p:val>
                                        </p:tav>
                                      </p:tavLst>
                                    </p:anim>
                                    <p:anim calcmode="lin" valueType="num">
                                      <p:cBhvr additive="base">
                                        <p:cTn dur="1000"/>
                                        <p:tgtEl>
                                          <p:spTgt spid="3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3"/>
          <p:cNvPicPr preferRelativeResize="0"/>
          <p:nvPr/>
        </p:nvPicPr>
        <p:blipFill rotWithShape="1">
          <a:blip r:embed="rId3">
            <a:alphaModFix/>
          </a:blip>
          <a:srcRect b="15626" l="0" r="0" t="0"/>
          <a:stretch/>
        </p:blipFill>
        <p:spPr>
          <a:xfrm>
            <a:off x="0" y="0"/>
            <a:ext cx="9144000" cy="5143501"/>
          </a:xfrm>
          <a:prstGeom prst="rect">
            <a:avLst/>
          </a:prstGeom>
          <a:noFill/>
          <a:ln>
            <a:noFill/>
          </a:ln>
        </p:spPr>
      </p:pic>
      <p:sp>
        <p:nvSpPr>
          <p:cNvPr id="349" name="Google Shape;349;p33"/>
          <p:cNvSpPr txBox="1"/>
          <p:nvPr/>
        </p:nvSpPr>
        <p:spPr>
          <a:xfrm>
            <a:off x="403275" y="879975"/>
            <a:ext cx="3439800" cy="24981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Más</a:t>
            </a:r>
            <a:endParaRPr i="1" sz="6000">
              <a:solidFill>
                <a:srgbClr val="FFFFFF"/>
              </a:solidFill>
              <a:latin typeface="Merienda One"/>
              <a:ea typeface="Merienda One"/>
              <a:cs typeface="Merienda One"/>
              <a:sym typeface="Merienda One"/>
            </a:endParaRPr>
          </a:p>
          <a:p>
            <a:pPr indent="0" lvl="0" marL="0" rtl="0" algn="l">
              <a:lnSpc>
                <a:spcPct val="100000"/>
              </a:lnSpc>
              <a:spcBef>
                <a:spcPts val="0"/>
              </a:spcBef>
              <a:spcAft>
                <a:spcPts val="0"/>
              </a:spcAft>
              <a:buNone/>
            </a:pPr>
            <a:r>
              <a:rPr i="1" lang="es" sz="10000">
                <a:solidFill>
                  <a:srgbClr val="FFFFFF"/>
                </a:solidFill>
                <a:latin typeface="Merienda One"/>
                <a:ea typeface="Merienda One"/>
                <a:cs typeface="Merienda One"/>
                <a:sym typeface="Merienda One"/>
              </a:rPr>
              <a:t>Allá</a:t>
            </a:r>
            <a:endParaRPr i="1" sz="10000">
              <a:solidFill>
                <a:srgbClr val="FFFFFF"/>
              </a:solidFill>
              <a:latin typeface="Merienda One"/>
              <a:ea typeface="Merienda One"/>
              <a:cs typeface="Merienda One"/>
              <a:sym typeface="Merienda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5"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b="0" l="0" r="15952" t="0"/>
          <a:stretch/>
        </p:blipFill>
        <p:spPr>
          <a:xfrm>
            <a:off x="4209300" y="1193300"/>
            <a:ext cx="4980000" cy="3950198"/>
          </a:xfrm>
          <a:prstGeom prst="rect">
            <a:avLst/>
          </a:prstGeom>
          <a:noFill/>
          <a:ln>
            <a:noFill/>
          </a:ln>
        </p:spPr>
      </p:pic>
      <p:pic>
        <p:nvPicPr>
          <p:cNvPr id="77" name="Google Shape;77;p15"/>
          <p:cNvPicPr preferRelativeResize="0"/>
          <p:nvPr/>
        </p:nvPicPr>
        <p:blipFill rotWithShape="1">
          <a:blip r:embed="rId4">
            <a:alphaModFix/>
          </a:blip>
          <a:srcRect b="38067" l="0" r="0" t="42357"/>
          <a:stretch/>
        </p:blipFill>
        <p:spPr>
          <a:xfrm>
            <a:off x="0" y="0"/>
            <a:ext cx="9144000" cy="1193299"/>
          </a:xfrm>
          <a:prstGeom prst="rect">
            <a:avLst/>
          </a:prstGeom>
          <a:noFill/>
          <a:ln>
            <a:noFill/>
          </a:ln>
        </p:spPr>
      </p:pic>
      <p:sp>
        <p:nvSpPr>
          <p:cNvPr id="78" name="Google Shape;78;p15"/>
          <p:cNvSpPr txBox="1"/>
          <p:nvPr/>
        </p:nvSpPr>
        <p:spPr>
          <a:xfrm>
            <a:off x="1157750" y="-50"/>
            <a:ext cx="7986000" cy="1193400"/>
          </a:xfrm>
          <a:prstGeom prst="rect">
            <a:avLst/>
          </a:prstGeom>
          <a:noFill/>
          <a:ln>
            <a:noFill/>
          </a:ln>
          <a:effectLst>
            <a:outerShdw rotWithShape="0" algn="bl" dir="5880000" dist="47625">
              <a:srgbClr val="EFEFEF">
                <a:alpha val="44000"/>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4500">
                <a:solidFill>
                  <a:srgbClr val="FFFFFF"/>
                </a:solidFill>
                <a:latin typeface="Merienda One"/>
                <a:ea typeface="Merienda One"/>
                <a:cs typeface="Merienda One"/>
                <a:sym typeface="Merienda One"/>
              </a:rPr>
              <a:t>La Muerte,</a:t>
            </a:r>
            <a:r>
              <a:rPr i="1" lang="es" sz="6000">
                <a:solidFill>
                  <a:srgbClr val="FFFFFF"/>
                </a:solidFill>
                <a:latin typeface="Merienda One"/>
                <a:ea typeface="Merienda One"/>
                <a:cs typeface="Merienda One"/>
                <a:sym typeface="Merienda One"/>
              </a:rPr>
              <a:t> Separación</a:t>
            </a:r>
            <a:endParaRPr i="1" sz="10000">
              <a:solidFill>
                <a:srgbClr val="FFFFFF"/>
              </a:solidFill>
              <a:latin typeface="Merienda One"/>
              <a:ea typeface="Merienda One"/>
              <a:cs typeface="Merienda One"/>
              <a:sym typeface="Merienda One"/>
            </a:endParaRPr>
          </a:p>
        </p:txBody>
      </p:sp>
      <p:sp>
        <p:nvSpPr>
          <p:cNvPr id="79" name="Google Shape;79;p15"/>
          <p:cNvSpPr txBox="1"/>
          <p:nvPr/>
        </p:nvSpPr>
        <p:spPr>
          <a:xfrm>
            <a:off x="604375" y="2196400"/>
            <a:ext cx="5281200" cy="11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500">
                <a:solidFill>
                  <a:srgbClr val="FFFFFF"/>
                </a:solidFill>
                <a:latin typeface="Asap Condensed"/>
                <a:ea typeface="Asap Condensed"/>
                <a:cs typeface="Asap Condensed"/>
                <a:sym typeface="Asap Condensed"/>
              </a:rPr>
              <a:t>(27)</a:t>
            </a:r>
            <a:r>
              <a:rPr i="1" lang="es" sz="2000">
                <a:solidFill>
                  <a:srgbClr val="FFFFFF"/>
                </a:solidFill>
                <a:latin typeface="Asap Condensed"/>
                <a:ea typeface="Asap Condensed"/>
                <a:cs typeface="Asap Condensed"/>
                <a:sym typeface="Asap Condensed"/>
              </a:rPr>
              <a:t> Y </a:t>
            </a:r>
            <a:r>
              <a:rPr lang="es" sz="2000">
                <a:solidFill>
                  <a:srgbClr val="FFFFFF"/>
                </a:solidFill>
                <a:latin typeface="Asap Condensed"/>
                <a:ea typeface="Asap Condensed"/>
                <a:cs typeface="Asap Condensed"/>
                <a:sym typeface="Asap Condensed"/>
              </a:rPr>
              <a:t>de la manera que está establecido para los hombres que </a:t>
            </a:r>
            <a:r>
              <a:rPr b="1" lang="es" sz="2000">
                <a:solidFill>
                  <a:srgbClr val="FFFFFF"/>
                </a:solidFill>
                <a:latin typeface="Asap Condensed"/>
                <a:ea typeface="Asap Condensed"/>
                <a:cs typeface="Asap Condensed"/>
                <a:sym typeface="Asap Condensed"/>
              </a:rPr>
              <a:t>mueran una sola vez</a:t>
            </a:r>
            <a:r>
              <a:rPr lang="es" sz="2000">
                <a:solidFill>
                  <a:srgbClr val="FFFFFF"/>
                </a:solidFill>
                <a:latin typeface="Asap Condensed"/>
                <a:ea typeface="Asap Condensed"/>
                <a:cs typeface="Asap Condensed"/>
                <a:sym typeface="Asap Condensed"/>
              </a:rPr>
              <a:t>.</a:t>
            </a:r>
            <a:endParaRPr sz="2000">
              <a:solidFill>
                <a:srgbClr val="FFFFFF"/>
              </a:solidFill>
              <a:latin typeface="Asap Condensed"/>
              <a:ea typeface="Asap Condensed"/>
              <a:cs typeface="Asap Condensed"/>
              <a:sym typeface="Asap Condensed"/>
            </a:endParaRPr>
          </a:p>
        </p:txBody>
      </p:sp>
      <p:sp>
        <p:nvSpPr>
          <p:cNvPr id="80" name="Google Shape;80;p15"/>
          <p:cNvSpPr txBox="1"/>
          <p:nvPr/>
        </p:nvSpPr>
        <p:spPr>
          <a:xfrm>
            <a:off x="335125" y="1345500"/>
            <a:ext cx="4980000" cy="419400"/>
          </a:xfrm>
          <a:prstGeom prst="rect">
            <a:avLst/>
          </a:prstGeom>
          <a:noFill/>
          <a:ln>
            <a:noFill/>
          </a:ln>
          <a:effectLst>
            <a:outerShdw rotWithShape="0" algn="bl" dir="3960000" dist="19050">
              <a:srgbClr val="666666">
                <a:alpha val="50000"/>
              </a:srgbClr>
            </a:outerShdw>
          </a:effectLst>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Merienda One"/>
              <a:buChar char="➔"/>
            </a:pPr>
            <a:r>
              <a:rPr b="1" lang="es" sz="1800">
                <a:solidFill>
                  <a:srgbClr val="FFFFFF"/>
                </a:solidFill>
                <a:latin typeface="Merienda One"/>
                <a:ea typeface="Merienda One"/>
                <a:cs typeface="Merienda One"/>
                <a:sym typeface="Merienda One"/>
              </a:rPr>
              <a:t>La Muerte Natural</a:t>
            </a:r>
            <a:endParaRPr b="1" sz="1800">
              <a:solidFill>
                <a:srgbClr val="FFFFFF"/>
              </a:solidFill>
              <a:latin typeface="Merienda One"/>
              <a:ea typeface="Merienda One"/>
              <a:cs typeface="Merienda One"/>
              <a:sym typeface="Merienda One"/>
            </a:endParaRPr>
          </a:p>
        </p:txBody>
      </p:sp>
      <p:sp>
        <p:nvSpPr>
          <p:cNvPr id="81" name="Google Shape;81;p15"/>
          <p:cNvSpPr txBox="1"/>
          <p:nvPr/>
        </p:nvSpPr>
        <p:spPr>
          <a:xfrm>
            <a:off x="537375" y="1770950"/>
            <a:ext cx="1869000" cy="419400"/>
          </a:xfrm>
          <a:prstGeom prst="rect">
            <a:avLst/>
          </a:prstGeom>
          <a:noFill/>
          <a:ln>
            <a:noFill/>
          </a:ln>
          <a:effectLst>
            <a:outerShdw rotWithShape="0" algn="bl" dir="3960000" dist="19050">
              <a:srgbClr val="666666">
                <a:alpha val="50000"/>
              </a:srgbClr>
            </a:outerShdw>
          </a:effectLst>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Merienda One"/>
              <a:buChar char="●"/>
            </a:pPr>
            <a:r>
              <a:rPr b="1" lang="es" sz="1800">
                <a:solidFill>
                  <a:srgbClr val="FFFFFF"/>
                </a:solidFill>
                <a:latin typeface="Merienda One"/>
                <a:ea typeface="Merienda One"/>
                <a:cs typeface="Merienda One"/>
                <a:sym typeface="Merienda One"/>
              </a:rPr>
              <a:t>Hebreos 9</a:t>
            </a:r>
            <a:endParaRPr b="1" sz="1800">
              <a:solidFill>
                <a:srgbClr val="FFFFFF"/>
              </a:solidFill>
              <a:latin typeface="Merienda One"/>
              <a:ea typeface="Merienda One"/>
              <a:cs typeface="Merienda One"/>
              <a:sym typeface="Meriend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200"/>
                                        <p:tgtEl>
                                          <p:spTgt spid="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pic>
        <p:nvPicPr>
          <p:cNvPr id="86" name="Google Shape;86;p16"/>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pic>
        <p:nvPicPr>
          <p:cNvPr id="87" name="Google Shape;87;p16"/>
          <p:cNvPicPr preferRelativeResize="0"/>
          <p:nvPr/>
        </p:nvPicPr>
        <p:blipFill rotWithShape="1">
          <a:blip r:embed="rId4">
            <a:alphaModFix/>
          </a:blip>
          <a:srcRect b="0" l="0" r="15952" t="0"/>
          <a:stretch/>
        </p:blipFill>
        <p:spPr>
          <a:xfrm>
            <a:off x="4209300" y="1193300"/>
            <a:ext cx="4980000" cy="3950198"/>
          </a:xfrm>
          <a:prstGeom prst="rect">
            <a:avLst/>
          </a:prstGeom>
          <a:noFill/>
          <a:ln>
            <a:noFill/>
          </a:ln>
        </p:spPr>
      </p:pic>
      <p:sp>
        <p:nvSpPr>
          <p:cNvPr id="88" name="Google Shape;88;p16"/>
          <p:cNvSpPr txBox="1"/>
          <p:nvPr/>
        </p:nvSpPr>
        <p:spPr>
          <a:xfrm>
            <a:off x="320625" y="2325450"/>
            <a:ext cx="5885700" cy="9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000">
                <a:solidFill>
                  <a:srgbClr val="FFFFFF"/>
                </a:solidFill>
                <a:latin typeface="Asap Condensed"/>
                <a:ea typeface="Asap Condensed"/>
                <a:cs typeface="Asap Condensed"/>
                <a:sym typeface="Asap Condensed"/>
              </a:rPr>
              <a:t>La separación</a:t>
            </a:r>
            <a:r>
              <a:rPr lang="es" sz="2000">
                <a:solidFill>
                  <a:srgbClr val="FFFFFF"/>
                </a:solidFill>
                <a:latin typeface="Asap Condensed"/>
                <a:ea typeface="Asap Condensed"/>
                <a:cs typeface="Asap Condensed"/>
                <a:sym typeface="Asap Condensed"/>
              </a:rPr>
              <a:t> del alma (la parte espiritual del hombre) del cuerpo (la parte material), dejando el segundo de funcionar y volviendo al polvo.</a:t>
            </a:r>
            <a:endParaRPr sz="2000">
              <a:solidFill>
                <a:srgbClr val="FFFFFF"/>
              </a:solidFill>
              <a:latin typeface="Asap Condensed"/>
              <a:ea typeface="Asap Condensed"/>
              <a:cs typeface="Asap Condensed"/>
              <a:sym typeface="Asap Condensed"/>
            </a:endParaRPr>
          </a:p>
        </p:txBody>
      </p:sp>
      <p:sp>
        <p:nvSpPr>
          <p:cNvPr id="89" name="Google Shape;89;p16"/>
          <p:cNvSpPr txBox="1"/>
          <p:nvPr/>
        </p:nvSpPr>
        <p:spPr>
          <a:xfrm>
            <a:off x="320625" y="4200225"/>
            <a:ext cx="5784900" cy="8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500">
                <a:solidFill>
                  <a:srgbClr val="FFFFFF"/>
                </a:solidFill>
                <a:latin typeface="Asap Condensed"/>
                <a:ea typeface="Asap Condensed"/>
                <a:cs typeface="Asap Condensed"/>
                <a:sym typeface="Asap Condensed"/>
              </a:rPr>
              <a:t>(7) </a:t>
            </a:r>
            <a:r>
              <a:rPr lang="es" sz="2000">
                <a:solidFill>
                  <a:srgbClr val="FFFFFF"/>
                </a:solidFill>
                <a:latin typeface="Asap Condensed"/>
                <a:ea typeface="Asap Condensed"/>
                <a:cs typeface="Asap Condensed"/>
                <a:sym typeface="Asap Condensed"/>
              </a:rPr>
              <a:t>y el polvo vuelva a la tierra, como era, y el espíritu vuelva a Dios que lo dio.</a:t>
            </a:r>
            <a:endParaRPr sz="2000">
              <a:solidFill>
                <a:srgbClr val="FFFFFF"/>
              </a:solidFill>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latin typeface="Asap Condensed"/>
              <a:ea typeface="Asap Condensed"/>
              <a:cs typeface="Asap Condensed"/>
              <a:sym typeface="Asap Condensed"/>
            </a:endParaRPr>
          </a:p>
        </p:txBody>
      </p:sp>
      <p:sp>
        <p:nvSpPr>
          <p:cNvPr id="90" name="Google Shape;90;p16"/>
          <p:cNvSpPr txBox="1"/>
          <p:nvPr/>
        </p:nvSpPr>
        <p:spPr>
          <a:xfrm>
            <a:off x="345450" y="1928125"/>
            <a:ext cx="5138100" cy="419400"/>
          </a:xfrm>
          <a:prstGeom prst="rect">
            <a:avLst/>
          </a:prstGeom>
          <a:noFill/>
          <a:ln>
            <a:noFill/>
          </a:ln>
          <a:effectLst>
            <a:outerShdw rotWithShape="0" algn="bl" dir="3900000" dist="19050">
              <a:srgbClr val="999999">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Merienda One"/>
                <a:ea typeface="Merienda One"/>
                <a:cs typeface="Merienda One"/>
                <a:sym typeface="Merienda One"/>
              </a:rPr>
              <a:t>Vine: thanatos </a:t>
            </a:r>
            <a:r>
              <a:rPr b="1" lang="es" sz="1500">
                <a:solidFill>
                  <a:srgbClr val="FFFFFF"/>
                </a:solidFill>
                <a:latin typeface="Merienda One"/>
                <a:ea typeface="Merienda One"/>
                <a:cs typeface="Merienda One"/>
                <a:sym typeface="Merienda One"/>
              </a:rPr>
              <a:t>( </a:t>
            </a:r>
            <a:r>
              <a:rPr b="1" i="1" lang="es" sz="1800">
                <a:solidFill>
                  <a:srgbClr val="FFFFFF"/>
                </a:solidFill>
                <a:latin typeface="Merienda One"/>
                <a:ea typeface="Merienda One"/>
                <a:cs typeface="Merienda One"/>
                <a:sym typeface="Merienda One"/>
              </a:rPr>
              <a:t>#2288</a:t>
            </a:r>
            <a:r>
              <a:rPr b="1" lang="es" sz="1800">
                <a:solidFill>
                  <a:srgbClr val="FFFFFF"/>
                </a:solidFill>
                <a:latin typeface="Merienda One"/>
                <a:ea typeface="Merienda One"/>
                <a:cs typeface="Merienda One"/>
                <a:sym typeface="Merienda One"/>
              </a:rPr>
              <a:t> </a:t>
            </a:r>
            <a:r>
              <a:rPr b="1" i="1" lang="es" sz="1800">
                <a:solidFill>
                  <a:srgbClr val="FFFFFF"/>
                </a:solidFill>
                <a:latin typeface="Merienda One"/>
                <a:ea typeface="Merienda One"/>
                <a:cs typeface="Merienda One"/>
                <a:sym typeface="Merienda One"/>
              </a:rPr>
              <a:t>θάνατος </a:t>
            </a:r>
            <a:r>
              <a:rPr b="1" lang="es" sz="1500">
                <a:solidFill>
                  <a:srgbClr val="FFFFFF"/>
                </a:solidFill>
                <a:latin typeface="Merienda One"/>
                <a:ea typeface="Merienda One"/>
                <a:cs typeface="Merienda One"/>
                <a:sym typeface="Merienda One"/>
              </a:rPr>
              <a:t>) :</a:t>
            </a:r>
            <a:endParaRPr b="1" sz="1500">
              <a:solidFill>
                <a:srgbClr val="FFFFFF"/>
              </a:solidFill>
              <a:latin typeface="Merienda One"/>
              <a:ea typeface="Merienda One"/>
              <a:cs typeface="Merienda One"/>
              <a:sym typeface="Merienda One"/>
            </a:endParaRPr>
          </a:p>
        </p:txBody>
      </p:sp>
      <p:sp>
        <p:nvSpPr>
          <p:cNvPr id="91" name="Google Shape;91;p16"/>
          <p:cNvSpPr txBox="1"/>
          <p:nvPr/>
        </p:nvSpPr>
        <p:spPr>
          <a:xfrm>
            <a:off x="345575" y="3904050"/>
            <a:ext cx="5496600" cy="335700"/>
          </a:xfrm>
          <a:prstGeom prst="rect">
            <a:avLst/>
          </a:prstGeom>
          <a:noFill/>
          <a:ln>
            <a:noFill/>
          </a:ln>
          <a:effectLst>
            <a:outerShdw rotWithShape="0" algn="bl" dir="3960000" dist="19050">
              <a:srgbClr val="999999">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Merienda One"/>
                <a:ea typeface="Merienda One"/>
                <a:cs typeface="Merienda One"/>
                <a:sym typeface="Merienda One"/>
              </a:rPr>
              <a:t>Eclesiastés</a:t>
            </a:r>
            <a:r>
              <a:rPr b="1" lang="es" sz="1800">
                <a:solidFill>
                  <a:srgbClr val="FFFFFF"/>
                </a:solidFill>
                <a:latin typeface="Merienda One"/>
                <a:ea typeface="Merienda One"/>
                <a:cs typeface="Merienda One"/>
                <a:sym typeface="Merienda One"/>
              </a:rPr>
              <a:t> 12:</a:t>
            </a:r>
            <a:endParaRPr b="1" sz="1800">
              <a:solidFill>
                <a:srgbClr val="FFFFFF"/>
              </a:solidFill>
              <a:latin typeface="Merienda One"/>
              <a:ea typeface="Merienda One"/>
              <a:cs typeface="Merienda One"/>
              <a:sym typeface="Merienda One"/>
            </a:endParaRPr>
          </a:p>
        </p:txBody>
      </p:sp>
      <p:sp>
        <p:nvSpPr>
          <p:cNvPr id="92" name="Google Shape;92;p16"/>
          <p:cNvSpPr txBox="1"/>
          <p:nvPr/>
        </p:nvSpPr>
        <p:spPr>
          <a:xfrm>
            <a:off x="1157750" y="-50"/>
            <a:ext cx="7986000" cy="1193400"/>
          </a:xfrm>
          <a:prstGeom prst="rect">
            <a:avLst/>
          </a:prstGeom>
          <a:noFill/>
          <a:ln>
            <a:noFill/>
          </a:ln>
          <a:effectLst>
            <a:outerShdw rotWithShape="0" algn="bl" dir="5880000" dist="47625">
              <a:srgbClr val="EFEFEF">
                <a:alpha val="44000"/>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4500">
                <a:solidFill>
                  <a:srgbClr val="FFFFFF"/>
                </a:solidFill>
                <a:latin typeface="Merienda One"/>
                <a:ea typeface="Merienda One"/>
                <a:cs typeface="Merienda One"/>
                <a:sym typeface="Merienda One"/>
              </a:rPr>
              <a:t>La Muerte,</a:t>
            </a:r>
            <a:r>
              <a:rPr i="1" lang="es" sz="6000">
                <a:solidFill>
                  <a:srgbClr val="FFFFFF"/>
                </a:solidFill>
                <a:latin typeface="Merienda One"/>
                <a:ea typeface="Merienda One"/>
                <a:cs typeface="Merienda One"/>
                <a:sym typeface="Merienda One"/>
              </a:rPr>
              <a:t> Separación</a:t>
            </a:r>
            <a:endParaRPr i="1" sz="10000">
              <a:solidFill>
                <a:srgbClr val="FFFFFF"/>
              </a:solidFill>
              <a:latin typeface="Merienda One"/>
              <a:ea typeface="Merienda One"/>
              <a:cs typeface="Merienda One"/>
              <a:sym typeface="Merienda One"/>
            </a:endParaRPr>
          </a:p>
        </p:txBody>
      </p:sp>
      <p:sp>
        <p:nvSpPr>
          <p:cNvPr id="93" name="Google Shape;93;p16"/>
          <p:cNvSpPr txBox="1"/>
          <p:nvPr/>
        </p:nvSpPr>
        <p:spPr>
          <a:xfrm>
            <a:off x="320625" y="3293500"/>
            <a:ext cx="6300000" cy="5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FFFFFF"/>
                </a:solidFill>
                <a:latin typeface="Asap Condensed"/>
                <a:ea typeface="Asap Condensed"/>
                <a:cs typeface="Asap Condensed"/>
                <a:sym typeface="Asap Condensed"/>
              </a:rPr>
              <a:t>La muerte es lo opuesto a la vida, nunca denota inexistencia.</a:t>
            </a:r>
            <a:endParaRPr sz="2000">
              <a:solidFill>
                <a:srgbClr val="FFFFFF"/>
              </a:solidFill>
              <a:latin typeface="Asap Condensed"/>
              <a:ea typeface="Asap Condensed"/>
              <a:cs typeface="Asap Condensed"/>
              <a:sym typeface="Asap Condensed"/>
            </a:endParaRPr>
          </a:p>
        </p:txBody>
      </p:sp>
      <p:sp>
        <p:nvSpPr>
          <p:cNvPr id="94" name="Google Shape;94;p16"/>
          <p:cNvSpPr txBox="1"/>
          <p:nvPr/>
        </p:nvSpPr>
        <p:spPr>
          <a:xfrm>
            <a:off x="335125" y="1345500"/>
            <a:ext cx="4980000" cy="419400"/>
          </a:xfrm>
          <a:prstGeom prst="rect">
            <a:avLst/>
          </a:prstGeom>
          <a:noFill/>
          <a:ln>
            <a:noFill/>
          </a:ln>
          <a:effectLst>
            <a:outerShdw rotWithShape="0" algn="bl" dir="3960000" dist="19050">
              <a:srgbClr val="666666">
                <a:alpha val="50000"/>
              </a:srgbClr>
            </a:outerShdw>
          </a:effectLst>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Merienda One"/>
              <a:buChar char="➔"/>
            </a:pPr>
            <a:r>
              <a:rPr b="1" lang="es" sz="1800">
                <a:solidFill>
                  <a:srgbClr val="FFFFFF"/>
                </a:solidFill>
                <a:latin typeface="Merienda One"/>
                <a:ea typeface="Merienda One"/>
                <a:cs typeface="Merienda One"/>
                <a:sym typeface="Merienda One"/>
              </a:rPr>
              <a:t>La Muerte Natural</a:t>
            </a:r>
            <a:endParaRPr b="1" sz="1800">
              <a:solidFill>
                <a:srgbClr val="FFFFFF"/>
              </a:solidFill>
              <a:latin typeface="Merienda One"/>
              <a:ea typeface="Merienda One"/>
              <a:cs typeface="Merienda One"/>
              <a:sym typeface="Meriend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pic>
        <p:nvPicPr>
          <p:cNvPr id="99" name="Google Shape;99;p17"/>
          <p:cNvPicPr preferRelativeResize="0"/>
          <p:nvPr/>
        </p:nvPicPr>
        <p:blipFill rotWithShape="1">
          <a:blip r:embed="rId3">
            <a:alphaModFix/>
          </a:blip>
          <a:srcRect b="0" l="0" r="15952" t="0"/>
          <a:stretch/>
        </p:blipFill>
        <p:spPr>
          <a:xfrm>
            <a:off x="4209300" y="1193300"/>
            <a:ext cx="4980000" cy="3950198"/>
          </a:xfrm>
          <a:prstGeom prst="rect">
            <a:avLst/>
          </a:prstGeom>
          <a:noFill/>
          <a:ln>
            <a:noFill/>
          </a:ln>
        </p:spPr>
      </p:pic>
      <p:sp>
        <p:nvSpPr>
          <p:cNvPr id="100" name="Google Shape;100;p17"/>
          <p:cNvSpPr txBox="1"/>
          <p:nvPr/>
        </p:nvSpPr>
        <p:spPr>
          <a:xfrm>
            <a:off x="3697825" y="3296125"/>
            <a:ext cx="2188500" cy="904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s" sz="1500">
                <a:solidFill>
                  <a:srgbClr val="FFFFFF"/>
                </a:solidFill>
                <a:latin typeface="Oswald"/>
                <a:ea typeface="Oswald"/>
                <a:cs typeface="Oswald"/>
                <a:sym typeface="Oswald"/>
              </a:rPr>
              <a:t>Los que no</a:t>
            </a:r>
            <a:r>
              <a:rPr lang="es" sz="1500">
                <a:solidFill>
                  <a:srgbClr val="FFFFFF"/>
                </a:solidFill>
                <a:latin typeface="Oswald"/>
                <a:ea typeface="Oswald"/>
                <a:cs typeface="Oswald"/>
                <a:sym typeface="Oswald"/>
              </a:rPr>
              <a:t> </a:t>
            </a:r>
            <a:r>
              <a:rPr lang="es" sz="1500">
                <a:solidFill>
                  <a:srgbClr val="FFFFFF"/>
                </a:solidFill>
                <a:latin typeface="Oswald"/>
                <a:ea typeface="Oswald"/>
                <a:cs typeface="Oswald"/>
                <a:sym typeface="Oswald"/>
              </a:rPr>
              <a:t>conocieron a Dios</a:t>
            </a:r>
            <a:endParaRPr sz="1500">
              <a:solidFill>
                <a:srgbClr val="FFFFFF"/>
              </a:solidFill>
              <a:latin typeface="Oswald"/>
              <a:ea typeface="Oswald"/>
              <a:cs typeface="Oswald"/>
              <a:sym typeface="Oswald"/>
            </a:endParaRPr>
          </a:p>
          <a:p>
            <a:pPr indent="0" lvl="0" marL="0" rtl="0" algn="l">
              <a:spcBef>
                <a:spcPts val="0"/>
              </a:spcBef>
              <a:spcAft>
                <a:spcPts val="0"/>
              </a:spcAft>
              <a:buNone/>
            </a:pPr>
            <a:r>
              <a:rPr lang="es" sz="1500">
                <a:solidFill>
                  <a:srgbClr val="FFFFFF"/>
                </a:solidFill>
                <a:latin typeface="Oswald"/>
                <a:ea typeface="Oswald"/>
                <a:cs typeface="Oswald"/>
                <a:sym typeface="Oswald"/>
              </a:rPr>
              <a:t>Los que no </a:t>
            </a:r>
            <a:r>
              <a:rPr lang="es" sz="1500">
                <a:solidFill>
                  <a:srgbClr val="FFFFFF"/>
                </a:solidFill>
                <a:latin typeface="Oswald"/>
                <a:ea typeface="Oswald"/>
                <a:cs typeface="Oswald"/>
                <a:sym typeface="Oswald"/>
              </a:rPr>
              <a:t>obedecieron el evangelio</a:t>
            </a:r>
            <a:endParaRPr sz="1500">
              <a:solidFill>
                <a:srgbClr val="FFFFFF"/>
              </a:solidFill>
              <a:latin typeface="Oswald"/>
              <a:ea typeface="Oswald"/>
              <a:cs typeface="Oswald"/>
              <a:sym typeface="Oswald"/>
            </a:endParaRPr>
          </a:p>
        </p:txBody>
      </p:sp>
      <p:sp>
        <p:nvSpPr>
          <p:cNvPr id="101" name="Google Shape;101;p17"/>
          <p:cNvSpPr txBox="1"/>
          <p:nvPr/>
        </p:nvSpPr>
        <p:spPr>
          <a:xfrm>
            <a:off x="3586775" y="2817250"/>
            <a:ext cx="11133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500">
                <a:solidFill>
                  <a:srgbClr val="FFFFFF"/>
                </a:solidFill>
                <a:latin typeface="Oswald"/>
                <a:ea typeface="Oswald"/>
                <a:cs typeface="Oswald"/>
                <a:sym typeface="Oswald"/>
              </a:rPr>
              <a:t>Los Niños</a:t>
            </a:r>
            <a:endParaRPr sz="1500">
              <a:solidFill>
                <a:srgbClr val="FFFFFF"/>
              </a:solidFill>
              <a:latin typeface="Oswald"/>
              <a:ea typeface="Oswald"/>
              <a:cs typeface="Oswald"/>
              <a:sym typeface="Oswald"/>
            </a:endParaRPr>
          </a:p>
        </p:txBody>
      </p:sp>
      <p:sp>
        <p:nvSpPr>
          <p:cNvPr id="102" name="Google Shape;102;p17"/>
          <p:cNvSpPr txBox="1"/>
          <p:nvPr/>
        </p:nvSpPr>
        <p:spPr>
          <a:xfrm>
            <a:off x="3481075" y="2338375"/>
            <a:ext cx="11133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500">
                <a:solidFill>
                  <a:srgbClr val="FFFFFF"/>
                </a:solidFill>
                <a:latin typeface="Oswald"/>
                <a:ea typeface="Oswald"/>
                <a:cs typeface="Oswald"/>
                <a:sym typeface="Oswald"/>
              </a:rPr>
              <a:t>Los Infieles</a:t>
            </a:r>
            <a:endParaRPr sz="1500">
              <a:solidFill>
                <a:srgbClr val="FFFFFF"/>
              </a:solidFill>
              <a:latin typeface="Oswald"/>
              <a:ea typeface="Oswald"/>
              <a:cs typeface="Oswald"/>
              <a:sym typeface="Oswald"/>
            </a:endParaRPr>
          </a:p>
        </p:txBody>
      </p:sp>
      <p:sp>
        <p:nvSpPr>
          <p:cNvPr id="103" name="Google Shape;103;p17"/>
          <p:cNvSpPr txBox="1"/>
          <p:nvPr/>
        </p:nvSpPr>
        <p:spPr>
          <a:xfrm>
            <a:off x="3058250" y="1859500"/>
            <a:ext cx="10182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500">
                <a:solidFill>
                  <a:srgbClr val="FFFFFF"/>
                </a:solidFill>
                <a:latin typeface="Oswald"/>
                <a:ea typeface="Oswald"/>
                <a:cs typeface="Oswald"/>
                <a:sym typeface="Oswald"/>
              </a:rPr>
              <a:t>Los Fieles</a:t>
            </a:r>
            <a:endParaRPr sz="1500">
              <a:solidFill>
                <a:srgbClr val="FFFFFF"/>
              </a:solidFill>
              <a:latin typeface="Oswald"/>
              <a:ea typeface="Oswald"/>
              <a:cs typeface="Oswald"/>
              <a:sym typeface="Oswald"/>
            </a:endParaRPr>
          </a:p>
        </p:txBody>
      </p:sp>
      <p:pic>
        <p:nvPicPr>
          <p:cNvPr id="104" name="Google Shape;104;p17"/>
          <p:cNvPicPr preferRelativeResize="0"/>
          <p:nvPr/>
        </p:nvPicPr>
        <p:blipFill rotWithShape="1">
          <a:blip r:embed="rId4">
            <a:alphaModFix/>
          </a:blip>
          <a:srcRect b="38067" l="0" r="0" t="42357"/>
          <a:stretch/>
        </p:blipFill>
        <p:spPr>
          <a:xfrm>
            <a:off x="0" y="0"/>
            <a:ext cx="9144000" cy="1193299"/>
          </a:xfrm>
          <a:prstGeom prst="rect">
            <a:avLst/>
          </a:prstGeom>
          <a:noFill/>
          <a:ln>
            <a:noFill/>
          </a:ln>
        </p:spPr>
      </p:pic>
      <p:sp>
        <p:nvSpPr>
          <p:cNvPr id="105" name="Google Shape;105;p17"/>
          <p:cNvSpPr txBox="1"/>
          <p:nvPr/>
        </p:nvSpPr>
        <p:spPr>
          <a:xfrm>
            <a:off x="160775" y="1269500"/>
            <a:ext cx="1557000" cy="6990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FFFFFF"/>
                </a:solidFill>
                <a:latin typeface="Oswald"/>
                <a:ea typeface="Oswald"/>
                <a:cs typeface="Oswald"/>
                <a:sym typeface="Oswald"/>
              </a:rPr>
              <a:t>Todos los seres humanos</a:t>
            </a:r>
            <a:endParaRPr sz="1800">
              <a:solidFill>
                <a:srgbClr val="FFFFFF"/>
              </a:solidFill>
              <a:latin typeface="Oswald"/>
              <a:ea typeface="Oswald"/>
              <a:cs typeface="Oswald"/>
              <a:sym typeface="Oswald"/>
            </a:endParaRPr>
          </a:p>
        </p:txBody>
      </p:sp>
      <p:sp>
        <p:nvSpPr>
          <p:cNvPr id="106" name="Google Shape;106;p17"/>
          <p:cNvSpPr txBox="1"/>
          <p:nvPr/>
        </p:nvSpPr>
        <p:spPr>
          <a:xfrm>
            <a:off x="1157750" y="-50"/>
            <a:ext cx="7986000" cy="1193400"/>
          </a:xfrm>
          <a:prstGeom prst="rect">
            <a:avLst/>
          </a:prstGeom>
          <a:noFill/>
          <a:ln>
            <a:noFill/>
          </a:ln>
          <a:effectLst>
            <a:outerShdw rotWithShape="0" algn="bl" dir="5880000" dist="47625">
              <a:srgbClr val="EFEFEF">
                <a:alpha val="44000"/>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4500">
                <a:solidFill>
                  <a:srgbClr val="FFFFFF"/>
                </a:solidFill>
                <a:latin typeface="Merienda One"/>
                <a:ea typeface="Merienda One"/>
                <a:cs typeface="Merienda One"/>
                <a:sym typeface="Merienda One"/>
              </a:rPr>
              <a:t>La Muerte,</a:t>
            </a:r>
            <a:r>
              <a:rPr i="1" lang="es" sz="6000">
                <a:solidFill>
                  <a:srgbClr val="FFFFFF"/>
                </a:solidFill>
                <a:latin typeface="Merienda One"/>
                <a:ea typeface="Merienda One"/>
                <a:cs typeface="Merienda One"/>
                <a:sym typeface="Merienda One"/>
              </a:rPr>
              <a:t> Separación</a:t>
            </a:r>
            <a:endParaRPr i="1" sz="10000">
              <a:solidFill>
                <a:srgbClr val="FFFFFF"/>
              </a:solidFill>
              <a:latin typeface="Merienda One"/>
              <a:ea typeface="Merienda One"/>
              <a:cs typeface="Merienda One"/>
              <a:sym typeface="Merienda One"/>
            </a:endParaRPr>
          </a:p>
        </p:txBody>
      </p:sp>
      <p:pic>
        <p:nvPicPr>
          <p:cNvPr id="107" name="Google Shape;107;p17"/>
          <p:cNvPicPr preferRelativeResize="0"/>
          <p:nvPr/>
        </p:nvPicPr>
        <p:blipFill>
          <a:blip r:embed="rId5">
            <a:alphaModFix/>
          </a:blip>
          <a:stretch>
            <a:fillRect/>
          </a:stretch>
        </p:blipFill>
        <p:spPr>
          <a:xfrm>
            <a:off x="348350" y="1612762"/>
            <a:ext cx="3463775" cy="3463775"/>
          </a:xfrm>
          <a:prstGeom prst="rect">
            <a:avLst/>
          </a:prstGeom>
          <a:noFill/>
          <a:ln>
            <a:noFill/>
          </a:ln>
          <a:effectLst>
            <a:outerShdw blurRad="57150" rotWithShape="0" algn="bl" dir="5400000" dist="19050">
              <a:srgbClr val="000000">
                <a:alpha val="50000"/>
              </a:srgbClr>
            </a:outerShdw>
          </a:effectLst>
        </p:spPr>
      </p:pic>
      <p:pic>
        <p:nvPicPr>
          <p:cNvPr id="108" name="Google Shape;108;p17"/>
          <p:cNvPicPr preferRelativeResize="0"/>
          <p:nvPr/>
        </p:nvPicPr>
        <p:blipFill>
          <a:blip r:embed="rId6">
            <a:alphaModFix/>
          </a:blip>
          <a:stretch>
            <a:fillRect/>
          </a:stretch>
        </p:blipFill>
        <p:spPr>
          <a:xfrm>
            <a:off x="523050" y="2029075"/>
            <a:ext cx="473574" cy="473574"/>
          </a:xfrm>
          <a:prstGeom prst="rect">
            <a:avLst/>
          </a:prstGeom>
          <a:noFill/>
          <a:ln>
            <a:noFill/>
          </a:ln>
        </p:spPr>
      </p:pic>
      <p:pic>
        <p:nvPicPr>
          <p:cNvPr id="109" name="Google Shape;109;p17"/>
          <p:cNvPicPr preferRelativeResize="0"/>
          <p:nvPr/>
        </p:nvPicPr>
        <p:blipFill>
          <a:blip r:embed="rId7">
            <a:alphaModFix/>
          </a:blip>
          <a:stretch>
            <a:fillRect/>
          </a:stretch>
        </p:blipFill>
        <p:spPr>
          <a:xfrm>
            <a:off x="523061" y="4226250"/>
            <a:ext cx="610725" cy="610749"/>
          </a:xfrm>
          <a:prstGeom prst="rect">
            <a:avLst/>
          </a:prstGeom>
          <a:noFill/>
          <a:ln>
            <a:noFill/>
          </a:ln>
        </p:spPr>
      </p:pic>
      <p:cxnSp>
        <p:nvCxnSpPr>
          <p:cNvPr id="110" name="Google Shape;110;p17"/>
          <p:cNvCxnSpPr/>
          <p:nvPr/>
        </p:nvCxnSpPr>
        <p:spPr>
          <a:xfrm>
            <a:off x="6269250" y="1290725"/>
            <a:ext cx="6900" cy="2562000"/>
          </a:xfrm>
          <a:prstGeom prst="straightConnector1">
            <a:avLst/>
          </a:prstGeom>
          <a:noFill/>
          <a:ln cap="flat" cmpd="sng" w="19050">
            <a:solidFill>
              <a:srgbClr val="FFFFFF"/>
            </a:solidFill>
            <a:prstDash val="solid"/>
            <a:round/>
            <a:headEnd len="med" w="med" type="none"/>
            <a:tailEnd len="med" w="med" type="none"/>
          </a:ln>
        </p:spPr>
      </p:cxnSp>
      <p:pic>
        <p:nvPicPr>
          <p:cNvPr id="111" name="Google Shape;111;p17"/>
          <p:cNvPicPr preferRelativeResize="0"/>
          <p:nvPr/>
        </p:nvPicPr>
        <p:blipFill>
          <a:blip r:embed="rId8">
            <a:alphaModFix/>
          </a:blip>
          <a:stretch>
            <a:fillRect/>
          </a:stretch>
        </p:blipFill>
        <p:spPr>
          <a:xfrm>
            <a:off x="5680925" y="3796150"/>
            <a:ext cx="1347350" cy="1347350"/>
          </a:xfrm>
          <a:prstGeom prst="rect">
            <a:avLst/>
          </a:prstGeom>
          <a:noFill/>
          <a:ln>
            <a:noFill/>
          </a:ln>
        </p:spPr>
      </p:pic>
      <p:sp>
        <p:nvSpPr>
          <p:cNvPr id="112" name="Google Shape;112;p17"/>
          <p:cNvSpPr txBox="1"/>
          <p:nvPr/>
        </p:nvSpPr>
        <p:spPr>
          <a:xfrm>
            <a:off x="5162775" y="1289300"/>
            <a:ext cx="1113300" cy="397500"/>
          </a:xfrm>
          <a:prstGeom prst="rect">
            <a:avLst/>
          </a:prstGeom>
          <a:noFill/>
          <a:ln cap="flat" cmpd="sng" w="19050">
            <a:solidFill>
              <a:srgbClr val="FFFFFF"/>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 sz="1800">
                <a:solidFill>
                  <a:srgbClr val="FFFFFF"/>
                </a:solidFill>
                <a:latin typeface="Oswald"/>
                <a:ea typeface="Oswald"/>
                <a:cs typeface="Oswald"/>
                <a:sym typeface="Oswald"/>
              </a:rPr>
              <a:t>El sepulcro</a:t>
            </a:r>
            <a:endParaRPr sz="1800">
              <a:solidFill>
                <a:srgbClr val="FFFFFF"/>
              </a:solidFill>
              <a:latin typeface="Oswald"/>
              <a:ea typeface="Oswald"/>
              <a:cs typeface="Oswald"/>
              <a:sym typeface="Oswald"/>
            </a:endParaRPr>
          </a:p>
        </p:txBody>
      </p:sp>
      <p:sp>
        <p:nvSpPr>
          <p:cNvPr id="113" name="Google Shape;113;p17"/>
          <p:cNvSpPr/>
          <p:nvPr/>
        </p:nvSpPr>
        <p:spPr>
          <a:xfrm>
            <a:off x="1717775" y="1433350"/>
            <a:ext cx="3324900" cy="103200"/>
          </a:xfrm>
          <a:prstGeom prst="rightArrow">
            <a:avLst>
              <a:gd fmla="val 50000" name="adj1"/>
              <a:gd fmla="val 50000" name="adj2"/>
            </a:avLst>
          </a:prstGeom>
          <a:solidFill>
            <a:srgbClr val="F3F3F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4076450" y="2006650"/>
            <a:ext cx="20406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7"/>
          <p:cNvPicPr preferRelativeResize="0"/>
          <p:nvPr/>
        </p:nvPicPr>
        <p:blipFill>
          <a:blip r:embed="rId7">
            <a:alphaModFix/>
          </a:blip>
          <a:stretch>
            <a:fillRect/>
          </a:stretch>
        </p:blipFill>
        <p:spPr>
          <a:xfrm>
            <a:off x="242754" y="2898629"/>
            <a:ext cx="397484" cy="397500"/>
          </a:xfrm>
          <a:prstGeom prst="rect">
            <a:avLst/>
          </a:prstGeom>
          <a:noFill/>
          <a:ln>
            <a:noFill/>
          </a:ln>
        </p:spPr>
      </p:pic>
      <p:sp>
        <p:nvSpPr>
          <p:cNvPr id="116" name="Google Shape;116;p17"/>
          <p:cNvSpPr/>
          <p:nvPr/>
        </p:nvSpPr>
        <p:spPr>
          <a:xfrm>
            <a:off x="4594375" y="2485525"/>
            <a:ext cx="15570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4700075" y="2964400"/>
            <a:ext cx="14514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17"/>
          <p:cNvGrpSpPr/>
          <p:nvPr/>
        </p:nvGrpSpPr>
        <p:grpSpPr>
          <a:xfrm>
            <a:off x="4764875" y="4209600"/>
            <a:ext cx="1057500" cy="515100"/>
            <a:chOff x="4764875" y="4209600"/>
            <a:chExt cx="1057500" cy="515100"/>
          </a:xfrm>
        </p:grpSpPr>
        <p:cxnSp>
          <p:nvCxnSpPr>
            <p:cNvPr id="119" name="Google Shape;119;p17"/>
            <p:cNvCxnSpPr>
              <a:stCxn id="120" idx="1"/>
            </p:cNvCxnSpPr>
            <p:nvPr/>
          </p:nvCxnSpPr>
          <p:spPr>
            <a:xfrm flipH="1" rot="10800000">
              <a:off x="4764875" y="4209600"/>
              <a:ext cx="4200" cy="463500"/>
            </a:xfrm>
            <a:prstGeom prst="straightConnector1">
              <a:avLst/>
            </a:prstGeom>
            <a:noFill/>
            <a:ln cap="flat" cmpd="sng" w="19050">
              <a:solidFill>
                <a:srgbClr val="FFFFFF"/>
              </a:solidFill>
              <a:prstDash val="solid"/>
              <a:round/>
              <a:headEnd len="med" w="med" type="none"/>
              <a:tailEnd len="med" w="med" type="none"/>
            </a:ln>
          </p:spPr>
        </p:cxnSp>
        <p:sp>
          <p:nvSpPr>
            <p:cNvPr id="120" name="Google Shape;120;p17"/>
            <p:cNvSpPr/>
            <p:nvPr/>
          </p:nvSpPr>
          <p:spPr>
            <a:xfrm>
              <a:off x="4764875" y="4621500"/>
              <a:ext cx="1057500" cy="103200"/>
            </a:xfrm>
            <a:prstGeom prst="rightArrow">
              <a:avLst>
                <a:gd fmla="val 50000" name="adj1"/>
                <a:gd fmla="val 50000" name="adj2"/>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ppt_w</p:attrName>
                                        </p:attrNameLst>
                                      </p:cBhvr>
                                      <p:tavLst>
                                        <p:tav fmla="" tm="0">
                                          <p:val>
                                            <p:strVal val="0"/>
                                          </p:val>
                                        </p:tav>
                                        <p:tav fmla="" tm="100000">
                                          <p:val>
                                            <p:strVal val="#ppt_w"/>
                                          </p:val>
                                        </p:tav>
                                      </p:tavLst>
                                    </p:anim>
                                    <p:anim calcmode="lin" valueType="num">
                                      <p:cBhvr additive="base">
                                        <p:cTn dur="1000"/>
                                        <p:tgtEl>
                                          <p:spTgt spid="1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ppt_w</p:attrName>
                                        </p:attrNameLst>
                                      </p:cBhvr>
                                      <p:tavLst>
                                        <p:tav fmla="" tm="0">
                                          <p:val>
                                            <p:strVal val="0"/>
                                          </p:val>
                                        </p:tav>
                                        <p:tav fmla="" tm="100000">
                                          <p:val>
                                            <p:strVal val="#ppt_w"/>
                                          </p:val>
                                        </p:tav>
                                      </p:tavLst>
                                    </p:anim>
                                    <p:anim calcmode="lin" valueType="num">
                                      <p:cBhvr additive="base">
                                        <p:cTn dur="1000"/>
                                        <p:tgtEl>
                                          <p:spTgt spid="1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b="15626" l="0" r="0" t="0"/>
          <a:stretch/>
        </p:blipFill>
        <p:spPr>
          <a:xfrm>
            <a:off x="0" y="0"/>
            <a:ext cx="9144000" cy="5143501"/>
          </a:xfrm>
          <a:prstGeom prst="rect">
            <a:avLst/>
          </a:prstGeom>
          <a:noFill/>
          <a:ln>
            <a:noFill/>
          </a:ln>
        </p:spPr>
      </p:pic>
      <p:sp>
        <p:nvSpPr>
          <p:cNvPr id="126" name="Google Shape;126;p18"/>
          <p:cNvSpPr txBox="1"/>
          <p:nvPr/>
        </p:nvSpPr>
        <p:spPr>
          <a:xfrm>
            <a:off x="403275" y="879975"/>
            <a:ext cx="3439800" cy="24981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Más</a:t>
            </a:r>
            <a:endParaRPr i="1" sz="6000">
              <a:solidFill>
                <a:srgbClr val="FFFFFF"/>
              </a:solidFill>
              <a:latin typeface="Merienda One"/>
              <a:ea typeface="Merienda One"/>
              <a:cs typeface="Merienda One"/>
              <a:sym typeface="Merienda One"/>
            </a:endParaRPr>
          </a:p>
          <a:p>
            <a:pPr indent="0" lvl="0" marL="0" rtl="0" algn="l">
              <a:lnSpc>
                <a:spcPct val="100000"/>
              </a:lnSpc>
              <a:spcBef>
                <a:spcPts val="0"/>
              </a:spcBef>
              <a:spcAft>
                <a:spcPts val="0"/>
              </a:spcAft>
              <a:buNone/>
            </a:pPr>
            <a:r>
              <a:rPr i="1" lang="es" sz="10000">
                <a:solidFill>
                  <a:srgbClr val="FFFFFF"/>
                </a:solidFill>
                <a:latin typeface="Merienda One"/>
                <a:ea typeface="Merienda One"/>
                <a:cs typeface="Merienda One"/>
                <a:sym typeface="Merienda One"/>
              </a:rPr>
              <a:t>Allá</a:t>
            </a:r>
            <a:endParaRPr i="1" sz="10000">
              <a:solidFill>
                <a:srgbClr val="FFFFFF"/>
              </a:solidFill>
              <a:latin typeface="Merienda One"/>
              <a:ea typeface="Merienda One"/>
              <a:cs typeface="Merienda One"/>
              <a:sym typeface="Merienda One"/>
            </a:endParaRPr>
          </a:p>
        </p:txBody>
      </p:sp>
      <p:pic>
        <p:nvPicPr>
          <p:cNvPr id="127" name="Google Shape;127;p18"/>
          <p:cNvPicPr preferRelativeResize="0"/>
          <p:nvPr/>
        </p:nvPicPr>
        <p:blipFill>
          <a:blip r:embed="rId4">
            <a:alphaModFix/>
          </a:blip>
          <a:stretch>
            <a:fillRect/>
          </a:stretch>
        </p:blipFill>
        <p:spPr>
          <a:xfrm>
            <a:off x="5171750" y="334475"/>
            <a:ext cx="3589075" cy="3589075"/>
          </a:xfrm>
          <a:prstGeom prst="rect">
            <a:avLst/>
          </a:prstGeom>
          <a:noFill/>
          <a:ln>
            <a:noFill/>
          </a:ln>
          <a:effectLst>
            <a:outerShdw blurRad="57150" rotWithShape="0" algn="bl" dir="5400000" dist="19050">
              <a:srgbClr val="000000">
                <a:alpha val="50000"/>
              </a:srgbClr>
            </a:outerShdw>
          </a:effectLst>
        </p:spPr>
      </p:pic>
      <p:sp>
        <p:nvSpPr>
          <p:cNvPr id="128" name="Google Shape;128;p18"/>
          <p:cNvSpPr txBox="1"/>
          <p:nvPr/>
        </p:nvSpPr>
        <p:spPr>
          <a:xfrm>
            <a:off x="5244900" y="3891725"/>
            <a:ext cx="3899100" cy="11316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9"/>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134" name="Google Shape;134;p19"/>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135" name="Google Shape;135;p19"/>
          <p:cNvSpPr txBox="1"/>
          <p:nvPr/>
        </p:nvSpPr>
        <p:spPr>
          <a:xfrm>
            <a:off x="265825" y="1669050"/>
            <a:ext cx="5115300" cy="111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(10)</a:t>
            </a:r>
            <a:r>
              <a:rPr lang="es" sz="2000">
                <a:latin typeface="Asap Condensed"/>
                <a:ea typeface="Asap Condensed"/>
                <a:cs typeface="Asap Condensed"/>
                <a:sym typeface="Asap Condensed"/>
              </a:rPr>
              <a:t> Todo lo que te viniere a la mano para hacer, hazlo según tus fuerzas; porque </a:t>
            </a:r>
            <a:r>
              <a:rPr b="1" lang="es" sz="2000">
                <a:latin typeface="Asap Condensed"/>
                <a:ea typeface="Asap Condensed"/>
                <a:cs typeface="Asap Condensed"/>
                <a:sym typeface="Asap Condensed"/>
              </a:rPr>
              <a:t>en el Seol</a:t>
            </a:r>
            <a:r>
              <a:rPr lang="es" sz="2000">
                <a:latin typeface="Asap Condensed"/>
                <a:ea typeface="Asap Condensed"/>
                <a:cs typeface="Asap Condensed"/>
                <a:sym typeface="Asap Condensed"/>
              </a:rPr>
              <a:t>, adonde vas, no hay obra.</a:t>
            </a:r>
            <a:endParaRPr sz="2000">
              <a:latin typeface="Asap Condensed"/>
              <a:ea typeface="Asap Condensed"/>
              <a:cs typeface="Asap Condensed"/>
              <a:sym typeface="Asap Condensed"/>
            </a:endParaRPr>
          </a:p>
        </p:txBody>
      </p:sp>
      <p:sp>
        <p:nvSpPr>
          <p:cNvPr id="136" name="Google Shape;136;p19"/>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Eclesiastés</a:t>
            </a:r>
            <a:r>
              <a:rPr b="1" i="1" lang="es" sz="2000">
                <a:solidFill>
                  <a:srgbClr val="980000"/>
                </a:solidFill>
                <a:latin typeface="Merienda One"/>
                <a:ea typeface="Merienda One"/>
                <a:cs typeface="Merienda One"/>
                <a:sym typeface="Merienda One"/>
              </a:rPr>
              <a:t> 9</a:t>
            </a:r>
            <a:endParaRPr b="1" i="1" sz="2000">
              <a:solidFill>
                <a:srgbClr val="980000"/>
              </a:solidFill>
              <a:latin typeface="Merienda One"/>
              <a:ea typeface="Merienda One"/>
              <a:cs typeface="Merienda One"/>
              <a:sym typeface="Merienda One"/>
            </a:endParaRPr>
          </a:p>
        </p:txBody>
      </p:sp>
      <p:sp>
        <p:nvSpPr>
          <p:cNvPr id="137" name="Google Shape;137;p19"/>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138" name="Google Shape;138;p19"/>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
        <p:nvSpPr>
          <p:cNvPr id="139" name="Google Shape;139;p19"/>
          <p:cNvSpPr txBox="1"/>
          <p:nvPr/>
        </p:nvSpPr>
        <p:spPr>
          <a:xfrm>
            <a:off x="265825" y="29092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Lucas 16</a:t>
            </a:r>
            <a:endParaRPr b="1" i="1" sz="2000">
              <a:solidFill>
                <a:srgbClr val="980000"/>
              </a:solidFill>
              <a:latin typeface="Merienda One"/>
              <a:ea typeface="Merienda One"/>
              <a:cs typeface="Merienda One"/>
              <a:sym typeface="Merienda One"/>
            </a:endParaRPr>
          </a:p>
        </p:txBody>
      </p:sp>
      <p:sp>
        <p:nvSpPr>
          <p:cNvPr id="140" name="Google Shape;140;p19"/>
          <p:cNvSpPr txBox="1"/>
          <p:nvPr/>
        </p:nvSpPr>
        <p:spPr>
          <a:xfrm>
            <a:off x="265825" y="3185450"/>
            <a:ext cx="5050500" cy="1800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(22)</a:t>
            </a:r>
            <a:r>
              <a:rPr lang="es" sz="2000">
                <a:latin typeface="Asap Condensed"/>
                <a:ea typeface="Asap Condensed"/>
                <a:cs typeface="Asap Condensed"/>
                <a:sym typeface="Asap Condensed"/>
              </a:rPr>
              <a:t> </a:t>
            </a:r>
            <a:r>
              <a:rPr lang="es" sz="2000">
                <a:latin typeface="Asap Condensed"/>
                <a:ea typeface="Asap Condensed"/>
                <a:cs typeface="Asap Condensed"/>
                <a:sym typeface="Asap Condensed"/>
              </a:rPr>
              <a:t>Aconteció que murió el mendigo, y </a:t>
            </a:r>
            <a:r>
              <a:rPr b="1" lang="es" sz="2000">
                <a:latin typeface="Asap Condensed"/>
                <a:ea typeface="Asap Condensed"/>
                <a:cs typeface="Asap Condensed"/>
                <a:sym typeface="Asap Condensed"/>
              </a:rPr>
              <a:t>fue llevado</a:t>
            </a:r>
            <a:r>
              <a:rPr lang="es" sz="2000">
                <a:latin typeface="Asap Condensed"/>
                <a:ea typeface="Asap Condensed"/>
                <a:cs typeface="Asap Condensed"/>
                <a:sym typeface="Asap Condensed"/>
              </a:rPr>
              <a:t> por los ángeles al </a:t>
            </a:r>
            <a:r>
              <a:rPr b="1" lang="es" sz="2000">
                <a:latin typeface="Asap Condensed"/>
                <a:ea typeface="Asap Condensed"/>
                <a:cs typeface="Asap Condensed"/>
                <a:sym typeface="Asap Condensed"/>
              </a:rPr>
              <a:t>seno de Abraham</a:t>
            </a:r>
            <a:r>
              <a:rPr lang="es" sz="2000">
                <a:latin typeface="Asap Condensed"/>
                <a:ea typeface="Asap Condensed"/>
                <a:cs typeface="Asap Condensed"/>
                <a:sym typeface="Asap Condensed"/>
              </a:rPr>
              <a:t>…</a:t>
            </a:r>
            <a:endParaRPr sz="2000">
              <a:latin typeface="Asap Condensed"/>
              <a:ea typeface="Asap Condensed"/>
              <a:cs typeface="Asap Condensed"/>
              <a:sym typeface="Asap Condensed"/>
            </a:endParaRPr>
          </a:p>
          <a:p>
            <a:pPr indent="0" lvl="0" marL="0" rtl="0" algn="just">
              <a:spcBef>
                <a:spcPts val="1000"/>
              </a:spcBef>
              <a:spcAft>
                <a:spcPts val="0"/>
              </a:spcAft>
              <a:buClr>
                <a:schemeClr val="dk1"/>
              </a:buClr>
              <a:buSzPts val="1100"/>
              <a:buFont typeface="Arial"/>
              <a:buNone/>
            </a:pPr>
            <a:r>
              <a:rPr lang="es" sz="1200">
                <a:solidFill>
                  <a:schemeClr val="dk1"/>
                </a:solidFill>
                <a:latin typeface="Asap Condensed"/>
                <a:ea typeface="Asap Condensed"/>
                <a:cs typeface="Asap Condensed"/>
                <a:sym typeface="Asap Condensed"/>
              </a:rPr>
              <a:t>(22-23)</a:t>
            </a:r>
            <a:r>
              <a:rPr lang="es" sz="2000">
                <a:solidFill>
                  <a:schemeClr val="dk1"/>
                </a:solidFill>
                <a:latin typeface="Asap Condensed"/>
                <a:ea typeface="Asap Condensed"/>
                <a:cs typeface="Asap Condensed"/>
                <a:sym typeface="Asap Condensed"/>
              </a:rPr>
              <a:t> Y murió también el rico, y fue sepultado. Y </a:t>
            </a:r>
            <a:r>
              <a:rPr b="1" lang="es" sz="2000">
                <a:solidFill>
                  <a:schemeClr val="dk1"/>
                </a:solidFill>
                <a:latin typeface="Asap Condensed"/>
                <a:ea typeface="Asap Condensed"/>
                <a:cs typeface="Asap Condensed"/>
                <a:sym typeface="Asap Condensed"/>
              </a:rPr>
              <a:t>en el Hades </a:t>
            </a:r>
            <a:r>
              <a:rPr lang="es" sz="2000">
                <a:solidFill>
                  <a:schemeClr val="dk1"/>
                </a:solidFill>
                <a:latin typeface="Asap Condensed"/>
                <a:ea typeface="Asap Condensed"/>
                <a:cs typeface="Asap Condensed"/>
                <a:sym typeface="Asap Condensed"/>
              </a:rPr>
              <a:t>alzó sus ojos, </a:t>
            </a:r>
            <a:r>
              <a:rPr b="1" lang="es" sz="2000">
                <a:solidFill>
                  <a:schemeClr val="dk1"/>
                </a:solidFill>
                <a:latin typeface="Asap Condensed"/>
                <a:ea typeface="Asap Condensed"/>
                <a:cs typeface="Asap Condensed"/>
                <a:sym typeface="Asap Condensed"/>
              </a:rPr>
              <a:t>estando en tormentos</a:t>
            </a:r>
            <a:r>
              <a:rPr lang="es" sz="2000">
                <a:solidFill>
                  <a:schemeClr val="dk1"/>
                </a:solidFill>
                <a:latin typeface="Asap Condensed"/>
                <a:ea typeface="Asap Condensed"/>
                <a:cs typeface="Asap Condensed"/>
                <a:sym typeface="Asap Condensed"/>
              </a:rPr>
              <a:t>, y vio de lejos a Abraham, y a Lázaro en su seno</a:t>
            </a:r>
            <a:endParaRPr sz="2000">
              <a:latin typeface="Asap Condensed"/>
              <a:ea typeface="Asap Condensed"/>
              <a:cs typeface="Asap Condensed"/>
              <a:sym typeface="Asap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500"/>
                                        <p:tgtEl>
                                          <p:spTgt spid="13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ppt_w</p:attrName>
                                        </p:attrNameLst>
                                      </p:cBhvr>
                                      <p:tavLst>
                                        <p:tav fmla="" tm="0">
                                          <p:val>
                                            <p:strVal val="0"/>
                                          </p:val>
                                        </p:tav>
                                        <p:tav fmla="" tm="100000">
                                          <p:val>
                                            <p:strVal val="#ppt_w"/>
                                          </p:val>
                                        </p:tav>
                                      </p:tavLst>
                                    </p:anim>
                                    <p:anim calcmode="lin" valueType="num">
                                      <p:cBhvr additive="base">
                                        <p:cTn dur="1000"/>
                                        <p:tgtEl>
                                          <p:spTgt spid="13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0"/>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146" name="Google Shape;146;p20"/>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147" name="Google Shape;147;p20"/>
          <p:cNvSpPr txBox="1"/>
          <p:nvPr/>
        </p:nvSpPr>
        <p:spPr>
          <a:xfrm>
            <a:off x="265825" y="1669050"/>
            <a:ext cx="4815600" cy="243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 sz="2000">
                <a:latin typeface="Asap Condensed"/>
                <a:ea typeface="Asap Condensed"/>
                <a:cs typeface="Asap Condensed"/>
                <a:sym typeface="Asap Condensed"/>
              </a:rPr>
              <a:t>Región de los espíritus de los muertos</a:t>
            </a:r>
            <a:r>
              <a:rPr lang="es" sz="2000">
                <a:latin typeface="Asap Condensed"/>
                <a:ea typeface="Asap Condensed"/>
                <a:cs typeface="Asap Condensed"/>
                <a:sym typeface="Asap Condensed"/>
              </a:rPr>
              <a:t> perdidos; pero incluyendo los de los muertos bienaventurados…</a:t>
            </a:r>
            <a:endParaRPr sz="2000">
              <a:latin typeface="Asap Condensed"/>
              <a:ea typeface="Asap Condensed"/>
              <a:cs typeface="Asap Condensed"/>
              <a:sym typeface="Asap Condensed"/>
            </a:endParaRPr>
          </a:p>
          <a:p>
            <a:pPr indent="0" lvl="0" marL="0" rtl="0" algn="just">
              <a:lnSpc>
                <a:spcPct val="100000"/>
              </a:lnSpc>
              <a:spcBef>
                <a:spcPts val="1000"/>
              </a:spcBef>
              <a:spcAft>
                <a:spcPts val="0"/>
              </a:spcAft>
              <a:buClr>
                <a:srgbClr val="000000"/>
              </a:buClr>
              <a:buSzPts val="1100"/>
              <a:buFont typeface="Arial"/>
              <a:buNone/>
            </a:pPr>
            <a:r>
              <a:rPr b="1" lang="es" sz="2000">
                <a:latin typeface="Asap Condensed"/>
                <a:ea typeface="Asap Condensed"/>
                <a:cs typeface="Asap Condensed"/>
                <a:sym typeface="Asap Condensed"/>
              </a:rPr>
              <a:t>Nunca denota la sepultura</a:t>
            </a:r>
            <a:r>
              <a:rPr lang="es" sz="2000">
                <a:latin typeface="Asap Condensed"/>
                <a:ea typeface="Asap Condensed"/>
                <a:cs typeface="Asap Condensed"/>
                <a:sym typeface="Asap Condensed"/>
              </a:rPr>
              <a:t>, ni es tampoco la región permanente de los perdidos; para los tales es el estado intermedio entre la muerte y la condenación en la Gehena.</a:t>
            </a:r>
            <a:endParaRPr sz="2000">
              <a:latin typeface="Asap Condensed"/>
              <a:ea typeface="Asap Condensed"/>
              <a:cs typeface="Asap Condensed"/>
              <a:sym typeface="Asap Condensed"/>
            </a:endParaRPr>
          </a:p>
        </p:txBody>
      </p:sp>
      <p:sp>
        <p:nvSpPr>
          <p:cNvPr id="148" name="Google Shape;148;p20"/>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Hades ( #86 ᾅδης ) :</a:t>
            </a:r>
            <a:endParaRPr b="1" i="1" sz="2000">
              <a:solidFill>
                <a:srgbClr val="980000"/>
              </a:solidFill>
              <a:latin typeface="Merienda One"/>
              <a:ea typeface="Merienda One"/>
              <a:cs typeface="Merienda One"/>
              <a:sym typeface="Merienda One"/>
            </a:endParaRPr>
          </a:p>
        </p:txBody>
      </p:sp>
      <p:sp>
        <p:nvSpPr>
          <p:cNvPr id="149" name="Google Shape;149;p20"/>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150" name="Google Shape;150;p20"/>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500"/>
                                        <p:tgtEl>
                                          <p:spTgt spid="1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b="38067" l="0" r="0" t="42357"/>
          <a:stretch/>
        </p:blipFill>
        <p:spPr>
          <a:xfrm>
            <a:off x="0" y="0"/>
            <a:ext cx="9144000" cy="1193299"/>
          </a:xfrm>
          <a:prstGeom prst="rect">
            <a:avLst/>
          </a:prstGeom>
          <a:noFill/>
          <a:ln>
            <a:noFill/>
          </a:ln>
        </p:spPr>
      </p:pic>
      <p:sp>
        <p:nvSpPr>
          <p:cNvPr id="156" name="Google Shape;156;p21"/>
          <p:cNvSpPr txBox="1"/>
          <p:nvPr/>
        </p:nvSpPr>
        <p:spPr>
          <a:xfrm>
            <a:off x="5219700" y="-50"/>
            <a:ext cx="3923400" cy="1193400"/>
          </a:xfrm>
          <a:prstGeom prst="rect">
            <a:avLst/>
          </a:prstGeom>
          <a:noFill/>
          <a:ln>
            <a:noFill/>
          </a:ln>
          <a:effectLst>
            <a:outerShdw rotWithShape="0" algn="bl" dir="5880000" dist="47625">
              <a:srgbClr val="EFEFEF">
                <a:alpha val="44000"/>
              </a:srgbClr>
            </a:outerShdw>
            <a:reflection blurRad="0" dir="0" dist="0" endA="0" endPos="49000" fadeDir="5400012" kx="0" rotWithShape="0" algn="bl" stA="64000" stPos="0" sy="-100000" ky="0"/>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s" sz="6000">
                <a:solidFill>
                  <a:srgbClr val="FFFFFF"/>
                </a:solidFill>
                <a:latin typeface="Merienda One"/>
                <a:ea typeface="Merienda One"/>
                <a:cs typeface="Merienda One"/>
                <a:sym typeface="Merienda One"/>
              </a:rPr>
              <a:t>El Hades</a:t>
            </a:r>
            <a:endParaRPr i="1" sz="10000">
              <a:solidFill>
                <a:srgbClr val="FFFFFF"/>
              </a:solidFill>
              <a:latin typeface="Merienda One"/>
              <a:ea typeface="Merienda One"/>
              <a:cs typeface="Merienda One"/>
              <a:sym typeface="Merienda One"/>
            </a:endParaRPr>
          </a:p>
        </p:txBody>
      </p:sp>
      <p:sp>
        <p:nvSpPr>
          <p:cNvPr id="157" name="Google Shape;157;p21"/>
          <p:cNvSpPr txBox="1"/>
          <p:nvPr/>
        </p:nvSpPr>
        <p:spPr>
          <a:xfrm>
            <a:off x="265825" y="1669050"/>
            <a:ext cx="5115300" cy="111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latin typeface="Asap Condensed"/>
                <a:ea typeface="Asap Condensed"/>
                <a:cs typeface="Asap Condensed"/>
                <a:sym typeface="Asap Condensed"/>
              </a:rPr>
              <a:t>(31)</a:t>
            </a:r>
            <a:r>
              <a:rPr lang="es" sz="2000">
                <a:latin typeface="Asap Condensed"/>
                <a:ea typeface="Asap Condensed"/>
                <a:cs typeface="Asap Condensed"/>
                <a:sym typeface="Asap Condensed"/>
              </a:rPr>
              <a:t> </a:t>
            </a:r>
            <a:r>
              <a:rPr lang="es" sz="2000">
                <a:latin typeface="Asap Condensed"/>
                <a:ea typeface="Asap Condensed"/>
                <a:cs typeface="Asap Condensed"/>
                <a:sym typeface="Asap Condensed"/>
              </a:rPr>
              <a:t>viéndolo antes, habló de la resurrección de Cristo, que </a:t>
            </a:r>
            <a:r>
              <a:rPr b="1" lang="es" sz="2000">
                <a:latin typeface="Asap Condensed"/>
                <a:ea typeface="Asap Condensed"/>
                <a:cs typeface="Asap Condensed"/>
                <a:sym typeface="Asap Condensed"/>
              </a:rPr>
              <a:t>su alma</a:t>
            </a:r>
            <a:r>
              <a:rPr lang="es" sz="2000">
                <a:latin typeface="Asap Condensed"/>
                <a:ea typeface="Asap Condensed"/>
                <a:cs typeface="Asap Condensed"/>
                <a:sym typeface="Asap Condensed"/>
              </a:rPr>
              <a:t> no fue dejada en </a:t>
            </a:r>
            <a:r>
              <a:rPr b="1" lang="es" sz="2000">
                <a:latin typeface="Asap Condensed"/>
                <a:ea typeface="Asap Condensed"/>
                <a:cs typeface="Asap Condensed"/>
                <a:sym typeface="Asap Condensed"/>
              </a:rPr>
              <a:t>el Hades</a:t>
            </a:r>
            <a:r>
              <a:rPr lang="es" sz="2000">
                <a:latin typeface="Asap Condensed"/>
                <a:ea typeface="Asap Condensed"/>
                <a:cs typeface="Asap Condensed"/>
                <a:sym typeface="Asap Condensed"/>
              </a:rPr>
              <a:t>, ni su carne vio corrupción.</a:t>
            </a:r>
            <a:endParaRPr sz="2000">
              <a:latin typeface="Asap Condensed"/>
              <a:ea typeface="Asap Condensed"/>
              <a:cs typeface="Asap Condensed"/>
              <a:sym typeface="Asap Condensed"/>
            </a:endParaRPr>
          </a:p>
        </p:txBody>
      </p:sp>
      <p:sp>
        <p:nvSpPr>
          <p:cNvPr id="158" name="Google Shape;158;p21"/>
          <p:cNvSpPr txBox="1"/>
          <p:nvPr/>
        </p:nvSpPr>
        <p:spPr>
          <a:xfrm>
            <a:off x="265825" y="1367775"/>
            <a:ext cx="4209000" cy="397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i="1" lang="es" sz="2000">
                <a:solidFill>
                  <a:srgbClr val="980000"/>
                </a:solidFill>
                <a:latin typeface="Merienda One"/>
                <a:ea typeface="Merienda One"/>
                <a:cs typeface="Merienda One"/>
                <a:sym typeface="Merienda One"/>
              </a:rPr>
              <a:t>Hechos 2</a:t>
            </a:r>
            <a:endParaRPr b="1" i="1" sz="2000">
              <a:solidFill>
                <a:srgbClr val="980000"/>
              </a:solidFill>
              <a:latin typeface="Merienda One"/>
              <a:ea typeface="Merienda One"/>
              <a:cs typeface="Merienda One"/>
              <a:sym typeface="Merienda One"/>
            </a:endParaRPr>
          </a:p>
        </p:txBody>
      </p:sp>
      <p:sp>
        <p:nvSpPr>
          <p:cNvPr id="159" name="Google Shape;159;p21"/>
          <p:cNvSpPr txBox="1"/>
          <p:nvPr/>
        </p:nvSpPr>
        <p:spPr>
          <a:xfrm>
            <a:off x="5657850" y="1271550"/>
            <a:ext cx="828600" cy="397500"/>
          </a:xfrm>
          <a:prstGeom prst="rect">
            <a:avLst/>
          </a:prstGeom>
          <a:noFill/>
          <a:ln cap="flat" cmpd="sng" w="19050">
            <a:solidFill>
              <a:srgbClr val="000000"/>
            </a:solidFill>
            <a:prstDash val="solid"/>
            <a:round/>
            <a:headEnd len="sm" w="sm" type="none"/>
            <a:tailEnd len="sm" w="sm" type="none"/>
          </a:ln>
          <a:effectLst>
            <a:outerShdw rotWithShape="0" algn="bl" dir="3960000" dist="19050">
              <a:srgbClr val="999999">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Hades</a:t>
            </a:r>
            <a:endParaRPr b="1" sz="2000">
              <a:latin typeface="Oswald"/>
              <a:ea typeface="Oswald"/>
              <a:cs typeface="Oswald"/>
              <a:sym typeface="Oswald"/>
            </a:endParaRPr>
          </a:p>
        </p:txBody>
      </p:sp>
      <p:pic>
        <p:nvPicPr>
          <p:cNvPr id="160" name="Google Shape;160;p21"/>
          <p:cNvPicPr preferRelativeResize="0"/>
          <p:nvPr/>
        </p:nvPicPr>
        <p:blipFill>
          <a:blip r:embed="rId4">
            <a:alphaModFix/>
          </a:blip>
          <a:stretch>
            <a:fillRect/>
          </a:stretch>
        </p:blipFill>
        <p:spPr>
          <a:xfrm>
            <a:off x="5476875" y="1367775"/>
            <a:ext cx="3617325" cy="36173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500"/>
                                        <p:tgtEl>
                                          <p:spTgt spid="158"/>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