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11" r:id="rId2"/>
    <p:sldId id="258" r:id="rId3"/>
    <p:sldId id="310" r:id="rId4"/>
    <p:sldId id="309" r:id="rId5"/>
    <p:sldId id="308" r:id="rId6"/>
    <p:sldId id="307" r:id="rId7"/>
    <p:sldId id="31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422"/>
    <a:srgbClr val="FFFFFF"/>
    <a:srgbClr val="6F5D43"/>
    <a:srgbClr val="CD8F2D"/>
    <a:srgbClr val="C27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69080"/>
  </p:normalViewPr>
  <p:slideViewPr>
    <p:cSldViewPr snapToGrid="0" snapToObjects="1">
      <p:cViewPr varScale="1">
        <p:scale>
          <a:sx n="43" d="100"/>
          <a:sy n="43" d="100"/>
        </p:scale>
        <p:origin x="182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A9B8F-A7E5-7741-B0B8-A95E4EDF0F5F}" type="datetimeFigureOut">
              <a:rPr lang="es-ES_tradnl" smtClean="0"/>
              <a:t>24/10/20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37777-6D0A-3B43-BDFD-1E38DF6996D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71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I. “¿Quién, en contra de la esperanza, creyó en esperanza” (4: 18a).Un niño en su vejez y tierra como posesión (Génesis 17: 1-8).Los cristianos creen contrario a la esperanza (Romanos 5: 1-5).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7777-6D0A-3B43-BDFD-1E38DF6996D4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6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II "No ser débil en la fe" (4: 19a).La fe de Abraham fue fuerte (Génesis 12: 1-3).No debemos tener una fe débil (Lucas 17: 5-10).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7777-6D0A-3B43-BDFD-1E38DF6996D4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3142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III. “No consideró su propio cuerpo” (4: 19b).Abraham no permitió que la condición de su cuerpo disuadiera su </a:t>
            </a:r>
            <a:r>
              <a:rPr lang="es-ES_tradnl" dirty="0" err="1" smtClean="0"/>
              <a:t>fe.Servir</a:t>
            </a:r>
            <a:r>
              <a:rPr lang="es-ES_tradnl" dirty="0" smtClean="0"/>
              <a:t> a Cristo nos llama a renunciar a la consideración del cuerpo (Gálatas 5: 16,17).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7777-6D0A-3B43-BDFD-1E38DF6996D4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609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IV. "No vacilaba ante la promesa de Dios a través de la incredulidad" (4: 20a).(Génesis 17: 9-14; Romanos 4: 11-12).¿Cómo pudo haber flaqueado Abraham?¿Cómo vacilamos? (1 Reyes 18:21).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7777-6D0A-3B43-BDFD-1E38DF6996D4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610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26078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9382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979800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70463" y="1013827"/>
            <a:ext cx="5187964" cy="322271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114837" y="1158153"/>
            <a:ext cx="4906639" cy="2937344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45725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784" y="3020141"/>
            <a:ext cx="3969349" cy="2808737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51784" y="986601"/>
            <a:ext cx="3969349" cy="1909503"/>
          </a:xfrm>
        </p:spPr>
        <p:txBody>
          <a:bodyPr anchor="b" anchorCtr="0">
            <a:normAutofit/>
          </a:bodyPr>
          <a:lstStyle>
            <a:lvl1pPr>
              <a:defRPr sz="62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96870" y="986600"/>
            <a:ext cx="3752084" cy="4842277"/>
          </a:xfrm>
          <a:prstGeom prst="rect">
            <a:avLst/>
          </a:prstGeom>
        </p:spPr>
      </p:pic>
      <p:sp>
        <p:nvSpPr>
          <p:cNvPr id="10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963410" y="1152328"/>
            <a:ext cx="3425449" cy="4515827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89326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256" y="1022969"/>
            <a:ext cx="7823164" cy="4816187"/>
          </a:xfrm>
          <a:prstGeom prst="rect">
            <a:avLst/>
          </a:prstGeom>
        </p:spPr>
      </p:pic>
      <p:sp>
        <p:nvSpPr>
          <p:cNvPr id="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17045" y="1172234"/>
            <a:ext cx="7522125" cy="4520196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6117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- 2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041" y="626089"/>
            <a:ext cx="7733633" cy="2703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041" y="3579525"/>
            <a:ext cx="7733633" cy="2703307"/>
          </a:xfrm>
          <a:prstGeom prst="rect">
            <a:avLst/>
          </a:prstGeom>
        </p:spPr>
      </p:pic>
      <p:sp>
        <p:nvSpPr>
          <p:cNvPr id="5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53592" y="804003"/>
            <a:ext cx="7369840" cy="235718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53592" y="3752137"/>
            <a:ext cx="7369840" cy="235718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6741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4"/>
            <a:ext cx="3884074" cy="3429051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700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3367" y="2367460"/>
            <a:ext cx="3622581" cy="3529455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029204" y="2540106"/>
            <a:ext cx="3273478" cy="31947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370363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- 2 Up,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700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8277" y="2367460"/>
            <a:ext cx="3807670" cy="3529455"/>
          </a:xfrm>
          <a:prstGeom prst="rect">
            <a:avLst/>
          </a:prstGeom>
        </p:spPr>
      </p:pic>
      <p:sp>
        <p:nvSpPr>
          <p:cNvPr id="5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849252" y="2540106"/>
            <a:ext cx="3453430" cy="31947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848" y="2367460"/>
            <a:ext cx="3807670" cy="3529455"/>
          </a:xfrm>
          <a:prstGeom prst="rect">
            <a:avLst/>
          </a:prstGeom>
        </p:spPr>
      </p:pic>
      <p:sp>
        <p:nvSpPr>
          <p:cNvPr id="9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34823" y="2540106"/>
            <a:ext cx="3453430" cy="31947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2036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5"/>
            <a:ext cx="3884074" cy="4222072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41121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69874" y="2422505"/>
            <a:ext cx="3884074" cy="4222072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134828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85800" y="2665414"/>
            <a:ext cx="7772400" cy="373062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15995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85800" y="2608264"/>
            <a:ext cx="7772400" cy="3856037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3996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20137"/>
            <a:ext cx="7772400" cy="352484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26078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768096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rgbClr val="9411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Line 22"/>
          <p:cNvSpPr>
            <a:spLocks noChangeShapeType="1"/>
          </p:cNvSpPr>
          <p:nvPr userDrawn="1"/>
        </p:nvSpPr>
        <p:spPr bwMode="auto">
          <a:xfrm flipH="1" flipV="1">
            <a:off x="228600" y="0"/>
            <a:ext cx="0" cy="6858000"/>
          </a:xfrm>
          <a:prstGeom prst="line">
            <a:avLst/>
          </a:prstGeom>
          <a:noFill/>
          <a:ln w="38100">
            <a:solidFill>
              <a:srgbClr val="FF2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_tradnl"/>
          </a:p>
        </p:txBody>
      </p:sp>
      <p:pic>
        <p:nvPicPr>
          <p:cNvPr id="6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556250"/>
            <a:ext cx="6318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CB0E3-447A-054D-BB01-213B3B5C7981}" type="slidenum">
              <a:rPr lang="en-US" altLang="es-ES_tradnl"/>
              <a:pPr>
                <a:defRPr/>
              </a:pPr>
              <a:t>‹Nr.›</a:t>
            </a:fld>
            <a:endParaRPr lang="en-US" altLang="es-ES_tradnl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12286123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5"/>
            <a:ext cx="7772400" cy="4222072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7141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8"/>
            <a:ext cx="7772400" cy="3265593"/>
          </a:xfrm>
        </p:spPr>
        <p:txBody>
          <a:bodyPr numCol="2">
            <a:normAutofit/>
          </a:bodyPr>
          <a:lstStyle>
            <a:lvl1pPr marL="457200" indent="-457200" algn="l">
              <a:lnSpc>
                <a:spcPct val="12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75972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120547"/>
            <a:ext cx="7772400" cy="461024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1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2002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120547"/>
            <a:ext cx="7772400" cy="4610240"/>
          </a:xfrm>
        </p:spPr>
        <p:txBody>
          <a:bodyPr anchor="ctr" anchorCtr="0"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64426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84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7262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40592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77056"/>
            <a:ext cx="7772400" cy="2693264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68361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68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CD8F2D"/>
          </a:solidFill>
          <a:effectLst>
            <a:outerShdw blurRad="25400" dist="25400" dir="5400000" algn="tl" rotWithShape="0">
              <a:srgbClr val="000000">
                <a:alpha val="73000"/>
              </a:srgbClr>
            </a:outerShdw>
          </a:effectLst>
          <a:latin typeface="Baskerville"/>
          <a:ea typeface="+mj-ea"/>
          <a:cs typeface="Baskervil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bg1"/>
          </a:solidFill>
          <a:latin typeface="Baskerville"/>
          <a:ea typeface="+mn-ea"/>
          <a:cs typeface="Baskervill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bg1"/>
          </a:solidFill>
          <a:latin typeface="Baskerville"/>
          <a:ea typeface="+mn-ea"/>
          <a:cs typeface="Baskervill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bg1"/>
          </a:solidFill>
          <a:latin typeface="Baskerville"/>
          <a:ea typeface="+mn-ea"/>
          <a:cs typeface="Baskervill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/>
          </a:solidFill>
          <a:latin typeface="Baskerville"/>
          <a:ea typeface="+mn-ea"/>
          <a:cs typeface="Baskervill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bg1"/>
          </a:solidFill>
          <a:latin typeface="Baskerville"/>
          <a:ea typeface="+mn-ea"/>
          <a:cs typeface="Baskervill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Biblia entre nub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" y="-14989"/>
            <a:ext cx="9123680" cy="6880484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06400" y="20782"/>
            <a:ext cx="8229600" cy="18101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 CENA" pitchFamily="2" charset="0"/>
              </a:rPr>
              <a:t>Bienvenidos Hermanos-as Amigos…</a:t>
            </a:r>
            <a:endParaRPr lang="es-MX" sz="5400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 CENA" pitchFamily="2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360" y="4800600"/>
            <a:ext cx="82296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 CENA" pitchFamily="2" charset="0"/>
                <a:ea typeface="+mj-ea"/>
                <a:cs typeface="+mj-cs"/>
              </a:rPr>
              <a:t>Al</a:t>
            </a:r>
            <a:r>
              <a:rPr kumimoji="0" lang="es-MX" sz="6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 CENA" pitchFamily="2" charset="0"/>
                <a:ea typeface="+mj-ea"/>
                <a:cs typeface="+mj-cs"/>
              </a:rPr>
              <a:t> Estudio de La Palabra de Dios</a:t>
            </a:r>
            <a:endParaRPr kumimoji="0" lang="es-MX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AR CENA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08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46395"/>
            <a:ext cx="7772400" cy="3798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400" b="1" dirty="0" smtClean="0">
                <a:latin typeface="Cambria" charset="0"/>
                <a:ea typeface="Cambria" charset="0"/>
                <a:cs typeface="Cambria" charset="0"/>
              </a:rPr>
              <a:t>I.  “</a:t>
            </a:r>
            <a:r>
              <a:rPr lang="es-ES_tradnl" sz="3600" dirty="0" smtClean="0">
                <a:latin typeface="Cambria" charset="0"/>
                <a:ea typeface="Cambria" charset="0"/>
                <a:cs typeface="Cambria" charset="0"/>
              </a:rPr>
              <a:t>¿Quién, en contra de la esperanza, creyó en esperanza </a:t>
            </a:r>
            <a:r>
              <a:rPr lang="es-ES_tradnl" sz="3400" b="1" dirty="0" smtClean="0">
                <a:latin typeface="Cambria" charset="0"/>
                <a:ea typeface="Cambria" charset="0"/>
                <a:cs typeface="Cambria" charset="0"/>
              </a:rPr>
              <a:t>”</a:t>
            </a:r>
            <a:r>
              <a:rPr lang="es-ES_tradnl" sz="3400" dirty="0" smtClean="0">
                <a:latin typeface="Cambria" charset="0"/>
                <a:ea typeface="Cambria" charset="0"/>
                <a:cs typeface="Cambria" charset="0"/>
              </a:rPr>
              <a:t> (4:18a).</a:t>
            </a:r>
          </a:p>
          <a:p>
            <a:pPr marL="974725" indent="-520700">
              <a:buFont typeface="Times New Roman" pitchFamily="18" charset="0"/>
              <a:buChar char="►"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Un hijo en su vejez y tierra como posesión (Génesis 17:1-8).</a:t>
            </a:r>
          </a:p>
          <a:p>
            <a:pPr marL="974725" indent="-520700">
              <a:buFont typeface="Times New Roman" pitchFamily="18" charset="0"/>
              <a:buChar char="►"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Los cristianos creen contrario a la esperanza (Romanos 5:1-5).</a:t>
            </a:r>
          </a:p>
          <a:p>
            <a:endParaRPr lang="es-ES_tradnl" dirty="0">
              <a:latin typeface="Cambria" charset="0"/>
              <a:ea typeface="Cambria" charset="0"/>
              <a:cs typeface="Cambria" charset="0"/>
            </a:endParaRPr>
          </a:p>
        </p:txBody>
      </p:sp>
      <p:grpSp>
        <p:nvGrpSpPr>
          <p:cNvPr id="9" name="Group 4"/>
          <p:cNvGrpSpPr/>
          <p:nvPr/>
        </p:nvGrpSpPr>
        <p:grpSpPr>
          <a:xfrm rot="300000">
            <a:off x="3798560" y="1053158"/>
            <a:ext cx="4800919" cy="2099293"/>
            <a:chOff x="4343081" y="2777002"/>
            <a:chExt cx="4800919" cy="2099293"/>
          </a:xfrm>
        </p:grpSpPr>
        <p:pic>
          <p:nvPicPr>
            <p:cNvPr id="10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11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Romanos 4:13-25</a:t>
              </a:r>
              <a:endParaRPr lang="es-ES_tradnl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Cambria" charset="0"/>
                <a:ea typeface="Cambria" charset="0"/>
                <a:cs typeface="Cambria" charset="0"/>
              </a:endParaRPr>
            </a:p>
          </p:txBody>
        </p:sp>
      </p:grpSp>
      <p:sp>
        <p:nvSpPr>
          <p:cNvPr id="13" name="Title 2"/>
          <p:cNvSpPr>
            <a:spLocks noGrp="1"/>
          </p:cNvSpPr>
          <p:nvPr>
            <p:ph type="ctrTitle"/>
          </p:nvPr>
        </p:nvSpPr>
        <p:spPr>
          <a:xfrm>
            <a:off x="845053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s-ES_tradnl" sz="4400" dirty="0" smtClean="0">
                <a:ln>
                  <a:solidFill>
                    <a:schemeClr val="bg1"/>
                  </a:solidFill>
                </a:ln>
                <a:solidFill>
                  <a:srgbClr val="E29422"/>
                </a:solidFill>
                <a:latin typeface="Cambria" charset="0"/>
                <a:ea typeface="Cambria" charset="0"/>
                <a:cs typeface="Cambria" charset="0"/>
              </a:rPr>
              <a:t>Cinco Declaraciones Sobre Abraham</a:t>
            </a:r>
            <a:endParaRPr lang="es-ES_tradnl" sz="4400" dirty="0">
              <a:ln>
                <a:solidFill>
                  <a:schemeClr val="bg1"/>
                </a:solidFill>
              </a:ln>
              <a:solidFill>
                <a:srgbClr val="E29422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46395"/>
            <a:ext cx="7772400" cy="3798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500" b="1" dirty="0" smtClean="0">
                <a:latin typeface="Cambria" charset="0"/>
                <a:ea typeface="Cambria" charset="0"/>
                <a:cs typeface="Cambria" charset="0"/>
              </a:rPr>
              <a:t>II.  “No ser débil en la fe” </a:t>
            </a:r>
            <a:r>
              <a:rPr lang="es-ES_tradnl" sz="3500" dirty="0" smtClean="0">
                <a:latin typeface="Cambria" charset="0"/>
                <a:ea typeface="Cambria" charset="0"/>
                <a:cs typeface="Cambria" charset="0"/>
              </a:rPr>
              <a:t>(4:19a).</a:t>
            </a:r>
          </a:p>
          <a:p>
            <a:pPr marL="919163" indent="-465138">
              <a:buFont typeface="Times New Roman" pitchFamily="18" charset="0"/>
              <a:buChar char="►"/>
            </a:pPr>
            <a:r>
              <a:rPr lang="es-ES_tradnl" sz="3400" dirty="0" smtClean="0">
                <a:latin typeface="Cambria" charset="0"/>
                <a:ea typeface="Cambria" charset="0"/>
                <a:cs typeface="Cambria" charset="0"/>
              </a:rPr>
              <a:t>La fe de Abraham fue fuerte (Génesis 12:1-3).</a:t>
            </a:r>
          </a:p>
          <a:p>
            <a:pPr marL="852488" indent="-436563"/>
            <a:r>
              <a:rPr lang="es-ES_tradnl" sz="3400" dirty="0" smtClean="0">
                <a:latin typeface="Cambria" charset="0"/>
                <a:ea typeface="Cambria" charset="0"/>
                <a:cs typeface="Cambria" charset="0"/>
              </a:rPr>
              <a:t>Nosotros </a:t>
            </a:r>
            <a:r>
              <a:rPr lang="es-ES_tradnl" sz="3600" dirty="0" smtClean="0">
                <a:latin typeface="Cambria" charset="0"/>
                <a:ea typeface="Cambria" charset="0"/>
                <a:cs typeface="Cambria" charset="0"/>
              </a:rPr>
              <a:t>NO DEBEMOS tener una fe DÉBIL (Lucas </a:t>
            </a:r>
            <a:r>
              <a:rPr lang="es-ES_tradnl" sz="3600" dirty="0" smtClean="0">
                <a:latin typeface="Cambria" charset="0"/>
                <a:ea typeface="Cambria" charset="0"/>
                <a:cs typeface="Cambria" charset="0"/>
              </a:rPr>
              <a:t>17:5-10</a:t>
            </a:r>
            <a:r>
              <a:rPr lang="es-ES_tradnl" sz="3600" dirty="0" smtClean="0">
                <a:latin typeface="Cambria" charset="0"/>
                <a:ea typeface="Cambria" charset="0"/>
                <a:cs typeface="Cambria" charset="0"/>
              </a:rPr>
              <a:t>).</a:t>
            </a:r>
            <a:endParaRPr lang="es-ES_tradnl" sz="3600" dirty="0">
              <a:latin typeface="Cambria" charset="0"/>
              <a:ea typeface="Cambria" charset="0"/>
              <a:cs typeface="Cambria" charset="0"/>
            </a:endParaRPr>
          </a:p>
        </p:txBody>
      </p:sp>
      <p:grpSp>
        <p:nvGrpSpPr>
          <p:cNvPr id="14" name="Group 4"/>
          <p:cNvGrpSpPr/>
          <p:nvPr/>
        </p:nvGrpSpPr>
        <p:grpSpPr>
          <a:xfrm rot="300000">
            <a:off x="3798560" y="1053158"/>
            <a:ext cx="4800919" cy="2099293"/>
            <a:chOff x="4343081" y="2777002"/>
            <a:chExt cx="4800919" cy="2099293"/>
          </a:xfrm>
        </p:grpSpPr>
        <p:pic>
          <p:nvPicPr>
            <p:cNvPr id="15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16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Romanos 4:13-25</a:t>
              </a:r>
              <a:endParaRPr lang="es-ES_tradnl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Cambria" charset="0"/>
                <a:ea typeface="Cambria" charset="0"/>
                <a:cs typeface="Cambria" charset="0"/>
              </a:endParaRPr>
            </a:p>
          </p:txBody>
        </p:sp>
      </p:grp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845053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s-ES_tradnl" sz="4400" dirty="0" smtClean="0">
                <a:ln>
                  <a:solidFill>
                    <a:schemeClr val="bg1"/>
                  </a:solidFill>
                </a:ln>
                <a:solidFill>
                  <a:srgbClr val="E29422"/>
                </a:solidFill>
                <a:latin typeface="Cambria" charset="0"/>
                <a:ea typeface="Cambria" charset="0"/>
                <a:cs typeface="Cambria" charset="0"/>
              </a:rPr>
              <a:t>Cinco Declaraciones Sobre Abraham</a:t>
            </a:r>
            <a:endParaRPr lang="es-ES_tradnl" sz="4400" dirty="0">
              <a:ln>
                <a:solidFill>
                  <a:schemeClr val="bg1"/>
                </a:solidFill>
              </a:ln>
              <a:solidFill>
                <a:srgbClr val="E29422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7629" y="2743201"/>
            <a:ext cx="8414199" cy="39013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s-ES_tradnl" b="1" dirty="0" smtClean="0">
                <a:latin typeface="Cambria" charset="0"/>
                <a:ea typeface="Cambria" charset="0"/>
                <a:cs typeface="Cambria" charset="0"/>
              </a:rPr>
              <a:t>III.  “Él no consideró su propio cuerpo”</a:t>
            </a: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 (4:19b).</a:t>
            </a:r>
          </a:p>
          <a:p>
            <a:pPr marL="922338">
              <a:lnSpc>
                <a:spcPct val="120000"/>
              </a:lnSpc>
              <a:buFont typeface="Times New Roman" pitchFamily="18" charset="0"/>
              <a:buChar char="►"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Abraham no permitió que la condición de su cuerpo </a:t>
            </a:r>
            <a:r>
              <a:rPr lang="es-ES_tradnl" sz="2800" dirty="0" smtClean="0">
                <a:latin typeface="Cambria" charset="0"/>
                <a:ea typeface="Cambria" charset="0"/>
                <a:cs typeface="Cambria" charset="0"/>
              </a:rPr>
              <a:t>disuadir, impedir, desalentar, su fe.</a:t>
            </a:r>
          </a:p>
          <a:p>
            <a:pPr marL="922338">
              <a:lnSpc>
                <a:spcPct val="120000"/>
              </a:lnSpc>
              <a:buFont typeface="Times New Roman" pitchFamily="18" charset="0"/>
              <a:buChar char="►"/>
            </a:pPr>
            <a:r>
              <a:rPr lang="es-ES_tradnl" sz="2800" dirty="0" smtClean="0">
                <a:latin typeface="Cambria" charset="0"/>
                <a:ea typeface="Cambria" charset="0"/>
                <a:cs typeface="Cambria" charset="0"/>
              </a:rPr>
              <a:t>Servir a Cristo nos invita a renunciar a la consideración del cuerpo  (Gálatas 5:16,17).</a:t>
            </a:r>
          </a:p>
          <a:p>
            <a:pPr>
              <a:lnSpc>
                <a:spcPct val="120000"/>
              </a:lnSpc>
              <a:buNone/>
            </a:pPr>
            <a:endParaRPr lang="es-ES_tradnl" sz="2800" b="1" dirty="0" smtClean="0">
              <a:latin typeface="Cambria" charset="0"/>
              <a:ea typeface="Cambria" charset="0"/>
              <a:cs typeface="Cambria" charset="0"/>
            </a:endParaRPr>
          </a:p>
        </p:txBody>
      </p:sp>
      <p:grpSp>
        <p:nvGrpSpPr>
          <p:cNvPr id="9" name="Group 4"/>
          <p:cNvGrpSpPr/>
          <p:nvPr/>
        </p:nvGrpSpPr>
        <p:grpSpPr>
          <a:xfrm rot="300000">
            <a:off x="3798560" y="1053158"/>
            <a:ext cx="4800919" cy="2099293"/>
            <a:chOff x="4343081" y="2777002"/>
            <a:chExt cx="4800919" cy="2099293"/>
          </a:xfrm>
        </p:grpSpPr>
        <p:pic>
          <p:nvPicPr>
            <p:cNvPr id="10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11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Romanos 4:13-25</a:t>
              </a:r>
              <a:endParaRPr lang="es-ES_tradnl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Cambria" charset="0"/>
                <a:ea typeface="Cambria" charset="0"/>
                <a:cs typeface="Cambria" charset="0"/>
              </a:endParaRPr>
            </a:p>
          </p:txBody>
        </p:sp>
      </p:grpSp>
      <p:sp>
        <p:nvSpPr>
          <p:cNvPr id="12" name="Title 2"/>
          <p:cNvSpPr>
            <a:spLocks noGrp="1"/>
          </p:cNvSpPr>
          <p:nvPr>
            <p:ph type="ctrTitle"/>
          </p:nvPr>
        </p:nvSpPr>
        <p:spPr>
          <a:xfrm>
            <a:off x="845053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s-ES_tradnl" sz="4400" dirty="0">
                <a:ln>
                  <a:solidFill>
                    <a:schemeClr val="bg1"/>
                  </a:solidFill>
                </a:ln>
                <a:solidFill>
                  <a:srgbClr val="E29422"/>
                </a:solidFill>
                <a:latin typeface="Cambria" charset="0"/>
                <a:ea typeface="Cambria" charset="0"/>
                <a:cs typeface="Cambria" charset="0"/>
              </a:rPr>
              <a:t>Cinco Declaraciones Sobre Abraham</a:t>
            </a:r>
            <a:endParaRPr lang="es-ES_tradnl" sz="44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027839"/>
            <a:ext cx="7706838" cy="3616737"/>
          </a:xfrm>
        </p:spPr>
        <p:txBody>
          <a:bodyPr>
            <a:normAutofit fontScale="92500"/>
          </a:bodyPr>
          <a:lstStyle/>
          <a:p>
            <a:pPr marL="681038" indent="-681038">
              <a:buNone/>
            </a:pPr>
            <a:r>
              <a:rPr lang="es-ES_tradnl" b="1" dirty="0" smtClean="0">
                <a:latin typeface="Cambria" charset="0"/>
                <a:ea typeface="Cambria" charset="0"/>
                <a:cs typeface="Cambria" charset="0"/>
              </a:rPr>
              <a:t>IV.  “Él NO vaciló en la promesa de Dios a través de la incredulidad” </a:t>
            </a: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(4:20a).</a:t>
            </a:r>
          </a:p>
          <a:p>
            <a:pPr>
              <a:buNone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	(Génesis 17:9-14; Romanos 4:11-12).</a:t>
            </a:r>
          </a:p>
          <a:p>
            <a:pPr marL="922338">
              <a:buFont typeface="Times New Roman" pitchFamily="18" charset="0"/>
              <a:buChar char="►"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¿Cómo podría Abraham haber vacilado?</a:t>
            </a:r>
          </a:p>
          <a:p>
            <a:pPr marL="922338">
              <a:buFont typeface="Times New Roman" pitchFamily="18" charset="0"/>
              <a:buChar char="►"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¿Cómo podemos vacilar?  (1Reyes 18:21).</a:t>
            </a:r>
          </a:p>
          <a:p>
            <a:pPr>
              <a:buNone/>
            </a:pPr>
            <a:endParaRPr lang="es-ES_tradnl" b="1" dirty="0" smtClean="0">
              <a:latin typeface="Cambria" charset="0"/>
              <a:ea typeface="Cambria" charset="0"/>
              <a:cs typeface="Cambria" charset="0"/>
            </a:endParaRPr>
          </a:p>
        </p:txBody>
      </p:sp>
      <p:grpSp>
        <p:nvGrpSpPr>
          <p:cNvPr id="10" name="Group 4"/>
          <p:cNvGrpSpPr/>
          <p:nvPr/>
        </p:nvGrpSpPr>
        <p:grpSpPr>
          <a:xfrm rot="300000">
            <a:off x="3798560" y="1053158"/>
            <a:ext cx="4800919" cy="2099293"/>
            <a:chOff x="4343081" y="2777002"/>
            <a:chExt cx="4800919" cy="2099293"/>
          </a:xfrm>
        </p:grpSpPr>
        <p:pic>
          <p:nvPicPr>
            <p:cNvPr id="11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12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Romanos 4:13-25</a:t>
              </a:r>
              <a:endParaRPr lang="es-ES_tradnl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Cambria" charset="0"/>
                <a:ea typeface="Cambria" charset="0"/>
                <a:cs typeface="Cambria" charset="0"/>
              </a:endParaRPr>
            </a:p>
          </p:txBody>
        </p:sp>
      </p:grpSp>
      <p:sp>
        <p:nvSpPr>
          <p:cNvPr id="13" name="Title 2"/>
          <p:cNvSpPr>
            <a:spLocks noGrp="1"/>
          </p:cNvSpPr>
          <p:nvPr>
            <p:ph type="ctrTitle"/>
          </p:nvPr>
        </p:nvSpPr>
        <p:spPr>
          <a:xfrm>
            <a:off x="845053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s-ES_tradnl" sz="4400" dirty="0">
                <a:ln>
                  <a:solidFill>
                    <a:schemeClr val="bg1"/>
                  </a:solidFill>
                </a:ln>
                <a:solidFill>
                  <a:srgbClr val="E29422"/>
                </a:solidFill>
                <a:latin typeface="Cambria" charset="0"/>
                <a:ea typeface="Cambria" charset="0"/>
                <a:cs typeface="Cambria" charset="0"/>
              </a:rPr>
              <a:t>Cinco Declaraciones Sobre Abraham</a:t>
            </a:r>
            <a:endParaRPr lang="es-ES_tradnl" sz="44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9041" y="2710313"/>
            <a:ext cx="7772400" cy="3776296"/>
          </a:xfrm>
        </p:spPr>
        <p:txBody>
          <a:bodyPr>
            <a:normAutofit fontScale="92500" lnSpcReduction="20000"/>
          </a:bodyPr>
          <a:lstStyle/>
          <a:p>
            <a:pPr marL="509588" indent="-509588">
              <a:buNone/>
            </a:pPr>
            <a:r>
              <a:rPr lang="es-ES_tradnl" b="1" dirty="0" smtClean="0">
                <a:latin typeface="Cambria" charset="0"/>
                <a:ea typeface="Cambria" charset="0"/>
                <a:cs typeface="Cambria" charset="0"/>
              </a:rPr>
              <a:t>V.  “Estando plenamente convencido de que lo que había prometido era capaz de realizar” (4:21).</a:t>
            </a:r>
          </a:p>
          <a:p>
            <a:pPr marL="1147763">
              <a:buFont typeface="Times New Roman" pitchFamily="18" charset="0"/>
              <a:buChar char="►"/>
            </a:pPr>
            <a:r>
              <a:rPr lang="es-ES_tradnl" dirty="0" smtClean="0">
                <a:latin typeface="Cambria" charset="0"/>
                <a:ea typeface="Cambria" charset="0"/>
                <a:cs typeface="Cambria" charset="0"/>
              </a:rPr>
              <a:t>El sacrificio de Isaac (Génesis 22:1-3; Hebreos 11:17-19).</a:t>
            </a:r>
          </a:p>
          <a:p>
            <a:pPr marL="1147763">
              <a:buFont typeface="Times New Roman" pitchFamily="18" charset="0"/>
              <a:buChar char="►"/>
            </a:pPr>
            <a:r>
              <a:rPr lang="es-ES_tradnl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ambria" charset="0"/>
                <a:ea typeface="Cambria" charset="0"/>
                <a:cs typeface="Cambria" charset="0"/>
              </a:rPr>
              <a:t>Estamos nosotros convencidos de que Dios cumplirá Sus promesas? (Mateo 16:25).</a:t>
            </a:r>
          </a:p>
          <a:p>
            <a:endParaRPr lang="es-ES_tradnl" dirty="0">
              <a:latin typeface="Cambria" charset="0"/>
              <a:ea typeface="Cambria" charset="0"/>
              <a:cs typeface="Cambria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300000">
            <a:off x="3798560" y="1053158"/>
            <a:ext cx="4800919" cy="2099293"/>
            <a:chOff x="4343081" y="2777002"/>
            <a:chExt cx="4800919" cy="209929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Romanos 4:13-25</a:t>
              </a:r>
              <a:endParaRPr lang="es-ES_tradnl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Cambria" charset="0"/>
                <a:ea typeface="Cambria" charset="0"/>
                <a:cs typeface="Cambria" charset="0"/>
              </a:endParaRPr>
            </a:p>
          </p:txBody>
        </p:sp>
      </p:grpSp>
      <p:sp>
        <p:nvSpPr>
          <p:cNvPr id="8" name="Title 2"/>
          <p:cNvSpPr>
            <a:spLocks noGrp="1"/>
          </p:cNvSpPr>
          <p:nvPr>
            <p:ph type="ctrTitle"/>
          </p:nvPr>
        </p:nvSpPr>
        <p:spPr>
          <a:xfrm>
            <a:off x="845053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s-ES_tradnl" sz="4400" dirty="0">
                <a:ln>
                  <a:solidFill>
                    <a:schemeClr val="bg1"/>
                  </a:solidFill>
                </a:ln>
                <a:solidFill>
                  <a:srgbClr val="E29422"/>
                </a:solidFill>
                <a:latin typeface="Cambria" charset="0"/>
                <a:ea typeface="Cambria" charset="0"/>
                <a:cs typeface="Cambria" charset="0"/>
              </a:rPr>
              <a:t>Cinco Declaraciones Sobre Abraham</a:t>
            </a:r>
            <a:endParaRPr lang="es-ES_tradnl" sz="44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394552" y="203792"/>
            <a:ext cx="6096000" cy="12590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sz="5400" b="1" spc="50">
                <a:ln w="9525" cmpd="sng">
                  <a:solidFill>
                    <a:srgbClr val="9411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charset="0"/>
                <a:ea typeface="Cambria" charset="0"/>
                <a:cs typeface="Cambria" charset="0"/>
              </a:rPr>
              <a:t>Plan </a:t>
            </a:r>
            <a:r>
              <a:rPr lang="es-CL" sz="5400" b="1" spc="50" smtClean="0">
                <a:ln w="9525" cmpd="sng">
                  <a:solidFill>
                    <a:srgbClr val="9411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charset="0"/>
                <a:ea typeface="Cambria" charset="0"/>
                <a:cs typeface="Cambria" charset="0"/>
              </a:rPr>
              <a:t>de Salvación</a:t>
            </a:r>
            <a:endParaRPr lang="es-CL" sz="5400" b="1" spc="50" dirty="0">
              <a:ln w="9525" cmpd="sng">
                <a:solidFill>
                  <a:srgbClr val="9411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8" name="4 CuadroTexto"/>
          <p:cNvSpPr txBox="1"/>
          <p:nvPr/>
        </p:nvSpPr>
        <p:spPr>
          <a:xfrm>
            <a:off x="394552" y="1523139"/>
            <a:ext cx="1931988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¿Que debo hacer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para ser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salvo</a:t>
            </a:r>
            <a:r>
              <a:rPr lang="es-CL" sz="3200" b="1" kern="0" dirty="0" smtClean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…?</a:t>
            </a:r>
            <a:endParaRPr lang="es-CL" sz="3200" b="1" kern="0" dirty="0">
              <a:solidFill>
                <a:srgbClr val="FFFF0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pic>
        <p:nvPicPr>
          <p:cNvPr id="20" name="Picture 2" descr="C:\Users\Emilio\Downloads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7225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Elipse 25"/>
          <p:cNvSpPr/>
          <p:nvPr/>
        </p:nvSpPr>
        <p:spPr>
          <a:xfrm>
            <a:off x="6477000" y="3086100"/>
            <a:ext cx="2135188" cy="14160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kern="0" dirty="0">
                <a:solidFill>
                  <a:sysClr val="windowText" lastClr="000000"/>
                </a:solidFill>
                <a:latin typeface="Cambria" charset="0"/>
                <a:ea typeface="Cambria" charset="0"/>
                <a:cs typeface="Cambria" charset="0"/>
              </a:rPr>
              <a:t>DIOS</a:t>
            </a:r>
          </a:p>
        </p:txBody>
      </p:sp>
      <p:sp>
        <p:nvSpPr>
          <p:cNvPr id="27" name="CuadroTexto 26"/>
          <p:cNvSpPr txBox="1">
            <a:spLocks noChangeArrowheads="1"/>
          </p:cNvSpPr>
          <p:nvPr/>
        </p:nvSpPr>
        <p:spPr bwMode="auto">
          <a:xfrm>
            <a:off x="5738813" y="4724400"/>
            <a:ext cx="28733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16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Cristo es el Salvador de los que le obedecen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16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“…</a:t>
            </a:r>
            <a:r>
              <a:rPr lang="es-ES" altLang="es-ES" sz="1600" b="1" i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y habiendo sido perfeccionado, vino a ser autor de eterna salvación para todos los que le obedecen</a:t>
            </a:r>
            <a:r>
              <a:rPr lang="es-ES" altLang="es-ES" sz="16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” (</a:t>
            </a:r>
            <a:r>
              <a:rPr lang="es-ES" altLang="es-ES" sz="16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Heb. 5.9</a:t>
            </a:r>
            <a:r>
              <a:rPr lang="es-ES" altLang="es-ES" sz="16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) </a:t>
            </a:r>
          </a:p>
        </p:txBody>
      </p:sp>
      <p:sp>
        <p:nvSpPr>
          <p:cNvPr id="28" name="Elipse 27">
            <a:extLst>
              <a:ext uri="{FF2B5EF4-FFF2-40B4-BE49-F238E27FC236}"/>
            </a:extLst>
          </p:cNvPr>
          <p:cNvSpPr/>
          <p:nvPr/>
        </p:nvSpPr>
        <p:spPr>
          <a:xfrm>
            <a:off x="6411913" y="188913"/>
            <a:ext cx="2611437" cy="2425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“el Señor añadía cada día a la iglesia los que habían de ser salvos”</a:t>
            </a:r>
          </a:p>
          <a:p>
            <a:pPr algn="ctr">
              <a:defRPr/>
            </a:pPr>
            <a:r>
              <a:rPr lang="es-CL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Hechos 2:47 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787775"/>
            <a:ext cx="15287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uadroTexto 29"/>
          <p:cNvSpPr txBox="1">
            <a:spLocks noChangeArrowheads="1"/>
          </p:cNvSpPr>
          <p:nvPr/>
        </p:nvSpPr>
        <p:spPr bwMode="auto">
          <a:xfrm>
            <a:off x="5427663" y="2995613"/>
            <a:ext cx="387350" cy="230822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O</a:t>
            </a:r>
            <a:endParaRPr lang="es-ES" altLang="es-ES" sz="1600" kern="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2736850"/>
            <a:ext cx="15192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uadroTexto 31">
            <a:extLst>
              <a:ext uri="{FF2B5EF4-FFF2-40B4-BE49-F238E27FC236}"/>
            </a:extLst>
          </p:cNvPr>
          <p:cNvSpPr txBox="1"/>
          <p:nvPr/>
        </p:nvSpPr>
        <p:spPr>
          <a:xfrm>
            <a:off x="1638300" y="6299200"/>
            <a:ext cx="1866900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OIR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(Rom. 10:17).</a:t>
            </a:r>
          </a:p>
        </p:txBody>
      </p:sp>
      <p:sp>
        <p:nvSpPr>
          <p:cNvPr id="33" name="CuadroTexto 32">
            <a:extLst>
              <a:ext uri="{FF2B5EF4-FFF2-40B4-BE49-F238E27FC236}"/>
            </a:extLst>
          </p:cNvPr>
          <p:cNvSpPr txBox="1"/>
          <p:nvPr/>
        </p:nvSpPr>
        <p:spPr>
          <a:xfrm>
            <a:off x="1898650" y="5930900"/>
            <a:ext cx="1908175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CREER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(Mar. 16:15-16)</a:t>
            </a:r>
          </a:p>
        </p:txBody>
      </p:sp>
      <p:sp>
        <p:nvSpPr>
          <p:cNvPr id="34" name="CuadroTexto 33">
            <a:extLst>
              <a:ext uri="{FF2B5EF4-FFF2-40B4-BE49-F238E27FC236}"/>
            </a:extLst>
          </p:cNvPr>
          <p:cNvSpPr txBox="1"/>
          <p:nvPr/>
        </p:nvSpPr>
        <p:spPr>
          <a:xfrm>
            <a:off x="2146300" y="5561013"/>
            <a:ext cx="2238375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ARREPENTIRSE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(Hch. 17:30)</a:t>
            </a:r>
          </a:p>
        </p:txBody>
      </p:sp>
      <p:sp>
        <p:nvSpPr>
          <p:cNvPr id="35" name="CuadroTexto 34">
            <a:extLst>
              <a:ext uri="{FF2B5EF4-FFF2-40B4-BE49-F238E27FC236}"/>
            </a:extLst>
          </p:cNvPr>
          <p:cNvSpPr txBox="1"/>
          <p:nvPr/>
        </p:nvSpPr>
        <p:spPr>
          <a:xfrm>
            <a:off x="2451100" y="5167313"/>
            <a:ext cx="2108200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CONFESAR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(Rom. 10:9,10)</a:t>
            </a:r>
          </a:p>
        </p:txBody>
      </p:sp>
      <p:sp>
        <p:nvSpPr>
          <p:cNvPr id="36" name="CuadroTexto 35">
            <a:extLst>
              <a:ext uri="{FF2B5EF4-FFF2-40B4-BE49-F238E27FC236}"/>
            </a:extLst>
          </p:cNvPr>
          <p:cNvSpPr txBox="1"/>
          <p:nvPr/>
        </p:nvSpPr>
        <p:spPr>
          <a:xfrm>
            <a:off x="2800350" y="4749800"/>
            <a:ext cx="1931988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BAUTIZARSE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(Hch. 2:38)</a:t>
            </a:r>
          </a:p>
        </p:txBody>
      </p:sp>
    </p:spTree>
    <p:extLst>
      <p:ext uri="{BB962C8B-B14F-4D97-AF65-F5344CB8AC3E}">
        <p14:creationId xmlns:p14="http://schemas.microsoft.com/office/powerpoint/2010/main" val="19899032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Purple Tau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Taupe.potx</Template>
  <TotalTime>92</TotalTime>
  <Words>507</Words>
  <Application>Microsoft Macintosh PowerPoint</Application>
  <PresentationFormat>Presentación en pantalla (4:3)</PresentationFormat>
  <Paragraphs>56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AR CENA</vt:lpstr>
      <vt:lpstr>Baskerville</vt:lpstr>
      <vt:lpstr>Britannic Bold</vt:lpstr>
      <vt:lpstr>Calibri</vt:lpstr>
      <vt:lpstr>Cambria</vt:lpstr>
      <vt:lpstr>Century Gothic</vt:lpstr>
      <vt:lpstr>Lucida Grande</vt:lpstr>
      <vt:lpstr>Times New Roman</vt:lpstr>
      <vt:lpstr>Arial</vt:lpstr>
      <vt:lpstr>Purple Taupe</vt:lpstr>
      <vt:lpstr>Presentación de PowerPoint</vt:lpstr>
      <vt:lpstr>Cinco Declaraciones Sobre Abraham</vt:lpstr>
      <vt:lpstr>Cinco Declaraciones Sobre Abraham</vt:lpstr>
      <vt:lpstr>Cinco Declaraciones Sobre Abraham</vt:lpstr>
      <vt:lpstr>Cinco Declaraciones Sobre Abraham</vt:lpstr>
      <vt:lpstr>Cinco Declaraciones Sobre Abraham</vt:lpstr>
      <vt:lpstr>Plan de Salvación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DECLARACIONES SOBRE ABRAHAM</dc:title>
  <dc:subject/>
  <dc:creator>kpigldcristojg</dc:creator>
  <cp:keywords/>
  <dc:description/>
  <cp:lastModifiedBy>Microsoft Office User</cp:lastModifiedBy>
  <cp:revision>22</cp:revision>
  <dcterms:created xsi:type="dcterms:W3CDTF">2015-05-11T20:35:26Z</dcterms:created>
  <dcterms:modified xsi:type="dcterms:W3CDTF">2020-10-24T21:18:58Z</dcterms:modified>
  <cp:category/>
</cp:coreProperties>
</file>