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19DC0-E6B1-47FB-8ABD-E4D1CD8E4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920D76-7FA3-425D-85C2-EAD869B56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98177F-DD2B-4256-B488-746726B0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66F536-ECE4-45EA-BC32-5C8B6FE5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C02955-9E38-40E7-9B5A-747EE7CD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14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E3596-ACE3-4380-A748-840A4148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16EA4A-17D1-400C-877C-C4FF0F93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BC61DC-31BE-433C-884B-8510CEA3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3F5246-6F38-48B5-A564-DB148FE8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909A76-3D53-4185-B7A6-A1FCF4FD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7F26E6-C9A2-4F53-8321-D34A92049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D298D0-6282-4C2B-9910-12CC840C6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997463-53FF-4F51-BEF5-41A40CAE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A418B-AF53-4262-9A48-281C6715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A675EB-7F65-451D-B016-8D000EA0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165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745FF-660F-4777-8CEC-74BB493B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57DFBB-A5FA-4C9A-A3FD-8CFD31FCD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FABA71-1AC0-4D57-8488-27C01D65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EF9566-141A-45B7-BBF8-83D2D7B3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1234E6-AEFA-4605-99E8-17AE7D34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1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8EAAC-D174-4CF1-9CAA-139340A0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ED4F52-24E7-4AF9-9B0A-139992182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DAE50A-C806-4844-AB3A-F415B9DA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5CC32E-D383-43B0-BC71-B314A30D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E69494-7E7D-4C0B-A0E0-C9A245AC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57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BB4CC-DAF8-4F9F-A9D2-04CCA5DEB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127652-BE08-4843-B227-42CE9DB9D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A8EBC4-3E86-49B5-9C04-94A773D80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0A3E09-9068-47B5-96E4-A1488170F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8924D0-7E85-4B8F-8807-F5DF3DC1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9F58CE-B465-4A8C-B616-22298F92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43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DAC26-65AF-4781-94BB-C5A5E0F9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A52052-85CD-4928-B8E9-FCC897A06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4D2536-1C7C-46D9-B73A-DDF26F000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2679D1C-FB7E-4AF9-A645-22008003F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930CA7-D176-4295-B97D-7468639B9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62C212-E3B7-4BA0-9873-8A43CC42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73B5F1-EE26-4E12-8271-136E1E73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34B6AC-68AB-45D7-AC2D-1B8DCB3F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822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3EB3F-38D3-4BDE-9716-9A050154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4D8B4A-29F8-4BA1-A0E3-11E9E28F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30E631-8E84-4673-A498-475D3AAD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879009-411C-4712-9DF1-EDF8AB9D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27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AB78D7-2623-43C3-A4D1-0284615F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899FA6-7A78-4C2B-8988-24767775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878CCB-A9B9-4E44-BADF-82A05C57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1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5CA28-F8C4-4A8D-AA84-AAF96B5D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42818-CBA3-417D-A7A7-DF67F0769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AFE38D-BC23-4405-9FB6-0AD18E9C0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F6872A-CE24-4BFA-AC24-6FAD08C4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D01EDD-93D8-4BB1-91FC-5FDF1B1D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755EED-377C-49BF-BC61-758C704E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379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9A706-93E0-4789-93E6-B6CCCFB2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CCA478F-9B64-4944-BC80-951FE5995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0C28BA-8B31-403B-A890-8DE559E93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460D27-D782-41ED-BAD6-3DA21F3B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0823E1-9BA6-4EBD-91CD-4B2C8F8D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77AC43-9D0D-4FF4-AAAA-B8DABAA2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38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384E54-0161-4772-8427-0AB2361A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E4127B-4452-4038-B980-053038E5B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40B1E-9B32-48C7-BB6D-C14A12C59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3272-AE4A-4DA2-8982-E2E92C7BADD1}" type="datetimeFigureOut">
              <a:rPr lang="es-CL" smtClean="0"/>
              <a:t>20-08-2021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F537BA-0EA2-4D6A-BBED-A96D65135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C74417-E6DE-4B5C-9A36-88E6CC220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9ACA-F03E-4E9E-BE94-E5C3178976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4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497AF-1642-4F42-BB48-A41D9CC00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“APRENDIENDO A CONFIAR EN DIOS”</a:t>
            </a:r>
            <a:endParaRPr lang="es-C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276289-87A9-47C5-B07C-2A6FB86E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6038"/>
            <a:ext cx="9144000" cy="2133599"/>
          </a:xfrm>
        </p:spPr>
        <p:txBody>
          <a:bodyPr>
            <a:normAutofit fontScale="92500" lnSpcReduction="10000"/>
          </a:bodyPr>
          <a:lstStyle/>
          <a:p>
            <a:r>
              <a:rPr lang="es-MX" sz="3000" b="1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</a:rPr>
              <a:t>“Por tanto os digo: No os afanéis por vuestra vida, qué habéis de comer o qué habéis de beber; ni por vuestro cuerpo, qué habéis de vestir. ¿No es la vida más que el alimento, y el cuerpo más que el vestido?” </a:t>
            </a:r>
          </a:p>
          <a:p>
            <a:r>
              <a:rPr lang="es-MX" sz="3000" b="1" dirty="0">
                <a:solidFill>
                  <a:srgbClr val="C00000"/>
                </a:solidFill>
                <a:latin typeface="Abadi" panose="020B0604020104020204" pitchFamily="34" charset="0"/>
              </a:rPr>
              <a:t>Mateo 6:25.</a:t>
            </a:r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1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624614"/>
            <a:ext cx="10511104" cy="46872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Preocupación Es Ilógica.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2600" b="1" dirty="0">
                <a:solidFill>
                  <a:srgbClr val="002060"/>
                </a:solidFill>
                <a:latin typeface="Abadi" panose="020B0604020104020204" pitchFamily="34" charset="0"/>
              </a:rPr>
              <a:t>Si nuestro Dios alimenta a las aves y viste los lirios del campo, seguramente se preocupa de nosotros que somo hechos a su imagen (Gén. 1: 26-27). 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2600" b="1" dirty="0">
                <a:solidFill>
                  <a:srgbClr val="002060"/>
                </a:solidFill>
                <a:latin typeface="Abadi" panose="020B0604020104020204" pitchFamily="34" charset="0"/>
              </a:rPr>
              <a:t>Cristo enfatizó en el interés de Dios aún en la más pequeña de sus criaturas, esto es prueba genuina de su preocupación por quienes le sirven.</a:t>
            </a:r>
          </a:p>
          <a:p>
            <a:pPr lvl="2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26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2600" b="1" i="1" dirty="0">
                <a:solidFill>
                  <a:srgbClr val="C00000"/>
                </a:solidFill>
                <a:latin typeface="Abadi" panose="020B0604020104020204" pitchFamily="34" charset="0"/>
              </a:rPr>
              <a:t>¿No se venden dos pajarillos por un cuarto? Con todo, ni uno de ellos cae a tierra sin vuestro Padre. Pues aun vuestros cabellos están todos contados. Así que, no temáis; más valéis vosotros que muchos pajarillos</a:t>
            </a:r>
            <a:r>
              <a:rPr lang="es-MX" sz="2600" b="1" dirty="0">
                <a:solidFill>
                  <a:srgbClr val="002060"/>
                </a:solidFill>
                <a:latin typeface="Abadi" panose="020B0604020104020204" pitchFamily="34" charset="0"/>
              </a:rPr>
              <a:t>” (Mat. 10: 29-31).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Dios Tiene Cuidado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318332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624614"/>
            <a:ext cx="10511104" cy="46872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Preocupación No Es Práctica.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b="1" i="1" dirty="0">
                <a:solidFill>
                  <a:srgbClr val="C00000"/>
                </a:solidFill>
                <a:latin typeface="Abadi" panose="020B0604020104020204" pitchFamily="34" charset="0"/>
              </a:rPr>
              <a:t>Por tanto os digo: No os afanéis por vuestra vida, qué habéis de comer o qué habéis de beber; ni por vuestro cuerpo, qué habéis de vestir. ¿No es la vida más que el alimento, y el cuerpo más que el vestido? </a:t>
            </a: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”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preocupación es inútil porque no puede contribuir nada nuestra vida, ni a la calidad de vida.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verdad es que, médicamente hablando, la ansiedad puede precipitar numerosas enfermedades que acortan la vida física.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Dios Tiene Cuidado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29305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624614"/>
            <a:ext cx="10511104" cy="46872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Preocupación Es Desconfianza.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El nerviosismo es básicamente un sentimiento pagano. Como señaló Cristo, "</a:t>
            </a:r>
            <a:r>
              <a:rPr lang="es-MX" b="1" i="1" dirty="0">
                <a:solidFill>
                  <a:srgbClr val="C00000"/>
                </a:solidFill>
                <a:latin typeface="Abadi" panose="020B0604020104020204" pitchFamily="34" charset="0"/>
              </a:rPr>
              <a:t>Porque los gentiles buscan todas estas cosas</a:t>
            </a: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".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“Gentiles” aquí representa fundamentalmente la filosofía del paganismo, es decir, aquellos que no tienen una relación de pacto con el Señor. 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El materialismo es el impulso principal de la vida del pagano. Desafortunadamente, demasiados de los que profesan una relación con Cristo, viven como los paganos en un nivel práctico.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Dios Tiene Cuidado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240778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473694"/>
            <a:ext cx="10511104" cy="496882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Preocupación Distrae.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ansiedad por las cosas materiales es una inversión de las prioridades de la vida. Dios quiere más para aquellos hechos a su imagen que una mera existencia física.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Nuestra esfera terrenal es importante, pero solo como el fin de una meta mayor: el reino de los cielos. 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Aquellos que no reconocen esto se están robando el mayor tesoro de la vida. Por lo tanto, debemos "buscar primero" el reino de Dios, y luego estar seguros de que él suplirá nuestras necesidades para implementar el mayor propósito de la vida. </a:t>
            </a:r>
          </a:p>
          <a:p>
            <a:pPr lvl="2">
              <a:lnSpc>
                <a:spcPct val="120000"/>
              </a:lnSpc>
              <a:buClr>
                <a:srgbClr val="0070C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b="1" i="1" dirty="0">
                <a:solidFill>
                  <a:srgbClr val="C00000"/>
                </a:solidFill>
                <a:latin typeface="Abadi" panose="020B0604020104020204" pitchFamily="34" charset="0"/>
              </a:rPr>
              <a:t>Así que, teniendo sustento y abrigo, estemos contentos con esto</a:t>
            </a: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” (1 Tim. 6:8).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Dios Tiene Cuidado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347069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518082"/>
            <a:ext cx="10511104" cy="513129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Preocupación Es Inútil.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Hay que reconocer que no es necesario resolver todos los problemas de forma instantánea o al mismo tiempo. Maneje las dificultades de la vida un día a la vez. </a:t>
            </a:r>
          </a:p>
          <a:p>
            <a:pPr lvl="2">
              <a:lnSpc>
                <a:spcPct val="120000"/>
              </a:lnSpc>
              <a:buClr>
                <a:srgbClr val="0070C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b="1" i="1" dirty="0">
                <a:solidFill>
                  <a:srgbClr val="C00000"/>
                </a:solidFill>
                <a:latin typeface="Abadi" panose="020B0604020104020204" pitchFamily="34" charset="0"/>
              </a:rPr>
              <a:t>No se preocupen por el día de mañana, porque mañana habrá tiempo para preocuparse. Cada día tiene bastante con sus propios problemas</a:t>
            </a: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” (Mat. 6:34).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Los errores de ayer se han ido; corrígelos. Los problemas del mañana aún no han llegado; Espera por ellos. Afronte los desafíos de hoy. ¡Enfréntate a los que vendrán mañana (y vendrán) mañana! Jesús no prometió que mañana no habría dificultades.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Dios Tiene Cuidado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269763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624614"/>
            <a:ext cx="10511104" cy="46872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Estos principios no son una fórmula mágica que hace desaparecer el dolor y la angustia.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Sin embargo, si estos conceptos se absorben en los "poros" del alma, pueden provocar una cualidad de carácter que hace que la existencia humana sea mucho más placentera a medida que representamos el drama temporal de la tierra.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Recuerde: “</a:t>
            </a:r>
            <a:r>
              <a:rPr lang="es-MX" b="1" i="1" dirty="0">
                <a:solidFill>
                  <a:srgbClr val="C00000"/>
                </a:solidFill>
                <a:latin typeface="Abadi" panose="020B0604020104020204" pitchFamily="34" charset="0"/>
              </a:rPr>
              <a:t>Echando toda vuestra ansiedad sobre él, porque él tiene cuidado de vosotros</a:t>
            </a: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” (1 Ped. 5:7).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Conclusión:</a:t>
            </a:r>
          </a:p>
        </p:txBody>
      </p:sp>
    </p:spTree>
    <p:extLst>
      <p:ext uri="{BB962C8B-B14F-4D97-AF65-F5344CB8AC3E}">
        <p14:creationId xmlns:p14="http://schemas.microsoft.com/office/powerpoint/2010/main" val="5004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975" y="1241425"/>
            <a:ext cx="10115550" cy="51308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La Biblia habla constantemente de la preocupación que Dios tiene por su pueblo. </a:t>
            </a: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Echando toda vuestra ansiedad sobre él, porque él tiene cuidado de vosotros</a:t>
            </a: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” (1 Ped. 5:7).</a:t>
            </a: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Porque los ojos del Señor están sobre los justos, Y sus oídos atentos a sus oraciones</a:t>
            </a: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” (1 Ped. 3:12).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Esto no significa que el hijo de Dios nunca sufrirá problemas, dolor o la muerte.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Pero significa que el Creador está trabajando en nuestras vidas, y no importa lo que se nos presente, incluso cuando parezca trágico, él todavía está con nosotros y nos ayuda a trabajar hacia un destino final de gloria.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79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8827" y="2370897"/>
            <a:ext cx="7082424" cy="3962739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El escéptico torpe nunca podrá imaginar un concepto tan maravilloso.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Mas los que creemos en Dios abrazamos feliz esta esperanza.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Los hijos de Dios no deben dejar de lado períodos de reflexión en los que medite sobre las operaciones de la divina providencia en su vida.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6000" b="1" dirty="0">
                <a:solidFill>
                  <a:srgbClr val="002060"/>
                </a:solidFill>
                <a:latin typeface="Abadi" panose="020B0604020104020204" pitchFamily="34" charset="0"/>
              </a:rPr>
              <a:t>¡Qué bendición tan asombrosa!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47B48A-BCF8-4D8E-8D13-09F0E45EE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39" y="2722730"/>
            <a:ext cx="3566239" cy="237749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C95ECE2-DD1D-40FF-83A9-DF1469DB52A2}"/>
              </a:ext>
            </a:extLst>
          </p:cNvPr>
          <p:cNvSpPr txBox="1"/>
          <p:nvPr/>
        </p:nvSpPr>
        <p:spPr>
          <a:xfrm>
            <a:off x="1260628" y="524364"/>
            <a:ext cx="9916357" cy="1233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Trebuchet MS" panose="020B0603020202020204" pitchFamily="34" charset="0"/>
              <a:buChar char="●"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“</a:t>
            </a:r>
            <a:r>
              <a:rPr kumimoji="0" lang="es-MX" sz="32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Echando toda vuestra ansiedad sobre él, porque él tiene cuidado de vosotros</a:t>
            </a: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” (1 Ped. 5:7).</a:t>
            </a:r>
          </a:p>
        </p:txBody>
      </p:sp>
    </p:spTree>
    <p:extLst>
      <p:ext uri="{BB962C8B-B14F-4D97-AF65-F5344CB8AC3E}">
        <p14:creationId xmlns:p14="http://schemas.microsoft.com/office/powerpoint/2010/main" val="140909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5" y="1509204"/>
            <a:ext cx="10750859" cy="51401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12800" b="1" dirty="0">
                <a:solidFill>
                  <a:srgbClr val="002060"/>
                </a:solidFill>
                <a:latin typeface="Abadi" panose="020B0604020104020204" pitchFamily="34" charset="0"/>
              </a:rPr>
              <a:t>La providencia Divina es un proceso misterioso; uno que está claramente afirmado en las Escrituras.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La vemos en la vida de José.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9600" b="1" i="1" dirty="0">
                <a:solidFill>
                  <a:srgbClr val="C00000"/>
                </a:solidFill>
                <a:latin typeface="Abadi" panose="020B0604020104020204" pitchFamily="34" charset="0"/>
              </a:rPr>
              <a:t>Ahora pues, no os entristezcáis ni os pese el haberme vendido aquí; pues para preservar vidas me envió Dios delante de vosotros</a:t>
            </a: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”… “</a:t>
            </a:r>
            <a:r>
              <a:rPr lang="es-MX" sz="9600" b="1" i="1" dirty="0">
                <a:solidFill>
                  <a:srgbClr val="C00000"/>
                </a:solidFill>
                <a:latin typeface="Abadi" panose="020B0604020104020204" pitchFamily="34" charset="0"/>
              </a:rPr>
              <a:t>Y Dios me envió delante de vosotros para preservaros un remanente en la tierra, y para guardaros con vida mediante una gran liberación. Ahora pues, no fuisteis vosotros los que me enviasteis aquí, sino Dios; y El me ha puesto por padre de Faraón y señor de toda su casa y gobernador sobre toda la tierra de Egipto</a:t>
            </a: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” (Gén. 45: 5,7-8)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9600" b="1" i="1" dirty="0">
                <a:solidFill>
                  <a:srgbClr val="C00000"/>
                </a:solidFill>
                <a:latin typeface="Abadi" panose="020B0604020104020204" pitchFamily="34" charset="0"/>
              </a:rPr>
              <a:t>Vosotros pensasteis mal contra mí, mas Dios lo encaminó a bien, para hacer lo que vemos hoy, para mantener en vida a mucho pueblo</a:t>
            </a: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” (Gén. 50:20)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2257148" y="415483"/>
            <a:ext cx="7277469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La Providencia Divina.</a:t>
            </a:r>
          </a:p>
        </p:txBody>
      </p:sp>
    </p:spTree>
    <p:extLst>
      <p:ext uri="{BB962C8B-B14F-4D97-AF65-F5344CB8AC3E}">
        <p14:creationId xmlns:p14="http://schemas.microsoft.com/office/powerpoint/2010/main" val="154118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067" y="1680788"/>
            <a:ext cx="9809084" cy="476172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La providencia es un proceso misterioso, que está claramente afirmado en las Escrituras.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Sin embargo, los pasos de la providencia no se pueden rastrear definitivamente en los eventos particulares de la vida.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En el análisis final, uno solo puede decir, "quizás" esta es la operación de Dios.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11200" b="1" i="1" dirty="0">
                <a:solidFill>
                  <a:srgbClr val="C00000"/>
                </a:solidFill>
                <a:latin typeface="Abadi" panose="020B0604020104020204" pitchFamily="34" charset="0"/>
              </a:rPr>
              <a:t>Porque quizás para esto se apartó de ti por algún tiempo, para que le recibieses para siempre</a:t>
            </a: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” (Filemón 15).</a:t>
            </a:r>
          </a:p>
          <a:p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2257148" y="415483"/>
            <a:ext cx="7277469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La Providencia Divina.</a:t>
            </a:r>
          </a:p>
        </p:txBody>
      </p:sp>
    </p:spTree>
    <p:extLst>
      <p:ext uri="{BB962C8B-B14F-4D97-AF65-F5344CB8AC3E}">
        <p14:creationId xmlns:p14="http://schemas.microsoft.com/office/powerpoint/2010/main" val="337111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576783"/>
            <a:ext cx="10511104" cy="4939281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La providencia de Dios: un antídoto para las preocupaciones.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Jesús mismo afirmó la operación providencial de Dios en la vida de su pueblo.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9600" b="1" dirty="0">
                <a:solidFill>
                  <a:srgbClr val="002060"/>
                </a:solidFill>
                <a:latin typeface="Abadi" panose="020B0604020104020204" pitchFamily="34" charset="0"/>
              </a:rPr>
              <a:t>Reflexione sobre una de sus advertencias en el Sermón del Monte.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80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8000" b="1" i="1" dirty="0">
                <a:solidFill>
                  <a:srgbClr val="C00000"/>
                </a:solidFill>
                <a:latin typeface="Abadi" panose="020B0604020104020204" pitchFamily="34" charset="0"/>
              </a:rPr>
              <a:t>Por eso les digo: no se preocupen por su vida, qué comerán o beberán, ni por su cuerpo, qué vestirán. ¿No es la vida más que la comida, y el cuerpo más que la ropa? </a:t>
            </a:r>
            <a:r>
              <a:rPr lang="es-MX" sz="8000" b="1" dirty="0">
                <a:solidFill>
                  <a:srgbClr val="002060"/>
                </a:solidFill>
                <a:latin typeface="Abadi" panose="020B0604020104020204" pitchFamily="34" charset="0"/>
              </a:rPr>
              <a:t>” (Mat. 6:25, ESV).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2257148" y="415483"/>
            <a:ext cx="7277469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La Providencia Divina.</a:t>
            </a:r>
          </a:p>
        </p:txBody>
      </p:sp>
    </p:spTree>
    <p:extLst>
      <p:ext uri="{BB962C8B-B14F-4D97-AF65-F5344CB8AC3E}">
        <p14:creationId xmlns:p14="http://schemas.microsoft.com/office/powerpoint/2010/main" val="144281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372596"/>
            <a:ext cx="10511104" cy="493928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providencia de Dios: un antídoto para las preocupaciones.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palabra "ansioso" es un término que, en su forma gramatical actual, sugiere la idea de "no sigas preocupándote". 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Reconoce que cierta "ansiedad" es natural en la mente humana y, en ocasiones, dependiendo de su objeto, puede incluso estar justificada (2 Corintios 11:28).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Pero la amonestación advierte que uno no debe dejar que su corazón sea esclavizado por ansiedad.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Una fe sólida en Dios permitirán que el alma fiel se bañe en una dulce confianza que asiste maravillosamente incluso en los días más duros de la existencia humana.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2257148" y="415483"/>
            <a:ext cx="7277469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La Providencia Divina.</a:t>
            </a:r>
          </a:p>
        </p:txBody>
      </p:sp>
    </p:spTree>
    <p:extLst>
      <p:ext uri="{BB962C8B-B14F-4D97-AF65-F5344CB8AC3E}">
        <p14:creationId xmlns:p14="http://schemas.microsoft.com/office/powerpoint/2010/main" val="15914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372596"/>
            <a:ext cx="10511104" cy="493928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b="1" dirty="0">
                <a:solidFill>
                  <a:srgbClr val="002060"/>
                </a:solidFill>
                <a:latin typeface="Abadi" panose="020B0604020104020204" pitchFamily="34" charset="0"/>
              </a:rPr>
              <a:t>La vida es mucho más que simples cosas externas, por ejemplo, comida y ropa.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2400" b="1" dirty="0">
                <a:solidFill>
                  <a:srgbClr val="002060"/>
                </a:solidFill>
                <a:latin typeface="Abadi" panose="020B0604020104020204" pitchFamily="34" charset="0"/>
              </a:rPr>
              <a:t>El Creador nos ha proporcionado cuerpos maravillosos y almas incorruptibles. ¿No es lógico que sus operaciones en nuestras vidas tengan un objetivo mayor que los aspectos físicos? Es un argumento de menor a mayor.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2400" b="1" dirty="0">
                <a:solidFill>
                  <a:srgbClr val="002060"/>
                </a:solidFill>
                <a:latin typeface="Abadi" panose="020B0604020104020204" pitchFamily="34" charset="0"/>
              </a:rPr>
              <a:t>Por tanto, ¡confía en él!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2000" b="1" dirty="0">
                <a:solidFill>
                  <a:srgbClr val="002060"/>
                </a:solidFill>
                <a:latin typeface="Abadi" panose="020B0604020104020204" pitchFamily="34" charset="0"/>
              </a:rPr>
              <a:t>“</a:t>
            </a:r>
            <a:r>
              <a:rPr lang="es-MX" sz="2000" b="1" i="1" dirty="0">
                <a:solidFill>
                  <a:srgbClr val="C00000"/>
                </a:solidFill>
                <a:latin typeface="Abadi" panose="020B0604020104020204" pitchFamily="34" charset="0"/>
              </a:rPr>
              <a:t>Por nada estéis afanosos, sino sean conocidas vuestras peticiones delante de Dios en toda oración y ruego, con acción de gracias. Y la paz de Dios, que sobrepasa todo entendimiento, guardará vuestros corazones y vuestros pensamientos en Cristo Jesús</a:t>
            </a:r>
            <a:r>
              <a:rPr lang="es-MX" sz="2000" b="1" dirty="0">
                <a:solidFill>
                  <a:srgbClr val="002060"/>
                </a:solidFill>
                <a:latin typeface="Abadi" panose="020B0604020104020204" pitchFamily="34" charset="0"/>
              </a:rPr>
              <a:t>” (Fil. 4:6-7).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2257148" y="415483"/>
            <a:ext cx="7277469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La Providencia Divina.</a:t>
            </a:r>
          </a:p>
        </p:txBody>
      </p:sp>
    </p:spTree>
    <p:extLst>
      <p:ext uri="{BB962C8B-B14F-4D97-AF65-F5344CB8AC3E}">
        <p14:creationId xmlns:p14="http://schemas.microsoft.com/office/powerpoint/2010/main" val="108202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1DF35-9953-4778-B620-05A2A5F1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105535" y="3105535"/>
            <a:ext cx="6858003" cy="64692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badi" panose="020B0604020104020204" pitchFamily="34" charset="0"/>
              </a:rPr>
              <a:t>“APRENDIENDO A CONFIAR EN DIOS”</a:t>
            </a:r>
            <a:endParaRPr lang="es-CL" sz="2400" dirty="0">
              <a:solidFill>
                <a:srgbClr val="FFFF00"/>
              </a:solidFill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27F16E-A652-45BE-9055-9F356424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04" y="1624614"/>
            <a:ext cx="10511104" cy="49537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El Señor procedió a presentar varios argumentos de apoyo, diseñados para ayudar a la mente turbulenta y preocupada.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Font typeface="Trebuchet MS" panose="020B0603020202020204" pitchFamily="34" charset="0"/>
              <a:buChar char="●"/>
            </a:pPr>
            <a:r>
              <a:rPr lang="es-MX" sz="9200" b="1" dirty="0">
                <a:solidFill>
                  <a:srgbClr val="002060"/>
                </a:solidFill>
                <a:latin typeface="Abadi" panose="020B0604020104020204" pitchFamily="34" charset="0"/>
              </a:rPr>
              <a:t> “</a:t>
            </a:r>
            <a:r>
              <a:rPr lang="es-MX" sz="9200" b="1" i="1" dirty="0">
                <a:solidFill>
                  <a:srgbClr val="C00000"/>
                </a:solidFill>
                <a:latin typeface="Abadi" panose="020B0604020104020204" pitchFamily="34" charset="0"/>
              </a:rPr>
              <a:t>Mirad las aves del cielo, que no siembran, ni siegan, ni recogen en graneros; y vuestro Padre celestial las alimenta. ¿No valéis vosotros mucho más que ellas? ¿Y quién de vosotros podrá, por mucho que se afane, añadir a su estatura un codo? Y por el vestido, ¿por qué os afanáis? Considerad los lirios del campo, cómo crecen: no trabajan ni hilan; pero os digo, que ni aun Salomón con toda su gloria se vistió así como uno de ellos. Y si la hierba del campo que hoy es, y mañana se echa en el horno, Dios la viste así, ¿no hará mucho más a vosotros, hombres de poca fe? No os afanéis, pues, diciendo: ¿Qué comeremos, o qué beberemos, o qué vestiremos?</a:t>
            </a:r>
            <a:r>
              <a:rPr lang="es-MX" sz="9200" b="1" i="1" dirty="0">
                <a:solidFill>
                  <a:srgbClr val="002060"/>
                </a:solidFill>
                <a:latin typeface="Abadi" panose="020B0604020104020204" pitchFamily="34" charset="0"/>
              </a:rPr>
              <a:t>”  </a:t>
            </a:r>
            <a:r>
              <a:rPr lang="es-MX" sz="9200" b="1" dirty="0">
                <a:solidFill>
                  <a:srgbClr val="002060"/>
                </a:solidFill>
                <a:latin typeface="Abadi" panose="020B0604020104020204" pitchFamily="34" charset="0"/>
              </a:rPr>
              <a:t>(Mat. 6: 26-33). </a:t>
            </a:r>
          </a:p>
          <a:p>
            <a:pPr>
              <a:lnSpc>
                <a:spcPct val="120000"/>
              </a:lnSpc>
              <a:buClr>
                <a:srgbClr val="FF0000"/>
              </a:buClr>
              <a:buFont typeface="Trebuchet MS" panose="020B0603020202020204" pitchFamily="34" charset="0"/>
              <a:buChar char="●"/>
            </a:pPr>
            <a:r>
              <a:rPr lang="es-MX" sz="11200" b="1" dirty="0">
                <a:solidFill>
                  <a:srgbClr val="002060"/>
                </a:solidFill>
                <a:latin typeface="Abadi" panose="020B0604020104020204" pitchFamily="34" charset="0"/>
              </a:rPr>
              <a:t>Notemos los puntos señalados por el Señor en el texto citado.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C52BD4-69E1-4DAE-B390-8794063A585D}"/>
              </a:ext>
            </a:extLst>
          </p:cNvPr>
          <p:cNvSpPr txBox="1"/>
          <p:nvPr/>
        </p:nvSpPr>
        <p:spPr>
          <a:xfrm>
            <a:off x="1562470" y="415483"/>
            <a:ext cx="9428085" cy="892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es-MX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anose="02050806060905020404" pitchFamily="18" charset="0"/>
              </a:rPr>
              <a:t>Dios Tiene Cuidado De Su Creación.</a:t>
            </a:r>
          </a:p>
        </p:txBody>
      </p:sp>
    </p:spTree>
    <p:extLst>
      <p:ext uri="{BB962C8B-B14F-4D97-AF65-F5344CB8AC3E}">
        <p14:creationId xmlns:p14="http://schemas.microsoft.com/office/powerpoint/2010/main" val="171389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1793</Words>
  <Application>Microsoft Office PowerPoint</Application>
  <PresentationFormat>Panorámica</PresentationFormat>
  <Paragraphs>87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Abadi</vt:lpstr>
      <vt:lpstr>Arial</vt:lpstr>
      <vt:lpstr>Bernard MT Condensed</vt:lpstr>
      <vt:lpstr>Calibri</vt:lpstr>
      <vt:lpstr>Calibri Light</vt:lpstr>
      <vt:lpstr>Trebuchet MS</vt:lpstr>
      <vt:lpstr>Tema de Office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  <vt:lpstr>“APRENDIENDO A CONFIAR EN DIOS”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“APRENDIENDO A CONFIAR EN DIOS”</dc:title>
  <dc:creator>Pía Solís Segura</dc:creator>
  <cp:lastModifiedBy>Pía Solís Segura</cp:lastModifiedBy>
  <cp:revision>32</cp:revision>
  <dcterms:created xsi:type="dcterms:W3CDTF">2020-10-08T09:55:38Z</dcterms:created>
  <dcterms:modified xsi:type="dcterms:W3CDTF">2021-08-20T19:06:19Z</dcterms:modified>
</cp:coreProperties>
</file>