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sldIdLst>
    <p:sldId id="275" r:id="rId5"/>
    <p:sldId id="262" r:id="rId6"/>
    <p:sldId id="289" r:id="rId7"/>
    <p:sldId id="277" r:id="rId8"/>
    <p:sldId id="280" r:id="rId9"/>
    <p:sldId id="278" r:id="rId10"/>
    <p:sldId id="281" r:id="rId11"/>
    <p:sldId id="291" r:id="rId12"/>
    <p:sldId id="290" r:id="rId13"/>
    <p:sldId id="283" r:id="rId14"/>
    <p:sldId id="284" r:id="rId15"/>
    <p:sldId id="292" r:id="rId16"/>
    <p:sldId id="285" r:id="rId17"/>
    <p:sldId id="286" r:id="rId18"/>
    <p:sldId id="287" r:id="rId19"/>
    <p:sldId id="288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482E"/>
    <a:srgbClr val="00CC00"/>
    <a:srgbClr val="543118"/>
    <a:srgbClr val="EAD8A8"/>
    <a:srgbClr val="07A6A7"/>
    <a:srgbClr val="E2C379"/>
    <a:srgbClr val="494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3"/>
            <a:ext cx="12189369" cy="15559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790732"/>
            <a:ext cx="12195176" cy="6067267"/>
          </a:xfrm>
          <a:prstGeom prst="rect">
            <a:avLst/>
          </a:prstGeom>
        </p:spPr>
      </p:pic>
      <p:sp>
        <p:nvSpPr>
          <p:cNvPr id="11" name="Rounded Rectangle 10"/>
          <p:cNvSpPr/>
          <p:nvPr userDrawn="1"/>
        </p:nvSpPr>
        <p:spPr>
          <a:xfrm>
            <a:off x="391886" y="778645"/>
            <a:ext cx="11390539" cy="55520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16200" y="1530508"/>
            <a:ext cx="8610600" cy="1290637"/>
          </a:xfrm>
        </p:spPr>
        <p:txBody>
          <a:bodyPr anchor="ctr">
            <a:normAutofit/>
          </a:bodyPr>
          <a:lstStyle>
            <a:lvl1pPr algn="r">
              <a:defRPr sz="5300" baseline="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419" dirty="0"/>
              <a:t>Haga clic para editar Título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76800" y="3002121"/>
            <a:ext cx="6350000" cy="1084262"/>
          </a:xfrm>
        </p:spPr>
        <p:txBody>
          <a:bodyPr anchor="ctr">
            <a:normAutofit/>
          </a:bodyPr>
          <a:lstStyle>
            <a:lvl1pPr marL="0" indent="0" algn="r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419" dirty="0"/>
              <a:t>Haga clic para editar subtítulo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06/10/2021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6442845"/>
            <a:ext cx="12195175" cy="4151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6340197"/>
            <a:ext cx="10058400" cy="4164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" y="5283200"/>
            <a:ext cx="1362075" cy="1247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94" y="5989635"/>
            <a:ext cx="2352675" cy="428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75" y="273208"/>
            <a:ext cx="78867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0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" y="0"/>
            <a:ext cx="12192000" cy="1646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" y="5068603"/>
            <a:ext cx="2328203" cy="1346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"/>
            <a:ext cx="10086975" cy="1276350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 rot="17700000">
            <a:off x="7445653" y="3233409"/>
            <a:ext cx="5500242" cy="71278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pic>
        <p:nvPicPr>
          <p:cNvPr id="14" name="Picture 13"/>
          <p:cNvPicPr preferRelativeResize="0"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3663" y="0"/>
            <a:ext cx="2497666" cy="5723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r="2857" b="1068"/>
          <a:stretch/>
        </p:blipFill>
        <p:spPr>
          <a:xfrm>
            <a:off x="9135533" y="946934"/>
            <a:ext cx="3056467" cy="591212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06/10/2021</a:t>
            </a:fld>
            <a:endParaRPr lang="pt-B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sp>
        <p:nvSpPr>
          <p:cNvPr id="19" name="Vertical Text Placeholder 18"/>
          <p:cNvSpPr>
            <a:spLocks noGrp="1"/>
          </p:cNvSpPr>
          <p:nvPr>
            <p:ph type="body" orient="vert" sz="quarter" idx="18"/>
          </p:nvPr>
        </p:nvSpPr>
        <p:spPr>
          <a:xfrm>
            <a:off x="333376" y="1514475"/>
            <a:ext cx="7924800" cy="3438525"/>
          </a:xfrm>
        </p:spPr>
        <p:txBody>
          <a:bodyPr vert="eaVert"/>
          <a:lstStyle>
            <a:lvl1pPr marL="0" indent="0">
              <a:buFontTx/>
              <a:buNone/>
              <a:defRPr>
                <a:solidFill>
                  <a:srgbClr val="543118"/>
                </a:solidFill>
              </a:defRPr>
            </a:lvl1pPr>
            <a:lvl2pPr marL="457200" indent="0">
              <a:buFontTx/>
              <a:buNone/>
              <a:defRPr>
                <a:solidFill>
                  <a:srgbClr val="543118"/>
                </a:solidFill>
              </a:defRPr>
            </a:lvl2pPr>
            <a:lvl3pPr marL="914400" indent="0">
              <a:buFontTx/>
              <a:buNone/>
              <a:defRPr>
                <a:solidFill>
                  <a:srgbClr val="543118"/>
                </a:solidFill>
              </a:defRPr>
            </a:lvl3pPr>
            <a:lvl4pPr marL="1371600" indent="0">
              <a:buFontTx/>
              <a:buNone/>
              <a:defRPr>
                <a:solidFill>
                  <a:srgbClr val="543118"/>
                </a:solidFill>
              </a:defRPr>
            </a:lvl4pPr>
            <a:lvl5pPr marL="1828800" indent="0">
              <a:buFontTx/>
              <a:buNone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0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Data 15"/>
          <p:cNvSpPr/>
          <p:nvPr userDrawn="1"/>
        </p:nvSpPr>
        <p:spPr>
          <a:xfrm rot="1440000">
            <a:off x="9560750" y="-561092"/>
            <a:ext cx="1057294" cy="79848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595 h 10595"/>
              <a:gd name="connsiteX1" fmla="*/ 2647 w 10000"/>
              <a:gd name="connsiteY1" fmla="*/ 0 h 10595"/>
              <a:gd name="connsiteX2" fmla="*/ 10000 w 10000"/>
              <a:gd name="connsiteY2" fmla="*/ 595 h 10595"/>
              <a:gd name="connsiteX3" fmla="*/ 8000 w 10000"/>
              <a:gd name="connsiteY3" fmla="*/ 10595 h 10595"/>
              <a:gd name="connsiteX4" fmla="*/ 0 w 10000"/>
              <a:gd name="connsiteY4" fmla="*/ 10595 h 10595"/>
              <a:gd name="connsiteX0" fmla="*/ 0 w 10924"/>
              <a:gd name="connsiteY0" fmla="*/ 10778 h 10778"/>
              <a:gd name="connsiteX1" fmla="*/ 2647 w 10924"/>
              <a:gd name="connsiteY1" fmla="*/ 183 h 10778"/>
              <a:gd name="connsiteX2" fmla="*/ 10924 w 10924"/>
              <a:gd name="connsiteY2" fmla="*/ 0 h 10778"/>
              <a:gd name="connsiteX3" fmla="*/ 8000 w 10924"/>
              <a:gd name="connsiteY3" fmla="*/ 10778 h 10778"/>
              <a:gd name="connsiteX4" fmla="*/ 0 w 10924"/>
              <a:gd name="connsiteY4" fmla="*/ 10778 h 10778"/>
              <a:gd name="connsiteX0" fmla="*/ 0 w 8000"/>
              <a:gd name="connsiteY0" fmla="*/ 10997 h 10997"/>
              <a:gd name="connsiteX1" fmla="*/ 2647 w 8000"/>
              <a:gd name="connsiteY1" fmla="*/ 402 h 10997"/>
              <a:gd name="connsiteX2" fmla="*/ 6870 w 8000"/>
              <a:gd name="connsiteY2" fmla="*/ 0 h 10997"/>
              <a:gd name="connsiteX3" fmla="*/ 8000 w 8000"/>
              <a:gd name="connsiteY3" fmla="*/ 10997 h 10997"/>
              <a:gd name="connsiteX4" fmla="*/ 0 w 8000"/>
              <a:gd name="connsiteY4" fmla="*/ 10997 h 10997"/>
              <a:gd name="connsiteX0" fmla="*/ 0 w 10000"/>
              <a:gd name="connsiteY0" fmla="*/ 10000 h 10000"/>
              <a:gd name="connsiteX1" fmla="*/ 3309 w 10000"/>
              <a:gd name="connsiteY1" fmla="*/ 366 h 10000"/>
              <a:gd name="connsiteX2" fmla="*/ 8588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8588"/>
              <a:gd name="connsiteY0" fmla="*/ 10000 h 10000"/>
              <a:gd name="connsiteX1" fmla="*/ 3309 w 8588"/>
              <a:gd name="connsiteY1" fmla="*/ 366 h 10000"/>
              <a:gd name="connsiteX2" fmla="*/ 8588 w 8588"/>
              <a:gd name="connsiteY2" fmla="*/ 0 h 10000"/>
              <a:gd name="connsiteX3" fmla="*/ 8581 w 8588"/>
              <a:gd name="connsiteY3" fmla="*/ 9307 h 10000"/>
              <a:gd name="connsiteX4" fmla="*/ 0 w 8588"/>
              <a:gd name="connsiteY4" fmla="*/ 10000 h 10000"/>
              <a:gd name="connsiteX0" fmla="*/ 0 w 9262"/>
              <a:gd name="connsiteY0" fmla="*/ 9952 h 9952"/>
              <a:gd name="connsiteX1" fmla="*/ 3115 w 9262"/>
              <a:gd name="connsiteY1" fmla="*/ 366 h 9952"/>
              <a:gd name="connsiteX2" fmla="*/ 9262 w 9262"/>
              <a:gd name="connsiteY2" fmla="*/ 0 h 9952"/>
              <a:gd name="connsiteX3" fmla="*/ 9254 w 9262"/>
              <a:gd name="connsiteY3" fmla="*/ 9307 h 9952"/>
              <a:gd name="connsiteX4" fmla="*/ 0 w 9262"/>
              <a:gd name="connsiteY4" fmla="*/ 9952 h 9952"/>
              <a:gd name="connsiteX0" fmla="*/ 0 w 9071"/>
              <a:gd name="connsiteY0" fmla="*/ 9943 h 9943"/>
              <a:gd name="connsiteX1" fmla="*/ 2434 w 9071"/>
              <a:gd name="connsiteY1" fmla="*/ 368 h 9943"/>
              <a:gd name="connsiteX2" fmla="*/ 9071 w 9071"/>
              <a:gd name="connsiteY2" fmla="*/ 0 h 9943"/>
              <a:gd name="connsiteX3" fmla="*/ 9062 w 9071"/>
              <a:gd name="connsiteY3" fmla="*/ 9352 h 9943"/>
              <a:gd name="connsiteX4" fmla="*/ 0 w 9071"/>
              <a:gd name="connsiteY4" fmla="*/ 9943 h 9943"/>
              <a:gd name="connsiteX0" fmla="*/ 0 w 10325"/>
              <a:gd name="connsiteY0" fmla="*/ 9909 h 9909"/>
              <a:gd name="connsiteX1" fmla="*/ 3008 w 10325"/>
              <a:gd name="connsiteY1" fmla="*/ 370 h 9909"/>
              <a:gd name="connsiteX2" fmla="*/ 10325 w 10325"/>
              <a:gd name="connsiteY2" fmla="*/ 0 h 9909"/>
              <a:gd name="connsiteX3" fmla="*/ 10315 w 10325"/>
              <a:gd name="connsiteY3" fmla="*/ 9406 h 9909"/>
              <a:gd name="connsiteX4" fmla="*/ 0 w 10325"/>
              <a:gd name="connsiteY4" fmla="*/ 9909 h 9909"/>
              <a:gd name="connsiteX0" fmla="*/ 0 w 10000"/>
              <a:gd name="connsiteY0" fmla="*/ 10000 h 10000"/>
              <a:gd name="connsiteX1" fmla="*/ 2913 w 10000"/>
              <a:gd name="connsiteY1" fmla="*/ 373 h 10000"/>
              <a:gd name="connsiteX2" fmla="*/ 10000 w 10000"/>
              <a:gd name="connsiteY2" fmla="*/ 0 h 10000"/>
              <a:gd name="connsiteX3" fmla="*/ 8037 w 10000"/>
              <a:gd name="connsiteY3" fmla="*/ 9517 h 10000"/>
              <a:gd name="connsiteX4" fmla="*/ 0 w 10000"/>
              <a:gd name="connsiteY4" fmla="*/ 10000 h 10000"/>
              <a:gd name="connsiteX0" fmla="*/ 0 w 10142"/>
              <a:gd name="connsiteY0" fmla="*/ 10008 h 10008"/>
              <a:gd name="connsiteX1" fmla="*/ 2913 w 10142"/>
              <a:gd name="connsiteY1" fmla="*/ 381 h 10008"/>
              <a:gd name="connsiteX2" fmla="*/ 10142 w 10142"/>
              <a:gd name="connsiteY2" fmla="*/ 0 h 10008"/>
              <a:gd name="connsiteX3" fmla="*/ 8037 w 10142"/>
              <a:gd name="connsiteY3" fmla="*/ 9525 h 10008"/>
              <a:gd name="connsiteX4" fmla="*/ 0 w 10142"/>
              <a:gd name="connsiteY4" fmla="*/ 10008 h 10008"/>
              <a:gd name="connsiteX0" fmla="*/ 0 w 10142"/>
              <a:gd name="connsiteY0" fmla="*/ 10008 h 10008"/>
              <a:gd name="connsiteX1" fmla="*/ 3055 w 10142"/>
              <a:gd name="connsiteY1" fmla="*/ 373 h 10008"/>
              <a:gd name="connsiteX2" fmla="*/ 10142 w 10142"/>
              <a:gd name="connsiteY2" fmla="*/ 0 h 10008"/>
              <a:gd name="connsiteX3" fmla="*/ 8037 w 10142"/>
              <a:gd name="connsiteY3" fmla="*/ 9525 h 10008"/>
              <a:gd name="connsiteX4" fmla="*/ 0 w 10142"/>
              <a:gd name="connsiteY4" fmla="*/ 10008 h 10008"/>
              <a:gd name="connsiteX0" fmla="*/ 0 w 10221"/>
              <a:gd name="connsiteY0" fmla="*/ 10035 h 10035"/>
              <a:gd name="connsiteX1" fmla="*/ 3134 w 10221"/>
              <a:gd name="connsiteY1" fmla="*/ 373 h 10035"/>
              <a:gd name="connsiteX2" fmla="*/ 10221 w 10221"/>
              <a:gd name="connsiteY2" fmla="*/ 0 h 10035"/>
              <a:gd name="connsiteX3" fmla="*/ 8116 w 10221"/>
              <a:gd name="connsiteY3" fmla="*/ 9525 h 10035"/>
              <a:gd name="connsiteX4" fmla="*/ 0 w 10221"/>
              <a:gd name="connsiteY4" fmla="*/ 10035 h 10035"/>
              <a:gd name="connsiteX0" fmla="*/ 0 w 10221"/>
              <a:gd name="connsiteY0" fmla="*/ 10035 h 10035"/>
              <a:gd name="connsiteX1" fmla="*/ 3134 w 10221"/>
              <a:gd name="connsiteY1" fmla="*/ 373 h 10035"/>
              <a:gd name="connsiteX2" fmla="*/ 10221 w 10221"/>
              <a:gd name="connsiteY2" fmla="*/ 0 h 10035"/>
              <a:gd name="connsiteX3" fmla="*/ 8145 w 10221"/>
              <a:gd name="connsiteY3" fmla="*/ 9565 h 10035"/>
              <a:gd name="connsiteX4" fmla="*/ 0 w 10221"/>
              <a:gd name="connsiteY4" fmla="*/ 10035 h 10035"/>
              <a:gd name="connsiteX0" fmla="*/ 0 w 10221"/>
              <a:gd name="connsiteY0" fmla="*/ 10035 h 10035"/>
              <a:gd name="connsiteX1" fmla="*/ 3170 w 10221"/>
              <a:gd name="connsiteY1" fmla="*/ 394 h 10035"/>
              <a:gd name="connsiteX2" fmla="*/ 10221 w 10221"/>
              <a:gd name="connsiteY2" fmla="*/ 0 h 10035"/>
              <a:gd name="connsiteX3" fmla="*/ 8145 w 10221"/>
              <a:gd name="connsiteY3" fmla="*/ 9565 h 10035"/>
              <a:gd name="connsiteX4" fmla="*/ 0 w 10221"/>
              <a:gd name="connsiteY4" fmla="*/ 10035 h 1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1" h="10035">
                <a:moveTo>
                  <a:pt x="0" y="10035"/>
                </a:moveTo>
                <a:lnTo>
                  <a:pt x="3170" y="394"/>
                </a:lnTo>
                <a:lnTo>
                  <a:pt x="10221" y="0"/>
                </a:lnTo>
                <a:cubicBezTo>
                  <a:pt x="10219" y="3164"/>
                  <a:pt x="8148" y="6402"/>
                  <a:pt x="8145" y="9565"/>
                </a:cubicBezTo>
                <a:lnTo>
                  <a:pt x="0" y="10035"/>
                </a:lnTo>
                <a:close/>
              </a:path>
            </a:pathLst>
          </a:custGeom>
          <a:solidFill>
            <a:srgbClr val="E2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466" y="3029"/>
            <a:ext cx="5038725" cy="6858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 rot="17760000">
            <a:off x="6845775" y="2979769"/>
            <a:ext cx="6618216" cy="666991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06/10/2021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933450"/>
            <a:ext cx="3124200" cy="5924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53" y="76703"/>
            <a:ext cx="1562100" cy="2790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9" y="5175250"/>
            <a:ext cx="1343025" cy="11811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 rot="17760000">
            <a:off x="5857383" y="2712726"/>
            <a:ext cx="6538247" cy="1031804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734" y="1439"/>
            <a:ext cx="3105150" cy="6581775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sz="quarter" idx="15"/>
          </p:nvPr>
        </p:nvSpPr>
        <p:spPr>
          <a:xfrm>
            <a:off x="349250" y="571500"/>
            <a:ext cx="7089775" cy="4286250"/>
          </a:xfrm>
        </p:spPr>
        <p:txBody>
          <a:bodyPr vert="eaVert"/>
          <a:lstStyle>
            <a:lvl1pPr marL="0" indent="0">
              <a:buFontTx/>
              <a:buNone/>
              <a:defRPr sz="3200">
                <a:solidFill>
                  <a:srgbClr val="543118"/>
                </a:solidFill>
              </a:defRPr>
            </a:lvl1pPr>
            <a:lvl2pPr marL="457200" indent="0">
              <a:buFontTx/>
              <a:buNone/>
              <a:defRPr sz="2800">
                <a:solidFill>
                  <a:srgbClr val="543118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543118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543118"/>
                </a:solidFill>
              </a:defRPr>
            </a:lvl4pPr>
            <a:lvl5pPr marL="1828800" indent="0">
              <a:buFontTx/>
              <a:buNone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</p:txBody>
      </p:sp>
    </p:spTree>
    <p:extLst>
      <p:ext uri="{BB962C8B-B14F-4D97-AF65-F5344CB8AC3E}">
        <p14:creationId xmlns:p14="http://schemas.microsoft.com/office/powerpoint/2010/main" val="202660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 preferRelativeResize="0"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3663" y="0"/>
            <a:ext cx="2497666" cy="57234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r="2857" b="1068"/>
          <a:stretch/>
        </p:blipFill>
        <p:spPr>
          <a:xfrm>
            <a:off x="9135533" y="946934"/>
            <a:ext cx="3056467" cy="5912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341057"/>
            <a:ext cx="9182755" cy="1325563"/>
          </a:xfrm>
        </p:spPr>
        <p:txBody>
          <a:bodyPr>
            <a:normAutofit/>
          </a:bodyPr>
          <a:lstStyle>
            <a:lvl1pPr algn="l">
              <a:defRPr sz="610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9" y="1846334"/>
            <a:ext cx="9182755" cy="4307749"/>
          </a:xfrm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36" y="4597650"/>
            <a:ext cx="1809750" cy="163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969" y="5925370"/>
            <a:ext cx="3200400" cy="523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30" y="1693818"/>
            <a:ext cx="8928000" cy="24039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06/10/2021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03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solidFill>
          <a:srgbClr val="E2C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838201" y="504967"/>
            <a:ext cx="10515600" cy="60196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067962" y="1047513"/>
            <a:ext cx="5821909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E1482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029799" y="2426033"/>
            <a:ext cx="5904000" cy="0"/>
          </a:xfrm>
          <a:prstGeom prst="line">
            <a:avLst/>
          </a:prstGeom>
          <a:ln w="41275">
            <a:solidFill>
              <a:srgbClr val="E14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 userDrawn="1">
            <p:ph type="body" sz="quarter" idx="14"/>
          </p:nvPr>
        </p:nvSpPr>
        <p:spPr>
          <a:xfrm>
            <a:off x="1067506" y="2535239"/>
            <a:ext cx="5821200" cy="16596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543118"/>
                </a:solidFill>
              </a:defRPr>
            </a:lvl1pPr>
            <a:lvl2pPr marL="457200" indent="0">
              <a:buFontTx/>
              <a:buNone/>
              <a:defRPr>
                <a:solidFill>
                  <a:srgbClr val="543118"/>
                </a:solidFill>
              </a:defRPr>
            </a:lvl2pPr>
            <a:lvl3pPr marL="914400" indent="0">
              <a:buFontTx/>
              <a:buNone/>
              <a:defRPr>
                <a:solidFill>
                  <a:srgbClr val="543118"/>
                </a:solidFill>
              </a:defRPr>
            </a:lvl3pPr>
            <a:lvl4pPr marL="1371600" indent="0">
              <a:buFontTx/>
              <a:buNone/>
              <a:defRPr>
                <a:solidFill>
                  <a:srgbClr val="543118"/>
                </a:solidFill>
              </a:defRPr>
            </a:lvl4pPr>
            <a:lvl5pPr marL="1828800" indent="0">
              <a:buFontTx/>
              <a:buNone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"/>
          <a:stretch/>
        </p:blipFill>
        <p:spPr>
          <a:xfrm>
            <a:off x="-8466" y="5335281"/>
            <a:ext cx="12197664" cy="15202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" y="5309771"/>
            <a:ext cx="7896225" cy="1114425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06/10/2021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971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de contenido">
    <p:bg>
      <p:bgPr>
        <a:solidFill>
          <a:srgbClr val="E2C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093"/>
            <a:ext cx="12192000" cy="695109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615429" y="346075"/>
            <a:ext cx="10959152" cy="5991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260596"/>
          </a:xfrm>
        </p:spPr>
        <p:txBody>
          <a:bodyPr>
            <a:normAutofit/>
          </a:bodyPr>
          <a:lstStyle>
            <a:lvl1pPr algn="ctr">
              <a:defRPr sz="530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06/10/2021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23" name="Picture 22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588" y="2396547"/>
            <a:ext cx="4885267" cy="3528000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2388" y="2387022"/>
            <a:ext cx="4885267" cy="352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3" y="1827092"/>
            <a:ext cx="5369683" cy="8191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802" y="1846142"/>
            <a:ext cx="5159896" cy="762000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 userDrawn="1">
            <p:ph type="body" sz="quarter" idx="13"/>
          </p:nvPr>
        </p:nvSpPr>
        <p:spPr>
          <a:xfrm>
            <a:off x="1324548" y="1936173"/>
            <a:ext cx="4181721" cy="43556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04" y="1685925"/>
            <a:ext cx="990600" cy="876300"/>
          </a:xfrm>
          <a:prstGeom prst="rect">
            <a:avLst/>
          </a:prstGeom>
        </p:spPr>
      </p:pic>
      <p:sp>
        <p:nvSpPr>
          <p:cNvPr id="3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6683739" y="1958947"/>
            <a:ext cx="4181721" cy="43556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1324548" y="2646242"/>
            <a:ext cx="4181721" cy="2954458"/>
          </a:xfrm>
        </p:spPr>
        <p:txBody>
          <a:bodyPr/>
          <a:lstStyle>
            <a:lvl1pPr marL="457200" indent="-4572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1pPr>
            <a:lvl2pPr marL="8001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2pPr>
            <a:lvl3pPr marL="12573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3pPr>
            <a:lvl4pPr marL="16573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4pPr>
            <a:lvl5pPr marL="21145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16"/>
          </p:nvPr>
        </p:nvSpPr>
        <p:spPr>
          <a:xfrm>
            <a:off x="6683738" y="2652564"/>
            <a:ext cx="4181721" cy="2954458"/>
          </a:xfrm>
        </p:spPr>
        <p:txBody>
          <a:bodyPr/>
          <a:lstStyle>
            <a:lvl1pPr marL="457200" indent="-4572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1pPr>
            <a:lvl2pPr marL="8001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2pPr>
            <a:lvl3pPr marL="12573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3pPr>
            <a:lvl4pPr marL="16573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4pPr>
            <a:lvl5pPr marL="21145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90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12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75241" y="365125"/>
            <a:ext cx="11509966" cy="5991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3700"/>
            <a:ext cx="10515600" cy="1260000"/>
          </a:xfrm>
        </p:spPr>
        <p:txBody>
          <a:bodyPr>
            <a:normAutofit/>
          </a:bodyPr>
          <a:lstStyle>
            <a:lvl1pPr algn="ctr">
              <a:defRPr sz="5300">
                <a:solidFill>
                  <a:srgbClr val="E1482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06/10/2021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066642" y="1917593"/>
            <a:ext cx="5857875" cy="4415739"/>
            <a:chOff x="6096000" y="1940611"/>
            <a:chExt cx="5857875" cy="4415739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6" y="2460625"/>
              <a:ext cx="5514975" cy="38957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940611"/>
              <a:ext cx="5857875" cy="84772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325843" y="1917593"/>
            <a:ext cx="5857875" cy="4415739"/>
            <a:chOff x="409574" y="1940611"/>
            <a:chExt cx="5857875" cy="441573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25" y="2460625"/>
              <a:ext cx="5514975" cy="38957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574" y="1940611"/>
              <a:ext cx="5857875" cy="84772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27" y="1611312"/>
            <a:ext cx="514350" cy="2352675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946150" y="2091455"/>
            <a:ext cx="4421188" cy="46402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715125" y="2097339"/>
            <a:ext cx="4421188" cy="490633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946150" y="2765425"/>
            <a:ext cx="4421188" cy="3071813"/>
          </a:xfrm>
        </p:spPr>
        <p:txBody>
          <a:bodyPr>
            <a:normAutofit/>
          </a:bodyPr>
          <a:lstStyle>
            <a:lvl1pPr algn="ctr">
              <a:defRPr sz="30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6"/>
          </p:nvPr>
        </p:nvSpPr>
        <p:spPr>
          <a:xfrm>
            <a:off x="6715125" y="2765318"/>
            <a:ext cx="4421188" cy="3071920"/>
          </a:xfrm>
        </p:spPr>
        <p:txBody>
          <a:bodyPr>
            <a:normAutofit/>
          </a:bodyPr>
          <a:lstStyle>
            <a:lvl1pPr algn="ctr">
              <a:defRPr sz="30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3809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318125"/>
            <a:ext cx="12192000" cy="1539875"/>
            <a:chOff x="0" y="5318125"/>
            <a:chExt cx="12192000" cy="1539875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41382"/>
              <a:ext cx="12192000" cy="15166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18125"/>
              <a:ext cx="7915275" cy="10382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747" y="297666"/>
            <a:ext cx="9306928" cy="1325563"/>
          </a:xfrm>
        </p:spPr>
        <p:txBody>
          <a:bodyPr>
            <a:normAutofit/>
          </a:bodyPr>
          <a:lstStyle>
            <a:lvl1pPr algn="l">
              <a:defRPr sz="530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06/10/2021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8" y="548367"/>
            <a:ext cx="16192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9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443037" cy="6858000"/>
            <a:chOff x="0" y="0"/>
            <a:chExt cx="1443037" cy="6858000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14425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212" y="0"/>
              <a:ext cx="885825" cy="6858000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06/10/2021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47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7700"/>
            <a:ext cx="4552950" cy="3486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5435936"/>
            <a:ext cx="1619250" cy="1057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320"/>
            <a:ext cx="4552950" cy="2695575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0"/>
            <a:ext cx="12212638" cy="1616075"/>
            <a:chOff x="0" y="0"/>
            <a:chExt cx="12212638" cy="16160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5559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938" y="358775"/>
              <a:ext cx="7886700" cy="12573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97" y="1416202"/>
            <a:ext cx="3662184" cy="1590859"/>
          </a:xfrm>
        </p:spPr>
        <p:txBody>
          <a:bodyPr anchor="ctr">
            <a:normAutofit/>
          </a:bodyPr>
          <a:lstStyle>
            <a:lvl1pPr algn="l">
              <a:defRPr sz="4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594" y="1416202"/>
            <a:ext cx="6807600" cy="4657909"/>
          </a:xfrm>
        </p:spPr>
        <p:txBody>
          <a:bodyPr anchor="t">
            <a:normAutofit/>
          </a:bodyPr>
          <a:lstStyle>
            <a:lvl1pPr marL="0" indent="0" algn="l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5397" y="3573956"/>
            <a:ext cx="3662184" cy="250015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06/10/2021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45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320"/>
            <a:ext cx="4552950" cy="2695575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0"/>
            <a:ext cx="12212638" cy="1616075"/>
            <a:chOff x="0" y="0"/>
            <a:chExt cx="12212638" cy="16160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5559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938" y="358775"/>
              <a:ext cx="7886700" cy="1257300"/>
            </a:xfrm>
            <a:prstGeom prst="rect">
              <a:avLst/>
            </a:prstGeom>
          </p:spPr>
        </p:pic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06/10/2021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040313" y="1333113"/>
            <a:ext cx="6808787" cy="46584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t">
            <a:normAutofit/>
          </a:bodyPr>
          <a:lstStyle>
            <a:lvl1pPr marL="0" indent="0" algn="l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419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7700"/>
            <a:ext cx="4552950" cy="3486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5435936"/>
            <a:ext cx="1619250" cy="1057275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75397" y="1416202"/>
            <a:ext cx="3662184" cy="1590859"/>
          </a:xfrm>
        </p:spPr>
        <p:txBody>
          <a:bodyPr anchor="ctr">
            <a:normAutofit/>
          </a:bodyPr>
          <a:lstStyle>
            <a:lvl1pPr algn="l">
              <a:defRPr sz="4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275397" y="3573956"/>
            <a:ext cx="3662184" cy="250015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0444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8B457-8A64-4EB6-A4F3-A5DE5F35A65B}" type="datetimeFigureOut">
              <a:rPr lang="pt-BR" smtClean="0"/>
              <a:t>06/10/2021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67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3" r:id="rId4"/>
    <p:sldLayoutId id="2147483661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4686" y="1457937"/>
            <a:ext cx="9456057" cy="2127092"/>
          </a:xfrm>
        </p:spPr>
        <p:txBody>
          <a:bodyPr>
            <a:noAutofit/>
          </a:bodyPr>
          <a:lstStyle/>
          <a:p>
            <a:pPr algn="ctr"/>
            <a:r>
              <a:rPr lang="es-ES" sz="6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“Cosas Más Preciosas </a:t>
            </a:r>
            <a:br>
              <a:rPr lang="es-ES" sz="6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</a:br>
            <a:r>
              <a:rPr lang="es-ES" sz="6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Que El Oro”</a:t>
            </a:r>
            <a:endParaRPr lang="es-MX" sz="6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887" y="3800406"/>
            <a:ext cx="10007600" cy="168599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Calisto MT" panose="02040603050505030304" pitchFamily="18" charset="0"/>
              </a:rPr>
              <a:t>“</a:t>
            </a:r>
            <a:r>
              <a:rPr lang="es-ES" i="1" dirty="0">
                <a:solidFill>
                  <a:schemeClr val="accent5">
                    <a:lumMod val="75000"/>
                  </a:schemeClr>
                </a:solidFill>
                <a:latin typeface="Calisto MT" panose="02040603050505030304" pitchFamily="18" charset="0"/>
              </a:rPr>
              <a:t>para que sometida a prueba vuestra fe, mucho más preciosa que el oro, el cual aunque perecedero se prueba con fuego, sea hallada en alabanza, gloria y honra cuando sea manifestado Jesucristo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Calisto MT" panose="02040603050505030304" pitchFamily="18" charset="0"/>
              </a:rPr>
              <a:t>” </a:t>
            </a:r>
          </a:p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alisto MT" panose="02040603050505030304" pitchFamily="18" charset="0"/>
              </a:rPr>
              <a:t>1 Pedro 1:7</a:t>
            </a:r>
          </a:p>
        </p:txBody>
      </p:sp>
    </p:spTree>
    <p:extLst>
      <p:ext uri="{BB962C8B-B14F-4D97-AF65-F5344CB8AC3E}">
        <p14:creationId xmlns:p14="http://schemas.microsoft.com/office/powerpoint/2010/main" val="404837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 rot="16200000">
            <a:off x="-2971425" y="3098052"/>
            <a:ext cx="6574970" cy="6321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Cosas Más Preciosas Que El Oro</a:t>
            </a:r>
            <a:endParaRPr lang="es-MX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11086" y="2017485"/>
            <a:ext cx="10363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2800" dirty="0">
                <a:solidFill>
                  <a:srgbClr val="002060"/>
                </a:solidFill>
                <a:latin typeface="Calisto MT" panose="02040603050505030304" pitchFamily="18" charset="0"/>
              </a:rPr>
              <a:t>Sin fe no se heredan las promesas. </a:t>
            </a:r>
          </a:p>
          <a:p>
            <a:pPr marL="742950" lvl="1" indent="-285750">
              <a:buClr>
                <a:srgbClr val="00CC00"/>
              </a:buClr>
              <a:buFont typeface="Wingdings 2" panose="05020102010507070707" pitchFamily="18" charset="2"/>
              <a:buChar char=""/>
            </a:pPr>
            <a:r>
              <a:rPr lang="es-ES" sz="2800" dirty="0">
                <a:solidFill>
                  <a:srgbClr val="002060"/>
                </a:solidFill>
                <a:latin typeface="Calisto MT" panose="02040603050505030304" pitchFamily="18" charset="0"/>
              </a:rPr>
              <a:t>“</a:t>
            </a:r>
            <a:r>
              <a:rPr lang="es-ES" sz="2800" b="1" i="1" dirty="0">
                <a:solidFill>
                  <a:srgbClr val="E1482E"/>
                </a:solidFill>
                <a:latin typeface="Calisto MT" panose="02040603050505030304" pitchFamily="18" charset="0"/>
              </a:rPr>
              <a:t>a fin de que no os hagáis perezosos, sino imitadores de aquellos que por la fe y la paciencia heredan las promesas</a:t>
            </a:r>
            <a:r>
              <a:rPr lang="es-ES" sz="2800" dirty="0">
                <a:solidFill>
                  <a:srgbClr val="002060"/>
                </a:solidFill>
                <a:latin typeface="Calisto MT" panose="02040603050505030304" pitchFamily="18" charset="0"/>
              </a:rPr>
              <a:t>” (Heb.6:12). </a:t>
            </a:r>
          </a:p>
          <a:p>
            <a:pPr marL="285750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2800" dirty="0">
                <a:solidFill>
                  <a:srgbClr val="002060"/>
                </a:solidFill>
                <a:latin typeface="Calisto MT" panose="02040603050505030304" pitchFamily="18" charset="0"/>
              </a:rPr>
              <a:t>Viendo que la fe es más preciosa que el oro es necesario fortalecerla.</a:t>
            </a:r>
          </a:p>
          <a:p>
            <a:pPr marL="742950" lvl="1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2800" dirty="0">
                <a:solidFill>
                  <a:srgbClr val="002060"/>
                </a:solidFill>
                <a:latin typeface="Calisto MT" panose="02040603050505030304" pitchFamily="18" charset="0"/>
              </a:rPr>
              <a:t>“</a:t>
            </a:r>
            <a:r>
              <a:rPr lang="es-ES" sz="2800" b="1" i="1" dirty="0">
                <a:solidFill>
                  <a:srgbClr val="E1482E"/>
                </a:solidFill>
                <a:latin typeface="Calisto MT" panose="02040603050505030304" pitchFamily="18" charset="0"/>
              </a:rPr>
              <a:t>Así que la fe es por el oír, y el oír, por la palabra de Dios</a:t>
            </a:r>
            <a:r>
              <a:rPr lang="es-ES" sz="2800" dirty="0">
                <a:solidFill>
                  <a:srgbClr val="002060"/>
                </a:solidFill>
                <a:latin typeface="Calisto MT" panose="02040603050505030304" pitchFamily="18" charset="0"/>
              </a:rPr>
              <a:t>” (Rom.10:17).</a:t>
            </a:r>
          </a:p>
          <a:p>
            <a:pPr marL="742950" lvl="1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2800" dirty="0">
                <a:solidFill>
                  <a:srgbClr val="002060"/>
                </a:solidFill>
                <a:latin typeface="Calisto MT" panose="02040603050505030304" pitchFamily="18" charset="0"/>
              </a:rPr>
              <a:t>¿Cuánto tiempo dedicamos a esto? </a:t>
            </a:r>
          </a:p>
          <a:p>
            <a:pPr marL="742950" lvl="1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2800" dirty="0">
                <a:solidFill>
                  <a:srgbClr val="002060"/>
                </a:solidFill>
                <a:latin typeface="Calisto MT" panose="02040603050505030304" pitchFamily="18" charset="0"/>
              </a:rPr>
              <a:t>¿Que tanto esfuerzo hacemos para que nuestra fe crezca?</a:t>
            </a:r>
          </a:p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2075541" y="246743"/>
            <a:ext cx="835235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Clr>
                <a:srgbClr val="FF0000"/>
              </a:buClr>
            </a:pPr>
            <a:r>
              <a:rPr lang="es-ES" sz="5400" dirty="0">
                <a:solidFill>
                  <a:schemeClr val="accent6">
                    <a:lumMod val="75000"/>
                  </a:schemeClr>
                </a:solidFill>
                <a:latin typeface="Britannic Bold" panose="020B0903060703020204" pitchFamily="34" charset="0"/>
              </a:rPr>
              <a:t>La Fe. </a:t>
            </a:r>
          </a:p>
          <a:p>
            <a:pPr lvl="1" algn="ctr">
              <a:buClr>
                <a:srgbClr val="FF0000"/>
              </a:buClr>
            </a:pPr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Britannic Bold" panose="020B0903060703020204" pitchFamily="34" charset="0"/>
              </a:rPr>
              <a:t>1Pedro.1:7</a:t>
            </a:r>
            <a:r>
              <a:rPr lang="es-E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028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 rot="16200000">
            <a:off x="-2971425" y="3098052"/>
            <a:ext cx="6574970" cy="6321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Cosas Más Preciosas Que El Oro</a:t>
            </a:r>
            <a:endParaRPr lang="es-MX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959428" y="1553028"/>
            <a:ext cx="90569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3200" dirty="0">
                <a:solidFill>
                  <a:srgbClr val="002060"/>
                </a:solidFill>
                <a:latin typeface="Calisto MT" panose="02040603050505030304" pitchFamily="18" charset="0"/>
              </a:rPr>
              <a:t>No, no hay diferencia entre la “iglesia” y el “reino de los cielos”.  </a:t>
            </a:r>
          </a:p>
          <a:p>
            <a:pPr marL="285750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3200" dirty="0">
                <a:solidFill>
                  <a:srgbClr val="002060"/>
                </a:solidFill>
                <a:latin typeface="Calisto MT" panose="02040603050505030304" pitchFamily="18" charset="0"/>
              </a:rPr>
              <a:t>Los cristianos como “individuos” son la “iglesia” y como “gobierno” son “el reino”.</a:t>
            </a:r>
          </a:p>
          <a:p>
            <a:pPr marL="285750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3200" dirty="0">
                <a:solidFill>
                  <a:srgbClr val="002060"/>
                </a:solidFill>
                <a:latin typeface="Calisto MT" panose="02040603050505030304" pitchFamily="18" charset="0"/>
              </a:rPr>
              <a:t>El “reino” se refiere a la Iglesia, la gente que esta gobernada por la voluntad de Dios.</a:t>
            </a:r>
          </a:p>
          <a:p>
            <a:pPr marL="285750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3200" dirty="0">
                <a:solidFill>
                  <a:srgbClr val="002060"/>
                </a:solidFill>
                <a:latin typeface="Calisto MT" panose="02040603050505030304" pitchFamily="18" charset="0"/>
              </a:rPr>
              <a:t>Cristo a través de esta parábola nos dice que al encontrar el reino de Dios (su iglesia), nosotros hemos encontrado algo que vale más que todo el oro del mundo.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031999" y="217715"/>
            <a:ext cx="8352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Clr>
                <a:srgbClr val="FF0000"/>
              </a:buClr>
            </a:pPr>
            <a:r>
              <a:rPr lang="es-ES" sz="4400" dirty="0">
                <a:solidFill>
                  <a:schemeClr val="accent6">
                    <a:lumMod val="75000"/>
                  </a:schemeClr>
                </a:solidFill>
                <a:latin typeface="Britannic Bold" panose="020B0903060703020204" pitchFamily="34" charset="0"/>
              </a:rPr>
              <a:t>El Reino De Dios. </a:t>
            </a:r>
          </a:p>
          <a:p>
            <a:pPr lvl="1" algn="ctr">
              <a:buClr>
                <a:srgbClr val="FF0000"/>
              </a:buClr>
            </a:pPr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Britannic Bold" panose="020B0903060703020204" pitchFamily="34" charset="0"/>
              </a:rPr>
              <a:t>Mateo 13:44-46 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68256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 rot="16200000">
            <a:off x="-2971425" y="3098052"/>
            <a:ext cx="6574970" cy="6321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Cosas Más Preciosas Que El Oro</a:t>
            </a:r>
            <a:endParaRPr lang="es-MX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25600" y="1553028"/>
            <a:ext cx="98261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2800" dirty="0">
                <a:solidFill>
                  <a:srgbClr val="002060"/>
                </a:solidFill>
                <a:latin typeface="Calisto MT" panose="02040603050505030304" pitchFamily="18" charset="0"/>
              </a:rPr>
              <a:t>El precio que se pago por la iglesia fue “la sangre de Cristo”. </a:t>
            </a:r>
          </a:p>
          <a:p>
            <a:pPr marL="742950" lvl="1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2800" dirty="0">
                <a:solidFill>
                  <a:srgbClr val="002060"/>
                </a:solidFill>
                <a:latin typeface="Calisto MT" panose="02040603050505030304" pitchFamily="18" charset="0"/>
              </a:rPr>
              <a:t>“</a:t>
            </a:r>
            <a:r>
              <a:rPr lang="es-ES" sz="2800" b="1" i="1" dirty="0">
                <a:solidFill>
                  <a:srgbClr val="E1482E"/>
                </a:solidFill>
                <a:latin typeface="Calisto MT" panose="02040603050505030304" pitchFamily="18" charset="0"/>
              </a:rPr>
              <a:t>Por tanto, mirad por vosotros, y por todo el rebaño en que el Espíritu Santo os ha puesto por obispos, para apacentar la iglesia del Señor, la cual él ganó por su propia sangre</a:t>
            </a:r>
            <a:r>
              <a:rPr lang="es-ES" sz="2800" dirty="0">
                <a:solidFill>
                  <a:srgbClr val="002060"/>
                </a:solidFill>
                <a:latin typeface="Calisto MT" panose="02040603050505030304" pitchFamily="18" charset="0"/>
              </a:rPr>
              <a:t>” (Hch.20:28).</a:t>
            </a:r>
          </a:p>
          <a:p>
            <a:pPr marL="285750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2800" dirty="0">
                <a:solidFill>
                  <a:srgbClr val="002060"/>
                </a:solidFill>
                <a:latin typeface="Calisto MT" panose="02040603050505030304" pitchFamily="18" charset="0"/>
              </a:rPr>
              <a:t>Debemos estimar la iglesia, considerar lo preciosa que es, y esto nos debe motivar a dedicar nuestro amor, nuestro tiempo, nuestro apoyo, nuestro esfuerzo y sacrificio a las cosas de Dios.</a:t>
            </a:r>
          </a:p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2031999" y="217715"/>
            <a:ext cx="8352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Clr>
                <a:srgbClr val="FF0000"/>
              </a:buClr>
            </a:pPr>
            <a:r>
              <a:rPr lang="es-ES" sz="4400" dirty="0">
                <a:solidFill>
                  <a:schemeClr val="accent6">
                    <a:lumMod val="75000"/>
                  </a:schemeClr>
                </a:solidFill>
                <a:latin typeface="Britannic Bold" panose="020B0903060703020204" pitchFamily="34" charset="0"/>
              </a:rPr>
              <a:t>El Reino De Dios. </a:t>
            </a:r>
          </a:p>
          <a:p>
            <a:pPr lvl="1" algn="ctr">
              <a:buClr>
                <a:srgbClr val="FF0000"/>
              </a:buClr>
            </a:pPr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Britannic Bold" panose="020B0903060703020204" pitchFamily="34" charset="0"/>
              </a:rPr>
              <a:t>Mateo 13:44-46 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268280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 rot="16200000">
            <a:off x="-2971425" y="3098052"/>
            <a:ext cx="6574970" cy="6321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Cosas Más Preciosas Que El Oro</a:t>
            </a:r>
            <a:endParaRPr lang="es-MX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407884" y="2419543"/>
            <a:ext cx="102906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2800" b="1" dirty="0">
                <a:solidFill>
                  <a:srgbClr val="002060"/>
                </a:solidFill>
                <a:latin typeface="Calisto MT" panose="02040603050505030304" pitchFamily="18" charset="0"/>
              </a:rPr>
              <a:t>¿Cuales son estas promesas?</a:t>
            </a:r>
          </a:p>
          <a:p>
            <a:pPr marL="742950" lvl="1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2400" dirty="0">
                <a:solidFill>
                  <a:srgbClr val="002060"/>
                </a:solidFill>
                <a:latin typeface="Calisto MT" panose="02040603050505030304" pitchFamily="18" charset="0"/>
              </a:rPr>
              <a:t>Vida eterna. “</a:t>
            </a:r>
            <a:r>
              <a:rPr lang="es-ES" sz="2400" b="1" i="1" dirty="0">
                <a:solidFill>
                  <a:srgbClr val="E1482E"/>
                </a:solidFill>
                <a:latin typeface="Calisto MT" panose="02040603050505030304" pitchFamily="18" charset="0"/>
              </a:rPr>
              <a:t>Y esta es la promesa que él nos hizo, la vida eterna</a:t>
            </a:r>
            <a:r>
              <a:rPr lang="es-ES" sz="2400" dirty="0">
                <a:solidFill>
                  <a:srgbClr val="002060"/>
                </a:solidFill>
                <a:latin typeface="Calisto MT" panose="02040603050505030304" pitchFamily="18" charset="0"/>
              </a:rPr>
              <a:t>” (1 Jn. 2:25) </a:t>
            </a:r>
          </a:p>
          <a:p>
            <a:pPr marL="742950" lvl="1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2400" dirty="0">
                <a:solidFill>
                  <a:srgbClr val="002060"/>
                </a:solidFill>
                <a:latin typeface="Calisto MT" panose="02040603050505030304" pitchFamily="18" charset="0"/>
              </a:rPr>
              <a:t>El perdón de pecados, para nuestra reconciliación con Dios. “…</a:t>
            </a:r>
            <a:r>
              <a:rPr lang="es-ES" sz="2400" b="1" i="1" dirty="0">
                <a:solidFill>
                  <a:srgbClr val="E1482E"/>
                </a:solidFill>
                <a:latin typeface="Calisto MT" panose="02040603050505030304" pitchFamily="18" charset="0"/>
              </a:rPr>
              <a:t>os dio vida juntamente con él, perdonándoos todos los pecados</a:t>
            </a:r>
            <a:r>
              <a:rPr lang="es-ES" sz="2400" dirty="0">
                <a:solidFill>
                  <a:srgbClr val="002060"/>
                </a:solidFill>
                <a:latin typeface="Calisto MT" panose="02040603050505030304" pitchFamily="18" charset="0"/>
              </a:rPr>
              <a:t>” (Col. 2:13).</a:t>
            </a:r>
          </a:p>
          <a:p>
            <a:pPr marL="742950" lvl="1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2400" dirty="0">
                <a:solidFill>
                  <a:srgbClr val="002060"/>
                </a:solidFill>
                <a:latin typeface="Calisto MT" panose="02040603050505030304" pitchFamily="18" charset="0"/>
              </a:rPr>
              <a:t>La esperanza en el cielo. “…</a:t>
            </a:r>
            <a:r>
              <a:rPr lang="es-ES" sz="2400" b="1" i="1" dirty="0">
                <a:solidFill>
                  <a:srgbClr val="E1482E"/>
                </a:solidFill>
                <a:latin typeface="Calisto MT" panose="02040603050505030304" pitchFamily="18" charset="0"/>
              </a:rPr>
              <a:t>a causa de la esperanza que os está guardada en los cielos</a:t>
            </a:r>
            <a:r>
              <a:rPr lang="es-ES" sz="2400" dirty="0">
                <a:solidFill>
                  <a:srgbClr val="002060"/>
                </a:solidFill>
                <a:latin typeface="Calisto MT" panose="02040603050505030304" pitchFamily="18" charset="0"/>
              </a:rPr>
              <a:t>” (Col.1:5).</a:t>
            </a:r>
          </a:p>
          <a:p>
            <a:pPr marL="742950" lvl="1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2400" dirty="0">
                <a:solidFill>
                  <a:srgbClr val="002060"/>
                </a:solidFill>
                <a:latin typeface="Calisto MT" panose="02040603050505030304" pitchFamily="18" charset="0"/>
              </a:rPr>
              <a:t>Oraciones escuchadas. “</a:t>
            </a:r>
            <a:r>
              <a:rPr lang="es-ES" sz="2400" b="1" i="1" dirty="0">
                <a:solidFill>
                  <a:srgbClr val="E1482E"/>
                </a:solidFill>
                <a:latin typeface="Calisto MT" panose="02040603050505030304" pitchFamily="18" charset="0"/>
              </a:rPr>
              <a:t>Porque los ojos del Señor están sobre los justos, Y sus oídos atentos a sus oraciones</a:t>
            </a:r>
            <a:r>
              <a:rPr lang="es-ES" sz="2400" dirty="0">
                <a:solidFill>
                  <a:srgbClr val="002060"/>
                </a:solidFill>
                <a:latin typeface="Calisto MT" panose="02040603050505030304" pitchFamily="18" charset="0"/>
              </a:rPr>
              <a:t>” (1 Ped. 3:12).</a:t>
            </a:r>
          </a:p>
          <a:p>
            <a:pPr marL="285750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2800" b="1" dirty="0">
                <a:solidFill>
                  <a:srgbClr val="002060"/>
                </a:solidFill>
                <a:latin typeface="Calisto MT" panose="02040603050505030304" pitchFamily="18" charset="0"/>
              </a:rPr>
              <a:t>En Cristo tenemos una vida rica de promesas y bendiciones.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046513" y="130628"/>
            <a:ext cx="8352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Clr>
                <a:srgbClr val="FF0000"/>
              </a:buClr>
            </a:pPr>
            <a:r>
              <a:rPr lang="pt-BR" sz="4400" dirty="0">
                <a:solidFill>
                  <a:schemeClr val="accent6">
                    <a:lumMod val="75000"/>
                  </a:schemeClr>
                </a:solidFill>
                <a:latin typeface="Britannic Bold" panose="020B0903060703020204" pitchFamily="34" charset="0"/>
              </a:rPr>
              <a:t>Preciosas Promesas.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603150" y="1188912"/>
            <a:ext cx="97690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buClr>
                <a:srgbClr val="FF0000"/>
              </a:buClr>
            </a:pPr>
            <a:r>
              <a:rPr lang="es-ES" sz="2400" b="1" i="1" dirty="0">
                <a:solidFill>
                  <a:srgbClr val="E1482E"/>
                </a:solidFill>
                <a:latin typeface="Calisto MT" panose="02040603050505030304" pitchFamily="18" charset="0"/>
              </a:rPr>
              <a:t>“…por medio de las cuales nos ha dado preciosas y grandísimas promesas”</a:t>
            </a:r>
          </a:p>
          <a:p>
            <a:pPr lvl="1" algn="ctr">
              <a:buClr>
                <a:srgbClr val="FF0000"/>
              </a:buClr>
            </a:pP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Calisto MT" panose="02040603050505030304" pitchFamily="18" charset="0"/>
              </a:rPr>
              <a:t>2 Pedro.1:4 </a:t>
            </a:r>
            <a:endParaRPr lang="es-ES" sz="700" b="1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06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 rot="16200000">
            <a:off x="-2971425" y="3098052"/>
            <a:ext cx="6574970" cy="6321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Cosas Más Preciosas Que El Oro</a:t>
            </a:r>
            <a:endParaRPr lang="es-MX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596570" y="2549128"/>
            <a:ext cx="1029062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3200" dirty="0">
                <a:solidFill>
                  <a:srgbClr val="002060"/>
                </a:solidFill>
                <a:latin typeface="Calisto MT" panose="02040603050505030304" pitchFamily="18" charset="0"/>
              </a:rPr>
              <a:t>Aquella persona que tiene un cónyuge: piadoso, fiel, espiritual, que ama a Dios, tiene algo que vale mucho más que el oro.</a:t>
            </a:r>
          </a:p>
          <a:p>
            <a:pPr marL="285750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3200" dirty="0">
                <a:solidFill>
                  <a:srgbClr val="002060"/>
                </a:solidFill>
                <a:latin typeface="Calisto MT" panose="02040603050505030304" pitchFamily="18" charset="0"/>
              </a:rPr>
              <a:t>Es un regalo de Dios. </a:t>
            </a:r>
          </a:p>
          <a:p>
            <a:pPr marL="742950" lvl="1" indent="-285750">
              <a:buClr>
                <a:srgbClr val="00CC00"/>
              </a:buClr>
              <a:buFont typeface="Wingdings 2" panose="05020102010507070707" pitchFamily="18" charset="2"/>
              <a:buChar char=""/>
            </a:pPr>
            <a:r>
              <a:rPr lang="es-ES" sz="3200" dirty="0">
                <a:solidFill>
                  <a:srgbClr val="002060"/>
                </a:solidFill>
                <a:latin typeface="Calisto MT" panose="02040603050505030304" pitchFamily="18" charset="0"/>
              </a:rPr>
              <a:t>“</a:t>
            </a:r>
            <a:r>
              <a:rPr lang="es-ES" sz="3200" b="1" i="1" dirty="0">
                <a:solidFill>
                  <a:srgbClr val="E1482E"/>
                </a:solidFill>
                <a:latin typeface="Calisto MT" panose="02040603050505030304" pitchFamily="18" charset="0"/>
              </a:rPr>
              <a:t>El que halla esposa halla el bien, Y alcanza la benevolencia de Jehová</a:t>
            </a:r>
            <a:r>
              <a:rPr lang="es-ES" sz="3200" dirty="0">
                <a:solidFill>
                  <a:srgbClr val="002060"/>
                </a:solidFill>
                <a:latin typeface="Calisto MT" panose="02040603050505030304" pitchFamily="18" charset="0"/>
              </a:rPr>
              <a:t>” (Pr.18:22).</a:t>
            </a:r>
          </a:p>
          <a:p>
            <a:pPr marL="285750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3200" dirty="0">
                <a:solidFill>
                  <a:srgbClr val="002060"/>
                </a:solidFill>
                <a:latin typeface="Calisto MT" panose="02040603050505030304" pitchFamily="18" charset="0"/>
              </a:rPr>
              <a:t>Un esposo o esposa que lo ayudará a ir al cielo.</a:t>
            </a:r>
          </a:p>
          <a:p>
            <a:pPr marL="285750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3200" dirty="0">
                <a:solidFill>
                  <a:srgbClr val="002060"/>
                </a:solidFill>
                <a:latin typeface="Calisto MT" panose="02040603050505030304" pitchFamily="18" charset="0"/>
              </a:rPr>
              <a:t>Eso vale más que el oro.</a:t>
            </a:r>
          </a:p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2031999" y="217715"/>
            <a:ext cx="8352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Clr>
                <a:srgbClr val="FF0000"/>
              </a:buClr>
            </a:pPr>
            <a:r>
              <a:rPr lang="es-ES" sz="4400" dirty="0">
                <a:solidFill>
                  <a:schemeClr val="accent6">
                    <a:lumMod val="75000"/>
                  </a:schemeClr>
                </a:solidFill>
                <a:latin typeface="Britannic Bold" panose="020B0903060703020204" pitchFamily="34" charset="0"/>
              </a:rPr>
              <a:t>Mujer o Varón Virtuoso. </a:t>
            </a:r>
            <a:endParaRPr lang="es-ES" sz="800" dirty="0"/>
          </a:p>
        </p:txBody>
      </p:sp>
      <p:sp>
        <p:nvSpPr>
          <p:cNvPr id="2" name="Rectángulo 1"/>
          <p:cNvSpPr/>
          <p:nvPr/>
        </p:nvSpPr>
        <p:spPr>
          <a:xfrm>
            <a:off x="3268211" y="1251116"/>
            <a:ext cx="633237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i="1" dirty="0">
                <a:solidFill>
                  <a:srgbClr val="E1482E"/>
                </a:solidFill>
                <a:latin typeface="Calisto MT" panose="02040603050505030304" pitchFamily="18" charset="0"/>
              </a:rPr>
              <a:t>“Mujer virtuosa, ¿quién la hallará?” </a:t>
            </a:r>
          </a:p>
          <a:p>
            <a:pPr algn="ctr"/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alisto MT" panose="02040603050505030304" pitchFamily="18" charset="0"/>
              </a:rPr>
              <a:t>Proverbios 31:10 </a:t>
            </a:r>
          </a:p>
        </p:txBody>
      </p:sp>
    </p:spTree>
    <p:extLst>
      <p:ext uri="{BB962C8B-B14F-4D97-AF65-F5344CB8AC3E}">
        <p14:creationId xmlns:p14="http://schemas.microsoft.com/office/powerpoint/2010/main" val="18133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 rot="16200000">
            <a:off x="-2971425" y="3098052"/>
            <a:ext cx="6574970" cy="6321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Cosas Más Preciosas Que El Oro</a:t>
            </a:r>
            <a:endParaRPr lang="es-MX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40113" y="1988457"/>
            <a:ext cx="94197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3600" dirty="0">
                <a:solidFill>
                  <a:srgbClr val="002060"/>
                </a:solidFill>
                <a:latin typeface="Calisto MT" panose="02040603050505030304" pitchFamily="18" charset="0"/>
              </a:rPr>
              <a:t>Dejemos de pensar como el mundo que cree que el dinero es lo mas importante y valioso que hay.</a:t>
            </a:r>
          </a:p>
          <a:p>
            <a:pPr marL="285750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3600" dirty="0">
                <a:solidFill>
                  <a:srgbClr val="002060"/>
                </a:solidFill>
                <a:latin typeface="Calisto MT" panose="02040603050505030304" pitchFamily="18" charset="0"/>
              </a:rPr>
              <a:t>Hay cosas de verdadero valor, hay cosas preciosas.</a:t>
            </a:r>
          </a:p>
          <a:p>
            <a:pPr marL="285750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3600" dirty="0">
                <a:solidFill>
                  <a:srgbClr val="002060"/>
                </a:solidFill>
                <a:latin typeface="Calisto MT" panose="02040603050505030304" pitchFamily="18" charset="0"/>
              </a:rPr>
              <a:t>Hay cosas mas valiosas que todos los tesoros de este mundo.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031999" y="217715"/>
            <a:ext cx="8352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Clr>
                <a:srgbClr val="FF0000"/>
              </a:buClr>
            </a:pPr>
            <a:r>
              <a:rPr lang="es-ES" sz="6000" dirty="0">
                <a:solidFill>
                  <a:schemeClr val="accent6">
                    <a:lumMod val="75000"/>
                  </a:schemeClr>
                </a:solidFill>
                <a:latin typeface="Britannic Bold" panose="020B0903060703020204" pitchFamily="34" charset="0"/>
              </a:rPr>
              <a:t>Conclusión:</a:t>
            </a: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29370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 rot="16200000">
            <a:off x="-2971425" y="3098052"/>
            <a:ext cx="6574970" cy="6321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Cosas Más Preciosas Que El Oro</a:t>
            </a:r>
            <a:endParaRPr lang="es-MX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40113" y="1988457"/>
            <a:ext cx="102906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3200" dirty="0">
                <a:solidFill>
                  <a:srgbClr val="002060"/>
                </a:solidFill>
                <a:latin typeface="Calisto MT" panose="02040603050505030304" pitchFamily="18" charset="0"/>
              </a:rPr>
              <a:t>Las cosas de este mundo son inciertas y debemos recordar y tener presente siempre que en Cristo somos ricos.</a:t>
            </a:r>
          </a:p>
          <a:p>
            <a:pPr marL="285750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3200" dirty="0">
                <a:solidFill>
                  <a:srgbClr val="002060"/>
                </a:solidFill>
                <a:latin typeface="Calisto MT" panose="02040603050505030304" pitchFamily="18" charset="0"/>
              </a:rPr>
              <a:t>“</a:t>
            </a:r>
            <a:r>
              <a:rPr lang="es-ES" sz="3200" b="1" i="1" dirty="0">
                <a:solidFill>
                  <a:srgbClr val="E1482E"/>
                </a:solidFill>
                <a:latin typeface="Calisto MT" panose="02040603050505030304" pitchFamily="18" charset="0"/>
              </a:rPr>
              <a:t>Porque ya conocéis la gracia de nuestro Señor Jesucristo, que por amor a vosotros se hizo pobre, siendo rico, para que vosotros con su pobreza fueseis enriquecidos</a:t>
            </a:r>
            <a:r>
              <a:rPr lang="es-ES" sz="3200" dirty="0">
                <a:solidFill>
                  <a:srgbClr val="002060"/>
                </a:solidFill>
                <a:latin typeface="Calisto MT" panose="02040603050505030304" pitchFamily="18" charset="0"/>
              </a:rPr>
              <a:t>” (2 Cor. 8:9).</a:t>
            </a:r>
          </a:p>
          <a:p>
            <a:pPr marL="285750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3200" dirty="0">
                <a:solidFill>
                  <a:srgbClr val="002060"/>
                </a:solidFill>
                <a:latin typeface="Calisto MT" panose="02040603050505030304" pitchFamily="18" charset="0"/>
              </a:rPr>
              <a:t>No hay nada más precioso que esto.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031999" y="217715"/>
            <a:ext cx="8352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Clr>
                <a:srgbClr val="FF0000"/>
              </a:buClr>
            </a:pPr>
            <a:r>
              <a:rPr lang="es-ES" sz="6000" dirty="0">
                <a:solidFill>
                  <a:schemeClr val="accent6">
                    <a:lumMod val="75000"/>
                  </a:schemeClr>
                </a:solidFill>
                <a:latin typeface="Britannic Bold" panose="020B0903060703020204" pitchFamily="34" charset="0"/>
              </a:rPr>
              <a:t>Conclusión:</a:t>
            </a: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258886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 rot="16200000">
            <a:off x="-2971425" y="3098052"/>
            <a:ext cx="6574970" cy="6321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Cosas Más Preciosas Que El Oro</a:t>
            </a:r>
            <a:endParaRPr lang="es-MX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110514" y="870858"/>
            <a:ext cx="567508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3200" dirty="0">
                <a:solidFill>
                  <a:srgbClr val="002060"/>
                </a:solidFill>
                <a:latin typeface="Calisto MT" panose="02040603050505030304" pitchFamily="18" charset="0"/>
              </a:rPr>
              <a:t>En este mundo tan diverso, compuesto de grandes diferencias, en idiomas, culturas, tradiciones y gustos. </a:t>
            </a:r>
          </a:p>
          <a:p>
            <a:pPr marL="285750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3200" dirty="0">
                <a:solidFill>
                  <a:srgbClr val="002060"/>
                </a:solidFill>
                <a:latin typeface="Calisto MT" panose="02040603050505030304" pitchFamily="18" charset="0"/>
              </a:rPr>
              <a:t>Sin embargo, hay un tema de interés común que todos entienden </a:t>
            </a:r>
            <a:r>
              <a:rPr lang="es-ES" sz="3200" b="1" dirty="0">
                <a:solidFill>
                  <a:srgbClr val="002060"/>
                </a:solidFill>
                <a:latin typeface="Calisto MT" panose="02040603050505030304" pitchFamily="18" charset="0"/>
              </a:rPr>
              <a:t>“el Dinero”</a:t>
            </a:r>
          </a:p>
          <a:p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879" y="1320346"/>
            <a:ext cx="4381500" cy="314325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770744" y="4992915"/>
            <a:ext cx="10116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3200" dirty="0">
                <a:solidFill>
                  <a:srgbClr val="002060"/>
                </a:solidFill>
                <a:latin typeface="Calisto MT" panose="02040603050505030304" pitchFamily="18" charset="0"/>
              </a:rPr>
              <a:t>No podemos negar que este mundo gira alrededor y entorno al dinero. La mayoría de las personas por dinero hacen cualquier cosa. </a:t>
            </a:r>
          </a:p>
        </p:txBody>
      </p:sp>
    </p:spTree>
    <p:extLst>
      <p:ext uri="{BB962C8B-B14F-4D97-AF65-F5344CB8AC3E}">
        <p14:creationId xmlns:p14="http://schemas.microsoft.com/office/powerpoint/2010/main" val="336255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 rot="16200000">
            <a:off x="-2971425" y="3098052"/>
            <a:ext cx="6574970" cy="6321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Cosas Más Preciosas Que El Oro</a:t>
            </a:r>
            <a:endParaRPr lang="es-MX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704114" y="595086"/>
            <a:ext cx="612503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2800" dirty="0">
                <a:solidFill>
                  <a:srgbClr val="002060"/>
                </a:solidFill>
                <a:latin typeface="Calisto MT" panose="02040603050505030304" pitchFamily="18" charset="0"/>
              </a:rPr>
              <a:t>Alguien dijo: </a:t>
            </a:r>
            <a:r>
              <a:rPr lang="es-ES" sz="2800" b="1" dirty="0">
                <a:solidFill>
                  <a:srgbClr val="002060"/>
                </a:solidFill>
                <a:latin typeface="Calisto MT" panose="02040603050505030304" pitchFamily="18" charset="0"/>
              </a:rPr>
              <a:t>“Todo hombre tiene su precio”. </a:t>
            </a:r>
          </a:p>
          <a:p>
            <a:pPr marL="285750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2800" dirty="0">
                <a:solidFill>
                  <a:srgbClr val="002060"/>
                </a:solidFill>
                <a:latin typeface="Calisto MT" panose="02040603050505030304" pitchFamily="18" charset="0"/>
              </a:rPr>
              <a:t>El dinero habla y tiene un mensaje muy convincente. </a:t>
            </a:r>
          </a:p>
          <a:p>
            <a:pPr marL="285750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2800" dirty="0">
                <a:solidFill>
                  <a:srgbClr val="002060"/>
                </a:solidFill>
                <a:latin typeface="Calisto MT" panose="02040603050505030304" pitchFamily="18" charset="0"/>
              </a:rPr>
              <a:t>Las riquezas tienen una tremenda influencia sobre nosotros los seres humanos.</a:t>
            </a:r>
          </a:p>
          <a:p>
            <a:pPr marL="285750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2800" dirty="0">
                <a:solidFill>
                  <a:srgbClr val="002060"/>
                </a:solidFill>
                <a:latin typeface="Calisto MT" panose="02040603050505030304" pitchFamily="18" charset="0"/>
              </a:rPr>
              <a:t>Sin duda que en este mundo existen cosas de mucho valor, tales como: Obras de arte de pintores famosos, Joyas, Diamantes, Aun grandes mansiones y muchas otras cosas que valen su precio en Oro</a:t>
            </a:r>
          </a:p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0571" r="18800"/>
          <a:stretch/>
        </p:blipFill>
        <p:spPr>
          <a:xfrm>
            <a:off x="1988458" y="1019772"/>
            <a:ext cx="3104114" cy="511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3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 rot="16200000">
            <a:off x="-2971425" y="3098052"/>
            <a:ext cx="6574970" cy="6321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Cosas Más Preciosas Que El Oro</a:t>
            </a:r>
            <a:endParaRPr lang="es-MX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878287" y="1219200"/>
            <a:ext cx="560251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2800" dirty="0">
                <a:solidFill>
                  <a:srgbClr val="002060"/>
                </a:solidFill>
                <a:latin typeface="Calisto MT" panose="02040603050505030304" pitchFamily="18" charset="0"/>
              </a:rPr>
              <a:t>El oro es el metal más preciado en el mundo, al menos representa, en el lenguaje nuestro, algo de sumo valor.</a:t>
            </a:r>
          </a:p>
          <a:p>
            <a:pPr marL="285750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2800" dirty="0">
                <a:solidFill>
                  <a:srgbClr val="002060"/>
                </a:solidFill>
                <a:latin typeface="Calisto MT" panose="02040603050505030304" pitchFamily="18" charset="0"/>
              </a:rPr>
              <a:t>Pero ¿Habrá algo más precioso que el oro? </a:t>
            </a:r>
          </a:p>
          <a:p>
            <a:pPr marL="285750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2800" dirty="0">
                <a:solidFill>
                  <a:srgbClr val="002060"/>
                </a:solidFill>
                <a:latin typeface="Calisto MT" panose="02040603050505030304" pitchFamily="18" charset="0"/>
              </a:rPr>
              <a:t>¿Habrá algo más valioso en toda esta vida que el dinero?</a:t>
            </a:r>
          </a:p>
          <a:p>
            <a:pPr marL="285750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2800" dirty="0">
                <a:solidFill>
                  <a:srgbClr val="002060"/>
                </a:solidFill>
                <a:latin typeface="Calisto MT" panose="02040603050505030304" pitchFamily="18" charset="0"/>
              </a:rPr>
              <a:t>Para muchos no hay nada más valioso que el oro, y lo demuestran en su forma de vivir.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306" y="2217058"/>
            <a:ext cx="4536350" cy="229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3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 rot="16200000">
            <a:off x="-2971425" y="3098052"/>
            <a:ext cx="6574970" cy="6321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Cosas Más Preciosas Que El Oro</a:t>
            </a:r>
            <a:endParaRPr lang="es-MX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85258" y="1103086"/>
            <a:ext cx="102325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3600" dirty="0">
                <a:solidFill>
                  <a:srgbClr val="002060"/>
                </a:solidFill>
                <a:latin typeface="Calisto MT" panose="02040603050505030304" pitchFamily="18" charset="0"/>
              </a:rPr>
              <a:t>Quisiera invitarles a tener en cuenta  algunas cosas que la Biblia considera de valor inestimable, cosas más valiosa que el oro.</a:t>
            </a:r>
          </a:p>
          <a:p>
            <a:pPr lvl="0">
              <a:buClr>
                <a:srgbClr val="FF0000"/>
              </a:buClr>
            </a:pPr>
            <a:endParaRPr lang="es-ES" sz="3600" dirty="0">
              <a:solidFill>
                <a:srgbClr val="002060"/>
              </a:solidFill>
              <a:latin typeface="Calisto MT" panose="02040603050505030304" pitchFamily="18" charset="0"/>
            </a:endParaRPr>
          </a:p>
          <a:p>
            <a:pPr marL="971550" lvl="1" indent="-514350">
              <a:buClr>
                <a:srgbClr val="FF0000"/>
              </a:buClr>
              <a:buFont typeface="+mj-lt"/>
              <a:buAutoNum type="arabicPeriod"/>
            </a:pPr>
            <a:r>
              <a:rPr lang="es-ES" sz="3600" dirty="0">
                <a:solidFill>
                  <a:srgbClr val="002060"/>
                </a:solidFill>
                <a:latin typeface="Calisto MT" panose="02040603050505030304" pitchFamily="18" charset="0"/>
              </a:rPr>
              <a:t>El Alma. Mateo.16:26.</a:t>
            </a:r>
          </a:p>
          <a:p>
            <a:pPr marL="971550" lvl="1" indent="-514350">
              <a:buClr>
                <a:srgbClr val="FF0000"/>
              </a:buClr>
              <a:buFont typeface="+mj-lt"/>
              <a:buAutoNum type="arabicPeriod"/>
            </a:pPr>
            <a:r>
              <a:rPr lang="es-ES" sz="3600" dirty="0">
                <a:solidFill>
                  <a:srgbClr val="002060"/>
                </a:solidFill>
                <a:latin typeface="Calisto MT" panose="02040603050505030304" pitchFamily="18" charset="0"/>
              </a:rPr>
              <a:t>La Fe. 1Pedro.1:7.</a:t>
            </a:r>
          </a:p>
          <a:p>
            <a:pPr marL="971550" lvl="1" indent="-514350">
              <a:buClr>
                <a:srgbClr val="FF0000"/>
              </a:buClr>
              <a:buFont typeface="+mj-lt"/>
              <a:buAutoNum type="arabicPeriod"/>
            </a:pPr>
            <a:r>
              <a:rPr lang="es-ES" sz="3600" dirty="0">
                <a:solidFill>
                  <a:srgbClr val="002060"/>
                </a:solidFill>
                <a:latin typeface="Calisto MT" panose="02040603050505030304" pitchFamily="18" charset="0"/>
              </a:rPr>
              <a:t>El Reino de Dios. Mateo13:44-46.</a:t>
            </a:r>
          </a:p>
          <a:p>
            <a:pPr marL="971550" lvl="1" indent="-514350">
              <a:buClr>
                <a:srgbClr val="FF0000"/>
              </a:buClr>
              <a:buFont typeface="+mj-lt"/>
              <a:buAutoNum type="arabicPeriod"/>
            </a:pPr>
            <a:r>
              <a:rPr lang="pt-BR" sz="3600" dirty="0">
                <a:solidFill>
                  <a:srgbClr val="002060"/>
                </a:solidFill>
                <a:latin typeface="Calisto MT" panose="02040603050505030304" pitchFamily="18" charset="0"/>
              </a:rPr>
              <a:t>Preciosas promesas. 2 Pedro.1:4. </a:t>
            </a:r>
          </a:p>
          <a:p>
            <a:pPr marL="971550" lvl="1" indent="-514350">
              <a:buClr>
                <a:srgbClr val="FF0000"/>
              </a:buClr>
              <a:buFont typeface="+mj-lt"/>
              <a:buAutoNum type="arabicPeriod"/>
            </a:pPr>
            <a:r>
              <a:rPr lang="es-ES" sz="3600" dirty="0">
                <a:solidFill>
                  <a:srgbClr val="002060"/>
                </a:solidFill>
                <a:latin typeface="Calisto MT" panose="02040603050505030304" pitchFamily="18" charset="0"/>
              </a:rPr>
              <a:t>Mujer o Varón Virtuoso. Proverbios 31:10 </a:t>
            </a:r>
          </a:p>
          <a:p>
            <a:pPr marL="971550" lvl="1" indent="-514350">
              <a:buClr>
                <a:srgbClr val="FF0000"/>
              </a:buClr>
              <a:buFont typeface="+mj-lt"/>
              <a:buAutoNum type="arabicPeriod"/>
            </a:pPr>
            <a:endParaRPr lang="es-ES" sz="28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75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 rot="16200000">
            <a:off x="-2971425" y="3098052"/>
            <a:ext cx="6574970" cy="6321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Cosas Más Preciosas Que El Oro</a:t>
            </a:r>
            <a:endParaRPr lang="es-MX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785256" y="3380831"/>
            <a:ext cx="98261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2800" dirty="0">
                <a:solidFill>
                  <a:srgbClr val="002060"/>
                </a:solidFill>
                <a:latin typeface="Calisto MT" panose="02040603050505030304" pitchFamily="18" charset="0"/>
              </a:rPr>
              <a:t>Alma: “</a:t>
            </a:r>
            <a:r>
              <a:rPr lang="es-ES" sz="2800" dirty="0" err="1">
                <a:solidFill>
                  <a:srgbClr val="002060"/>
                </a:solidFill>
                <a:latin typeface="Calisto MT" panose="02040603050505030304" pitchFamily="18" charset="0"/>
              </a:rPr>
              <a:t>psuque</a:t>
            </a:r>
            <a:r>
              <a:rPr lang="es-ES" sz="2800" dirty="0">
                <a:solidFill>
                  <a:srgbClr val="002060"/>
                </a:solidFill>
                <a:latin typeface="Calisto MT" panose="02040603050505030304" pitchFamily="18" charset="0"/>
              </a:rPr>
              <a:t>” la parte espiritual del hombre, la que no es material o corporal. ¡Esa que no muere!</a:t>
            </a:r>
          </a:p>
          <a:p>
            <a:pPr marL="285750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2800" dirty="0">
                <a:solidFill>
                  <a:srgbClr val="002060"/>
                </a:solidFill>
                <a:latin typeface="Calisto MT" panose="02040603050505030304" pitchFamily="18" charset="0"/>
              </a:rPr>
              <a:t>Un alma, (tu alma, mi alma) vale más que todo el oro del mundo.</a:t>
            </a:r>
          </a:p>
          <a:p>
            <a:pPr marL="285750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2800" dirty="0">
                <a:solidFill>
                  <a:srgbClr val="002060"/>
                </a:solidFill>
                <a:latin typeface="Calisto MT" panose="02040603050505030304" pitchFamily="18" charset="0"/>
              </a:rPr>
              <a:t>El Señor Jesús nos enseña que si lo tenemos todo y perdemos el alma ¡No tenemos nada! </a:t>
            </a:r>
          </a:p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1727200" y="1857827"/>
            <a:ext cx="1016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E1482E"/>
                </a:solidFill>
                <a:latin typeface="Calisto MT" panose="02040603050505030304" pitchFamily="18" charset="0"/>
              </a:rPr>
              <a:t>“</a:t>
            </a:r>
            <a:r>
              <a:rPr lang="es-ES" sz="2800" b="1" i="1" dirty="0">
                <a:solidFill>
                  <a:srgbClr val="E1482E"/>
                </a:solidFill>
                <a:latin typeface="Calisto MT" panose="02040603050505030304" pitchFamily="18" charset="0"/>
              </a:rPr>
              <a:t>Porque ¿qué aprovechará al hombre, si ganare todo el mundo, y perdiere su alma? ¿O qué recompensa dará el hombre por su alma</a:t>
            </a:r>
            <a:r>
              <a:rPr lang="es-ES" sz="2800" b="1" dirty="0">
                <a:solidFill>
                  <a:srgbClr val="E1482E"/>
                </a:solidFill>
                <a:latin typeface="Calisto MT" panose="02040603050505030304" pitchFamily="18" charset="0"/>
              </a:rPr>
              <a:t>?” </a:t>
            </a:r>
          </a:p>
          <a:p>
            <a:pPr algn="ctr"/>
            <a:r>
              <a:rPr lang="es-ES" sz="2800" b="1" dirty="0">
                <a:solidFill>
                  <a:schemeClr val="accent6">
                    <a:lumMod val="75000"/>
                  </a:schemeClr>
                </a:solidFill>
                <a:latin typeface="Calisto MT" panose="02040603050505030304" pitchFamily="18" charset="0"/>
              </a:rPr>
              <a:t>Mateo.16:26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046514" y="261257"/>
            <a:ext cx="835235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Clr>
                <a:srgbClr val="FF0000"/>
              </a:buClr>
            </a:pPr>
            <a:r>
              <a:rPr lang="es-ES" sz="5400" dirty="0">
                <a:solidFill>
                  <a:schemeClr val="accent6">
                    <a:lumMod val="75000"/>
                  </a:schemeClr>
                </a:solidFill>
                <a:latin typeface="Britannic Bold" panose="020B0903060703020204" pitchFamily="34" charset="0"/>
              </a:rPr>
              <a:t>El Alma. </a:t>
            </a:r>
          </a:p>
          <a:p>
            <a:pPr lvl="1" algn="ctr">
              <a:buClr>
                <a:srgbClr val="FF0000"/>
              </a:buClr>
            </a:pPr>
            <a:endParaRPr lang="es-ES" sz="2800" dirty="0">
              <a:solidFill>
                <a:schemeClr val="accent6">
                  <a:lumMod val="75000"/>
                </a:schemeClr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49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 rot="16200000">
            <a:off x="-2971425" y="3098052"/>
            <a:ext cx="6574970" cy="6321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Cosas Más Preciosas Que El Oro</a:t>
            </a:r>
            <a:endParaRPr lang="es-MX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25600" y="1872342"/>
            <a:ext cx="10261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2800" dirty="0">
                <a:solidFill>
                  <a:srgbClr val="002060"/>
                </a:solidFill>
                <a:latin typeface="Calisto MT" panose="02040603050505030304" pitchFamily="18" charset="0"/>
              </a:rPr>
              <a:t>Dios es el que ha decidido el valor del alma. </a:t>
            </a:r>
          </a:p>
          <a:p>
            <a:pPr marL="742950" lvl="1" indent="-285750" algn="ctr">
              <a:buClr>
                <a:srgbClr val="00CC00"/>
              </a:buClr>
              <a:buFont typeface="Wingdings 2" panose="05020102010507070707" pitchFamily="18" charset="2"/>
              <a:buChar char=""/>
            </a:pPr>
            <a:r>
              <a:rPr lang="es-ES" sz="2800" i="1" dirty="0">
                <a:solidFill>
                  <a:schemeClr val="accent5">
                    <a:lumMod val="75000"/>
                  </a:schemeClr>
                </a:solidFill>
                <a:latin typeface="Calisto MT" panose="02040603050505030304" pitchFamily="18" charset="0"/>
              </a:rPr>
              <a:t>“</a:t>
            </a:r>
            <a:r>
              <a:rPr lang="es-ES" sz="2800" i="1" dirty="0">
                <a:solidFill>
                  <a:srgbClr val="E1482E"/>
                </a:solidFill>
                <a:latin typeface="Calisto MT" panose="02040603050505030304" pitchFamily="18" charset="0"/>
              </a:rPr>
              <a:t>…</a:t>
            </a:r>
            <a:r>
              <a:rPr lang="es-ES" sz="2800" b="1" i="1" dirty="0">
                <a:solidFill>
                  <a:srgbClr val="E1482E"/>
                </a:solidFill>
                <a:latin typeface="Calisto MT" panose="02040603050505030304" pitchFamily="18" charset="0"/>
              </a:rPr>
              <a:t>sabiendo que fuisteis rescatados de vuestra vana manera de vivir, la cual recibisteis de vuestros padres, no con cosas corruptibles, como oro o plata, sino con la sangre preciosa de Cristo, como de un cordero sin mancha y sin contaminación</a:t>
            </a:r>
            <a:r>
              <a:rPr lang="es-ES" sz="2800" i="1" dirty="0">
                <a:solidFill>
                  <a:schemeClr val="accent5">
                    <a:lumMod val="75000"/>
                  </a:schemeClr>
                </a:solidFill>
                <a:latin typeface="Calisto MT" panose="02040603050505030304" pitchFamily="18" charset="0"/>
              </a:rPr>
              <a:t>”      </a:t>
            </a:r>
            <a:r>
              <a:rPr lang="es-ES" sz="2800" dirty="0">
                <a:solidFill>
                  <a:schemeClr val="accent5">
                    <a:lumMod val="75000"/>
                  </a:schemeClr>
                </a:solidFill>
                <a:latin typeface="Calisto MT" panose="02040603050505030304" pitchFamily="18" charset="0"/>
              </a:rPr>
              <a:t>(1 Ped.1:18-19).</a:t>
            </a:r>
            <a:endParaRPr lang="es-ES" sz="2800" dirty="0">
              <a:solidFill>
                <a:srgbClr val="002060"/>
              </a:solidFill>
              <a:latin typeface="Calisto MT" panose="02040603050505030304" pitchFamily="18" charset="0"/>
            </a:endParaRPr>
          </a:p>
          <a:p>
            <a:pPr marL="285750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2800" dirty="0">
                <a:solidFill>
                  <a:srgbClr val="002060"/>
                </a:solidFill>
                <a:latin typeface="Calisto MT" panose="02040603050505030304" pitchFamily="18" charset="0"/>
              </a:rPr>
              <a:t>La Sangre de Cristo, es el valor del alma.</a:t>
            </a:r>
          </a:p>
          <a:p>
            <a:pPr marL="285750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2800" dirty="0">
                <a:solidFill>
                  <a:srgbClr val="002060"/>
                </a:solidFill>
                <a:latin typeface="Calisto MT" panose="02040603050505030304" pitchFamily="18" charset="0"/>
              </a:rPr>
              <a:t>Por esto nuestra meta debe ser la salvación de nuestra alma. </a:t>
            </a:r>
            <a:r>
              <a:rPr lang="es-ES" sz="2800" b="1" i="1" dirty="0">
                <a:solidFill>
                  <a:srgbClr val="E1482E"/>
                </a:solidFill>
                <a:latin typeface="Calisto MT" panose="02040603050505030304" pitchFamily="18" charset="0"/>
              </a:rPr>
              <a:t>“…ocupaos en vuestra salvación con temor y temblor” </a:t>
            </a:r>
            <a:r>
              <a:rPr lang="es-ES" sz="2800" dirty="0">
                <a:solidFill>
                  <a:srgbClr val="002060"/>
                </a:solidFill>
                <a:latin typeface="Calisto MT" panose="02040603050505030304" pitchFamily="18" charset="0"/>
              </a:rPr>
              <a:t>(Fil.2:12)</a:t>
            </a:r>
          </a:p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2046514" y="261257"/>
            <a:ext cx="835235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Clr>
                <a:srgbClr val="FF0000"/>
              </a:buClr>
            </a:pPr>
            <a:r>
              <a:rPr lang="es-ES" sz="5400" dirty="0">
                <a:solidFill>
                  <a:schemeClr val="accent6">
                    <a:lumMod val="75000"/>
                  </a:schemeClr>
                </a:solidFill>
                <a:latin typeface="Britannic Bold" panose="020B0903060703020204" pitchFamily="34" charset="0"/>
              </a:rPr>
              <a:t>El Alma. </a:t>
            </a:r>
          </a:p>
          <a:p>
            <a:pPr lvl="1" algn="ctr">
              <a:buClr>
                <a:srgbClr val="FF0000"/>
              </a:buClr>
            </a:pPr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Britannic Bold" panose="020B0903060703020204" pitchFamily="34" charset="0"/>
              </a:rPr>
              <a:t>Mateo.16:26.</a:t>
            </a:r>
          </a:p>
        </p:txBody>
      </p:sp>
    </p:spTree>
    <p:extLst>
      <p:ext uri="{BB962C8B-B14F-4D97-AF65-F5344CB8AC3E}">
        <p14:creationId xmlns:p14="http://schemas.microsoft.com/office/powerpoint/2010/main" val="301406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 rot="16200000">
            <a:off x="-2971425" y="3098052"/>
            <a:ext cx="6574970" cy="6321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Cosas Más Preciosas Que El Oro</a:t>
            </a:r>
            <a:endParaRPr lang="es-MX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98170" y="3251200"/>
            <a:ext cx="97681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2400" dirty="0">
                <a:solidFill>
                  <a:srgbClr val="002060"/>
                </a:solidFill>
                <a:latin typeface="Calisto MT" panose="02040603050505030304" pitchFamily="18" charset="0"/>
              </a:rPr>
              <a:t>La fe no es un sentimiento, la fe no es “un sentir algo en nuestro interior”. </a:t>
            </a:r>
          </a:p>
          <a:p>
            <a:pPr marL="285750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2400" dirty="0">
                <a:solidFill>
                  <a:srgbClr val="002060"/>
                </a:solidFill>
                <a:latin typeface="Calisto MT" panose="02040603050505030304" pitchFamily="18" charset="0"/>
              </a:rPr>
              <a:t>La palabra fe viene del griego PISTIS, y es una firme persuasión, una convicción basada en lo oído. Así pues, lejos de ser un sentimiento, la fe es el estar plenamente convencido, es confianza plena.</a:t>
            </a:r>
          </a:p>
          <a:p>
            <a:pPr marL="285750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2400" dirty="0">
                <a:solidFill>
                  <a:srgbClr val="002060"/>
                </a:solidFill>
                <a:latin typeface="Calisto MT" panose="02040603050505030304" pitchFamily="18" charset="0"/>
              </a:rPr>
              <a:t>La fe que agrada a Dios es aquella que está basada en la palabra de Dios  “</a:t>
            </a:r>
            <a:r>
              <a:rPr lang="es-ES" sz="2400" b="1" i="1" dirty="0">
                <a:solidFill>
                  <a:srgbClr val="E1482E"/>
                </a:solidFill>
                <a:latin typeface="Calisto MT" panose="02040603050505030304" pitchFamily="18" charset="0"/>
              </a:rPr>
              <a:t>Así que la fe es por el oír, y el oír por la palabra de Dios</a:t>
            </a:r>
            <a:r>
              <a:rPr lang="es-ES" sz="2400" dirty="0">
                <a:solidFill>
                  <a:srgbClr val="002060"/>
                </a:solidFill>
                <a:latin typeface="Calisto MT" panose="02040603050505030304" pitchFamily="18" charset="0"/>
              </a:rPr>
              <a:t>” (Rom. 10:17).</a:t>
            </a:r>
            <a:endParaRPr lang="es-ES" sz="1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2133599" y="290285"/>
            <a:ext cx="8352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Clr>
                <a:srgbClr val="FF0000"/>
              </a:buClr>
            </a:pPr>
            <a:r>
              <a:rPr lang="es-ES" sz="5400" dirty="0">
                <a:solidFill>
                  <a:schemeClr val="accent6">
                    <a:lumMod val="75000"/>
                  </a:schemeClr>
                </a:solidFill>
                <a:latin typeface="Britannic Bold" panose="020B0903060703020204" pitchFamily="34" charset="0"/>
              </a:rPr>
              <a:t>La Fe.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017488" y="1349827"/>
            <a:ext cx="91294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Clr>
                <a:srgbClr val="FF0000"/>
              </a:buClr>
            </a:pPr>
            <a:r>
              <a:rPr lang="es-ES" sz="2400" b="1" i="1" dirty="0">
                <a:solidFill>
                  <a:srgbClr val="E1482E"/>
                </a:solidFill>
                <a:latin typeface="Calisto MT" panose="02040603050505030304" pitchFamily="18" charset="0"/>
              </a:rPr>
              <a:t>“para que sometida a prueba vuestra fe, mucho más preciosa que el oro, el cual aunque perecedero se prueba con fuego, sea hallada en alabanza, gloria y honra cuando sea manifestado Jesucristo” </a:t>
            </a:r>
          </a:p>
          <a:p>
            <a:pPr lvl="1" algn="ctr">
              <a:buClr>
                <a:srgbClr val="FF0000"/>
              </a:buClr>
            </a:pPr>
            <a:r>
              <a:rPr lang="es-ES" sz="2400" b="1" dirty="0">
                <a:solidFill>
                  <a:srgbClr val="70AD47">
                    <a:lumMod val="75000"/>
                  </a:srgbClr>
                </a:solidFill>
                <a:latin typeface="Calisto MT" panose="02040603050505030304" pitchFamily="18" charset="0"/>
              </a:rPr>
              <a:t>1Pedro.1:7</a:t>
            </a:r>
            <a:r>
              <a:rPr lang="es-ES" sz="2400" b="1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48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 rot="16200000">
            <a:off x="-2971425" y="3098052"/>
            <a:ext cx="6574970" cy="6321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Cosas Más Preciosas Que El Oro</a:t>
            </a:r>
            <a:endParaRPr lang="es-MX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25600" y="2220685"/>
            <a:ext cx="982617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2800" dirty="0">
                <a:solidFill>
                  <a:srgbClr val="002060"/>
                </a:solidFill>
                <a:latin typeface="Calisto MT" panose="02040603050505030304" pitchFamily="18" charset="0"/>
              </a:rPr>
              <a:t>¡La Fe es más preciosa que el oro! ¿Por que?</a:t>
            </a:r>
          </a:p>
          <a:p>
            <a:pPr marL="742950" lvl="1" indent="-285750">
              <a:buClr>
                <a:srgbClr val="00B050"/>
              </a:buClr>
              <a:buFont typeface="Wingdings 2" panose="05020102010507070707" pitchFamily="18" charset="2"/>
              <a:buChar char=""/>
            </a:pPr>
            <a:r>
              <a:rPr lang="es-ES" sz="2800" dirty="0">
                <a:solidFill>
                  <a:srgbClr val="002060"/>
                </a:solidFill>
                <a:latin typeface="Calisto MT" panose="02040603050505030304" pitchFamily="18" charset="0"/>
              </a:rPr>
              <a:t>“</a:t>
            </a:r>
            <a:r>
              <a:rPr lang="es-ES" sz="2800" b="1" i="1" dirty="0">
                <a:solidFill>
                  <a:srgbClr val="E1482E"/>
                </a:solidFill>
                <a:latin typeface="Calisto MT" panose="02040603050505030304" pitchFamily="18" charset="0"/>
              </a:rPr>
              <a:t>… sin fe es imposible agradar a Dios; porque es necesario que el que se acerca a Dios crea que le hay, y que es galardonador de los que le buscan</a:t>
            </a:r>
            <a:r>
              <a:rPr lang="es-ES" sz="2800" dirty="0">
                <a:solidFill>
                  <a:srgbClr val="002060"/>
                </a:solidFill>
                <a:latin typeface="Calisto MT" panose="02040603050505030304" pitchFamily="18" charset="0"/>
              </a:rPr>
              <a:t>” (Heb. 11:6). </a:t>
            </a:r>
          </a:p>
          <a:p>
            <a:pPr marL="285750" indent="-285750">
              <a:buClr>
                <a:srgbClr val="FF0000"/>
              </a:buClr>
              <a:buFont typeface="Wingdings 2" panose="05020102010507070707" pitchFamily="18" charset="2"/>
              <a:buChar char=""/>
            </a:pPr>
            <a:r>
              <a:rPr lang="es-ES" sz="2800" dirty="0">
                <a:solidFill>
                  <a:srgbClr val="002060"/>
                </a:solidFill>
                <a:latin typeface="Calisto MT" panose="02040603050505030304" pitchFamily="18" charset="0"/>
              </a:rPr>
              <a:t>Sin fe es imposible ser salvo. </a:t>
            </a:r>
          </a:p>
          <a:p>
            <a:pPr marL="742950" lvl="1" indent="-285750">
              <a:buClr>
                <a:srgbClr val="00CC00"/>
              </a:buClr>
              <a:buFont typeface="Wingdings 2" panose="05020102010507070707" pitchFamily="18" charset="2"/>
              <a:buChar char=""/>
            </a:pPr>
            <a:r>
              <a:rPr lang="es-ES" sz="2800" dirty="0">
                <a:solidFill>
                  <a:srgbClr val="002060"/>
                </a:solidFill>
                <a:latin typeface="Calisto MT" panose="02040603050505030304" pitchFamily="18" charset="0"/>
              </a:rPr>
              <a:t>“</a:t>
            </a:r>
            <a:r>
              <a:rPr lang="es-ES" sz="2800" b="1" i="1" dirty="0">
                <a:solidFill>
                  <a:srgbClr val="E1482E"/>
                </a:solidFill>
                <a:latin typeface="Calisto MT" panose="02040603050505030304" pitchFamily="18" charset="0"/>
              </a:rPr>
              <a:t>El que creyere y fuere bautizado, será salvo; mas el que no creyere, será condenado</a:t>
            </a:r>
            <a:r>
              <a:rPr lang="es-ES" sz="2800" dirty="0">
                <a:solidFill>
                  <a:srgbClr val="002060"/>
                </a:solidFill>
                <a:latin typeface="Calisto MT" panose="02040603050505030304" pitchFamily="18" charset="0"/>
              </a:rPr>
              <a:t>” (Mar.16:16).</a:t>
            </a:r>
          </a:p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2031999" y="290286"/>
            <a:ext cx="835235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Clr>
                <a:srgbClr val="FF0000"/>
              </a:buClr>
            </a:pPr>
            <a:r>
              <a:rPr lang="es-ES" sz="5400" dirty="0">
                <a:solidFill>
                  <a:schemeClr val="accent6">
                    <a:lumMod val="75000"/>
                  </a:schemeClr>
                </a:solidFill>
                <a:latin typeface="Britannic Bold" panose="020B0903060703020204" pitchFamily="34" charset="0"/>
              </a:rPr>
              <a:t>La Fe. </a:t>
            </a:r>
          </a:p>
          <a:p>
            <a:pPr lvl="1" algn="ctr">
              <a:buClr>
                <a:srgbClr val="FF0000"/>
              </a:buClr>
            </a:pPr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Britannic Bold" panose="020B0903060703020204" pitchFamily="34" charset="0"/>
              </a:rPr>
              <a:t>1Pedro.1:7</a:t>
            </a:r>
            <a:r>
              <a:rPr lang="es-E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406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D7_Designslide_V2_School new.potx" id="{8DB0681D-4294-439B-B0C9-BD98A9C3C5F6}" vid="{7F1AA6CD-5A4A-433C-8D5D-257429031F9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0e8ec9-c0d5-46bf-ada4-d85cb00858d0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033B31DA58764B9C95249EE3674570" ma:contentTypeVersion="3" ma:contentTypeDescription="Create a new document." ma:contentTypeScope="" ma:versionID="95dc898934bc55d44f916a4c37f6ed9f">
  <xsd:schema xmlns:xsd="http://www.w3.org/2001/XMLSchema" xmlns:xs="http://www.w3.org/2001/XMLSchema" xmlns:p="http://schemas.microsoft.com/office/2006/metadata/properties" xmlns:ns2="f40e8ec9-c0d5-46bf-ada4-d85cb00858d0" xmlns:ns3="904e2ea1-c14c-483b-89ef-f6b2df6ba23c" targetNamespace="http://schemas.microsoft.com/office/2006/metadata/properties" ma:root="true" ma:fieldsID="b2e5cbfe1fc3ad2df5ba46ab37a879c3" ns2:_="" ns3:_="">
    <xsd:import namespace="f40e8ec9-c0d5-46bf-ada4-d85cb00858d0"/>
    <xsd:import namespace="904e2ea1-c14c-483b-89ef-f6b2df6ba2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e8ec9-c0d5-46bf-ada4-d85cb00858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e2ea1-c14c-483b-89ef-f6b2df6ba23c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CC029B-DFCA-4178-9F92-27FC041B5EA3}">
  <ds:schemaRefs>
    <ds:schemaRef ds:uri="http://schemas.microsoft.com/office/2006/metadata/properties"/>
    <ds:schemaRef ds:uri="http://schemas.microsoft.com/office/infopath/2007/PartnerControls"/>
    <ds:schemaRef ds:uri="f40e8ec9-c0d5-46bf-ada4-d85cb00858d0"/>
  </ds:schemaRefs>
</ds:datastoreItem>
</file>

<file path=customXml/itemProps2.xml><?xml version="1.0" encoding="utf-8"?>
<ds:datastoreItem xmlns:ds="http://schemas.openxmlformats.org/officeDocument/2006/customXml" ds:itemID="{49FCF48E-21F3-4377-977D-81D3F67748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DB4ADA-C7FE-4CD9-BFF6-E56E885E70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0e8ec9-c0d5-46bf-ada4-d85cb00858d0"/>
    <ds:schemaRef ds:uri="904e2ea1-c14c-483b-89ef-f6b2df6ba2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académica (diseño de lápices y manzanas, pantalla panorámica)</Template>
  <TotalTime>0</TotalTime>
  <Words>1493</Words>
  <Application>Microsoft Office PowerPoint</Application>
  <PresentationFormat>Panorámica</PresentationFormat>
  <Paragraphs>104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Britannic Bold</vt:lpstr>
      <vt:lpstr>Calibri</vt:lpstr>
      <vt:lpstr>Calibri Light</vt:lpstr>
      <vt:lpstr>Calisto MT</vt:lpstr>
      <vt:lpstr>Century Gothic</vt:lpstr>
      <vt:lpstr>Wingdings 2</vt:lpstr>
      <vt:lpstr>School</vt:lpstr>
      <vt:lpstr>“Cosas Más Preciosas  Que El Oro”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2017-05-31T01:17:23Z</dcterms:created>
  <dcterms:modified xsi:type="dcterms:W3CDTF">2021-10-06T06:42:12Z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0x0101000A033B31DA58764B9C95249EE3674570</vt:lpwstr>
  </property>
</Properties>
</file>