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53" r:id="rId1"/>
  </p:sldMasterIdLst>
  <p:sldIdLst>
    <p:sldId id="299" r:id="rId2"/>
    <p:sldId id="256" r:id="rId3"/>
    <p:sldId id="258" r:id="rId4"/>
    <p:sldId id="261" r:id="rId5"/>
    <p:sldId id="262" r:id="rId6"/>
    <p:sldId id="263" r:id="rId7"/>
    <p:sldId id="257"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95" r:id="rId29"/>
    <p:sldId id="296" r:id="rId30"/>
    <p:sldId id="297" r:id="rId31"/>
    <p:sldId id="284" r:id="rId32"/>
    <p:sldId id="285" r:id="rId33"/>
    <p:sldId id="286" r:id="rId34"/>
    <p:sldId id="287" r:id="rId35"/>
    <p:sldId id="288" r:id="rId36"/>
    <p:sldId id="289" r:id="rId37"/>
    <p:sldId id="290" r:id="rId38"/>
    <p:sldId id="292" r:id="rId39"/>
    <p:sldId id="293" r:id="rId40"/>
    <p:sldId id="294" r:id="rId41"/>
    <p:sldId id="259" r:id="rId4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1472"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3028950"/>
            <a:ext cx="6477000" cy="13716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4537528"/>
            <a:ext cx="6705600" cy="51435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fld id="{25DD49BF-7D14-8447-9EB1-85141AA51664}" type="datetimeFigureOut">
              <a:rPr lang="en-US" smtClean="0"/>
              <a:t>11/28/21</a:t>
            </a:fld>
            <a:endParaRPr lang="en-US"/>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lstStyle>
          <a:p>
            <a:fld id="{CE8079A4-7AA8-4A4F-87E2-7781EC5097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DD49BF-7D14-8447-9EB1-85141AA51664}" type="datetimeFigureOut">
              <a:rPr lang="en-US" smtClean="0"/>
              <a:t>11/28/21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31AF1-4003-E149-BA77-89E8D34C0D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57201"/>
            <a:ext cx="2057400" cy="41374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457200"/>
            <a:ext cx="5562600" cy="413742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4686302"/>
            <a:ext cx="2209800" cy="273844"/>
          </a:xfrm>
        </p:spPr>
        <p:txBody>
          <a:bodyPr/>
          <a:lstStyle/>
          <a:p>
            <a:fld id="{25DD49BF-7D14-8447-9EB1-85141AA51664}" type="datetimeFigureOut">
              <a:rPr lang="en-US" smtClean="0"/>
              <a:t>11/28/21</a:t>
            </a:fld>
            <a:endParaRPr lang="en-US"/>
          </a:p>
        </p:txBody>
      </p:sp>
      <p:sp>
        <p:nvSpPr>
          <p:cNvPr id="5" name="Footer Placeholder 4"/>
          <p:cNvSpPr>
            <a:spLocks noGrp="1"/>
          </p:cNvSpPr>
          <p:nvPr>
            <p:ph type="ftr" sz="quarter" idx="11"/>
          </p:nvPr>
        </p:nvSpPr>
        <p:spPr>
          <a:xfrm>
            <a:off x="457202" y="4686156"/>
            <a:ext cx="5573483" cy="273844"/>
          </a:xfrm>
        </p:spPr>
        <p:txBody>
          <a:bodyPr/>
          <a:lstStyle/>
          <a:p>
            <a:endParaRPr lang="en-US"/>
          </a:p>
        </p:txBody>
      </p:sp>
      <p:sp>
        <p:nvSpPr>
          <p:cNvPr id="7" name="Rectangle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6056313" y="77787"/>
            <a:ext cx="400050" cy="244476"/>
          </a:xfrm>
        </p:spPr>
        <p:txBody>
          <a:bodyPr/>
          <a:lstStyle/>
          <a:p>
            <a:fld id="{49231AF1-4003-E149-BA77-89E8D34C0D2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153400" cy="74295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5DD49BF-7D14-8447-9EB1-85141AA51664}" type="datetimeFigureOut">
              <a:rPr lang="en-US" smtClean="0"/>
              <a:t>11/28/21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9231AF1-4003-E149-BA77-89E8D34C0D2F}" type="slidenum">
              <a:rPr lang="en-US" smtClean="0"/>
              <a:t>‹#›</a:t>
            </a:fld>
            <a:endParaRPr lang="en-US"/>
          </a:p>
        </p:txBody>
      </p:sp>
      <p:sp>
        <p:nvSpPr>
          <p:cNvPr id="8" name="Content Placeholder 7"/>
          <p:cNvSpPr>
            <a:spLocks noGrp="1"/>
          </p:cNvSpPr>
          <p:nvPr>
            <p:ph sz="quarter" idx="1"/>
          </p:nvPr>
        </p:nvSpPr>
        <p:spPr>
          <a:xfrm>
            <a:off x="612648" y="1200150"/>
            <a:ext cx="8153400" cy="33718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5DD49BF-7D14-8447-9EB1-85141AA51664}" type="datetimeFigureOut">
              <a:rPr lang="en-US" smtClean="0"/>
              <a:t>11/28/21</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fld id="{CE8079A4-7AA8-4A4F-87E2-7781EC5097D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5DD49BF-7D14-8447-9EB1-85141AA51664}" type="datetimeFigureOut">
              <a:rPr lang="en-US" smtClean="0"/>
              <a:t>11/28/21</a:t>
            </a:fld>
            <a:endParaRPr lang="en-US"/>
          </a:p>
        </p:txBody>
      </p:sp>
      <p:sp>
        <p:nvSpPr>
          <p:cNvPr id="10" name="Slide Number Placeholder 9"/>
          <p:cNvSpPr>
            <a:spLocks noGrp="1"/>
          </p:cNvSpPr>
          <p:nvPr>
            <p:ph type="sldNum" sz="quarter" idx="16"/>
          </p:nvPr>
        </p:nvSpPr>
        <p:spPr/>
        <p:txBody>
          <a:bodyPr rtlCol="0"/>
          <a:lstStyle/>
          <a:p>
            <a:fld id="{49231AF1-4003-E149-BA77-89E8D34C0D2F}"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04787"/>
            <a:ext cx="8153400" cy="65246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5DD49BF-7D14-8447-9EB1-85141AA51664}" type="datetimeFigureOut">
              <a:rPr lang="en-US" smtClean="0"/>
              <a:t>11/28/21</a:t>
            </a:fld>
            <a:endParaRPr lang="en-US"/>
          </a:p>
        </p:txBody>
      </p:sp>
      <p:sp>
        <p:nvSpPr>
          <p:cNvPr id="12" name="Slide Number Placeholder 11"/>
          <p:cNvSpPr>
            <a:spLocks noGrp="1"/>
          </p:cNvSpPr>
          <p:nvPr>
            <p:ph type="sldNum" sz="quarter" idx="16"/>
          </p:nvPr>
        </p:nvSpPr>
        <p:spPr/>
        <p:txBody>
          <a:bodyPr rtlCol="0"/>
          <a:lstStyle/>
          <a:p>
            <a:fld id="{49231AF1-4003-E149-BA77-89E8D34C0D2F}"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DD49BF-7D14-8447-9EB1-85141AA51664}" type="datetimeFigureOut">
              <a:rPr lang="en-US" smtClean="0"/>
              <a:t>11/28/21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9231AF1-4003-E149-BA77-89E8D34C0D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D49BF-7D14-8447-9EB1-85141AA51664}" type="datetimeFigureOut">
              <a:rPr lang="en-US" smtClean="0"/>
              <a:t>11/28/21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lstStyle>
          <a:p>
            <a:fld id="{49231AF1-4003-E149-BA77-89E8D34C0D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04787"/>
            <a:ext cx="8077200" cy="65246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5DD49BF-7D14-8447-9EB1-85141AA51664}" type="datetimeFigureOut">
              <a:rPr lang="en-US" smtClean="0"/>
              <a:t>11/28/21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754ED01-E2A0-4C1E-8E21-014B99041579}" type="slidenum">
              <a:rPr lang="en-US" smtClean="0"/>
              <a:pPr/>
              <a:t>‹#›</a:t>
            </a:fld>
            <a:endParaRPr lang="en-US" dirty="0"/>
          </a:p>
        </p:txBody>
      </p:sp>
      <p:sp>
        <p:nvSpPr>
          <p:cNvPr id="3" name="Text Placeholder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314450"/>
            <a:ext cx="6400800" cy="33147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4686300"/>
            <a:ext cx="2667000" cy="273844"/>
          </a:xfrm>
        </p:spPr>
        <p:txBody>
          <a:bodyPr rtlCol="0"/>
          <a:lstStyle/>
          <a:p>
            <a:fld id="{25DD49BF-7D14-8447-9EB1-85141AA51664}" type="datetimeFigureOut">
              <a:rPr lang="en-US" smtClean="0"/>
              <a:t>11/28/21</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lstStyle>
          <a:p>
            <a:fld id="{49231AF1-4003-E149-BA77-89E8D34C0D2F}" type="slidenum">
              <a:rPr lang="en-US" smtClean="0"/>
              <a:t>‹#›</a:t>
            </a:fld>
            <a:endParaRPr lang="en-US"/>
          </a:p>
        </p:txBody>
      </p:sp>
      <p:sp>
        <p:nvSpPr>
          <p:cNvPr id="14" name="Footer Placeholder 13"/>
          <p:cNvSpPr>
            <a:spLocks noGrp="1"/>
          </p:cNvSpPr>
          <p:nvPr>
            <p:ph type="ftr" sz="quarter" idx="12"/>
          </p:nvPr>
        </p:nvSpPr>
        <p:spPr>
          <a:xfrm>
            <a:off x="1600200" y="4686155"/>
            <a:ext cx="4572000" cy="273844"/>
          </a:xfrm>
        </p:spPr>
        <p:txBody>
          <a:bodyPr rtlCol="0"/>
          <a:lstStyle/>
          <a:p>
            <a:endParaRPr lang="en-US"/>
          </a:p>
        </p:txBody>
      </p:sp>
      <p:sp>
        <p:nvSpPr>
          <p:cNvPr id="3" name="Picture Placeholder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71450"/>
            <a:ext cx="8153400" cy="74295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fld id="{25DD49BF-7D14-8447-9EB1-85141AA51664}" type="datetimeFigureOut">
              <a:rPr lang="en-US" smtClean="0"/>
              <a:t>11/28/21</a:t>
            </a:fld>
            <a:endParaRPr lang="en-US"/>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9231AF1-4003-E149-BA77-89E8D34C0D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54" r:id="rId1"/>
    <p:sldLayoutId id="2147484155" r:id="rId2"/>
    <p:sldLayoutId id="2147484156" r:id="rId3"/>
    <p:sldLayoutId id="2147484157" r:id="rId4"/>
    <p:sldLayoutId id="2147484158" r:id="rId5"/>
    <p:sldLayoutId id="2147484159" r:id="rId6"/>
    <p:sldLayoutId id="2147484160" r:id="rId7"/>
    <p:sldLayoutId id="2147484161" r:id="rId8"/>
    <p:sldLayoutId id="2147484162" r:id="rId9"/>
    <p:sldLayoutId id="2147484163" r:id="rId10"/>
    <p:sldLayoutId id="2147484164"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sz="quarter" idx="1"/>
          </p:nvPr>
        </p:nvSpPr>
        <p:spPr>
          <a:xfrm>
            <a:off x="0" y="0"/>
            <a:ext cx="9144000" cy="5143500"/>
          </a:xfrm>
        </p:spPr>
        <p:style>
          <a:lnRef idx="2">
            <a:schemeClr val="dk1">
              <a:shade val="50000"/>
            </a:schemeClr>
          </a:lnRef>
          <a:fillRef idx="1">
            <a:schemeClr val="dk1"/>
          </a:fillRef>
          <a:effectRef idx="0">
            <a:schemeClr val="dk1"/>
          </a:effectRef>
          <a:fontRef idx="minor">
            <a:schemeClr val="lt1"/>
          </a:fontRef>
        </p:style>
        <p:txBody>
          <a:bodyPr>
            <a:noAutofit/>
          </a:bodyPr>
          <a:lstStyle/>
          <a:p>
            <a:pPr marL="0" indent="0">
              <a:buNone/>
            </a:pPr>
            <a:endParaRPr lang="en-US" sz="2400" dirty="0">
              <a:solidFill>
                <a:srgbClr val="FF0000"/>
              </a:solidFill>
            </a:endParaRPr>
          </a:p>
        </p:txBody>
      </p:sp>
    </p:spTree>
    <p:extLst>
      <p:ext uri="{BB962C8B-B14F-4D97-AF65-F5344CB8AC3E}">
        <p14:creationId xmlns:p14="http://schemas.microsoft.com/office/powerpoint/2010/main" val="38782416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Lucas 10:30-35. </a:t>
            </a:r>
            <a:endParaRPr lang="en-US" dirty="0"/>
          </a:p>
        </p:txBody>
      </p:sp>
      <p:sp>
        <p:nvSpPr>
          <p:cNvPr id="3" name="Content Placeholder 2"/>
          <p:cNvSpPr>
            <a:spLocks noGrp="1"/>
          </p:cNvSpPr>
          <p:nvPr>
            <p:ph sz="quarter" idx="1"/>
          </p:nvPr>
        </p:nvSpPr>
        <p:spPr/>
        <p:txBody>
          <a:bodyPr>
            <a:normAutofit/>
          </a:bodyPr>
          <a:lstStyle/>
          <a:p>
            <a:pPr marL="0" indent="0">
              <a:buNone/>
            </a:pPr>
            <a:r>
              <a:rPr lang="es-ES_tradnl" sz="2400" dirty="0"/>
              <a:t>10:30 Respondiendo Jesús, dijo: </a:t>
            </a:r>
            <a:r>
              <a:rPr lang="es-ES_tradnl" sz="2400" dirty="0">
                <a:solidFill>
                  <a:srgbClr val="FF0000"/>
                </a:solidFill>
              </a:rPr>
              <a:t>Un hombre descendía de Jerusalén a Jericó, y cayó en manos de ladrones, los cuales le despojaron; e hiriéndole, se fueron, dejándole medio muerto. </a:t>
            </a:r>
            <a:br>
              <a:rPr lang="es-ES_tradnl" sz="2400" dirty="0">
                <a:solidFill>
                  <a:srgbClr val="FF0000"/>
                </a:solidFill>
              </a:rPr>
            </a:br>
            <a:r>
              <a:rPr lang="es-ES_tradnl" sz="2400" dirty="0"/>
              <a:t>10:31 </a:t>
            </a:r>
            <a:r>
              <a:rPr lang="es-ES_tradnl" sz="2400" dirty="0">
                <a:solidFill>
                  <a:srgbClr val="FF0000"/>
                </a:solidFill>
              </a:rPr>
              <a:t>Aconteció que descendió un sacerdote por aquel camino, y viéndole, pasó de largo. </a:t>
            </a:r>
            <a:br>
              <a:rPr lang="es-ES_tradnl" sz="2400" dirty="0">
                <a:solidFill>
                  <a:srgbClr val="FF0000"/>
                </a:solidFill>
              </a:rPr>
            </a:br>
            <a:r>
              <a:rPr lang="es-ES_tradnl" sz="2400" dirty="0"/>
              <a:t>10:32 </a:t>
            </a:r>
            <a:r>
              <a:rPr lang="es-ES_tradnl" sz="2400" dirty="0">
                <a:solidFill>
                  <a:srgbClr val="FF0000"/>
                </a:solidFill>
              </a:rPr>
              <a:t>Asimismo un levita, llegando cerca de aquel lugar, y viéndole, pasó de largo. </a:t>
            </a:r>
            <a:endParaRPr lang="en-US" sz="2400" dirty="0">
              <a:solidFill>
                <a:srgbClr val="FF0000"/>
              </a:solidFill>
            </a:endParaRPr>
          </a:p>
        </p:txBody>
      </p:sp>
    </p:spTree>
    <p:extLst>
      <p:ext uri="{BB962C8B-B14F-4D97-AF65-F5344CB8AC3E}">
        <p14:creationId xmlns:p14="http://schemas.microsoft.com/office/powerpoint/2010/main" val="18596135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Lucas 10:30-35. </a:t>
            </a:r>
            <a:endParaRPr lang="en-US" dirty="0"/>
          </a:p>
        </p:txBody>
      </p:sp>
      <p:sp>
        <p:nvSpPr>
          <p:cNvPr id="3" name="Content Placeholder 2"/>
          <p:cNvSpPr>
            <a:spLocks noGrp="1"/>
          </p:cNvSpPr>
          <p:nvPr>
            <p:ph sz="quarter" idx="1"/>
          </p:nvPr>
        </p:nvSpPr>
        <p:spPr/>
        <p:txBody>
          <a:bodyPr>
            <a:normAutofit/>
          </a:bodyPr>
          <a:lstStyle/>
          <a:p>
            <a:pPr marL="0" indent="0">
              <a:buNone/>
            </a:pPr>
            <a:r>
              <a:rPr lang="es-ES_tradnl" sz="2400" dirty="0"/>
              <a:t>10:33 </a:t>
            </a:r>
            <a:r>
              <a:rPr lang="es-ES_tradnl" sz="2400" dirty="0">
                <a:solidFill>
                  <a:srgbClr val="FF0000"/>
                </a:solidFill>
              </a:rPr>
              <a:t>Pero un samaritano, que iba de camino, vino cerca de él, y viéndole, fue movido a misericordia; </a:t>
            </a:r>
            <a:br>
              <a:rPr lang="es-ES_tradnl" sz="2400" dirty="0">
                <a:solidFill>
                  <a:srgbClr val="FF0000"/>
                </a:solidFill>
              </a:rPr>
            </a:br>
            <a:r>
              <a:rPr lang="es-ES_tradnl" sz="2400" dirty="0"/>
              <a:t>10:34 </a:t>
            </a:r>
            <a:r>
              <a:rPr lang="es-ES_tradnl" sz="2400" dirty="0">
                <a:solidFill>
                  <a:srgbClr val="FF0000"/>
                </a:solidFill>
              </a:rPr>
              <a:t>y acercándose, vendó sus heridas, echándoles aceite y vino; y poniéndole en su cabalgadura, lo llevó al mesón, y cuidó de él. </a:t>
            </a:r>
            <a:br>
              <a:rPr lang="es-ES_tradnl" sz="2400" dirty="0">
                <a:solidFill>
                  <a:srgbClr val="FF0000"/>
                </a:solidFill>
              </a:rPr>
            </a:br>
            <a:r>
              <a:rPr lang="es-ES_tradnl" sz="2400" dirty="0"/>
              <a:t>10:35 </a:t>
            </a:r>
            <a:r>
              <a:rPr lang="es-ES_tradnl" sz="2400" dirty="0">
                <a:solidFill>
                  <a:srgbClr val="FF0000"/>
                </a:solidFill>
              </a:rPr>
              <a:t>Otro día al partir, sacó dos denarios, y los dio al mesonero, y le dijo: Cuídamele; y todo lo que gastes de más, yo te lo pagaré cuando regrese. </a:t>
            </a:r>
            <a:endParaRPr lang="en-US" sz="2400" dirty="0">
              <a:solidFill>
                <a:srgbClr val="FF0000"/>
              </a:solidFill>
            </a:endParaRPr>
          </a:p>
        </p:txBody>
      </p:sp>
    </p:spTree>
    <p:extLst>
      <p:ext uri="{BB962C8B-B14F-4D97-AF65-F5344CB8AC3E}">
        <p14:creationId xmlns:p14="http://schemas.microsoft.com/office/powerpoint/2010/main" val="6688312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Lucas 16:1-13. </a:t>
            </a:r>
            <a:endParaRPr lang="en-US" dirty="0"/>
          </a:p>
        </p:txBody>
      </p:sp>
      <p:sp>
        <p:nvSpPr>
          <p:cNvPr id="3" name="Content Placeholder 2"/>
          <p:cNvSpPr>
            <a:spLocks noGrp="1"/>
          </p:cNvSpPr>
          <p:nvPr>
            <p:ph sz="quarter" idx="1"/>
          </p:nvPr>
        </p:nvSpPr>
        <p:spPr/>
        <p:txBody>
          <a:bodyPr>
            <a:normAutofit/>
          </a:bodyPr>
          <a:lstStyle/>
          <a:p>
            <a:pPr marL="0" indent="0">
              <a:buNone/>
            </a:pPr>
            <a:r>
              <a:rPr lang="es-ES_tradnl" sz="2400" dirty="0"/>
              <a:t>16:8 </a:t>
            </a:r>
            <a:r>
              <a:rPr lang="es-ES_tradnl" sz="2400" dirty="0">
                <a:solidFill>
                  <a:srgbClr val="FF0000"/>
                </a:solidFill>
              </a:rPr>
              <a:t>Y alabó el amo al mayordomo malo por haber hecho sagazmente; porque los hijos de este siglo son más sagaces en el trato con sus semejantes que los hijos de luz. </a:t>
            </a:r>
            <a:r>
              <a:rPr lang="es-ES_tradnl" sz="2400" dirty="0"/>
              <a:t/>
            </a:r>
            <a:br>
              <a:rPr lang="es-ES_tradnl" sz="2400" dirty="0"/>
            </a:br>
            <a:r>
              <a:rPr lang="es-ES_tradnl" sz="2400" dirty="0"/>
              <a:t>16:9 </a:t>
            </a:r>
            <a:r>
              <a:rPr lang="es-ES_tradnl" sz="2400" dirty="0">
                <a:solidFill>
                  <a:srgbClr val="FF0000"/>
                </a:solidFill>
              </a:rPr>
              <a:t>Y yo os digo: Ganad amigos por medio de las riquezas injustas, </a:t>
            </a:r>
            <a:r>
              <a:rPr lang="es-ES_tradnl" sz="2400" b="1" u="sng" dirty="0">
                <a:solidFill>
                  <a:srgbClr val="FF0000"/>
                </a:solidFill>
              </a:rPr>
              <a:t>para que cuando éstas falten</a:t>
            </a:r>
            <a:r>
              <a:rPr lang="es-ES_tradnl" sz="2400" b="1" dirty="0">
                <a:solidFill>
                  <a:srgbClr val="FF0000"/>
                </a:solidFill>
              </a:rPr>
              <a:t>, </a:t>
            </a:r>
            <a:r>
              <a:rPr lang="es-ES_tradnl" sz="2400" dirty="0">
                <a:solidFill>
                  <a:srgbClr val="FF0000"/>
                </a:solidFill>
              </a:rPr>
              <a:t>os reciban en las moradas eternas. </a:t>
            </a:r>
            <a:br>
              <a:rPr lang="es-ES_tradnl" sz="2400" dirty="0">
                <a:solidFill>
                  <a:srgbClr val="FF0000"/>
                </a:solidFill>
              </a:rPr>
            </a:br>
            <a:r>
              <a:rPr lang="es-ES_tradnl" sz="2400" dirty="0"/>
              <a:t>16:10 </a:t>
            </a:r>
            <a:r>
              <a:rPr lang="es-ES_tradnl" sz="2400" dirty="0">
                <a:solidFill>
                  <a:srgbClr val="FF0000"/>
                </a:solidFill>
              </a:rPr>
              <a:t>El que es fiel en lo muy poco, también en lo más es fiel; y el que en lo muy poco es injusto, también en lo más es injusto.</a:t>
            </a:r>
            <a:r>
              <a:rPr lang="es-ES_tradnl" sz="2400" dirty="0"/>
              <a:t> </a:t>
            </a:r>
            <a:endParaRPr lang="en-US" sz="2400" dirty="0"/>
          </a:p>
        </p:txBody>
      </p:sp>
    </p:spTree>
    <p:extLst>
      <p:ext uri="{BB962C8B-B14F-4D97-AF65-F5344CB8AC3E}">
        <p14:creationId xmlns:p14="http://schemas.microsoft.com/office/powerpoint/2010/main" val="21926948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_tradnl" dirty="0" smtClean="0"/>
              <a:t>“Lecciones... parábola del mayordomo”</a:t>
            </a:r>
            <a:endParaRPr lang="es-ES_tradnl" dirty="0"/>
          </a:p>
        </p:txBody>
      </p:sp>
      <p:sp>
        <p:nvSpPr>
          <p:cNvPr id="3" name="Content Placeholder 2"/>
          <p:cNvSpPr>
            <a:spLocks noGrp="1"/>
          </p:cNvSpPr>
          <p:nvPr>
            <p:ph sz="quarter" idx="1"/>
          </p:nvPr>
        </p:nvSpPr>
        <p:spPr/>
        <p:txBody>
          <a:bodyPr>
            <a:normAutofit/>
          </a:bodyPr>
          <a:lstStyle/>
          <a:p>
            <a:pPr>
              <a:buFont typeface="Wingdings" charset="2"/>
              <a:buChar char="§"/>
            </a:pPr>
            <a:r>
              <a:rPr lang="es-ES_tradnl" sz="2800" dirty="0" smtClean="0"/>
              <a:t>Un día ya no estarán mas con nosotros las riquezas, vale la pena aprovecharlas antes de que se vayan. </a:t>
            </a:r>
          </a:p>
        </p:txBody>
      </p:sp>
    </p:spTree>
    <p:extLst>
      <p:ext uri="{BB962C8B-B14F-4D97-AF65-F5344CB8AC3E}">
        <p14:creationId xmlns:p14="http://schemas.microsoft.com/office/powerpoint/2010/main" val="1834851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Proverbios 23:5. </a:t>
            </a:r>
            <a:endParaRPr lang="es-ES_tradnl" dirty="0"/>
          </a:p>
        </p:txBody>
      </p:sp>
      <p:sp>
        <p:nvSpPr>
          <p:cNvPr id="3" name="Content Placeholder 2"/>
          <p:cNvSpPr>
            <a:spLocks noGrp="1"/>
          </p:cNvSpPr>
          <p:nvPr>
            <p:ph sz="quarter" idx="1"/>
          </p:nvPr>
        </p:nvSpPr>
        <p:spPr/>
        <p:txBody>
          <a:bodyPr>
            <a:normAutofit/>
          </a:bodyPr>
          <a:lstStyle/>
          <a:p>
            <a:pPr marL="0" indent="0">
              <a:buNone/>
            </a:pPr>
            <a:r>
              <a:rPr lang="es-ES_tradnl" sz="2400" dirty="0"/>
              <a:t>23:5 </a:t>
            </a:r>
            <a:r>
              <a:rPr lang="es-ES_tradnl" sz="2400" i="1" dirty="0"/>
              <a:t>¿Has de poner tus ojos en las riquezas, siendo ningunas? </a:t>
            </a:r>
            <a:r>
              <a:rPr lang="es-ES_tradnl" sz="2400" dirty="0"/>
              <a:t/>
            </a:r>
            <a:br>
              <a:rPr lang="es-ES_tradnl" sz="2400" dirty="0"/>
            </a:br>
            <a:r>
              <a:rPr lang="es-ES_tradnl" sz="2400" i="1" dirty="0"/>
              <a:t>Porque se harán alas </a:t>
            </a:r>
            <a:r>
              <a:rPr lang="es-ES_tradnl" sz="2400" dirty="0"/>
              <a:t/>
            </a:r>
            <a:br>
              <a:rPr lang="es-ES_tradnl" sz="2400" dirty="0"/>
            </a:br>
            <a:r>
              <a:rPr lang="es-ES_tradnl" sz="2400" i="1" dirty="0"/>
              <a:t>Como alas de águila, y volarán al cielo. </a:t>
            </a:r>
            <a:r>
              <a:rPr lang="en-US" sz="2400" dirty="0"/>
              <a:t> </a:t>
            </a:r>
            <a:endParaRPr lang="en-US" sz="2400" dirty="0" smtClean="0"/>
          </a:p>
          <a:p>
            <a:pPr marL="0" indent="0">
              <a:buNone/>
            </a:pPr>
            <a:endParaRPr lang="en-US" sz="2400" dirty="0">
              <a:solidFill>
                <a:srgbClr val="FF0000"/>
              </a:solidFill>
            </a:endParaRPr>
          </a:p>
        </p:txBody>
      </p:sp>
    </p:spTree>
    <p:extLst>
      <p:ext uri="{BB962C8B-B14F-4D97-AF65-F5344CB8AC3E}">
        <p14:creationId xmlns:p14="http://schemas.microsoft.com/office/powerpoint/2010/main" val="16589512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Job 1:20-22. </a:t>
            </a:r>
            <a:endParaRPr lang="es-ES_tradnl" dirty="0"/>
          </a:p>
        </p:txBody>
      </p:sp>
      <p:sp>
        <p:nvSpPr>
          <p:cNvPr id="3" name="Content Placeholder 2"/>
          <p:cNvSpPr>
            <a:spLocks noGrp="1"/>
          </p:cNvSpPr>
          <p:nvPr>
            <p:ph sz="quarter" idx="1"/>
          </p:nvPr>
        </p:nvSpPr>
        <p:spPr/>
        <p:txBody>
          <a:bodyPr>
            <a:normAutofit/>
          </a:bodyPr>
          <a:lstStyle/>
          <a:p>
            <a:pPr marL="0" indent="0">
              <a:buNone/>
            </a:pPr>
            <a:r>
              <a:rPr lang="es-ES_tradnl" sz="2400" dirty="0"/>
              <a:t>1:20 Entonces Job se levantó, y rasgó su manto, y rasuró su cabeza, y se postró en tierra y adoró, </a:t>
            </a:r>
            <a:br>
              <a:rPr lang="es-ES_tradnl" sz="2400" dirty="0"/>
            </a:br>
            <a:r>
              <a:rPr lang="es-ES_tradnl" sz="2400" dirty="0"/>
              <a:t>1:21 y dijo: </a:t>
            </a:r>
            <a:r>
              <a:rPr lang="es-ES_tradnl" sz="2400" u="sng" dirty="0"/>
              <a:t>Desnudo salí del vientre de mi madre, y desnudo volveré allá</a:t>
            </a:r>
            <a:r>
              <a:rPr lang="es-ES_tradnl" sz="2400" dirty="0"/>
              <a:t>. Jehová dio, y Jehová quitó; sea el nombre de Jehová bendito. </a:t>
            </a:r>
            <a:br>
              <a:rPr lang="es-ES_tradnl" sz="2400" dirty="0"/>
            </a:br>
            <a:r>
              <a:rPr lang="es-ES_tradnl" sz="2400" dirty="0"/>
              <a:t>1:22 En todo esto no pecó Job, ni atribuyó a Dios despropósito alguno</a:t>
            </a:r>
            <a:r>
              <a:rPr lang="es-ES_tradnl" sz="2400" dirty="0" smtClean="0"/>
              <a:t>.</a:t>
            </a:r>
            <a:endParaRPr lang="en-US" sz="2400" dirty="0">
              <a:solidFill>
                <a:srgbClr val="FF0000"/>
              </a:solidFill>
            </a:endParaRPr>
          </a:p>
        </p:txBody>
      </p:sp>
    </p:spTree>
    <p:extLst>
      <p:ext uri="{BB962C8B-B14F-4D97-AF65-F5344CB8AC3E}">
        <p14:creationId xmlns:p14="http://schemas.microsoft.com/office/powerpoint/2010/main" val="125428116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Lucas 16:1-13. </a:t>
            </a:r>
            <a:endParaRPr lang="en-US" dirty="0"/>
          </a:p>
        </p:txBody>
      </p:sp>
      <p:sp>
        <p:nvSpPr>
          <p:cNvPr id="3" name="Content Placeholder 2"/>
          <p:cNvSpPr>
            <a:spLocks noGrp="1"/>
          </p:cNvSpPr>
          <p:nvPr>
            <p:ph sz="quarter" idx="1"/>
          </p:nvPr>
        </p:nvSpPr>
        <p:spPr/>
        <p:txBody>
          <a:bodyPr>
            <a:normAutofit/>
          </a:bodyPr>
          <a:lstStyle/>
          <a:p>
            <a:pPr marL="0" indent="0">
              <a:buNone/>
            </a:pPr>
            <a:r>
              <a:rPr lang="es-ES_tradnl" sz="2400" dirty="0"/>
              <a:t>16:8 </a:t>
            </a:r>
            <a:r>
              <a:rPr lang="es-ES_tradnl" sz="2400" dirty="0">
                <a:solidFill>
                  <a:srgbClr val="FF0000"/>
                </a:solidFill>
              </a:rPr>
              <a:t>Y alabó el amo al mayordomo malo por haber hecho sagazmente; porque los hijos de este siglo son más sagaces en el trato con sus semejantes que los hijos de luz. </a:t>
            </a:r>
            <a:br>
              <a:rPr lang="es-ES_tradnl" sz="2400" dirty="0">
                <a:solidFill>
                  <a:srgbClr val="FF0000"/>
                </a:solidFill>
              </a:rPr>
            </a:br>
            <a:r>
              <a:rPr lang="es-ES_tradnl" sz="2400" dirty="0"/>
              <a:t>16:9 </a:t>
            </a:r>
            <a:r>
              <a:rPr lang="es-ES_tradnl" sz="2400" dirty="0">
                <a:solidFill>
                  <a:srgbClr val="FF0000"/>
                </a:solidFill>
              </a:rPr>
              <a:t>Y yo os digo: Ganad amigos por medio de las riquezas injustas, para que cuando éstas falten</a:t>
            </a:r>
            <a:r>
              <a:rPr lang="es-ES_tradnl" sz="2400" b="1" dirty="0">
                <a:solidFill>
                  <a:srgbClr val="FF0000"/>
                </a:solidFill>
              </a:rPr>
              <a:t>, </a:t>
            </a:r>
            <a:r>
              <a:rPr lang="es-ES_tradnl" sz="2400" b="1" u="sng" dirty="0">
                <a:solidFill>
                  <a:srgbClr val="FF0000"/>
                </a:solidFill>
              </a:rPr>
              <a:t>os reciban en las moradas eternas</a:t>
            </a:r>
            <a:r>
              <a:rPr lang="es-ES_tradnl" sz="2400" b="1" dirty="0">
                <a:solidFill>
                  <a:srgbClr val="FF0000"/>
                </a:solidFill>
              </a:rPr>
              <a:t>. </a:t>
            </a:r>
            <a:r>
              <a:rPr lang="es-ES_tradnl" sz="2400" dirty="0">
                <a:solidFill>
                  <a:srgbClr val="FF0000"/>
                </a:solidFill>
              </a:rPr>
              <a:t/>
            </a:r>
            <a:br>
              <a:rPr lang="es-ES_tradnl" sz="2400" dirty="0">
                <a:solidFill>
                  <a:srgbClr val="FF0000"/>
                </a:solidFill>
              </a:rPr>
            </a:br>
            <a:r>
              <a:rPr lang="es-ES_tradnl" sz="2400" dirty="0"/>
              <a:t>16:10 </a:t>
            </a:r>
            <a:r>
              <a:rPr lang="es-ES_tradnl" sz="2400" dirty="0">
                <a:solidFill>
                  <a:srgbClr val="FF0000"/>
                </a:solidFill>
              </a:rPr>
              <a:t>El que es fiel en lo muy poco, también en lo más es fiel; y el que en lo muy poco es injusto, también en lo más es injusto. </a:t>
            </a:r>
            <a:endParaRPr lang="en-US" sz="2400" dirty="0">
              <a:solidFill>
                <a:srgbClr val="FF0000"/>
              </a:solidFill>
            </a:endParaRPr>
          </a:p>
        </p:txBody>
      </p:sp>
    </p:spTree>
    <p:extLst>
      <p:ext uri="{BB962C8B-B14F-4D97-AF65-F5344CB8AC3E}">
        <p14:creationId xmlns:p14="http://schemas.microsoft.com/office/powerpoint/2010/main" val="308448768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_tradnl" dirty="0" smtClean="0"/>
              <a:t>“Lecciones... parábola del mayordomo”</a:t>
            </a:r>
            <a:endParaRPr lang="es-ES_tradnl" dirty="0"/>
          </a:p>
        </p:txBody>
      </p:sp>
      <p:sp>
        <p:nvSpPr>
          <p:cNvPr id="3" name="Content Placeholder 2"/>
          <p:cNvSpPr>
            <a:spLocks noGrp="1"/>
          </p:cNvSpPr>
          <p:nvPr>
            <p:ph sz="quarter" idx="1"/>
          </p:nvPr>
        </p:nvSpPr>
        <p:spPr/>
        <p:txBody>
          <a:bodyPr>
            <a:normAutofit/>
          </a:bodyPr>
          <a:lstStyle/>
          <a:p>
            <a:pPr>
              <a:buFont typeface="Wingdings" charset="2"/>
              <a:buChar char="§"/>
            </a:pPr>
            <a:r>
              <a:rPr lang="es-ES_tradnl" sz="2800" dirty="0" smtClean="0"/>
              <a:t>Es increíble como el uso de los bienes tienen repercusión en el juicio final.  </a:t>
            </a:r>
          </a:p>
        </p:txBody>
      </p:sp>
    </p:spTree>
    <p:extLst>
      <p:ext uri="{BB962C8B-B14F-4D97-AF65-F5344CB8AC3E}">
        <p14:creationId xmlns:p14="http://schemas.microsoft.com/office/powerpoint/2010/main" val="2143758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Mateo 25:31-46. </a:t>
            </a:r>
            <a:endParaRPr lang="es-ES_tradnl" dirty="0"/>
          </a:p>
        </p:txBody>
      </p:sp>
      <p:sp>
        <p:nvSpPr>
          <p:cNvPr id="3" name="Content Placeholder 2"/>
          <p:cNvSpPr>
            <a:spLocks noGrp="1"/>
          </p:cNvSpPr>
          <p:nvPr>
            <p:ph sz="quarter" idx="1"/>
          </p:nvPr>
        </p:nvSpPr>
        <p:spPr/>
        <p:txBody>
          <a:bodyPr>
            <a:normAutofit/>
          </a:bodyPr>
          <a:lstStyle/>
          <a:p>
            <a:pPr marL="0" indent="0">
              <a:buNone/>
            </a:pPr>
            <a:r>
              <a:rPr lang="es-ES_tradnl" sz="2400" dirty="0"/>
              <a:t>25:31 </a:t>
            </a:r>
            <a:r>
              <a:rPr lang="es-ES_tradnl" sz="2400" dirty="0">
                <a:solidFill>
                  <a:srgbClr val="FF0000"/>
                </a:solidFill>
              </a:rPr>
              <a:t>Cuando el Hijo del Hombre venga en su gloria, y todos los santos ángeles con él, entonces se sentará en su trono de gloria,</a:t>
            </a:r>
            <a:br>
              <a:rPr lang="es-ES_tradnl" sz="2400" dirty="0">
                <a:solidFill>
                  <a:srgbClr val="FF0000"/>
                </a:solidFill>
              </a:rPr>
            </a:br>
            <a:r>
              <a:rPr lang="es-ES_tradnl" sz="2400" dirty="0"/>
              <a:t>25:32 </a:t>
            </a:r>
            <a:r>
              <a:rPr lang="es-ES_tradnl" sz="2400" dirty="0">
                <a:solidFill>
                  <a:srgbClr val="FF0000"/>
                </a:solidFill>
              </a:rPr>
              <a:t>y serán reunidas delante de él todas las naciones; y apartará los unos de los otros, como aparta el pastor las ovejas de los cabritos. </a:t>
            </a:r>
            <a:br>
              <a:rPr lang="es-ES_tradnl" sz="2400" dirty="0">
                <a:solidFill>
                  <a:srgbClr val="FF0000"/>
                </a:solidFill>
              </a:rPr>
            </a:br>
            <a:r>
              <a:rPr lang="es-ES_tradnl" sz="2400" dirty="0"/>
              <a:t>25:33 </a:t>
            </a:r>
            <a:r>
              <a:rPr lang="es-ES_tradnl" sz="2400" dirty="0">
                <a:solidFill>
                  <a:srgbClr val="FF0000"/>
                </a:solidFill>
              </a:rPr>
              <a:t>Y pondrá las ovejas a su derecha, y los cabritos a su izquierda. </a:t>
            </a:r>
            <a:endParaRPr lang="en-US" sz="2400" dirty="0">
              <a:solidFill>
                <a:srgbClr val="FF0000"/>
              </a:solidFill>
            </a:endParaRPr>
          </a:p>
        </p:txBody>
      </p:sp>
    </p:spTree>
    <p:extLst>
      <p:ext uri="{BB962C8B-B14F-4D97-AF65-F5344CB8AC3E}">
        <p14:creationId xmlns:p14="http://schemas.microsoft.com/office/powerpoint/2010/main" val="346636919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Mateo 25:31-46. </a:t>
            </a:r>
            <a:endParaRPr lang="es-ES_tradnl" dirty="0"/>
          </a:p>
        </p:txBody>
      </p:sp>
      <p:sp>
        <p:nvSpPr>
          <p:cNvPr id="3" name="Content Placeholder 2"/>
          <p:cNvSpPr>
            <a:spLocks noGrp="1"/>
          </p:cNvSpPr>
          <p:nvPr>
            <p:ph sz="quarter" idx="1"/>
          </p:nvPr>
        </p:nvSpPr>
        <p:spPr/>
        <p:txBody>
          <a:bodyPr>
            <a:normAutofit/>
          </a:bodyPr>
          <a:lstStyle/>
          <a:p>
            <a:pPr marL="0" indent="0">
              <a:buNone/>
            </a:pPr>
            <a:r>
              <a:rPr lang="es-ES_tradnl" sz="2400" dirty="0"/>
              <a:t>25:34 </a:t>
            </a:r>
            <a:r>
              <a:rPr lang="es-ES_tradnl" sz="2400" dirty="0">
                <a:solidFill>
                  <a:srgbClr val="FF0000"/>
                </a:solidFill>
              </a:rPr>
              <a:t>Entonces el Rey dirá a los de su derecha: Venid, benditos de mi Padre, heredad el reino preparado para vosotros desde la fundación del mundo. </a:t>
            </a:r>
            <a:br>
              <a:rPr lang="es-ES_tradnl" sz="2400" dirty="0">
                <a:solidFill>
                  <a:srgbClr val="FF0000"/>
                </a:solidFill>
              </a:rPr>
            </a:br>
            <a:r>
              <a:rPr lang="es-ES_tradnl" sz="2400" dirty="0"/>
              <a:t>25:35 </a:t>
            </a:r>
            <a:r>
              <a:rPr lang="es-ES_tradnl" sz="2400" dirty="0">
                <a:solidFill>
                  <a:srgbClr val="FF0000"/>
                </a:solidFill>
              </a:rPr>
              <a:t>Porque tuve </a:t>
            </a:r>
            <a:r>
              <a:rPr lang="es-ES_tradnl" sz="2400" u="sng" dirty="0">
                <a:solidFill>
                  <a:srgbClr val="FF0000"/>
                </a:solidFill>
              </a:rPr>
              <a:t>hambre</a:t>
            </a:r>
            <a:r>
              <a:rPr lang="es-ES_tradnl" sz="2400" dirty="0">
                <a:solidFill>
                  <a:srgbClr val="FF0000"/>
                </a:solidFill>
              </a:rPr>
              <a:t>, y me disteis de comer; tuve </a:t>
            </a:r>
            <a:r>
              <a:rPr lang="es-ES_tradnl" sz="2400" u="sng" dirty="0">
                <a:solidFill>
                  <a:srgbClr val="FF0000"/>
                </a:solidFill>
              </a:rPr>
              <a:t>sed</a:t>
            </a:r>
            <a:r>
              <a:rPr lang="es-ES_tradnl" sz="2400" dirty="0">
                <a:solidFill>
                  <a:srgbClr val="FF0000"/>
                </a:solidFill>
              </a:rPr>
              <a:t>, y me disteis de beber; fui forastero, y </a:t>
            </a:r>
            <a:r>
              <a:rPr lang="es-ES_tradnl" sz="2400" u="sng" dirty="0">
                <a:solidFill>
                  <a:srgbClr val="FF0000"/>
                </a:solidFill>
              </a:rPr>
              <a:t>me recogisteis</a:t>
            </a:r>
            <a:r>
              <a:rPr lang="es-ES_tradnl" sz="2400" dirty="0">
                <a:solidFill>
                  <a:srgbClr val="FF0000"/>
                </a:solidFill>
              </a:rPr>
              <a:t>; </a:t>
            </a:r>
            <a:br>
              <a:rPr lang="es-ES_tradnl" sz="2400" dirty="0">
                <a:solidFill>
                  <a:srgbClr val="FF0000"/>
                </a:solidFill>
              </a:rPr>
            </a:br>
            <a:r>
              <a:rPr lang="es-ES_tradnl" sz="2400" dirty="0"/>
              <a:t>25:36 estuve </a:t>
            </a:r>
            <a:r>
              <a:rPr lang="es-ES_tradnl" sz="2400" dirty="0">
                <a:solidFill>
                  <a:srgbClr val="FF0000"/>
                </a:solidFill>
              </a:rPr>
              <a:t>desnudo, y me </a:t>
            </a:r>
            <a:r>
              <a:rPr lang="es-ES_tradnl" sz="2400" u="sng" dirty="0">
                <a:solidFill>
                  <a:srgbClr val="FF0000"/>
                </a:solidFill>
              </a:rPr>
              <a:t>cubristeis</a:t>
            </a:r>
            <a:r>
              <a:rPr lang="es-ES_tradnl" sz="2400" dirty="0">
                <a:solidFill>
                  <a:srgbClr val="FF0000"/>
                </a:solidFill>
              </a:rPr>
              <a:t>; enfermo, y me </a:t>
            </a:r>
            <a:r>
              <a:rPr lang="es-ES_tradnl" sz="2400" u="sng" dirty="0">
                <a:solidFill>
                  <a:srgbClr val="FF0000"/>
                </a:solidFill>
              </a:rPr>
              <a:t>visitasteis</a:t>
            </a:r>
            <a:r>
              <a:rPr lang="es-ES_tradnl" sz="2400" dirty="0">
                <a:solidFill>
                  <a:srgbClr val="FF0000"/>
                </a:solidFill>
              </a:rPr>
              <a:t>; en la cárcel, y </a:t>
            </a:r>
            <a:r>
              <a:rPr lang="es-ES_tradnl" sz="2400" u="sng" dirty="0">
                <a:solidFill>
                  <a:srgbClr val="FF0000"/>
                </a:solidFill>
              </a:rPr>
              <a:t>vinisteis a mí</a:t>
            </a:r>
            <a:r>
              <a:rPr lang="es-ES_tradnl" sz="2400" dirty="0">
                <a:solidFill>
                  <a:srgbClr val="FF0000"/>
                </a:solidFill>
              </a:rPr>
              <a:t>. </a:t>
            </a:r>
            <a:r>
              <a:rPr lang="en-US" sz="2400" dirty="0">
                <a:solidFill>
                  <a:srgbClr val="FF0000"/>
                </a:solidFill>
              </a:rPr>
              <a:t> </a:t>
            </a:r>
            <a:r>
              <a:rPr lang="en-US" sz="2400" dirty="0" smtClean="0">
                <a:solidFill>
                  <a:srgbClr val="FF0000"/>
                </a:solidFill>
              </a:rPr>
              <a:t> </a:t>
            </a:r>
            <a:endParaRPr lang="en-US" sz="2400" dirty="0">
              <a:solidFill>
                <a:srgbClr val="FF0000"/>
              </a:solidFill>
            </a:endParaRPr>
          </a:p>
        </p:txBody>
      </p:sp>
    </p:spTree>
    <p:extLst>
      <p:ext uri="{BB962C8B-B14F-4D97-AF65-F5344CB8AC3E}">
        <p14:creationId xmlns:p14="http://schemas.microsoft.com/office/powerpoint/2010/main" val="37605624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0" y="1530350"/>
            <a:ext cx="8521700" cy="1371600"/>
          </a:xfrm>
        </p:spPr>
        <p:txBody>
          <a:bodyPr>
            <a:normAutofit fontScale="90000"/>
          </a:bodyPr>
          <a:lstStyle/>
          <a:p>
            <a:pPr algn="ctr"/>
            <a:r>
              <a:rPr lang="es-ES_tradnl" dirty="0" smtClean="0"/>
              <a:t>“Lecciones en la parábola del mayordomo infiel”</a:t>
            </a:r>
            <a:endParaRPr lang="es-ES_tradnl" dirty="0"/>
          </a:p>
        </p:txBody>
      </p:sp>
      <p:sp>
        <p:nvSpPr>
          <p:cNvPr id="3" name="Subtitle 2"/>
          <p:cNvSpPr>
            <a:spLocks noGrp="1"/>
          </p:cNvSpPr>
          <p:nvPr>
            <p:ph type="subTitle" idx="1"/>
          </p:nvPr>
        </p:nvSpPr>
        <p:spPr/>
        <p:txBody>
          <a:bodyPr>
            <a:noAutofit/>
          </a:bodyPr>
          <a:lstStyle/>
          <a:p>
            <a:r>
              <a:rPr lang="en-US" sz="2800" dirty="0" smtClean="0"/>
              <a:t>Lucas 16:1-13.</a:t>
            </a:r>
            <a:endParaRPr lang="en-US" sz="2800" dirty="0"/>
          </a:p>
        </p:txBody>
      </p:sp>
    </p:spTree>
    <p:extLst>
      <p:ext uri="{BB962C8B-B14F-4D97-AF65-F5344CB8AC3E}">
        <p14:creationId xmlns:p14="http://schemas.microsoft.com/office/powerpoint/2010/main" val="301694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Mateo 25:31-46. </a:t>
            </a:r>
            <a:endParaRPr lang="es-ES_tradnl" dirty="0"/>
          </a:p>
        </p:txBody>
      </p:sp>
      <p:sp>
        <p:nvSpPr>
          <p:cNvPr id="3" name="Content Placeholder 2"/>
          <p:cNvSpPr>
            <a:spLocks noGrp="1"/>
          </p:cNvSpPr>
          <p:nvPr>
            <p:ph sz="quarter" idx="1"/>
          </p:nvPr>
        </p:nvSpPr>
        <p:spPr/>
        <p:txBody>
          <a:bodyPr>
            <a:normAutofit/>
          </a:bodyPr>
          <a:lstStyle/>
          <a:p>
            <a:pPr marL="0" indent="0">
              <a:buNone/>
            </a:pPr>
            <a:r>
              <a:rPr lang="es-ES_tradnl" sz="2400" dirty="0"/>
              <a:t>25:41 </a:t>
            </a:r>
            <a:r>
              <a:rPr lang="es-ES_tradnl" sz="2400" dirty="0">
                <a:solidFill>
                  <a:srgbClr val="FF0000"/>
                </a:solidFill>
              </a:rPr>
              <a:t>Entonces dirá también a los de la izquierda: Apartaos de mí, malditos, al fuego eterno preparado para el diablo y sus ángeles. </a:t>
            </a:r>
            <a:br>
              <a:rPr lang="es-ES_tradnl" sz="2400" dirty="0">
                <a:solidFill>
                  <a:srgbClr val="FF0000"/>
                </a:solidFill>
              </a:rPr>
            </a:br>
            <a:r>
              <a:rPr lang="es-ES_tradnl" sz="2400" dirty="0"/>
              <a:t>25:42 </a:t>
            </a:r>
            <a:r>
              <a:rPr lang="es-ES_tradnl" sz="2400" dirty="0">
                <a:solidFill>
                  <a:srgbClr val="FF0000"/>
                </a:solidFill>
              </a:rPr>
              <a:t>Porque tuve hambre, y </a:t>
            </a:r>
            <a:r>
              <a:rPr lang="es-ES_tradnl" sz="2400" b="1" u="sng" dirty="0">
                <a:solidFill>
                  <a:srgbClr val="FF0000"/>
                </a:solidFill>
              </a:rPr>
              <a:t>no </a:t>
            </a:r>
            <a:r>
              <a:rPr lang="es-ES_tradnl" sz="2400" dirty="0">
                <a:solidFill>
                  <a:srgbClr val="FF0000"/>
                </a:solidFill>
              </a:rPr>
              <a:t>me disteis de comer; tuve sed, y </a:t>
            </a:r>
            <a:r>
              <a:rPr lang="es-ES_tradnl" sz="2400" b="1" u="sng" dirty="0">
                <a:solidFill>
                  <a:srgbClr val="FF0000"/>
                </a:solidFill>
              </a:rPr>
              <a:t>no </a:t>
            </a:r>
            <a:r>
              <a:rPr lang="es-ES_tradnl" sz="2400" dirty="0">
                <a:solidFill>
                  <a:srgbClr val="FF0000"/>
                </a:solidFill>
              </a:rPr>
              <a:t>me disteis de beber; </a:t>
            </a:r>
            <a:br>
              <a:rPr lang="es-ES_tradnl" sz="2400" dirty="0">
                <a:solidFill>
                  <a:srgbClr val="FF0000"/>
                </a:solidFill>
              </a:rPr>
            </a:br>
            <a:r>
              <a:rPr lang="es-ES_tradnl" sz="2400" dirty="0"/>
              <a:t>25:43 </a:t>
            </a:r>
            <a:r>
              <a:rPr lang="es-ES_tradnl" sz="2400" dirty="0">
                <a:solidFill>
                  <a:srgbClr val="FF0000"/>
                </a:solidFill>
              </a:rPr>
              <a:t>fui forastero, y </a:t>
            </a:r>
            <a:r>
              <a:rPr lang="es-ES_tradnl" sz="2400" b="1" u="sng" dirty="0">
                <a:solidFill>
                  <a:srgbClr val="FF0000"/>
                </a:solidFill>
              </a:rPr>
              <a:t>no </a:t>
            </a:r>
            <a:r>
              <a:rPr lang="es-ES_tradnl" sz="2400" dirty="0">
                <a:solidFill>
                  <a:srgbClr val="FF0000"/>
                </a:solidFill>
              </a:rPr>
              <a:t>me recogisteis; estuve desnudo, y </a:t>
            </a:r>
            <a:r>
              <a:rPr lang="es-ES_tradnl" sz="2400" b="1" u="sng" dirty="0">
                <a:solidFill>
                  <a:srgbClr val="FF0000"/>
                </a:solidFill>
              </a:rPr>
              <a:t>no </a:t>
            </a:r>
            <a:r>
              <a:rPr lang="es-ES_tradnl" sz="2400" dirty="0">
                <a:solidFill>
                  <a:srgbClr val="FF0000"/>
                </a:solidFill>
              </a:rPr>
              <a:t>me cubristeis; enfermo, y en la cárcel, y </a:t>
            </a:r>
            <a:r>
              <a:rPr lang="es-ES_tradnl" sz="2400" b="1" u="sng" dirty="0">
                <a:solidFill>
                  <a:srgbClr val="FF0000"/>
                </a:solidFill>
              </a:rPr>
              <a:t>no </a:t>
            </a:r>
            <a:r>
              <a:rPr lang="es-ES_tradnl" sz="2400" dirty="0">
                <a:solidFill>
                  <a:srgbClr val="FF0000"/>
                </a:solidFill>
              </a:rPr>
              <a:t>me visitasteis. </a:t>
            </a:r>
            <a:endParaRPr lang="en-US" sz="2400" dirty="0">
              <a:solidFill>
                <a:srgbClr val="FF0000"/>
              </a:solidFill>
            </a:endParaRPr>
          </a:p>
        </p:txBody>
      </p:sp>
    </p:spTree>
    <p:extLst>
      <p:ext uri="{BB962C8B-B14F-4D97-AF65-F5344CB8AC3E}">
        <p14:creationId xmlns:p14="http://schemas.microsoft.com/office/powerpoint/2010/main" val="16269634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Mateo 25:31-46. </a:t>
            </a:r>
            <a:endParaRPr lang="es-ES_tradnl" dirty="0"/>
          </a:p>
        </p:txBody>
      </p:sp>
      <p:sp>
        <p:nvSpPr>
          <p:cNvPr id="3" name="Content Placeholder 2"/>
          <p:cNvSpPr>
            <a:spLocks noGrp="1"/>
          </p:cNvSpPr>
          <p:nvPr>
            <p:ph sz="quarter" idx="1"/>
          </p:nvPr>
        </p:nvSpPr>
        <p:spPr/>
        <p:txBody>
          <a:bodyPr>
            <a:normAutofit/>
          </a:bodyPr>
          <a:lstStyle/>
          <a:p>
            <a:pPr marL="0" indent="0">
              <a:buNone/>
            </a:pPr>
            <a:r>
              <a:rPr lang="es-ES_tradnl" sz="2400" dirty="0"/>
              <a:t>25:45 </a:t>
            </a:r>
            <a:r>
              <a:rPr lang="es-ES_tradnl" sz="2400" dirty="0">
                <a:solidFill>
                  <a:srgbClr val="FF0000"/>
                </a:solidFill>
              </a:rPr>
              <a:t>Entonces les responderá diciendo: De cierto os digo que en cuanto no lo hicisteis a uno de estos más pequeños, tampoco a mí lo hicisteis. </a:t>
            </a:r>
            <a:br>
              <a:rPr lang="es-ES_tradnl" sz="2400" dirty="0">
                <a:solidFill>
                  <a:srgbClr val="FF0000"/>
                </a:solidFill>
              </a:rPr>
            </a:br>
            <a:r>
              <a:rPr lang="es-ES_tradnl" sz="2400" dirty="0"/>
              <a:t>25:46 </a:t>
            </a:r>
            <a:r>
              <a:rPr lang="es-ES_tradnl" sz="2400" dirty="0">
                <a:solidFill>
                  <a:srgbClr val="FF0000"/>
                </a:solidFill>
              </a:rPr>
              <a:t>E irán éstos al castigo eterno, y los justos a la vida eterna</a:t>
            </a:r>
            <a:r>
              <a:rPr lang="es-ES_tradnl" sz="2400" dirty="0" smtClean="0">
                <a:solidFill>
                  <a:srgbClr val="FF0000"/>
                </a:solidFill>
              </a:rPr>
              <a:t>.</a:t>
            </a:r>
            <a:endParaRPr lang="en-US" sz="2400" dirty="0">
              <a:solidFill>
                <a:srgbClr val="FF0000"/>
              </a:solidFill>
            </a:endParaRPr>
          </a:p>
        </p:txBody>
      </p:sp>
    </p:spTree>
    <p:extLst>
      <p:ext uri="{BB962C8B-B14F-4D97-AF65-F5344CB8AC3E}">
        <p14:creationId xmlns:p14="http://schemas.microsoft.com/office/powerpoint/2010/main" val="119840958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_tradnl" dirty="0" smtClean="0"/>
              <a:t>“Lecciones... parábola del mayordomo”</a:t>
            </a:r>
            <a:endParaRPr lang="es-ES_tradnl" dirty="0"/>
          </a:p>
        </p:txBody>
      </p:sp>
      <p:sp>
        <p:nvSpPr>
          <p:cNvPr id="3" name="Content Placeholder 2"/>
          <p:cNvSpPr>
            <a:spLocks noGrp="1"/>
          </p:cNvSpPr>
          <p:nvPr>
            <p:ph sz="quarter" idx="1"/>
          </p:nvPr>
        </p:nvSpPr>
        <p:spPr/>
        <p:txBody>
          <a:bodyPr>
            <a:normAutofit/>
          </a:bodyPr>
          <a:lstStyle/>
          <a:p>
            <a:pPr>
              <a:buFont typeface="Wingdings" charset="2"/>
              <a:buChar char="ü"/>
            </a:pPr>
            <a:r>
              <a:rPr lang="es-ES_tradnl" sz="2800" dirty="0" smtClean="0"/>
              <a:t>El buen uso de los vienes materiales nos preparan para el futuro. Verso 9.</a:t>
            </a:r>
          </a:p>
          <a:p>
            <a:pPr>
              <a:buFont typeface="Wingdings" charset="2"/>
              <a:buChar char="ü"/>
            </a:pPr>
            <a:r>
              <a:rPr lang="es-ES_tradnl" sz="2800" dirty="0" smtClean="0"/>
              <a:t>El uso que le damos a los bienes materiales, determina si somos dignos de recibir el galardón en los cielos o no. Versos 10-12.</a:t>
            </a:r>
          </a:p>
        </p:txBody>
      </p:sp>
    </p:spTree>
    <p:extLst>
      <p:ext uri="{BB962C8B-B14F-4D97-AF65-F5344CB8AC3E}">
        <p14:creationId xmlns:p14="http://schemas.microsoft.com/office/powerpoint/2010/main" val="4082121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Lucas 16:1-13. </a:t>
            </a:r>
            <a:endParaRPr lang="en-US" dirty="0"/>
          </a:p>
        </p:txBody>
      </p:sp>
      <p:sp>
        <p:nvSpPr>
          <p:cNvPr id="3" name="Content Placeholder 2"/>
          <p:cNvSpPr>
            <a:spLocks noGrp="1"/>
          </p:cNvSpPr>
          <p:nvPr>
            <p:ph sz="quarter" idx="1"/>
          </p:nvPr>
        </p:nvSpPr>
        <p:spPr/>
        <p:txBody>
          <a:bodyPr>
            <a:normAutofit/>
          </a:bodyPr>
          <a:lstStyle/>
          <a:p>
            <a:pPr marL="0" indent="0">
              <a:buNone/>
            </a:pPr>
            <a:r>
              <a:rPr lang="es-ES_tradnl" sz="2400" dirty="0" smtClean="0"/>
              <a:t>16</a:t>
            </a:r>
            <a:r>
              <a:rPr lang="es-ES_tradnl" sz="2400" dirty="0"/>
              <a:t>:10 </a:t>
            </a:r>
            <a:r>
              <a:rPr lang="es-ES_tradnl" sz="2400" dirty="0">
                <a:solidFill>
                  <a:srgbClr val="FF0000"/>
                </a:solidFill>
              </a:rPr>
              <a:t>El que es fiel en lo muy poco, también en lo más es fiel; y el que en lo muy poco es injusto, también en lo más es injusto. </a:t>
            </a:r>
            <a:endParaRPr lang="es-ES_tradnl" sz="2400" dirty="0" smtClean="0">
              <a:solidFill>
                <a:srgbClr val="FF0000"/>
              </a:solidFill>
            </a:endParaRPr>
          </a:p>
          <a:p>
            <a:pPr marL="0" indent="0">
              <a:buNone/>
            </a:pPr>
            <a:r>
              <a:rPr lang="es-ES_tradnl" sz="2400" dirty="0"/>
              <a:t>16:11 </a:t>
            </a:r>
            <a:r>
              <a:rPr lang="es-ES_tradnl" sz="2400" dirty="0">
                <a:solidFill>
                  <a:srgbClr val="FF0000"/>
                </a:solidFill>
              </a:rPr>
              <a:t>Pues si en las riquezas injustas no fuisteis fieles, ¿quién os confiará lo verdadero? </a:t>
            </a:r>
            <a:br>
              <a:rPr lang="es-ES_tradnl" sz="2400" dirty="0">
                <a:solidFill>
                  <a:srgbClr val="FF0000"/>
                </a:solidFill>
              </a:rPr>
            </a:br>
            <a:r>
              <a:rPr lang="es-ES_tradnl" sz="2400" dirty="0"/>
              <a:t>16:12 </a:t>
            </a:r>
            <a:r>
              <a:rPr lang="es-ES_tradnl" sz="2400" dirty="0">
                <a:solidFill>
                  <a:srgbClr val="FF0000"/>
                </a:solidFill>
              </a:rPr>
              <a:t>Y si en lo ajeno no fuisteis fieles, ¿quién os dará lo que es vuestro? </a:t>
            </a:r>
            <a:r>
              <a:rPr lang="es-ES_tradnl" sz="2400" dirty="0" smtClean="0">
                <a:solidFill>
                  <a:srgbClr val="FF0000"/>
                </a:solidFill>
              </a:rPr>
              <a:t> </a:t>
            </a:r>
            <a:endParaRPr lang="en-US" sz="2400" dirty="0">
              <a:solidFill>
                <a:srgbClr val="FF0000"/>
              </a:solidFill>
            </a:endParaRPr>
          </a:p>
        </p:txBody>
      </p:sp>
    </p:spTree>
    <p:extLst>
      <p:ext uri="{BB962C8B-B14F-4D97-AF65-F5344CB8AC3E}">
        <p14:creationId xmlns:p14="http://schemas.microsoft.com/office/powerpoint/2010/main" val="346932610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_tradnl" dirty="0" smtClean="0"/>
              <a:t>“Lecciones... parábola del mayordomo”</a:t>
            </a:r>
            <a:endParaRPr lang="es-ES_tradnl" dirty="0"/>
          </a:p>
        </p:txBody>
      </p:sp>
      <p:sp>
        <p:nvSpPr>
          <p:cNvPr id="3" name="Content Placeholder 2"/>
          <p:cNvSpPr>
            <a:spLocks noGrp="1"/>
          </p:cNvSpPr>
          <p:nvPr>
            <p:ph sz="quarter" idx="1"/>
          </p:nvPr>
        </p:nvSpPr>
        <p:spPr/>
        <p:txBody>
          <a:bodyPr>
            <a:normAutofit/>
          </a:bodyPr>
          <a:lstStyle/>
          <a:p>
            <a:pPr>
              <a:buFont typeface="Wingdings" charset="2"/>
              <a:buChar char="§"/>
            </a:pPr>
            <a:r>
              <a:rPr lang="es-ES_tradnl" sz="2800" dirty="0" smtClean="0"/>
              <a:t>Algunas comparaciones que nos ayudan a entender. </a:t>
            </a:r>
          </a:p>
        </p:txBody>
      </p:sp>
    </p:spTree>
    <p:extLst>
      <p:ext uri="{BB962C8B-B14F-4D97-AF65-F5344CB8AC3E}">
        <p14:creationId xmlns:p14="http://schemas.microsoft.com/office/powerpoint/2010/main" val="1996903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Juan 3:12. </a:t>
            </a:r>
            <a:endParaRPr lang="en-US" dirty="0"/>
          </a:p>
        </p:txBody>
      </p:sp>
      <p:sp>
        <p:nvSpPr>
          <p:cNvPr id="3" name="Content Placeholder 2"/>
          <p:cNvSpPr>
            <a:spLocks noGrp="1"/>
          </p:cNvSpPr>
          <p:nvPr>
            <p:ph sz="quarter" idx="1"/>
          </p:nvPr>
        </p:nvSpPr>
        <p:spPr/>
        <p:txBody>
          <a:bodyPr>
            <a:normAutofit/>
          </a:bodyPr>
          <a:lstStyle/>
          <a:p>
            <a:pPr marL="0" indent="0">
              <a:buNone/>
            </a:pPr>
            <a:r>
              <a:rPr lang="es-ES_tradnl" sz="2400" dirty="0"/>
              <a:t>3:11 </a:t>
            </a:r>
            <a:r>
              <a:rPr lang="es-ES_tradnl" sz="2400" dirty="0">
                <a:solidFill>
                  <a:srgbClr val="FF0000"/>
                </a:solidFill>
              </a:rPr>
              <a:t>De cierto, de cierto te digo, que lo que sabemos hablamos, y lo que hemos visto, testificamos; y no recibís nuestro testimonio. </a:t>
            </a:r>
            <a:br>
              <a:rPr lang="es-ES_tradnl" sz="2400" dirty="0">
                <a:solidFill>
                  <a:srgbClr val="FF0000"/>
                </a:solidFill>
              </a:rPr>
            </a:br>
            <a:r>
              <a:rPr lang="es-ES_tradnl" sz="2400" dirty="0"/>
              <a:t>3:12 </a:t>
            </a:r>
            <a:r>
              <a:rPr lang="es-ES_tradnl" sz="2400" b="1" dirty="0">
                <a:solidFill>
                  <a:srgbClr val="FF0000"/>
                </a:solidFill>
              </a:rPr>
              <a:t>Si os he dicho cosas terrenales, y no creéis, ¿cómo creeréis si os dijere las celestiales?</a:t>
            </a:r>
            <a:r>
              <a:rPr lang="es-ES_tradnl" sz="2400" dirty="0">
                <a:solidFill>
                  <a:srgbClr val="FF0000"/>
                </a:solidFill>
              </a:rPr>
              <a:t> </a:t>
            </a:r>
            <a:endParaRPr lang="en-US" sz="2400" dirty="0">
              <a:solidFill>
                <a:srgbClr val="FF0000"/>
              </a:solidFill>
            </a:endParaRPr>
          </a:p>
        </p:txBody>
      </p:sp>
    </p:spTree>
    <p:extLst>
      <p:ext uri="{BB962C8B-B14F-4D97-AF65-F5344CB8AC3E}">
        <p14:creationId xmlns:p14="http://schemas.microsoft.com/office/powerpoint/2010/main" val="161350140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1a. Timoteo 3:5. </a:t>
            </a:r>
            <a:endParaRPr lang="es-ES_tradnl" dirty="0"/>
          </a:p>
        </p:txBody>
      </p:sp>
      <p:sp>
        <p:nvSpPr>
          <p:cNvPr id="3" name="Content Placeholder 2"/>
          <p:cNvSpPr>
            <a:spLocks noGrp="1"/>
          </p:cNvSpPr>
          <p:nvPr>
            <p:ph sz="quarter" idx="1"/>
          </p:nvPr>
        </p:nvSpPr>
        <p:spPr/>
        <p:txBody>
          <a:bodyPr>
            <a:normAutofit/>
          </a:bodyPr>
          <a:lstStyle/>
          <a:p>
            <a:pPr marL="0" indent="0">
              <a:buNone/>
            </a:pPr>
            <a:r>
              <a:rPr lang="es-ES_tradnl" sz="2400" dirty="0"/>
              <a:t>3:4 que gobierne bien su casa, que tenga a sus hijos en sujeción con toda honestidad </a:t>
            </a:r>
            <a:br>
              <a:rPr lang="es-ES_tradnl" sz="2400" dirty="0"/>
            </a:br>
            <a:r>
              <a:rPr lang="es-ES_tradnl" sz="2400" dirty="0"/>
              <a:t>3:5 </a:t>
            </a:r>
            <a:r>
              <a:rPr lang="es-ES_tradnl" sz="2400" b="1" dirty="0"/>
              <a:t>(pues el que no sabe gobernar su propia casa, ¿cómo cuidará de la iglesia de Dios?)</a:t>
            </a:r>
            <a:r>
              <a:rPr lang="es-ES_tradnl" sz="2400" dirty="0"/>
              <a:t>; </a:t>
            </a:r>
            <a:endParaRPr lang="en-US" sz="2400" dirty="0"/>
          </a:p>
        </p:txBody>
      </p:sp>
    </p:spTree>
    <p:extLst>
      <p:ext uri="{BB962C8B-B14F-4D97-AF65-F5344CB8AC3E}">
        <p14:creationId xmlns:p14="http://schemas.microsoft.com/office/powerpoint/2010/main" val="191124090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Lucas 16:1-13. </a:t>
            </a:r>
            <a:endParaRPr lang="en-US" dirty="0"/>
          </a:p>
        </p:txBody>
      </p:sp>
      <p:sp>
        <p:nvSpPr>
          <p:cNvPr id="3" name="Content Placeholder 2"/>
          <p:cNvSpPr>
            <a:spLocks noGrp="1"/>
          </p:cNvSpPr>
          <p:nvPr>
            <p:ph sz="quarter" idx="1"/>
          </p:nvPr>
        </p:nvSpPr>
        <p:spPr/>
        <p:txBody>
          <a:bodyPr>
            <a:normAutofit/>
          </a:bodyPr>
          <a:lstStyle/>
          <a:p>
            <a:pPr marL="0" indent="0">
              <a:buNone/>
            </a:pPr>
            <a:r>
              <a:rPr lang="es-ES_tradnl" sz="2400" dirty="0" smtClean="0"/>
              <a:t>16</a:t>
            </a:r>
            <a:r>
              <a:rPr lang="es-ES_tradnl" sz="2400" dirty="0"/>
              <a:t>:10 </a:t>
            </a:r>
            <a:r>
              <a:rPr lang="es-ES_tradnl" sz="2400" dirty="0">
                <a:solidFill>
                  <a:srgbClr val="FF0000"/>
                </a:solidFill>
              </a:rPr>
              <a:t>El que es fiel en lo muy poco, también en lo más es fiel; y el que en lo muy poco es injusto, también en lo más es injusto.</a:t>
            </a:r>
            <a:r>
              <a:rPr lang="es-ES_tradnl" sz="2400" dirty="0"/>
              <a:t> </a:t>
            </a:r>
            <a:endParaRPr lang="es-ES_tradnl" sz="2400" dirty="0" smtClean="0"/>
          </a:p>
          <a:p>
            <a:pPr marL="0" indent="0">
              <a:buNone/>
            </a:pPr>
            <a:r>
              <a:rPr lang="es-ES_tradnl" sz="2400" dirty="0"/>
              <a:t>16:11 </a:t>
            </a:r>
            <a:r>
              <a:rPr lang="es-ES_tradnl" sz="2400" b="1" dirty="0">
                <a:solidFill>
                  <a:srgbClr val="FF0000"/>
                </a:solidFill>
              </a:rPr>
              <a:t>Pues si en las riquezas injustas no fuisteis fieles, ¿quién os confiará lo verdadero? </a:t>
            </a:r>
            <a:r>
              <a:rPr lang="es-ES_tradnl" sz="2400" b="1" dirty="0"/>
              <a:t/>
            </a:r>
            <a:br>
              <a:rPr lang="es-ES_tradnl" sz="2400" b="1" dirty="0"/>
            </a:br>
            <a:r>
              <a:rPr lang="es-ES_tradnl" sz="2400" dirty="0"/>
              <a:t>16:12 </a:t>
            </a:r>
            <a:r>
              <a:rPr lang="es-ES_tradnl" sz="2400" b="1" dirty="0">
                <a:solidFill>
                  <a:srgbClr val="FF0000"/>
                </a:solidFill>
              </a:rPr>
              <a:t>Y si en lo ajeno no fuisteis fieles, ¿quién os dará lo que es vuestro? </a:t>
            </a:r>
            <a:r>
              <a:rPr lang="es-ES_tradnl" sz="2400" b="1" dirty="0" smtClean="0"/>
              <a:t> </a:t>
            </a:r>
            <a:endParaRPr lang="en-US" sz="2400" b="1" dirty="0"/>
          </a:p>
        </p:txBody>
      </p:sp>
    </p:spTree>
    <p:extLst>
      <p:ext uri="{BB962C8B-B14F-4D97-AF65-F5344CB8AC3E}">
        <p14:creationId xmlns:p14="http://schemas.microsoft.com/office/powerpoint/2010/main" val="99642717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_tradnl" dirty="0" smtClean="0"/>
              <a:t>“Lecciones... parábola del mayordomo”</a:t>
            </a:r>
            <a:endParaRPr lang="es-ES_tradnl" dirty="0"/>
          </a:p>
        </p:txBody>
      </p:sp>
      <p:sp>
        <p:nvSpPr>
          <p:cNvPr id="3" name="Content Placeholder 2"/>
          <p:cNvSpPr>
            <a:spLocks noGrp="1"/>
          </p:cNvSpPr>
          <p:nvPr>
            <p:ph sz="quarter" idx="1"/>
          </p:nvPr>
        </p:nvSpPr>
        <p:spPr/>
        <p:txBody>
          <a:bodyPr>
            <a:normAutofit/>
          </a:bodyPr>
          <a:lstStyle/>
          <a:p>
            <a:pPr>
              <a:buFont typeface="Wingdings" charset="2"/>
              <a:buChar char="§"/>
            </a:pPr>
            <a:r>
              <a:rPr lang="es-ES_tradnl" sz="2800" dirty="0" smtClean="0"/>
              <a:t>Israel estuvo a prueba y no se dio cuenta. </a:t>
            </a:r>
          </a:p>
        </p:txBody>
      </p:sp>
    </p:spTree>
    <p:extLst>
      <p:ext uri="{BB962C8B-B14F-4D97-AF65-F5344CB8AC3E}">
        <p14:creationId xmlns:p14="http://schemas.microsoft.com/office/powerpoint/2010/main" val="2211940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Deuteronomio 8:3. </a:t>
            </a:r>
            <a:endParaRPr lang="es-ES_tradnl" dirty="0"/>
          </a:p>
        </p:txBody>
      </p:sp>
      <p:sp>
        <p:nvSpPr>
          <p:cNvPr id="3" name="Content Placeholder 2"/>
          <p:cNvSpPr>
            <a:spLocks noGrp="1"/>
          </p:cNvSpPr>
          <p:nvPr>
            <p:ph sz="quarter" idx="1"/>
          </p:nvPr>
        </p:nvSpPr>
        <p:spPr/>
        <p:txBody>
          <a:bodyPr>
            <a:normAutofit/>
          </a:bodyPr>
          <a:lstStyle/>
          <a:p>
            <a:pPr marL="0" indent="0">
              <a:buNone/>
            </a:pPr>
            <a:r>
              <a:rPr lang="es-ES_tradnl" sz="2400" dirty="0"/>
              <a:t>8:2 Y te acordarás de todo el camino por donde te ha traído Jehová tu Dios estos cuarenta años en el desierto, para afligirte, para probarte, para saber lo que había en tu corazón, si habías de guardar o no sus mandamientos. </a:t>
            </a:r>
            <a:br>
              <a:rPr lang="es-ES_tradnl" sz="2400" dirty="0"/>
            </a:br>
            <a:r>
              <a:rPr lang="es-ES_tradnl" sz="2400" dirty="0"/>
              <a:t>8:3 Y </a:t>
            </a:r>
            <a:r>
              <a:rPr lang="es-ES_tradnl" sz="2400" u="sng" dirty="0"/>
              <a:t>te afligió, y te hizo tener hambre, y te sustentó </a:t>
            </a:r>
            <a:r>
              <a:rPr lang="es-ES_tradnl" sz="2400" dirty="0"/>
              <a:t>con maná, comida que no conocías tú, ni tus padres la habían conocido, </a:t>
            </a:r>
            <a:r>
              <a:rPr lang="es-ES_tradnl" sz="2400" u="sng" dirty="0"/>
              <a:t>para hacerte saber </a:t>
            </a:r>
            <a:r>
              <a:rPr lang="es-ES_tradnl" sz="2400" dirty="0"/>
              <a:t>que no sólo de pan vivirá el hombre, mas de todo lo que sale de la boca de Jehová vivirá el hombre. </a:t>
            </a:r>
            <a:endParaRPr lang="en-US" sz="2400" dirty="0"/>
          </a:p>
        </p:txBody>
      </p:sp>
    </p:spTree>
    <p:extLst>
      <p:ext uri="{BB962C8B-B14F-4D97-AF65-F5344CB8AC3E}">
        <p14:creationId xmlns:p14="http://schemas.microsoft.com/office/powerpoint/2010/main" val="21676106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Lucas 16:1-13. </a:t>
            </a:r>
            <a:endParaRPr lang="en-US" dirty="0"/>
          </a:p>
        </p:txBody>
      </p:sp>
      <p:sp>
        <p:nvSpPr>
          <p:cNvPr id="3" name="Content Placeholder 2"/>
          <p:cNvSpPr>
            <a:spLocks noGrp="1"/>
          </p:cNvSpPr>
          <p:nvPr>
            <p:ph sz="quarter" idx="1"/>
          </p:nvPr>
        </p:nvSpPr>
        <p:spPr/>
        <p:txBody>
          <a:bodyPr>
            <a:noAutofit/>
          </a:bodyPr>
          <a:lstStyle/>
          <a:p>
            <a:pPr marL="0" indent="0">
              <a:buNone/>
            </a:pPr>
            <a:r>
              <a:rPr lang="es-ES_tradnl" sz="2400" dirty="0"/>
              <a:t>16:1 Dijo también a sus discípulos: </a:t>
            </a:r>
            <a:r>
              <a:rPr lang="es-ES_tradnl" sz="2400" dirty="0">
                <a:solidFill>
                  <a:srgbClr val="FF0000"/>
                </a:solidFill>
              </a:rPr>
              <a:t>Había un hombre rico que tenía un mayordomo, y éste fue acusado ante él como disipador de sus bienes. </a:t>
            </a:r>
            <a:br>
              <a:rPr lang="es-ES_tradnl" sz="2400" dirty="0">
                <a:solidFill>
                  <a:srgbClr val="FF0000"/>
                </a:solidFill>
              </a:rPr>
            </a:br>
            <a:r>
              <a:rPr lang="es-ES_tradnl" sz="2400" dirty="0"/>
              <a:t>16:2 </a:t>
            </a:r>
            <a:r>
              <a:rPr lang="es-ES_tradnl" sz="2400" dirty="0">
                <a:solidFill>
                  <a:srgbClr val="FF0000"/>
                </a:solidFill>
              </a:rPr>
              <a:t>Entonces le llamó, y le dijo: ¿Qué es esto que oigo acerca de </a:t>
            </a:r>
            <a:r>
              <a:rPr lang="es-ES_tradnl" sz="2400" dirty="0" err="1">
                <a:solidFill>
                  <a:srgbClr val="FF0000"/>
                </a:solidFill>
              </a:rPr>
              <a:t>tí</a:t>
            </a:r>
            <a:r>
              <a:rPr lang="es-ES_tradnl" sz="2400" dirty="0">
                <a:solidFill>
                  <a:srgbClr val="FF0000"/>
                </a:solidFill>
              </a:rPr>
              <a:t>? Da cuenta de tu mayordomía, porque ya no podrás más ser mayordomo. </a:t>
            </a:r>
            <a:br>
              <a:rPr lang="es-ES_tradnl" sz="2400" dirty="0">
                <a:solidFill>
                  <a:srgbClr val="FF0000"/>
                </a:solidFill>
              </a:rPr>
            </a:br>
            <a:r>
              <a:rPr lang="es-ES_tradnl" sz="2400" dirty="0"/>
              <a:t>16:3 </a:t>
            </a:r>
            <a:r>
              <a:rPr lang="es-ES_tradnl" sz="2400" dirty="0">
                <a:solidFill>
                  <a:srgbClr val="FF0000"/>
                </a:solidFill>
              </a:rPr>
              <a:t>Entonces el mayordomo dijo para sí: ¿Qué haré? Porque mi amo me quita la mayordomía. Cavar, no puedo; mendigar, me da vergüenza. </a:t>
            </a:r>
            <a:endParaRPr lang="en-US" sz="2400" dirty="0">
              <a:solidFill>
                <a:srgbClr val="FF0000"/>
              </a:solidFill>
            </a:endParaRPr>
          </a:p>
        </p:txBody>
      </p:sp>
    </p:spTree>
    <p:extLst>
      <p:ext uri="{BB962C8B-B14F-4D97-AF65-F5344CB8AC3E}">
        <p14:creationId xmlns:p14="http://schemas.microsoft.com/office/powerpoint/2010/main" val="349874303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_tradnl" dirty="0" smtClean="0"/>
              <a:t>“Lecciones... parábola del mayordomo”</a:t>
            </a:r>
            <a:endParaRPr lang="es-ES_tradnl" dirty="0"/>
          </a:p>
        </p:txBody>
      </p:sp>
      <p:sp>
        <p:nvSpPr>
          <p:cNvPr id="3" name="Content Placeholder 2"/>
          <p:cNvSpPr>
            <a:spLocks noGrp="1"/>
          </p:cNvSpPr>
          <p:nvPr>
            <p:ph sz="quarter" idx="1"/>
          </p:nvPr>
        </p:nvSpPr>
        <p:spPr/>
        <p:txBody>
          <a:bodyPr>
            <a:normAutofit/>
          </a:bodyPr>
          <a:lstStyle/>
          <a:p>
            <a:pPr>
              <a:buFont typeface="Wingdings" charset="2"/>
              <a:buChar char="§"/>
            </a:pPr>
            <a:r>
              <a:rPr lang="es-ES_tradnl" sz="2800" dirty="0" smtClean="0"/>
              <a:t>Así también puede suceder a nosotros, Dios nos bendice y olvidamos que estamos siendo puestos a prueba, para ver si le damos buen uso a los vienes. </a:t>
            </a:r>
          </a:p>
        </p:txBody>
      </p:sp>
    </p:spTree>
    <p:extLst>
      <p:ext uri="{BB962C8B-B14F-4D97-AF65-F5344CB8AC3E}">
        <p14:creationId xmlns:p14="http://schemas.microsoft.com/office/powerpoint/2010/main" val="3105886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_tradnl" dirty="0" smtClean="0"/>
              <a:t>“Lecciones... parábola del mayordomo”</a:t>
            </a:r>
            <a:endParaRPr lang="es-ES_tradnl" dirty="0"/>
          </a:p>
        </p:txBody>
      </p:sp>
      <p:sp>
        <p:nvSpPr>
          <p:cNvPr id="3" name="Content Placeholder 2"/>
          <p:cNvSpPr>
            <a:spLocks noGrp="1"/>
          </p:cNvSpPr>
          <p:nvPr>
            <p:ph sz="quarter" idx="1"/>
          </p:nvPr>
        </p:nvSpPr>
        <p:spPr/>
        <p:txBody>
          <a:bodyPr>
            <a:normAutofit/>
          </a:bodyPr>
          <a:lstStyle/>
          <a:p>
            <a:pPr>
              <a:buFont typeface="Wingdings" charset="2"/>
              <a:buChar char="ü"/>
            </a:pPr>
            <a:r>
              <a:rPr lang="es-ES_tradnl" sz="2800" dirty="0" smtClean="0"/>
              <a:t>El buen uso de los vienes materiales nos preparan para el futuro. Verso 9.</a:t>
            </a:r>
          </a:p>
          <a:p>
            <a:pPr>
              <a:buFont typeface="Wingdings" charset="2"/>
              <a:buChar char="ü"/>
            </a:pPr>
            <a:r>
              <a:rPr lang="es-ES_tradnl" sz="2800" dirty="0" smtClean="0"/>
              <a:t>El uso que le damos a los bienes materiales, determina si somos dignos de recibir el galardón en los cielos o no. Versos 10-12.</a:t>
            </a:r>
          </a:p>
          <a:p>
            <a:pPr>
              <a:buFont typeface="Wingdings" charset="2"/>
              <a:buChar char="ü"/>
            </a:pPr>
            <a:r>
              <a:rPr lang="es-ES_tradnl" sz="2800" dirty="0"/>
              <a:t>Es imposible hacer la voluntad de Dios, cuando amamos mas el dinero que a Dios. Verso 13.  </a:t>
            </a:r>
          </a:p>
        </p:txBody>
      </p:sp>
    </p:spTree>
    <p:extLst>
      <p:ext uri="{BB962C8B-B14F-4D97-AF65-F5344CB8AC3E}">
        <p14:creationId xmlns:p14="http://schemas.microsoft.com/office/powerpoint/2010/main" val="3467691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Lucas 16:1-13. </a:t>
            </a:r>
            <a:endParaRPr lang="en-US" dirty="0"/>
          </a:p>
        </p:txBody>
      </p:sp>
      <p:sp>
        <p:nvSpPr>
          <p:cNvPr id="3" name="Content Placeholder 2"/>
          <p:cNvSpPr>
            <a:spLocks noGrp="1"/>
          </p:cNvSpPr>
          <p:nvPr>
            <p:ph sz="quarter" idx="1"/>
          </p:nvPr>
        </p:nvSpPr>
        <p:spPr/>
        <p:txBody>
          <a:bodyPr>
            <a:normAutofit/>
          </a:bodyPr>
          <a:lstStyle/>
          <a:p>
            <a:pPr marL="0" indent="0">
              <a:buNone/>
            </a:pPr>
            <a:r>
              <a:rPr lang="es-ES_tradnl" sz="2400" dirty="0"/>
              <a:t>16:11 </a:t>
            </a:r>
            <a:r>
              <a:rPr lang="es-ES_tradnl" sz="2400" dirty="0">
                <a:solidFill>
                  <a:srgbClr val="FF0000"/>
                </a:solidFill>
              </a:rPr>
              <a:t>Pues si en las riquezas injustas no fuisteis fieles, ¿quién os confiará lo verdadero? </a:t>
            </a:r>
            <a:br>
              <a:rPr lang="es-ES_tradnl" sz="2400" dirty="0">
                <a:solidFill>
                  <a:srgbClr val="FF0000"/>
                </a:solidFill>
              </a:rPr>
            </a:br>
            <a:r>
              <a:rPr lang="es-ES_tradnl" sz="2400" dirty="0"/>
              <a:t>16:12 </a:t>
            </a:r>
            <a:r>
              <a:rPr lang="es-ES_tradnl" sz="2400" dirty="0">
                <a:solidFill>
                  <a:srgbClr val="FF0000"/>
                </a:solidFill>
              </a:rPr>
              <a:t>Y si en lo ajeno no fuisteis fieles, ¿quién os dará lo que es vuestro? </a:t>
            </a:r>
            <a:br>
              <a:rPr lang="es-ES_tradnl" sz="2400" dirty="0">
                <a:solidFill>
                  <a:srgbClr val="FF0000"/>
                </a:solidFill>
              </a:rPr>
            </a:br>
            <a:r>
              <a:rPr lang="es-ES_tradnl" sz="2400" dirty="0"/>
              <a:t>16:13 </a:t>
            </a:r>
            <a:r>
              <a:rPr lang="es-ES_tradnl" sz="2400" u="sng" dirty="0">
                <a:solidFill>
                  <a:srgbClr val="FF0000"/>
                </a:solidFill>
              </a:rPr>
              <a:t>Ningún siervo puede servir a dos señores</a:t>
            </a:r>
            <a:r>
              <a:rPr lang="es-ES_tradnl" sz="2400" dirty="0">
                <a:solidFill>
                  <a:srgbClr val="FF0000"/>
                </a:solidFill>
              </a:rPr>
              <a:t>; porque o aborrecerá al uno y amará al otro, o estimará al uno y menospreciará al otro. No podéis servir a Dios y a las riquezas. </a:t>
            </a:r>
            <a:endParaRPr lang="en-US" sz="2400" dirty="0">
              <a:solidFill>
                <a:srgbClr val="FF0000"/>
              </a:solidFill>
            </a:endParaRPr>
          </a:p>
        </p:txBody>
      </p:sp>
    </p:spTree>
    <p:extLst>
      <p:ext uri="{BB962C8B-B14F-4D97-AF65-F5344CB8AC3E}">
        <p14:creationId xmlns:p14="http://schemas.microsoft.com/office/powerpoint/2010/main" val="66955512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_tradnl" dirty="0" smtClean="0"/>
              <a:t>“Lecciones... parábola del mayordomo”</a:t>
            </a:r>
            <a:endParaRPr lang="es-ES_tradnl" dirty="0"/>
          </a:p>
        </p:txBody>
      </p:sp>
      <p:sp>
        <p:nvSpPr>
          <p:cNvPr id="3" name="Content Placeholder 2"/>
          <p:cNvSpPr>
            <a:spLocks noGrp="1"/>
          </p:cNvSpPr>
          <p:nvPr>
            <p:ph sz="quarter" idx="1"/>
          </p:nvPr>
        </p:nvSpPr>
        <p:spPr/>
        <p:txBody>
          <a:bodyPr>
            <a:normAutofit/>
          </a:bodyPr>
          <a:lstStyle/>
          <a:p>
            <a:pPr>
              <a:buFont typeface="Wingdings" charset="2"/>
              <a:buChar char="§"/>
            </a:pPr>
            <a:r>
              <a:rPr lang="es-ES_tradnl" sz="2800" dirty="0" smtClean="0"/>
              <a:t>Jesús nos dice el porque de lo imposible de servir a dos señores.</a:t>
            </a:r>
          </a:p>
          <a:p>
            <a:pPr marL="514350" indent="-514350">
              <a:buFont typeface="+mj-lt"/>
              <a:buAutoNum type="arabicPeriod"/>
            </a:pPr>
            <a:r>
              <a:rPr lang="es-ES_tradnl" sz="2800" dirty="0" smtClean="0"/>
              <a:t>Hay un orden de pertenencia. (Un esclavo solo pertenecía a un amo a la vez) </a:t>
            </a:r>
            <a:endParaRPr lang="es-ES_tradnl" sz="2800" dirty="0"/>
          </a:p>
        </p:txBody>
      </p:sp>
    </p:spTree>
    <p:extLst>
      <p:ext uri="{BB962C8B-B14F-4D97-AF65-F5344CB8AC3E}">
        <p14:creationId xmlns:p14="http://schemas.microsoft.com/office/powerpoint/2010/main" val="738091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Romanos</a:t>
            </a:r>
            <a:r>
              <a:rPr lang="en-US" dirty="0" smtClean="0"/>
              <a:t> 6:16-18. </a:t>
            </a:r>
            <a:endParaRPr lang="en-US" dirty="0"/>
          </a:p>
        </p:txBody>
      </p:sp>
      <p:sp>
        <p:nvSpPr>
          <p:cNvPr id="3" name="Content Placeholder 2"/>
          <p:cNvSpPr>
            <a:spLocks noGrp="1"/>
          </p:cNvSpPr>
          <p:nvPr>
            <p:ph sz="quarter" idx="1"/>
          </p:nvPr>
        </p:nvSpPr>
        <p:spPr/>
        <p:txBody>
          <a:bodyPr>
            <a:normAutofit/>
          </a:bodyPr>
          <a:lstStyle/>
          <a:p>
            <a:pPr marL="0" indent="0">
              <a:buNone/>
            </a:pPr>
            <a:r>
              <a:rPr lang="es-ES_tradnl" sz="2400" dirty="0"/>
              <a:t>6:16 ¿No sabéis que si os sometéis a alguien como esclavos para obedecerle, sois esclavos de aquel a quien obedecéis, sea del </a:t>
            </a:r>
            <a:r>
              <a:rPr lang="es-ES_tradnl" sz="2400" b="1" u="sng" dirty="0"/>
              <a:t>pecado </a:t>
            </a:r>
            <a:r>
              <a:rPr lang="es-ES_tradnl" sz="2400" dirty="0"/>
              <a:t>para muerte, o sea de la obediencia para </a:t>
            </a:r>
            <a:r>
              <a:rPr lang="es-ES_tradnl" sz="2400" b="1" u="sng" dirty="0"/>
              <a:t>justicia</a:t>
            </a:r>
            <a:r>
              <a:rPr lang="es-ES_tradnl" sz="2400" dirty="0"/>
              <a:t>? </a:t>
            </a:r>
            <a:br>
              <a:rPr lang="es-ES_tradnl" sz="2400" dirty="0"/>
            </a:br>
            <a:r>
              <a:rPr lang="es-ES_tradnl" sz="2400" dirty="0"/>
              <a:t>6:17 Pero gracias a Dios, que aunque erais esclavos del pecado, habéis obedecido de corazón a aquella forma de doctrina a la cual fuisteis entregados; </a:t>
            </a:r>
            <a:br>
              <a:rPr lang="es-ES_tradnl" sz="2400" dirty="0"/>
            </a:br>
            <a:r>
              <a:rPr lang="es-ES_tradnl" sz="2400" dirty="0"/>
              <a:t>6:18 y libertados </a:t>
            </a:r>
            <a:r>
              <a:rPr lang="es-ES_tradnl" sz="2400" b="1" u="sng" dirty="0"/>
              <a:t>del pecado</a:t>
            </a:r>
            <a:r>
              <a:rPr lang="es-ES_tradnl" sz="2400" dirty="0"/>
              <a:t>, vinisteis a ser siervos de </a:t>
            </a:r>
            <a:r>
              <a:rPr lang="es-ES_tradnl" sz="2400" b="1" u="sng" dirty="0"/>
              <a:t>la justicia</a:t>
            </a:r>
            <a:r>
              <a:rPr lang="es-ES_tradnl" sz="2400" dirty="0"/>
              <a:t>. </a:t>
            </a:r>
            <a:endParaRPr lang="en-US" sz="2400" dirty="0"/>
          </a:p>
        </p:txBody>
      </p:sp>
    </p:spTree>
    <p:extLst>
      <p:ext uri="{BB962C8B-B14F-4D97-AF65-F5344CB8AC3E}">
        <p14:creationId xmlns:p14="http://schemas.microsoft.com/office/powerpoint/2010/main" val="275836183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Romanos</a:t>
            </a:r>
            <a:r>
              <a:rPr lang="en-US" dirty="0" smtClean="0"/>
              <a:t> 7:14. </a:t>
            </a:r>
            <a:endParaRPr lang="en-US" dirty="0"/>
          </a:p>
        </p:txBody>
      </p:sp>
      <p:sp>
        <p:nvSpPr>
          <p:cNvPr id="3" name="Content Placeholder 2"/>
          <p:cNvSpPr>
            <a:spLocks noGrp="1"/>
          </p:cNvSpPr>
          <p:nvPr>
            <p:ph sz="quarter" idx="1"/>
          </p:nvPr>
        </p:nvSpPr>
        <p:spPr/>
        <p:txBody>
          <a:bodyPr>
            <a:normAutofit/>
          </a:bodyPr>
          <a:lstStyle/>
          <a:p>
            <a:pPr marL="0" indent="0">
              <a:buNone/>
            </a:pPr>
            <a:r>
              <a:rPr lang="es-ES_tradnl" sz="2400" dirty="0"/>
              <a:t>7:13 ¿Luego lo que es bueno, vino a ser muerte para mí? En ninguna manera; sino que el pecado, para mostrarse pecado, produjo en mí la muerte por medio de lo que es bueno, a fin de que por el mandamiento el pecado llegase a ser sobremanera pecaminoso. </a:t>
            </a:r>
            <a:br>
              <a:rPr lang="es-ES_tradnl" sz="2400" dirty="0"/>
            </a:br>
            <a:r>
              <a:rPr lang="es-ES_tradnl" sz="2400" dirty="0"/>
              <a:t>7:14 Porque sabemos que la ley es espiritual; </a:t>
            </a:r>
            <a:r>
              <a:rPr lang="es-ES_tradnl" sz="2400" b="1" dirty="0"/>
              <a:t>mas yo soy carnal, vendido al pecado. </a:t>
            </a:r>
            <a:endParaRPr lang="en-US" sz="2400" b="1" dirty="0"/>
          </a:p>
        </p:txBody>
      </p:sp>
    </p:spTree>
    <p:extLst>
      <p:ext uri="{BB962C8B-B14F-4D97-AF65-F5344CB8AC3E}">
        <p14:creationId xmlns:p14="http://schemas.microsoft.com/office/powerpoint/2010/main" val="33708992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_tradnl" dirty="0" smtClean="0"/>
              <a:t>“Lecciones... parábola del mayordomo”</a:t>
            </a:r>
            <a:endParaRPr lang="es-ES_tradnl" dirty="0"/>
          </a:p>
        </p:txBody>
      </p:sp>
      <p:sp>
        <p:nvSpPr>
          <p:cNvPr id="3" name="Content Placeholder 2"/>
          <p:cNvSpPr>
            <a:spLocks noGrp="1"/>
          </p:cNvSpPr>
          <p:nvPr>
            <p:ph sz="quarter" idx="1"/>
          </p:nvPr>
        </p:nvSpPr>
        <p:spPr/>
        <p:txBody>
          <a:bodyPr>
            <a:normAutofit/>
          </a:bodyPr>
          <a:lstStyle/>
          <a:p>
            <a:pPr>
              <a:buFont typeface="Wingdings" charset="2"/>
              <a:buChar char="§"/>
            </a:pPr>
            <a:r>
              <a:rPr lang="es-ES_tradnl" sz="2800" dirty="0" smtClean="0"/>
              <a:t>Jesús nos dice el porque de lo imposible de servir a dos señores.</a:t>
            </a:r>
          </a:p>
          <a:p>
            <a:pPr marL="514350" indent="-514350">
              <a:buFont typeface="+mj-lt"/>
              <a:buAutoNum type="arabicPeriod"/>
            </a:pPr>
            <a:r>
              <a:rPr lang="es-ES_tradnl" sz="2800" dirty="0" smtClean="0"/>
              <a:t>Hay un orden de pertenencia. (Un esclavo solo pertenecía a un amo a la vez)</a:t>
            </a:r>
          </a:p>
          <a:p>
            <a:pPr marL="514350" indent="-514350">
              <a:buFont typeface="+mj-lt"/>
              <a:buAutoNum type="arabicPeriod"/>
            </a:pPr>
            <a:r>
              <a:rPr lang="es-ES_tradnl" sz="2800" dirty="0" smtClean="0"/>
              <a:t>Hay </a:t>
            </a:r>
            <a:r>
              <a:rPr lang="es-ES_tradnl" sz="2800" dirty="0"/>
              <a:t>un principio básico en el corazón.  (Hay lugar para amar solo a uno, no a dos</a:t>
            </a:r>
            <a:r>
              <a:rPr lang="es-ES_tradnl" sz="2800" dirty="0" smtClean="0"/>
              <a:t>)</a:t>
            </a:r>
            <a:endParaRPr lang="es-ES_tradnl" sz="2800" dirty="0"/>
          </a:p>
        </p:txBody>
      </p:sp>
    </p:spTree>
    <p:extLst>
      <p:ext uri="{BB962C8B-B14F-4D97-AF65-F5344CB8AC3E}">
        <p14:creationId xmlns:p14="http://schemas.microsoft.com/office/powerpoint/2010/main" val="1004351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Lucas 16:1-13. </a:t>
            </a:r>
            <a:endParaRPr lang="en-US" dirty="0"/>
          </a:p>
        </p:txBody>
      </p:sp>
      <p:sp>
        <p:nvSpPr>
          <p:cNvPr id="3" name="Content Placeholder 2"/>
          <p:cNvSpPr>
            <a:spLocks noGrp="1"/>
          </p:cNvSpPr>
          <p:nvPr>
            <p:ph sz="quarter" idx="1"/>
          </p:nvPr>
        </p:nvSpPr>
        <p:spPr/>
        <p:txBody>
          <a:bodyPr>
            <a:normAutofit/>
          </a:bodyPr>
          <a:lstStyle/>
          <a:p>
            <a:pPr marL="0" indent="0">
              <a:buNone/>
            </a:pPr>
            <a:r>
              <a:rPr lang="es-ES_tradnl" sz="2400" dirty="0"/>
              <a:t>16:11 </a:t>
            </a:r>
            <a:r>
              <a:rPr lang="es-ES_tradnl" sz="2400" dirty="0">
                <a:solidFill>
                  <a:srgbClr val="FF0000"/>
                </a:solidFill>
              </a:rPr>
              <a:t>Pues si en las riquezas injustas no fuisteis fieles, ¿quién os confiará lo verdadero? </a:t>
            </a:r>
            <a:br>
              <a:rPr lang="es-ES_tradnl" sz="2400" dirty="0">
                <a:solidFill>
                  <a:srgbClr val="FF0000"/>
                </a:solidFill>
              </a:rPr>
            </a:br>
            <a:r>
              <a:rPr lang="es-ES_tradnl" sz="2400" dirty="0"/>
              <a:t>16:12 </a:t>
            </a:r>
            <a:r>
              <a:rPr lang="es-ES_tradnl" sz="2400" dirty="0">
                <a:solidFill>
                  <a:srgbClr val="FF0000"/>
                </a:solidFill>
              </a:rPr>
              <a:t>Y si en lo ajeno no fuisteis fieles, ¿quién os dará lo que es vuestro? </a:t>
            </a:r>
            <a:br>
              <a:rPr lang="es-ES_tradnl" sz="2400" dirty="0">
                <a:solidFill>
                  <a:srgbClr val="FF0000"/>
                </a:solidFill>
              </a:rPr>
            </a:br>
            <a:r>
              <a:rPr lang="es-ES_tradnl" sz="2400" dirty="0"/>
              <a:t>16:13 </a:t>
            </a:r>
            <a:r>
              <a:rPr lang="es-ES_tradnl" sz="2400" dirty="0">
                <a:solidFill>
                  <a:srgbClr val="FF0000"/>
                </a:solidFill>
              </a:rPr>
              <a:t>Ningún siervo puede servir a dos señores</a:t>
            </a:r>
            <a:r>
              <a:rPr lang="es-ES_tradnl" sz="2400" b="1" dirty="0">
                <a:solidFill>
                  <a:srgbClr val="FF0000"/>
                </a:solidFill>
              </a:rPr>
              <a:t>; </a:t>
            </a:r>
            <a:r>
              <a:rPr lang="es-ES_tradnl" sz="2400" dirty="0">
                <a:solidFill>
                  <a:srgbClr val="FF0000"/>
                </a:solidFill>
              </a:rPr>
              <a:t>porque o</a:t>
            </a:r>
            <a:r>
              <a:rPr lang="es-ES_tradnl" sz="2400" u="sng" dirty="0">
                <a:solidFill>
                  <a:srgbClr val="FF0000"/>
                </a:solidFill>
              </a:rPr>
              <a:t> aborrecerá </a:t>
            </a:r>
            <a:r>
              <a:rPr lang="es-ES_tradnl" sz="2400" dirty="0">
                <a:solidFill>
                  <a:srgbClr val="FF0000"/>
                </a:solidFill>
              </a:rPr>
              <a:t>al uno y </a:t>
            </a:r>
            <a:r>
              <a:rPr lang="es-ES_tradnl" sz="2400" u="sng" dirty="0">
                <a:solidFill>
                  <a:srgbClr val="FF0000"/>
                </a:solidFill>
              </a:rPr>
              <a:t>amará </a:t>
            </a:r>
            <a:r>
              <a:rPr lang="es-ES_tradnl" sz="2400" dirty="0">
                <a:solidFill>
                  <a:srgbClr val="FF0000"/>
                </a:solidFill>
              </a:rPr>
              <a:t>al otro, o </a:t>
            </a:r>
            <a:r>
              <a:rPr lang="es-ES_tradnl" sz="2400" u="sng" dirty="0">
                <a:solidFill>
                  <a:srgbClr val="FF0000"/>
                </a:solidFill>
              </a:rPr>
              <a:t>estimará</a:t>
            </a:r>
            <a:r>
              <a:rPr lang="es-ES_tradnl" sz="2400" dirty="0">
                <a:solidFill>
                  <a:srgbClr val="FF0000"/>
                </a:solidFill>
              </a:rPr>
              <a:t> al uno y </a:t>
            </a:r>
            <a:r>
              <a:rPr lang="es-ES_tradnl" sz="2400" u="sng" dirty="0">
                <a:solidFill>
                  <a:srgbClr val="FF0000"/>
                </a:solidFill>
              </a:rPr>
              <a:t>menospreciará </a:t>
            </a:r>
            <a:r>
              <a:rPr lang="es-ES_tradnl" sz="2400" dirty="0">
                <a:solidFill>
                  <a:srgbClr val="FF0000"/>
                </a:solidFill>
              </a:rPr>
              <a:t>al otro. No podéis servir a Dios y a las riquezas. </a:t>
            </a:r>
            <a:endParaRPr lang="en-US" sz="2400" dirty="0">
              <a:solidFill>
                <a:srgbClr val="FF0000"/>
              </a:solidFill>
            </a:endParaRPr>
          </a:p>
        </p:txBody>
      </p:sp>
    </p:spTree>
    <p:extLst>
      <p:ext uri="{BB962C8B-B14F-4D97-AF65-F5344CB8AC3E}">
        <p14:creationId xmlns:p14="http://schemas.microsoft.com/office/powerpoint/2010/main" val="31472416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Mateo 12:30. </a:t>
            </a:r>
            <a:endParaRPr lang="en-US" dirty="0"/>
          </a:p>
        </p:txBody>
      </p:sp>
      <p:sp>
        <p:nvSpPr>
          <p:cNvPr id="3" name="Content Placeholder 2"/>
          <p:cNvSpPr>
            <a:spLocks noGrp="1"/>
          </p:cNvSpPr>
          <p:nvPr>
            <p:ph sz="quarter" idx="1"/>
          </p:nvPr>
        </p:nvSpPr>
        <p:spPr>
          <a:xfrm>
            <a:off x="612648" y="1200150"/>
            <a:ext cx="8153400" cy="3689350"/>
          </a:xfrm>
        </p:spPr>
        <p:txBody>
          <a:bodyPr>
            <a:normAutofit/>
          </a:bodyPr>
          <a:lstStyle/>
          <a:p>
            <a:pPr marL="0" indent="0">
              <a:buNone/>
            </a:pPr>
            <a:r>
              <a:rPr lang="es-ES_tradnl" sz="2400" dirty="0"/>
              <a:t>12:27 </a:t>
            </a:r>
            <a:r>
              <a:rPr lang="es-ES_tradnl" sz="2400" dirty="0">
                <a:solidFill>
                  <a:srgbClr val="FF0000"/>
                </a:solidFill>
              </a:rPr>
              <a:t>Y si yo echo fuera los demonios por </a:t>
            </a:r>
            <a:r>
              <a:rPr lang="es-ES_tradnl" sz="2400" dirty="0" err="1">
                <a:solidFill>
                  <a:srgbClr val="FF0000"/>
                </a:solidFill>
              </a:rPr>
              <a:t>Beelzebú</a:t>
            </a:r>
            <a:r>
              <a:rPr lang="es-ES_tradnl" sz="2400" dirty="0">
                <a:solidFill>
                  <a:srgbClr val="FF0000"/>
                </a:solidFill>
              </a:rPr>
              <a:t>, ¿por quién los echan vuestros hijos? Por tanto, ellos serán vuestros jueces.</a:t>
            </a:r>
            <a:br>
              <a:rPr lang="es-ES_tradnl" sz="2400" dirty="0">
                <a:solidFill>
                  <a:srgbClr val="FF0000"/>
                </a:solidFill>
              </a:rPr>
            </a:br>
            <a:r>
              <a:rPr lang="es-ES_tradnl" sz="2400" dirty="0"/>
              <a:t>12:28 </a:t>
            </a:r>
            <a:r>
              <a:rPr lang="es-ES_tradnl" sz="2400" dirty="0">
                <a:solidFill>
                  <a:srgbClr val="FF0000"/>
                </a:solidFill>
              </a:rPr>
              <a:t>Pero si yo por el Espíritu de Dios echo fuera los demonios, ciertamente ha llegado a vosotros el reino de Dios.</a:t>
            </a:r>
            <a:br>
              <a:rPr lang="es-ES_tradnl" sz="2400" dirty="0">
                <a:solidFill>
                  <a:srgbClr val="FF0000"/>
                </a:solidFill>
              </a:rPr>
            </a:br>
            <a:r>
              <a:rPr lang="es-ES_tradnl" sz="2400" dirty="0"/>
              <a:t>12:29 </a:t>
            </a:r>
            <a:r>
              <a:rPr lang="es-ES_tradnl" sz="2400" dirty="0">
                <a:solidFill>
                  <a:srgbClr val="FF0000"/>
                </a:solidFill>
              </a:rPr>
              <a:t>Porque ¿cómo puede alguno entrar en la casa del hombre fuerte, y saquear sus bienes, si primero no le ata? Y entonces podrá saquear su casa.</a:t>
            </a:r>
            <a:br>
              <a:rPr lang="es-ES_tradnl" sz="2400" dirty="0">
                <a:solidFill>
                  <a:srgbClr val="FF0000"/>
                </a:solidFill>
              </a:rPr>
            </a:br>
            <a:r>
              <a:rPr lang="es-ES_tradnl" sz="2400" dirty="0"/>
              <a:t>12:30 </a:t>
            </a:r>
            <a:r>
              <a:rPr lang="es-ES_tradnl" sz="2400" u="sng" dirty="0">
                <a:solidFill>
                  <a:srgbClr val="FF0000"/>
                </a:solidFill>
              </a:rPr>
              <a:t>El que no es conmigo, contra mí es; y el que conmigo no recoge, </a:t>
            </a:r>
            <a:r>
              <a:rPr lang="es-ES_tradnl" sz="2400" u="sng" dirty="0" smtClean="0">
                <a:solidFill>
                  <a:srgbClr val="FF0000"/>
                </a:solidFill>
              </a:rPr>
              <a:t>desparrama. </a:t>
            </a:r>
            <a:endParaRPr lang="en-US" sz="2400" u="sng" dirty="0">
              <a:solidFill>
                <a:srgbClr val="FF0000"/>
              </a:solidFill>
            </a:endParaRPr>
          </a:p>
        </p:txBody>
      </p:sp>
    </p:spTree>
    <p:extLst>
      <p:ext uri="{BB962C8B-B14F-4D97-AF65-F5344CB8AC3E}">
        <p14:creationId xmlns:p14="http://schemas.microsoft.com/office/powerpoint/2010/main" val="327161463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_tradnl" dirty="0" smtClean="0"/>
              <a:t>“Lecciones... parábola del mayordomo”</a:t>
            </a:r>
            <a:endParaRPr lang="es-ES_tradnl" dirty="0"/>
          </a:p>
        </p:txBody>
      </p:sp>
      <p:sp>
        <p:nvSpPr>
          <p:cNvPr id="3" name="Content Placeholder 2"/>
          <p:cNvSpPr>
            <a:spLocks noGrp="1"/>
          </p:cNvSpPr>
          <p:nvPr>
            <p:ph sz="quarter" idx="1"/>
          </p:nvPr>
        </p:nvSpPr>
        <p:spPr/>
        <p:txBody>
          <a:bodyPr>
            <a:normAutofit/>
          </a:bodyPr>
          <a:lstStyle/>
          <a:p>
            <a:pPr>
              <a:buFont typeface="Wingdings" charset="2"/>
              <a:buChar char="§"/>
            </a:pPr>
            <a:r>
              <a:rPr lang="es-ES_tradnl" sz="2800" dirty="0" smtClean="0"/>
              <a:t>Jesús nos dice el porque de lo imposible de servir a dos señores.</a:t>
            </a:r>
          </a:p>
          <a:p>
            <a:pPr marL="514350" indent="-514350">
              <a:buFont typeface="+mj-lt"/>
              <a:buAutoNum type="arabicPeriod"/>
            </a:pPr>
            <a:r>
              <a:rPr lang="es-ES_tradnl" sz="2800" dirty="0" smtClean="0"/>
              <a:t>Hay un orden de pertenencia. (Un esclavo solo pertenece a un amo a la vez)</a:t>
            </a:r>
          </a:p>
          <a:p>
            <a:pPr marL="514350" indent="-514350">
              <a:buFont typeface="+mj-lt"/>
              <a:buAutoNum type="arabicPeriod"/>
            </a:pPr>
            <a:r>
              <a:rPr lang="es-ES_tradnl" sz="2800" dirty="0" smtClean="0"/>
              <a:t>Hay un principio en el corazón.  (</a:t>
            </a:r>
            <a:r>
              <a:rPr lang="es-ES_tradnl" sz="2800" dirty="0"/>
              <a:t>H</a:t>
            </a:r>
            <a:r>
              <a:rPr lang="es-ES_tradnl" sz="2800" dirty="0" smtClean="0"/>
              <a:t>ay lugar para amar solo a uno, no a dos)</a:t>
            </a:r>
          </a:p>
          <a:p>
            <a:pPr marL="514350" indent="-514350">
              <a:buFont typeface="+mj-lt"/>
              <a:buAutoNum type="arabicPeriod"/>
            </a:pPr>
            <a:r>
              <a:rPr lang="es-ES_tradnl" sz="2800" dirty="0" smtClean="0"/>
              <a:t>Uno es amado y otro aborrecido, no hay mas... </a:t>
            </a:r>
            <a:endParaRPr lang="es-ES_tradnl" sz="2800" dirty="0"/>
          </a:p>
        </p:txBody>
      </p:sp>
    </p:spTree>
    <p:extLst>
      <p:ext uri="{BB962C8B-B14F-4D97-AF65-F5344CB8AC3E}">
        <p14:creationId xmlns:p14="http://schemas.microsoft.com/office/powerpoint/2010/main" val="2433422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Lucas 16:1-13. </a:t>
            </a:r>
            <a:endParaRPr lang="en-US" dirty="0"/>
          </a:p>
        </p:txBody>
      </p:sp>
      <p:sp>
        <p:nvSpPr>
          <p:cNvPr id="3" name="Content Placeholder 2"/>
          <p:cNvSpPr>
            <a:spLocks noGrp="1"/>
          </p:cNvSpPr>
          <p:nvPr>
            <p:ph sz="quarter" idx="1"/>
          </p:nvPr>
        </p:nvSpPr>
        <p:spPr/>
        <p:txBody>
          <a:bodyPr>
            <a:normAutofit/>
          </a:bodyPr>
          <a:lstStyle/>
          <a:p>
            <a:pPr marL="0" indent="0">
              <a:buNone/>
            </a:pPr>
            <a:r>
              <a:rPr lang="es-ES_tradnl" sz="2400" dirty="0"/>
              <a:t>16:4 </a:t>
            </a:r>
            <a:r>
              <a:rPr lang="es-ES_tradnl" sz="2400" dirty="0">
                <a:solidFill>
                  <a:srgbClr val="FF0000"/>
                </a:solidFill>
              </a:rPr>
              <a:t>Ya sé lo que haré para que cuando se me quite de la mayordomía, me reciban en sus casas. </a:t>
            </a:r>
            <a:br>
              <a:rPr lang="es-ES_tradnl" sz="2400" dirty="0">
                <a:solidFill>
                  <a:srgbClr val="FF0000"/>
                </a:solidFill>
              </a:rPr>
            </a:br>
            <a:r>
              <a:rPr lang="es-ES_tradnl" sz="2400" dirty="0"/>
              <a:t>16:5 </a:t>
            </a:r>
            <a:r>
              <a:rPr lang="es-ES_tradnl" sz="2400" dirty="0">
                <a:solidFill>
                  <a:srgbClr val="FF0000"/>
                </a:solidFill>
              </a:rPr>
              <a:t>Y llamando a cada uno de los deudores de su amo, dijo al primero: ¿Cuánto debes a mi amo? </a:t>
            </a:r>
            <a:r>
              <a:rPr lang="es-ES_tradnl" sz="2400" dirty="0"/>
              <a:t/>
            </a:r>
            <a:br>
              <a:rPr lang="es-ES_tradnl" sz="2400" dirty="0"/>
            </a:br>
            <a:r>
              <a:rPr lang="es-ES_tradnl" sz="2400" dirty="0"/>
              <a:t>16:6 </a:t>
            </a:r>
            <a:r>
              <a:rPr lang="es-ES_tradnl" sz="2400" dirty="0">
                <a:solidFill>
                  <a:srgbClr val="FF0000"/>
                </a:solidFill>
              </a:rPr>
              <a:t>El dijo: Cien barriles de aceite. Y le dijo: Toma tu cuenta, siéntate pronto, y escribe cincuenta. </a:t>
            </a:r>
            <a:br>
              <a:rPr lang="es-ES_tradnl" sz="2400" dirty="0">
                <a:solidFill>
                  <a:srgbClr val="FF0000"/>
                </a:solidFill>
              </a:rPr>
            </a:br>
            <a:r>
              <a:rPr lang="es-ES_tradnl" sz="2400" dirty="0"/>
              <a:t>16:7 </a:t>
            </a:r>
            <a:r>
              <a:rPr lang="es-ES_tradnl" sz="2400" dirty="0">
                <a:solidFill>
                  <a:srgbClr val="FF0000"/>
                </a:solidFill>
              </a:rPr>
              <a:t>Después dijo a otro: Y tú, ¿cuánto debes? Y él dijo: Cien medidas de trigo. El le dijo: Toma tu cuenta, y escribe ochenta. </a:t>
            </a:r>
            <a:endParaRPr lang="en-US" sz="2400" dirty="0">
              <a:solidFill>
                <a:srgbClr val="FF0000"/>
              </a:solidFill>
            </a:endParaRPr>
          </a:p>
        </p:txBody>
      </p:sp>
    </p:spTree>
    <p:extLst>
      <p:ext uri="{BB962C8B-B14F-4D97-AF65-F5344CB8AC3E}">
        <p14:creationId xmlns:p14="http://schemas.microsoft.com/office/powerpoint/2010/main" val="83046697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En conclusión. </a:t>
            </a:r>
            <a:endParaRPr lang="es-ES_tradnl" dirty="0"/>
          </a:p>
        </p:txBody>
      </p:sp>
      <p:sp>
        <p:nvSpPr>
          <p:cNvPr id="3" name="Content Placeholder 2"/>
          <p:cNvSpPr>
            <a:spLocks noGrp="1"/>
          </p:cNvSpPr>
          <p:nvPr>
            <p:ph sz="quarter" idx="1"/>
          </p:nvPr>
        </p:nvSpPr>
        <p:spPr/>
        <p:txBody>
          <a:bodyPr>
            <a:normAutofit/>
          </a:bodyPr>
          <a:lstStyle/>
          <a:p>
            <a:pPr>
              <a:buFont typeface="Wingdings" charset="2"/>
              <a:buChar char="§"/>
            </a:pPr>
            <a:r>
              <a:rPr lang="es-ES_tradnl" sz="2800" dirty="0" smtClean="0"/>
              <a:t>Jesús nos enseña a través del mayordomo malo.</a:t>
            </a:r>
          </a:p>
          <a:p>
            <a:pPr marL="514350" indent="-514350">
              <a:buFont typeface="+mj-lt"/>
              <a:buAutoNum type="arabicPeriod"/>
            </a:pPr>
            <a:r>
              <a:rPr lang="es-ES_tradnl" sz="2800" dirty="0" smtClean="0"/>
              <a:t>Es necesario hacer preparativos para cuando enfrentemos el juicio de Dios.</a:t>
            </a:r>
          </a:p>
          <a:p>
            <a:pPr marL="514350" indent="-514350">
              <a:buFont typeface="+mj-lt"/>
              <a:buAutoNum type="arabicPeriod"/>
            </a:pPr>
            <a:r>
              <a:rPr lang="es-ES_tradnl" sz="2800" dirty="0" smtClean="0"/>
              <a:t>Como estamos usando nuestros vienes, determina si somos merecedores de estar al lado de Dios.</a:t>
            </a:r>
          </a:p>
          <a:p>
            <a:pPr marL="514350" indent="-514350">
              <a:buFont typeface="+mj-lt"/>
              <a:buAutoNum type="arabicPeriod"/>
            </a:pPr>
            <a:r>
              <a:rPr lang="es-ES_tradnl" sz="2800" dirty="0" smtClean="0"/>
              <a:t>En nuestro corazón solo hay un lugar que puede ser ocupado, o es el dinero o es Dios.  </a:t>
            </a:r>
            <a:endParaRPr lang="es-ES_tradnl" sz="2800" dirty="0"/>
          </a:p>
        </p:txBody>
      </p:sp>
      <p:sp>
        <p:nvSpPr>
          <p:cNvPr id="6" name="Oval Callout 5"/>
          <p:cNvSpPr/>
          <p:nvPr/>
        </p:nvSpPr>
        <p:spPr>
          <a:xfrm>
            <a:off x="2645641" y="1301098"/>
            <a:ext cx="4444679" cy="2205081"/>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3200" dirty="0" smtClean="0"/>
              <a:t>Es Dios quien esta morando en tu corazón?</a:t>
            </a:r>
            <a:endParaRPr lang="es-ES_tradnl" sz="3200" dirty="0"/>
          </a:p>
        </p:txBody>
      </p:sp>
    </p:spTree>
    <p:extLst>
      <p:ext uri="{BB962C8B-B14F-4D97-AF65-F5344CB8AC3E}">
        <p14:creationId xmlns:p14="http://schemas.microsoft.com/office/powerpoint/2010/main" val="1006404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sz="quarter" idx="1"/>
          </p:nvPr>
        </p:nvSpPr>
        <p:spPr>
          <a:xfrm>
            <a:off x="0" y="0"/>
            <a:ext cx="9144000" cy="5143500"/>
          </a:xfrm>
        </p:spPr>
        <p:style>
          <a:lnRef idx="2">
            <a:schemeClr val="dk1">
              <a:shade val="50000"/>
            </a:schemeClr>
          </a:lnRef>
          <a:fillRef idx="1">
            <a:schemeClr val="dk1"/>
          </a:fillRef>
          <a:effectRef idx="0">
            <a:schemeClr val="dk1"/>
          </a:effectRef>
          <a:fontRef idx="minor">
            <a:schemeClr val="lt1"/>
          </a:fontRef>
        </p:style>
        <p:txBody>
          <a:bodyPr>
            <a:normAutofit/>
          </a:bodyPr>
          <a:lstStyle/>
          <a:p>
            <a:pPr marL="0" indent="0">
              <a:buNone/>
            </a:pPr>
            <a:endParaRPr lang="en-US" sz="2400" dirty="0"/>
          </a:p>
        </p:txBody>
      </p:sp>
    </p:spTree>
    <p:extLst>
      <p:ext uri="{BB962C8B-B14F-4D97-AF65-F5344CB8AC3E}">
        <p14:creationId xmlns:p14="http://schemas.microsoft.com/office/powerpoint/2010/main" val="27190154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Lucas 16:1-13. </a:t>
            </a:r>
            <a:endParaRPr lang="en-US" dirty="0"/>
          </a:p>
        </p:txBody>
      </p:sp>
      <p:sp>
        <p:nvSpPr>
          <p:cNvPr id="3" name="Content Placeholder 2"/>
          <p:cNvSpPr>
            <a:spLocks noGrp="1"/>
          </p:cNvSpPr>
          <p:nvPr>
            <p:ph sz="quarter" idx="1"/>
          </p:nvPr>
        </p:nvSpPr>
        <p:spPr/>
        <p:txBody>
          <a:bodyPr>
            <a:normAutofit/>
          </a:bodyPr>
          <a:lstStyle/>
          <a:p>
            <a:pPr marL="0" indent="0">
              <a:buNone/>
            </a:pPr>
            <a:r>
              <a:rPr lang="es-ES_tradnl" sz="2400" dirty="0"/>
              <a:t>16:8 </a:t>
            </a:r>
            <a:r>
              <a:rPr lang="es-ES_tradnl" sz="2400" dirty="0">
                <a:solidFill>
                  <a:srgbClr val="FF0000"/>
                </a:solidFill>
              </a:rPr>
              <a:t>Y alabó el amo al mayordomo malo por haber hecho sagazmente; porque los hijos de este siglo son más sagaces en el trato con sus semejantes que los hijos de luz. </a:t>
            </a:r>
            <a:br>
              <a:rPr lang="es-ES_tradnl" sz="2400" dirty="0">
                <a:solidFill>
                  <a:srgbClr val="FF0000"/>
                </a:solidFill>
              </a:rPr>
            </a:br>
            <a:r>
              <a:rPr lang="es-ES_tradnl" sz="2400" dirty="0"/>
              <a:t>16:9 </a:t>
            </a:r>
            <a:r>
              <a:rPr lang="es-ES_tradnl" sz="2400" dirty="0">
                <a:solidFill>
                  <a:srgbClr val="FF0000"/>
                </a:solidFill>
              </a:rPr>
              <a:t>Y yo os digo: Ganad amigos por medio de las riquezas injustas, para que cuando éstas falten, os reciban en las moradas eternas. </a:t>
            </a:r>
            <a:br>
              <a:rPr lang="es-ES_tradnl" sz="2400" dirty="0">
                <a:solidFill>
                  <a:srgbClr val="FF0000"/>
                </a:solidFill>
              </a:rPr>
            </a:br>
            <a:r>
              <a:rPr lang="es-ES_tradnl" sz="2400" dirty="0"/>
              <a:t>16:10 </a:t>
            </a:r>
            <a:r>
              <a:rPr lang="es-ES_tradnl" sz="2400" dirty="0">
                <a:solidFill>
                  <a:srgbClr val="FF0000"/>
                </a:solidFill>
              </a:rPr>
              <a:t>El que es fiel en lo muy poco, también en lo más es fiel; y el que en lo muy poco es injusto, también en lo más es injusto. </a:t>
            </a:r>
            <a:endParaRPr lang="en-US" sz="2400" dirty="0">
              <a:solidFill>
                <a:srgbClr val="FF0000"/>
              </a:solidFill>
            </a:endParaRPr>
          </a:p>
        </p:txBody>
      </p:sp>
    </p:spTree>
    <p:extLst>
      <p:ext uri="{BB962C8B-B14F-4D97-AF65-F5344CB8AC3E}">
        <p14:creationId xmlns:p14="http://schemas.microsoft.com/office/powerpoint/2010/main" val="8304669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Lucas 16:1-13. </a:t>
            </a:r>
            <a:endParaRPr lang="en-US" dirty="0"/>
          </a:p>
        </p:txBody>
      </p:sp>
      <p:sp>
        <p:nvSpPr>
          <p:cNvPr id="3" name="Content Placeholder 2"/>
          <p:cNvSpPr>
            <a:spLocks noGrp="1"/>
          </p:cNvSpPr>
          <p:nvPr>
            <p:ph sz="quarter" idx="1"/>
          </p:nvPr>
        </p:nvSpPr>
        <p:spPr/>
        <p:txBody>
          <a:bodyPr>
            <a:normAutofit/>
          </a:bodyPr>
          <a:lstStyle/>
          <a:p>
            <a:pPr marL="0" indent="0">
              <a:buNone/>
            </a:pPr>
            <a:r>
              <a:rPr lang="es-ES_tradnl" sz="2400" dirty="0"/>
              <a:t>16:11 </a:t>
            </a:r>
            <a:r>
              <a:rPr lang="es-ES_tradnl" sz="2400" dirty="0">
                <a:solidFill>
                  <a:srgbClr val="FF0000"/>
                </a:solidFill>
              </a:rPr>
              <a:t>Pues si en las riquezas injustas no fuisteis fieles, ¿quién os confiará lo verdadero? </a:t>
            </a:r>
            <a:br>
              <a:rPr lang="es-ES_tradnl" sz="2400" dirty="0">
                <a:solidFill>
                  <a:srgbClr val="FF0000"/>
                </a:solidFill>
              </a:rPr>
            </a:br>
            <a:r>
              <a:rPr lang="es-ES_tradnl" sz="2400" dirty="0"/>
              <a:t>16:12 </a:t>
            </a:r>
            <a:r>
              <a:rPr lang="es-ES_tradnl" sz="2400" dirty="0">
                <a:solidFill>
                  <a:srgbClr val="FF0000"/>
                </a:solidFill>
              </a:rPr>
              <a:t>Y si en lo ajeno no fuisteis fieles, ¿quién os dará lo que es vuestro? </a:t>
            </a:r>
            <a:br>
              <a:rPr lang="es-ES_tradnl" sz="2400" dirty="0">
                <a:solidFill>
                  <a:srgbClr val="FF0000"/>
                </a:solidFill>
              </a:rPr>
            </a:br>
            <a:r>
              <a:rPr lang="es-ES_tradnl" sz="2400" dirty="0"/>
              <a:t>16:13 </a:t>
            </a:r>
            <a:r>
              <a:rPr lang="es-ES_tradnl" sz="2400" dirty="0">
                <a:solidFill>
                  <a:srgbClr val="FF0000"/>
                </a:solidFill>
              </a:rPr>
              <a:t>Ningún siervo puede servir a dos señores; porque o aborrecerá al uno y amará al otro, o estimará al uno y menospreciará al otro. No podéis servir a Dios y a las riquezas. </a:t>
            </a:r>
            <a:endParaRPr lang="en-US" sz="2400" dirty="0">
              <a:solidFill>
                <a:srgbClr val="FF0000"/>
              </a:solidFill>
            </a:endParaRPr>
          </a:p>
        </p:txBody>
      </p:sp>
    </p:spTree>
    <p:extLst>
      <p:ext uri="{BB962C8B-B14F-4D97-AF65-F5344CB8AC3E}">
        <p14:creationId xmlns:p14="http://schemas.microsoft.com/office/powerpoint/2010/main" val="83046697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_tradnl" dirty="0" smtClean="0"/>
              <a:t>“Lecciones... parábola del mayordomo”</a:t>
            </a:r>
            <a:endParaRPr lang="es-ES_tradnl" dirty="0"/>
          </a:p>
        </p:txBody>
      </p:sp>
      <p:sp>
        <p:nvSpPr>
          <p:cNvPr id="3" name="Content Placeholder 2"/>
          <p:cNvSpPr>
            <a:spLocks noGrp="1"/>
          </p:cNvSpPr>
          <p:nvPr>
            <p:ph sz="quarter" idx="1"/>
          </p:nvPr>
        </p:nvSpPr>
        <p:spPr/>
        <p:txBody>
          <a:bodyPr>
            <a:normAutofit/>
          </a:bodyPr>
          <a:lstStyle/>
          <a:p>
            <a:pPr>
              <a:buFont typeface="Wingdings" charset="2"/>
              <a:buChar char="ü"/>
            </a:pPr>
            <a:r>
              <a:rPr lang="es-ES_tradnl" sz="2800" dirty="0" smtClean="0"/>
              <a:t>El buen uso de los vienes materiales nos preparan para el futuro. Verso 9.</a:t>
            </a:r>
          </a:p>
        </p:txBody>
      </p:sp>
    </p:spTree>
    <p:extLst>
      <p:ext uri="{BB962C8B-B14F-4D97-AF65-F5344CB8AC3E}">
        <p14:creationId xmlns:p14="http://schemas.microsoft.com/office/powerpoint/2010/main" val="2178262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Lucas 16:1-13. </a:t>
            </a:r>
            <a:endParaRPr lang="en-US" dirty="0"/>
          </a:p>
        </p:txBody>
      </p:sp>
      <p:sp>
        <p:nvSpPr>
          <p:cNvPr id="3" name="Content Placeholder 2"/>
          <p:cNvSpPr>
            <a:spLocks noGrp="1"/>
          </p:cNvSpPr>
          <p:nvPr>
            <p:ph sz="quarter" idx="1"/>
          </p:nvPr>
        </p:nvSpPr>
        <p:spPr/>
        <p:txBody>
          <a:bodyPr>
            <a:normAutofit/>
          </a:bodyPr>
          <a:lstStyle/>
          <a:p>
            <a:pPr marL="0" indent="0">
              <a:buNone/>
            </a:pPr>
            <a:r>
              <a:rPr lang="es-ES_tradnl" sz="2400" dirty="0"/>
              <a:t>16:8 </a:t>
            </a:r>
            <a:r>
              <a:rPr lang="es-ES_tradnl" sz="2400" dirty="0">
                <a:solidFill>
                  <a:srgbClr val="FF0000"/>
                </a:solidFill>
              </a:rPr>
              <a:t>Y alabó el amo al mayordomo malo por haber hecho sagazmente; porque los hijos de este siglo son más sagaces en el trato con sus semejantes que los hijos de luz.</a:t>
            </a:r>
            <a:r>
              <a:rPr lang="es-ES_tradnl" sz="2400" dirty="0"/>
              <a:t> </a:t>
            </a:r>
            <a:br>
              <a:rPr lang="es-ES_tradnl" sz="2400" dirty="0"/>
            </a:br>
            <a:r>
              <a:rPr lang="es-ES_tradnl" sz="2400" dirty="0"/>
              <a:t>16:9 </a:t>
            </a:r>
            <a:r>
              <a:rPr lang="es-ES_tradnl" sz="2400" dirty="0">
                <a:solidFill>
                  <a:srgbClr val="FF0000"/>
                </a:solidFill>
              </a:rPr>
              <a:t>Y yo os digo: Ganad amigos </a:t>
            </a:r>
            <a:r>
              <a:rPr lang="es-ES_tradnl" sz="2400" b="1" u="sng" dirty="0">
                <a:solidFill>
                  <a:srgbClr val="FF0000"/>
                </a:solidFill>
              </a:rPr>
              <a:t>por medio de </a:t>
            </a:r>
            <a:r>
              <a:rPr lang="es-ES_tradnl" sz="2400" dirty="0">
                <a:solidFill>
                  <a:srgbClr val="FF0000"/>
                </a:solidFill>
              </a:rPr>
              <a:t>las riquezas injustas, para que cuando éstas falten, </a:t>
            </a:r>
            <a:r>
              <a:rPr lang="es-ES_tradnl" sz="2400" b="1" u="sng" dirty="0">
                <a:solidFill>
                  <a:srgbClr val="FF0000"/>
                </a:solidFill>
              </a:rPr>
              <a:t>os reciban en las moradas eternas</a:t>
            </a:r>
            <a:r>
              <a:rPr lang="es-ES_tradnl" sz="2400" dirty="0">
                <a:solidFill>
                  <a:srgbClr val="FF0000"/>
                </a:solidFill>
              </a:rPr>
              <a:t>.</a:t>
            </a:r>
            <a:r>
              <a:rPr lang="es-ES_tradnl" sz="2400" b="1" dirty="0">
                <a:solidFill>
                  <a:srgbClr val="FF0000"/>
                </a:solidFill>
              </a:rPr>
              <a:t> </a:t>
            </a:r>
            <a:r>
              <a:rPr lang="es-ES_tradnl" sz="2400" dirty="0">
                <a:solidFill>
                  <a:srgbClr val="FF0000"/>
                </a:solidFill>
              </a:rPr>
              <a:t/>
            </a:r>
            <a:br>
              <a:rPr lang="es-ES_tradnl" sz="2400" dirty="0">
                <a:solidFill>
                  <a:srgbClr val="FF0000"/>
                </a:solidFill>
              </a:rPr>
            </a:br>
            <a:r>
              <a:rPr lang="es-ES_tradnl" sz="2400" dirty="0"/>
              <a:t>16:10 </a:t>
            </a:r>
            <a:r>
              <a:rPr lang="es-ES_tradnl" sz="2400" dirty="0">
                <a:solidFill>
                  <a:srgbClr val="FF0000"/>
                </a:solidFill>
              </a:rPr>
              <a:t>El que es fiel en lo muy poco, también en lo más es fiel; y el que en lo muy poco es injusto, también en lo más es injusto. </a:t>
            </a:r>
            <a:endParaRPr lang="en-US" sz="2400" dirty="0">
              <a:solidFill>
                <a:srgbClr val="FF0000"/>
              </a:solidFill>
            </a:endParaRPr>
          </a:p>
        </p:txBody>
      </p:sp>
    </p:spTree>
    <p:extLst>
      <p:ext uri="{BB962C8B-B14F-4D97-AF65-F5344CB8AC3E}">
        <p14:creationId xmlns:p14="http://schemas.microsoft.com/office/powerpoint/2010/main" val="12028976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_tradnl" dirty="0" smtClean="0"/>
              <a:t>“Lecciones... parábola del mayordomo”</a:t>
            </a:r>
            <a:endParaRPr lang="es-ES_tradnl" dirty="0"/>
          </a:p>
        </p:txBody>
      </p:sp>
      <p:sp>
        <p:nvSpPr>
          <p:cNvPr id="3" name="Content Placeholder 2"/>
          <p:cNvSpPr>
            <a:spLocks noGrp="1"/>
          </p:cNvSpPr>
          <p:nvPr>
            <p:ph sz="quarter" idx="1"/>
          </p:nvPr>
        </p:nvSpPr>
        <p:spPr/>
        <p:txBody>
          <a:bodyPr>
            <a:normAutofit/>
          </a:bodyPr>
          <a:lstStyle/>
          <a:p>
            <a:pPr>
              <a:buFont typeface="Wingdings" charset="2"/>
              <a:buChar char="§"/>
            </a:pPr>
            <a:r>
              <a:rPr lang="es-ES_tradnl" sz="2800" dirty="0" smtClean="0"/>
              <a:t>El buen uso tiene que ver con dejar el egoísmo a un lado, y bendecir con tus bienes a los que necesitan.</a:t>
            </a:r>
          </a:p>
        </p:txBody>
      </p:sp>
    </p:spTree>
    <p:extLst>
      <p:ext uri="{BB962C8B-B14F-4D97-AF65-F5344CB8AC3E}">
        <p14:creationId xmlns:p14="http://schemas.microsoft.com/office/powerpoint/2010/main" val="2355593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653</TotalTime>
  <Words>1005</Words>
  <Application>Microsoft Macintosh PowerPoint</Application>
  <PresentationFormat>On-screen Show (16:9)</PresentationFormat>
  <Paragraphs>93</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Median</vt:lpstr>
      <vt:lpstr>PowerPoint Presentation</vt:lpstr>
      <vt:lpstr>“Lecciones en la parábola del mayordomo infiel”</vt:lpstr>
      <vt:lpstr>Lucas 16:1-13. </vt:lpstr>
      <vt:lpstr>Lucas 16:1-13. </vt:lpstr>
      <vt:lpstr>Lucas 16:1-13. </vt:lpstr>
      <vt:lpstr>Lucas 16:1-13. </vt:lpstr>
      <vt:lpstr>“Lecciones... parábola del mayordomo”</vt:lpstr>
      <vt:lpstr>Lucas 16:1-13. </vt:lpstr>
      <vt:lpstr>“Lecciones... parábola del mayordomo”</vt:lpstr>
      <vt:lpstr>Lucas 10:30-35. </vt:lpstr>
      <vt:lpstr>Lucas 10:30-35. </vt:lpstr>
      <vt:lpstr>Lucas 16:1-13. </vt:lpstr>
      <vt:lpstr>“Lecciones... parábola del mayordomo”</vt:lpstr>
      <vt:lpstr>Proverbios 23:5. </vt:lpstr>
      <vt:lpstr>Job 1:20-22. </vt:lpstr>
      <vt:lpstr>Lucas 16:1-13. </vt:lpstr>
      <vt:lpstr>“Lecciones... parábola del mayordomo”</vt:lpstr>
      <vt:lpstr>Mateo 25:31-46. </vt:lpstr>
      <vt:lpstr>Mateo 25:31-46. </vt:lpstr>
      <vt:lpstr>Mateo 25:31-46. </vt:lpstr>
      <vt:lpstr>Mateo 25:31-46. </vt:lpstr>
      <vt:lpstr>“Lecciones... parábola del mayordomo”</vt:lpstr>
      <vt:lpstr>Lucas 16:1-13. </vt:lpstr>
      <vt:lpstr>“Lecciones... parábola del mayordomo”</vt:lpstr>
      <vt:lpstr>Juan 3:12. </vt:lpstr>
      <vt:lpstr>1a. Timoteo 3:5. </vt:lpstr>
      <vt:lpstr>Lucas 16:1-13. </vt:lpstr>
      <vt:lpstr>“Lecciones... parábola del mayordomo”</vt:lpstr>
      <vt:lpstr>Deuteronomio 8:3. </vt:lpstr>
      <vt:lpstr>“Lecciones... parábola del mayordomo”</vt:lpstr>
      <vt:lpstr>“Lecciones... parábola del mayordomo”</vt:lpstr>
      <vt:lpstr>Lucas 16:1-13. </vt:lpstr>
      <vt:lpstr>“Lecciones... parábola del mayordomo”</vt:lpstr>
      <vt:lpstr>Romanos 6:16-18. </vt:lpstr>
      <vt:lpstr>Romanos 7:14. </vt:lpstr>
      <vt:lpstr>“Lecciones... parábola del mayordomo”</vt:lpstr>
      <vt:lpstr>Lucas 16:1-13. </vt:lpstr>
      <vt:lpstr>Mateo 12:30. </vt:lpstr>
      <vt:lpstr>“Lecciones... parábola del mayordomo”</vt:lpstr>
      <vt:lpstr>En conclusión.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“Lecciones en la parábola del mayordomo infiel”</dc:title>
  <dc:creator>alberto barrera</dc:creator>
  <cp:lastModifiedBy>alberto barrera</cp:lastModifiedBy>
  <cp:revision>33</cp:revision>
  <dcterms:created xsi:type="dcterms:W3CDTF">2021-11-27T00:59:50Z</dcterms:created>
  <dcterms:modified xsi:type="dcterms:W3CDTF">2021-11-28T20:39:45Z</dcterms:modified>
</cp:coreProperties>
</file>