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340" r:id="rId3"/>
    <p:sldId id="328" r:id="rId4"/>
    <p:sldId id="351" r:id="rId5"/>
    <p:sldId id="329" r:id="rId6"/>
    <p:sldId id="331" r:id="rId7"/>
    <p:sldId id="332" r:id="rId8"/>
    <p:sldId id="333" r:id="rId9"/>
    <p:sldId id="334" r:id="rId10"/>
    <p:sldId id="335" r:id="rId11"/>
    <p:sldId id="336" r:id="rId12"/>
    <p:sldId id="338" r:id="rId13"/>
    <p:sldId id="34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FFCC"/>
    <a:srgbClr val="000000"/>
    <a:srgbClr val="83F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8" autoAdjust="0"/>
    <p:restoredTop sz="94660"/>
  </p:normalViewPr>
  <p:slideViewPr>
    <p:cSldViewPr>
      <p:cViewPr varScale="1">
        <p:scale>
          <a:sx n="81" d="100"/>
          <a:sy n="81" d="100"/>
        </p:scale>
        <p:origin x="16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6213A-2BEC-46A5-9679-6C3200F32491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7575D-8375-4065-9CC5-3F3D04FE41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1AC00-0696-4972-88B0-2B739DAE97DF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60E1F-7E9A-48BD-89D9-5D1C62727B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002-A568-4D27-9955-D9239D8828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FFF-5AF3-422B-8E7D-C92D891FD2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002-A568-4D27-9955-D9239D8828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FFF-5AF3-422B-8E7D-C92D891FD2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002-A568-4D27-9955-D9239D8828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FFF-5AF3-422B-8E7D-C92D891FD2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002-A568-4D27-9955-D9239D8828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FFF-5AF3-422B-8E7D-C92D891FD2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002-A568-4D27-9955-D9239D8828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FFF-5AF3-422B-8E7D-C92D891FD2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002-A568-4D27-9955-D9239D8828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FFF-5AF3-422B-8E7D-C92D891FD2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002-A568-4D27-9955-D9239D8828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FFF-5AF3-422B-8E7D-C92D891FD2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002-A568-4D27-9955-D9239D8828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FFF-5AF3-422B-8E7D-C92D891FD2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002-A568-4D27-9955-D9239D8828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FFF-5AF3-422B-8E7D-C92D891FD2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002-A568-4D27-9955-D9239D8828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FFF-5AF3-422B-8E7D-C92D891FD2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002-A568-4D27-9955-D9239D8828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EFFF-5AF3-422B-8E7D-C92D891FD24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3FF83"/>
            </a:gs>
            <a:gs pos="100000">
              <a:srgbClr val="83FF83">
                <a:gamma/>
                <a:tint val="35294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8686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429D002-A568-4D27-9955-D9239D88289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2/5/2022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487EFFF-5AF3-422B-8E7D-C92D891FD2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m5vzo67jSAhUH_IMKHWmpDIwQjRwIBw&amp;url=http://us-en.superbook.cbn.com/episode/fiery-furnace&amp;bvm=bv.148747831,d.cGc&amp;psig=AFQjCNGPUbR1yzP5ZaetG1g_f5KB5GIM_Q&amp;ust=148857918863213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BvonR6bjSAhUj5oMKHYcaC9UQjRwIBw&amp;url=http://www.gospelcenteredfamily.com/blog/leadership-lessons-from-king-nebuchadnezzar&amp;psig=AFQjCNFSbbUmLPSnHvpP2lW785_wam_oew&amp;ust=148857860974241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C6J297LjSAhVi0oMKHcwvC6MQjRwIBw&amp;url=https://www.pinterest.com/kingtheseries/favorite-places-spaces/&amp;bvm=bv.148747831,d.cGc&amp;psig=AFQjCNGPUbR1yzP5ZaetG1g_f5KB5GIM_Q&amp;ust=148857918863213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absforchrist.org/stories/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436" y="2438400"/>
            <a:ext cx="5791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PRUEBA </a:t>
            </a:r>
          </a:p>
          <a:p>
            <a:pPr algn="ctr"/>
            <a:r>
              <a:rPr lang="en-US" sz="5400" b="1" cap="none" spc="0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FE</a:t>
            </a:r>
          </a:p>
        </p:txBody>
      </p:sp>
      <p:pic>
        <p:nvPicPr>
          <p:cNvPr id="6" name="Picture 20" descr="Image Detail"/>
          <p:cNvPicPr>
            <a:picLocks noChangeAspect="1" noChangeArrowheads="1"/>
          </p:cNvPicPr>
          <p:nvPr/>
        </p:nvPicPr>
        <p:blipFill>
          <a:blip r:embed="rId2" cstate="print"/>
          <a:srcRect l="40895" t="10638"/>
          <a:stretch>
            <a:fillRect/>
          </a:stretch>
        </p:blipFill>
        <p:spPr bwMode="auto">
          <a:xfrm>
            <a:off x="5486400" y="1219200"/>
            <a:ext cx="332917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81000"/>
            <a:ext cx="3429000" cy="487362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LECCI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" charset="0"/>
              </a:rPr>
              <a:t>Ó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33400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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 Dios prueba n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uestra FE….</a:t>
            </a:r>
          </a:p>
          <a:p>
            <a:pPr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MX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=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físicamente, Pablo, </a:t>
            </a: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 COR 11:22-27; 12:7-10</a:t>
            </a:r>
          </a:p>
          <a:p>
            <a:pPr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s-MX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=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espiritualmente, Pedro, </a:t>
            </a: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LC 22:54-60</a:t>
            </a:r>
          </a:p>
          <a:p>
            <a:pPr algn="ctr"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 </a:t>
            </a:r>
            <a:r>
              <a:rPr lang="es-MX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Una Fe No Probada, No Puede Ser Confiada!</a:t>
            </a:r>
            <a:endParaRPr lang="es-MX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2 COR 13:5</a:t>
            </a:r>
          </a:p>
          <a:p>
            <a:pPr>
              <a:buNone/>
            </a:pPr>
            <a:r>
              <a:rPr lang="es-MX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  =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 necesario que nuestra FE sea probada porque………..</a:t>
            </a:r>
          </a:p>
          <a:p>
            <a:pPr algn="ctr"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</a:t>
            </a:r>
            <a:r>
              <a:rPr lang="es-MX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 NO PASAMOS LA PRUEBA </a:t>
            </a:r>
          </a:p>
          <a:p>
            <a:pPr algn="ctr">
              <a:buNone/>
            </a:pPr>
            <a:r>
              <a:rPr lang="es-MX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CRISTO NO VIVE EN NOSOTROS!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762000"/>
            <a:ext cx="77724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" charset="0"/>
              </a:rPr>
              <a:t>PLAN DE DIOS DE SALVACIÓN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1600201"/>
            <a:ext cx="8686800" cy="3662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MX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 pitchFamily="2" charset="2"/>
              </a:rPr>
              <a:t> </a:t>
            </a:r>
            <a:r>
              <a:rPr lang="es-MX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 pitchFamily="2" charset="2"/>
              </a:rPr>
              <a:t>OYE</a:t>
            </a:r>
            <a:r>
              <a:rPr lang="es-MX" sz="2600" b="1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s-MX" sz="2600" b="1" i="1" dirty="0">
                <a:latin typeface="Arial Black" pitchFamily="34" charset="0"/>
                <a:cs typeface="Arial" pitchFamily="34" charset="0"/>
                <a:sym typeface="Wingdings" pitchFamily="2" charset="2"/>
              </a:rPr>
              <a:t>(La Palabra de Dios)</a:t>
            </a:r>
            <a:r>
              <a:rPr lang="es-MX" sz="2600" b="1" dirty="0">
                <a:latin typeface="Arial Black" pitchFamily="34" charset="0"/>
                <a:cs typeface="Arial" pitchFamily="34" charset="0"/>
                <a:sym typeface="Wingdings" pitchFamily="2" charset="2"/>
              </a:rPr>
              <a:t>----------</a:t>
            </a:r>
            <a:r>
              <a:rPr lang="es-MX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ROM 10:17</a:t>
            </a:r>
          </a:p>
          <a:p>
            <a:pPr eaLnBrk="1" hangingPunct="1">
              <a:defRPr/>
            </a:pPr>
            <a:r>
              <a:rPr lang="es-MX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lang="es-MX" sz="2600" b="1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s-MX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 pitchFamily="2" charset="2"/>
              </a:rPr>
              <a:t>CRE</a:t>
            </a:r>
            <a:r>
              <a:rPr lang="es-MX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</a:t>
            </a:r>
            <a:r>
              <a:rPr lang="es-MX" sz="2600" b="1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MX" sz="2600" b="1" i="1" dirty="0">
                <a:latin typeface="Arial Black" pitchFamily="34" charset="0"/>
                <a:cs typeface="Arial" pitchFamily="34" charset="0"/>
              </a:rPr>
              <a:t>(en Cristo como Hijo de Dios)</a:t>
            </a:r>
            <a:r>
              <a:rPr lang="es-MX" sz="2600" b="1" dirty="0">
                <a:latin typeface="Arial Black" pitchFamily="34" charset="0"/>
                <a:cs typeface="Arial" pitchFamily="34" charset="0"/>
              </a:rPr>
              <a:t>---</a:t>
            </a:r>
            <a:r>
              <a:rPr lang="es-MX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JN 3:16</a:t>
            </a:r>
          </a:p>
          <a:p>
            <a:pPr eaLnBrk="1" hangingPunct="1">
              <a:defRPr/>
            </a:pPr>
            <a:r>
              <a:rPr lang="es-MX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lang="es-MX" sz="2600" b="1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s-MX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ARREPIÉNTETE </a:t>
            </a:r>
            <a:r>
              <a:rPr lang="es-MX" sz="2600" b="1" i="1" dirty="0">
                <a:latin typeface="Arial Black" pitchFamily="34" charset="0"/>
                <a:cs typeface="Arial" pitchFamily="34" charset="0"/>
              </a:rPr>
              <a:t>(de tus pecados)</a:t>
            </a:r>
            <a:r>
              <a:rPr lang="es-MX" sz="2600" b="1" dirty="0">
                <a:latin typeface="Arial Black" pitchFamily="34" charset="0"/>
                <a:cs typeface="Arial" pitchFamily="34" charset="0"/>
              </a:rPr>
              <a:t>--</a:t>
            </a:r>
            <a:r>
              <a:rPr lang="es-MX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HCH 17:30</a:t>
            </a:r>
          </a:p>
          <a:p>
            <a:pPr eaLnBrk="1" hangingPunct="1">
              <a:defRPr/>
            </a:pPr>
            <a:r>
              <a:rPr lang="es-MX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 pitchFamily="2" charset="2"/>
              </a:rPr>
              <a:t> </a:t>
            </a:r>
            <a:r>
              <a:rPr lang="es-MX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CONFIESA</a:t>
            </a:r>
            <a:r>
              <a:rPr lang="es-MX" sz="2600" b="1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MX" sz="2600" b="1" i="1" dirty="0">
                <a:latin typeface="Arial Black" pitchFamily="34" charset="0"/>
                <a:cs typeface="Arial" pitchFamily="34" charset="0"/>
              </a:rPr>
              <a:t>(que tu crees que Cristo                  	                  es</a:t>
            </a:r>
            <a:r>
              <a:rPr lang="es-MX" sz="26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s-MX" sz="2600" b="1" i="1" dirty="0">
                <a:latin typeface="Arial Black" pitchFamily="34" charset="0"/>
                <a:cs typeface="Arial" pitchFamily="34" charset="0"/>
              </a:rPr>
              <a:t>Hijo de Dios)</a:t>
            </a:r>
            <a:r>
              <a:rPr lang="es-MX" sz="2600" b="1" dirty="0">
                <a:latin typeface="Arial Black" pitchFamily="34" charset="0"/>
                <a:cs typeface="Arial" pitchFamily="34" charset="0"/>
              </a:rPr>
              <a:t>-------</a:t>
            </a:r>
            <a:r>
              <a:rPr lang="es-MX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ROM 10:10</a:t>
            </a:r>
          </a:p>
          <a:p>
            <a:pPr eaLnBrk="1" hangingPunct="1">
              <a:defRPr/>
            </a:pPr>
            <a:r>
              <a:rPr lang="es-MX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lang="es-MX" sz="2600" b="1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s-MX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BAUTIZATE </a:t>
            </a:r>
            <a:r>
              <a:rPr lang="es-MX" sz="2600" b="1" i="1" dirty="0">
                <a:latin typeface="Arial Black" pitchFamily="34" charset="0"/>
                <a:cs typeface="Arial" pitchFamily="34" charset="0"/>
              </a:rPr>
              <a:t>(para perdón de tus                                	                              pecados)</a:t>
            </a:r>
            <a:r>
              <a:rPr lang="es-MX" sz="2600" b="1" dirty="0">
                <a:latin typeface="Arial Black" pitchFamily="34" charset="0"/>
                <a:cs typeface="Arial" pitchFamily="34" charset="0"/>
              </a:rPr>
              <a:t>--------</a:t>
            </a:r>
            <a:r>
              <a:rPr lang="es-MX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MR 16:16</a:t>
            </a:r>
          </a:p>
          <a:p>
            <a:pPr eaLnBrk="1" hangingPunct="1">
              <a:defRPr/>
            </a:pPr>
            <a:r>
              <a:rPr lang="es-MX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</a:t>
            </a:r>
            <a:r>
              <a:rPr lang="es-MX" sz="2600" b="1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MX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 FIEL </a:t>
            </a:r>
            <a:r>
              <a:rPr lang="es-MX" sz="2600" b="1" i="1" dirty="0">
                <a:latin typeface="Arial Black" pitchFamily="34" charset="0"/>
                <a:cs typeface="Arial" pitchFamily="34" charset="0"/>
              </a:rPr>
              <a:t>(hasta la muerte)</a:t>
            </a:r>
            <a:r>
              <a:rPr lang="es-MX" sz="2600" b="1" dirty="0">
                <a:latin typeface="Arial Black" pitchFamily="34" charset="0"/>
                <a:cs typeface="Arial" pitchFamily="34" charset="0"/>
              </a:rPr>
              <a:t>----------------</a:t>
            </a:r>
            <a:r>
              <a:rPr lang="es-MX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REV 2:10</a:t>
            </a:r>
            <a:endParaRPr lang="es-MX" dirty="0">
              <a:solidFill>
                <a:srgbClr val="00FFFF"/>
              </a:solidFill>
              <a:latin typeface="Arial Black"/>
              <a:cs typeface="Arial" charset="0"/>
            </a:endParaRPr>
          </a:p>
          <a:p>
            <a:pPr eaLnBrk="1" hangingPunct="1">
              <a:defRPr/>
            </a:pPr>
            <a:endParaRPr lang="en-US" dirty="0">
              <a:solidFill>
                <a:srgbClr val="00FFFF"/>
              </a:solidFill>
              <a:latin typeface="Arial Black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3810000" cy="563562"/>
          </a:xfr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INTRODUCCI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" charset="0"/>
              </a:rPr>
              <a:t>Ó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HEB 11:1</a:t>
            </a:r>
          </a:p>
          <a:p>
            <a:pPr>
              <a:buNone/>
            </a:pP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“</a:t>
            </a:r>
            <a:r>
              <a:rPr lang="es-MX" sz="26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 estar </a:t>
            </a:r>
            <a:r>
              <a:rPr lang="es-MX" sz="26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completamente seguro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que recibiremos lo que esperamos y </a:t>
            </a:r>
            <a:r>
              <a:rPr lang="es-MX" sz="26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totalmente convencido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lo que existe aunque no lo vemos.”</a:t>
            </a:r>
          </a:p>
          <a:p>
            <a:pPr>
              <a:buNone/>
            </a:pP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HEB 11:6 </a:t>
            </a:r>
          </a:p>
          <a:p>
            <a:pPr algn="ctr">
              <a:buNone/>
            </a:pP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s-MX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“Porque sin fe es imposible agradar a Dios…”.</a:t>
            </a:r>
            <a:endParaRPr lang="es-MX" sz="2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s-MX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Aquí Esta La Importancia De La Fe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!</a:t>
            </a:r>
            <a:endParaRPr lang="es-MX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 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Fe que agrada a Dios es </a:t>
            </a:r>
            <a:r>
              <a:rPr lang="es-MX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una Fe activa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s-MX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demostrada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 obras, </a:t>
            </a:r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STG 2:18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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Desde el principio Dios ha probado la Fe de los suyos. Por ejemplo Dios probo…</a:t>
            </a:r>
          </a:p>
          <a:p>
            <a:pPr>
              <a:buNone/>
            </a:pP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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GEN 22:12 </a:t>
            </a:r>
            <a:endParaRPr lang="es-MX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s-MX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 Fe de Abraham </a:t>
            </a:r>
            <a:r>
              <a:rPr lang="es-MX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ver si le temía</a:t>
            </a:r>
            <a:r>
              <a:rPr lang="es-MX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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DEUT 8:2</a:t>
            </a:r>
            <a:endParaRPr lang="es-MX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s-MX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 Fe de Israel </a:t>
            </a:r>
            <a:r>
              <a:rPr lang="es-MX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ver que estaba en su corazón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 </a:t>
            </a:r>
            <a:r>
              <a:rPr lang="es-MX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iban obedecerle</a:t>
            </a:r>
          </a:p>
          <a:p>
            <a:pPr>
              <a:buNone/>
            </a:pP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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JOB 1 y 2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endParaRPr lang="es-MX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s-MX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 Fe Job </a:t>
            </a:r>
            <a:r>
              <a:rPr lang="es-MX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ver si en verdad le amaba sin propósito </a:t>
            </a:r>
          </a:p>
          <a:p>
            <a:pPr>
              <a:buNone/>
            </a:pPr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</a:t>
            </a: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HEB 11:7 </a:t>
            </a:r>
            <a:endParaRPr lang="es-MX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es-MX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 Fe de Noé </a:t>
            </a:r>
            <a:r>
              <a:rPr lang="es-MX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ver si le creía aunque no entendía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5410200" cy="579120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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prueba de la Fe de estas personas </a:t>
            </a:r>
            <a:r>
              <a:rPr lang="es-MX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 servo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extremamente </a:t>
            </a:r>
            <a:r>
              <a:rPr lang="es-MX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difícil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 con </a:t>
            </a:r>
            <a:r>
              <a:rPr lang="es-MX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 sufrimiento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s-MX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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 Hoy Dios nos prueba así como probo a Abraham, Noé, Job y Israel. </a:t>
            </a:r>
            <a:endParaRPr lang="es-MX" sz="2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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 Las pruebas pueden involucrar amenazas, peligros y desafíos pero </a:t>
            </a:r>
            <a:r>
              <a:rPr lang="es-MX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el propósito de la prueba es “</a:t>
            </a:r>
            <a:r>
              <a:rPr lang="es-MX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Pasarla</a:t>
            </a:r>
            <a:r>
              <a:rPr lang="es-MX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”!</a:t>
            </a:r>
            <a:r>
              <a:rPr lang="es-MX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s-MX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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 Vamos considerando el caso</a:t>
            </a:r>
            <a:r>
              <a:rPr lang="es-MX" sz="2600" b="1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es-MX" sz="2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Sadac, Mesac y Abed-neg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ó </a:t>
            </a:r>
            <a:r>
              <a:rPr lang="es-MX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cuya fe fue probada.</a:t>
            </a:r>
            <a:endParaRPr lang="es-MX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/>
            </a:endParaRPr>
          </a:p>
        </p:txBody>
      </p:sp>
      <p:pic>
        <p:nvPicPr>
          <p:cNvPr id="4" name="Picture 20" descr="Image Detail">
            <a:extLst>
              <a:ext uri="{FF2B5EF4-FFF2-40B4-BE49-F238E27FC236}">
                <a16:creationId xmlns:a16="http://schemas.microsoft.com/office/drawing/2014/main" id="{DD4634C8-7C83-4BDD-99EE-61A6A2CE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0895" t="10638"/>
          <a:stretch>
            <a:fillRect/>
          </a:stretch>
        </p:blipFill>
        <p:spPr bwMode="auto">
          <a:xfrm>
            <a:off x="5943600" y="685800"/>
            <a:ext cx="2895600" cy="4572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3550BA-E6EC-4EA2-B67A-1DF199F71874}"/>
              </a:ext>
            </a:extLst>
          </p:cNvPr>
          <p:cNvSpPr txBox="1"/>
          <p:nvPr/>
        </p:nvSpPr>
        <p:spPr>
          <a:xfrm>
            <a:off x="5943600" y="5257800"/>
            <a:ext cx="2743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Sadac</a:t>
            </a:r>
            <a:r>
              <a:rPr lang="es-MX" sz="24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, </a:t>
            </a:r>
            <a:r>
              <a:rPr lang="es-MX" sz="24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Mesac</a:t>
            </a:r>
            <a:r>
              <a:rPr lang="es-MX" sz="24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y </a:t>
            </a:r>
          </a:p>
          <a:p>
            <a:pPr algn="ctr"/>
            <a:r>
              <a:rPr lang="es-MX" sz="24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Abed-neg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  <a:sym typeface="Wingdings"/>
              </a:rPr>
              <a:t>ó </a:t>
            </a:r>
            <a:endParaRPr lang="es-MX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867400" cy="5410200"/>
          </a:xfr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3:1-7</a:t>
            </a:r>
          </a:p>
          <a:p>
            <a:pPr>
              <a:buNone/>
            </a:pPr>
            <a:r>
              <a:rPr lang="es-MX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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El Rey Nabucodonosor                 edifica una estatua de oro</a:t>
            </a:r>
          </a:p>
          <a:p>
            <a:pPr>
              <a:buNone/>
            </a:pPr>
            <a:r>
              <a:rPr lang="es-MX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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El Rey decreta que “</a:t>
            </a:r>
            <a:r>
              <a:rPr lang="es-MX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todos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” adoren la estatua. </a:t>
            </a:r>
          </a:p>
          <a:p>
            <a:pPr>
              <a:buNone/>
            </a:pPr>
            <a:r>
              <a:rPr lang="es-MX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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El que violar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á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el decreto                      	</a:t>
            </a:r>
            <a:r>
              <a:rPr lang="es-MX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ser</a:t>
            </a:r>
            <a:r>
              <a:rPr 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í</a:t>
            </a:r>
            <a:r>
              <a:rPr lang="es-MX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echado en el                horno de fuego ardiente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s-MX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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Esto </a:t>
            </a:r>
            <a:r>
              <a:rPr lang="es-MX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probo la Fe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de </a:t>
            </a:r>
            <a:r>
              <a:rPr lang="es-MX" sz="28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Sadac, Mesac y Abed-neg</a:t>
            </a:r>
            <a:r>
              <a:rPr lang="es-MX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ó</a:t>
            </a:r>
            <a:r>
              <a:rPr lang="es-MX" sz="28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MX" sz="2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porque</a:t>
            </a:r>
            <a:r>
              <a:rPr lang="es-MX" sz="28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ellos </a:t>
            </a:r>
            <a:r>
              <a:rPr lang="es-MX" sz="2800" u="sng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solo adoraban a Dios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6111" y="152400"/>
            <a:ext cx="606223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i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3600" b="1" i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LA PRUEBA</a:t>
            </a:r>
            <a:r>
              <a:rPr lang="en-US" sz="3600" b="1" i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” 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DE SU FE</a:t>
            </a:r>
          </a:p>
        </p:txBody>
      </p:sp>
      <p:pic>
        <p:nvPicPr>
          <p:cNvPr id="6" name="Picture 12" descr="http://3.bp.blogspot.com/_tHFCZKBL-bs/THgO-YMrCzI/AAAAAAAAAcg/E83XXtDP86U/s1600/shadrach+meshach+abednego+st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219200"/>
            <a:ext cx="2743200" cy="2677361"/>
          </a:xfrm>
          <a:prstGeom prst="rect">
            <a:avLst/>
          </a:prstGeom>
          <a:noFill/>
        </p:spPr>
      </p:pic>
      <p:pic>
        <p:nvPicPr>
          <p:cNvPr id="8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038600"/>
            <a:ext cx="2743199" cy="2590800"/>
          </a:xfrm>
          <a:prstGeom prst="rect">
            <a:avLst/>
          </a:prstGeom>
          <a:noFill/>
        </p:spPr>
      </p:pic>
      <p:pic>
        <p:nvPicPr>
          <p:cNvPr id="7" name="Picture 2" descr="http://www.thegospelforallnations.com/images/fir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267200"/>
            <a:ext cx="160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6096000" cy="5334000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3:8-18</a:t>
            </a:r>
          </a:p>
          <a:p>
            <a:pPr>
              <a:buNone/>
            </a:pPr>
            <a:r>
              <a:rPr lang="es-MX" sz="2600" dirty="0">
                <a:sym typeface="Wingdings"/>
              </a:rPr>
              <a:t>    </a:t>
            </a:r>
            <a:r>
              <a:rPr lang="es-MX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 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La fe de ellos fue desafiada o probada, </a:t>
            </a:r>
            <a:r>
              <a:rPr lang="es-MX" sz="2600" dirty="0">
                <a:latin typeface="Arial Black" pitchFamily="34" charset="0"/>
              </a:rPr>
              <a:t>¿Qué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iban hacer?</a:t>
            </a:r>
          </a:p>
          <a:p>
            <a:pPr>
              <a:buNone/>
            </a:pPr>
            <a:r>
              <a:rPr lang="es-MX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   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Sadrac, Mesac y Abed-neg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ó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, decidieron.......</a:t>
            </a:r>
          </a:p>
          <a:p>
            <a:pPr>
              <a:buNone/>
            </a:pPr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     1- 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rehusar adorar la estatua.</a:t>
            </a:r>
          </a:p>
          <a:p>
            <a:pPr>
              <a:buNone/>
            </a:pPr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     2- 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hacérselo saber al Rey</a:t>
            </a:r>
          </a:p>
          <a:p>
            <a:pPr>
              <a:buNone/>
            </a:pP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  </a:t>
            </a:r>
            <a:r>
              <a:rPr lang="es-MX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 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El Rey los llama y les da </a:t>
            </a:r>
            <a:r>
              <a:rPr lang="es-MX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una segunda oportunidad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para que recapaciten</a:t>
            </a:r>
          </a:p>
          <a:p>
            <a:pPr>
              <a:buNone/>
            </a:pPr>
            <a:r>
              <a:rPr lang="es-MX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  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Ellos responden,                              </a:t>
            </a:r>
            <a:r>
              <a:rPr lang="es-MX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“No adoraremos a tu estatua”</a:t>
            </a:r>
          </a:p>
          <a:p>
            <a:pPr>
              <a:buNone/>
            </a:pPr>
            <a:endParaRPr lang="es-MX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  <a:sym typeface="Wingdings"/>
            </a:endParaRPr>
          </a:p>
          <a:p>
            <a:pPr>
              <a:buNone/>
            </a:pPr>
            <a:endParaRPr lang="es-MX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2598" y="152400"/>
            <a:ext cx="6096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SU FE  </a:t>
            </a:r>
            <a:r>
              <a:rPr lang="en-US" sz="3600" b="1" i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3600" b="1" i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EN </a:t>
            </a:r>
            <a:r>
              <a:rPr lang="en-US" sz="36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ACCIÓN</a:t>
            </a:r>
            <a:r>
              <a:rPr lang="en-US" sz="3600" b="1" i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”</a:t>
            </a:r>
          </a:p>
        </p:txBody>
      </p:sp>
      <p:pic>
        <p:nvPicPr>
          <p:cNvPr id="6" name="Picture 2" descr="http://the2520.com/imag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038600"/>
            <a:ext cx="2508836" cy="2590800"/>
          </a:xfrm>
          <a:prstGeom prst="rect">
            <a:avLst/>
          </a:prstGeom>
          <a:noFill/>
        </p:spPr>
      </p:pic>
      <p:pic>
        <p:nvPicPr>
          <p:cNvPr id="7" name="Picture 22" descr="Image Detail"/>
          <p:cNvPicPr>
            <a:picLocks noChangeAspect="1" noChangeArrowheads="1"/>
          </p:cNvPicPr>
          <p:nvPr/>
        </p:nvPicPr>
        <p:blipFill>
          <a:blip r:embed="rId3" cstate="print"/>
          <a:srcRect l="42667" t="44291"/>
          <a:stretch>
            <a:fillRect/>
          </a:stretch>
        </p:blipFill>
        <p:spPr bwMode="auto">
          <a:xfrm>
            <a:off x="6477000" y="1219200"/>
            <a:ext cx="2514600" cy="2715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5715000" cy="6172200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DAN 3:16-17</a:t>
            </a:r>
          </a:p>
          <a:p>
            <a:pPr>
              <a:buNone/>
            </a:pPr>
            <a:r>
              <a:rPr lang="es-MX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 </a:t>
            </a:r>
            <a:r>
              <a:rPr lang="es-MX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=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FE </a:t>
            </a:r>
            <a:r>
              <a:rPr lang="es-MX" sz="280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</a:t>
            </a:r>
            <a:r>
              <a:rPr lang="es-MX" sz="2800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Sadac, Mesac y                      Abed-neg</a:t>
            </a:r>
            <a:r>
              <a:rPr lang="es-MX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ó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MX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ESTABA EN DIOS</a:t>
            </a:r>
          </a:p>
          <a:p>
            <a:pPr>
              <a:buNone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Ellos creían que Dios….</a:t>
            </a:r>
          </a:p>
          <a:p>
            <a:pPr>
              <a:buNone/>
            </a:pP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s-MX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=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podía librarlos</a:t>
            </a: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(MR 9:23)</a:t>
            </a:r>
          </a:p>
          <a:p>
            <a:pPr>
              <a:buNone/>
            </a:pP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s-MX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=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los iba a librar  </a:t>
            </a: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(2 PED 2:9)</a:t>
            </a:r>
          </a:p>
          <a:p>
            <a:pPr>
              <a:buNone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Aunque </a:t>
            </a:r>
            <a:r>
              <a:rPr lang="es-MX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eran amenazados ser echados en el horno de fuego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….. </a:t>
            </a:r>
          </a:p>
          <a:p>
            <a:pPr>
              <a:buNone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Ellos responden,</a:t>
            </a:r>
          </a:p>
          <a:p>
            <a:pPr>
              <a:buNone/>
            </a:pP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      </a:t>
            </a:r>
            <a:r>
              <a:rPr lang="es-MX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“No adoraremos a </a:t>
            </a:r>
          </a:p>
          <a:p>
            <a:pPr>
              <a:buNone/>
            </a:pPr>
            <a:r>
              <a:rPr lang="es-MX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          tu estatua”</a:t>
            </a:r>
          </a:p>
          <a:p>
            <a:pPr>
              <a:buNone/>
            </a:pPr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://the2520.com/imag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581400"/>
            <a:ext cx="2889836" cy="3048000"/>
          </a:xfrm>
          <a:prstGeom prst="rect">
            <a:avLst/>
          </a:prstGeom>
          <a:noFill/>
        </p:spPr>
      </p:pic>
      <p:pic>
        <p:nvPicPr>
          <p:cNvPr id="19458" name="Picture 2" descr="Image result for king nebuchadnezza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81000"/>
            <a:ext cx="2895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715000" cy="5257800"/>
          </a:xfr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s-MX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3:19-23</a:t>
            </a:r>
          </a:p>
          <a:p>
            <a:pPr>
              <a:buNone/>
            </a:pPr>
            <a:r>
              <a:rPr lang="es-MX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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Sadrac, Mesac y                                 Abed-neg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ó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fueron                     echados al horno                      </a:t>
            </a:r>
            <a:r>
              <a:rPr lang="es-MX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después que el fuego es  intensific</a:t>
            </a:r>
            <a:r>
              <a:rPr lang="es-MX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ó</a:t>
            </a:r>
            <a:r>
              <a:rPr lang="es-MX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v.19</a:t>
            </a:r>
          </a:p>
          <a:p>
            <a:pPr>
              <a:buNone/>
            </a:pPr>
            <a:r>
              <a:rPr lang="es-MX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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Dios podía haber                               guardarlos del horno pero </a:t>
            </a:r>
            <a:r>
              <a:rPr lang="es-MX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permite que </a:t>
            </a:r>
            <a:r>
              <a:rPr lang="es-MX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FE SEA PROBADA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                                  </a:t>
            </a: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 PED 1:6-9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6921" y="228600"/>
            <a:ext cx="587866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SU FE </a:t>
            </a:r>
            <a:r>
              <a:rPr lang="en-US" sz="3600" b="1" i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3600" b="1" i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DEMOSTRADA</a:t>
            </a:r>
            <a:r>
              <a:rPr lang="en-US" sz="3600" b="1" i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”</a:t>
            </a:r>
          </a:p>
        </p:txBody>
      </p:sp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295400"/>
            <a:ext cx="283353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962400"/>
            <a:ext cx="2844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5715000" cy="6172200"/>
          </a:xfr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DAN 3:24-30</a:t>
            </a:r>
          </a:p>
          <a:p>
            <a:pPr>
              <a:buNone/>
            </a:pPr>
            <a:r>
              <a:rPr lang="es-MX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 </a:t>
            </a:r>
            <a:r>
              <a:rPr lang="es-MX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= </a:t>
            </a:r>
            <a:r>
              <a:rPr lang="es-MX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La Fe de ellos es </a:t>
            </a:r>
            <a:r>
              <a:rPr lang="es-MX" sz="3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confirmada</a:t>
            </a:r>
            <a:r>
              <a:rPr lang="es-MX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,                         “nada les aconteció”</a:t>
            </a:r>
          </a:p>
          <a:p>
            <a:pPr>
              <a:buNone/>
            </a:pPr>
            <a:r>
              <a:rPr lang="es-MX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 </a:t>
            </a:r>
            <a:r>
              <a:rPr lang="es-MX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=</a:t>
            </a:r>
            <a:r>
              <a:rPr lang="es-MX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 </a:t>
            </a:r>
            <a:r>
              <a:rPr lang="es-MX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Aun el Rey vio el                   poder del Dios de                     Sadrac, Mesac                                  y Abed-negó</a:t>
            </a:r>
          </a:p>
          <a:p>
            <a:pPr>
              <a:buNone/>
            </a:pP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HEB 13:5-6; ROM 8:31, 35-39</a:t>
            </a:r>
          </a:p>
          <a:p>
            <a:pPr>
              <a:buNone/>
            </a:pP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 </a:t>
            </a:r>
            <a:r>
              <a:rPr lang="es-MX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=</a:t>
            </a:r>
            <a:r>
              <a:rPr lang="es-MX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 </a:t>
            </a:r>
            <a:r>
              <a:rPr lang="es-MX" sz="3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ESTE MISMO DIOS ESTA CON NOSOTROS!</a:t>
            </a:r>
            <a:r>
              <a:rPr lang="es-MX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 </a:t>
            </a:r>
            <a:endParaRPr lang="es-MX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es-MX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Wingdings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6" descr="http://3.bp.blogspot.com/_WebnIkMGTz8/TP-7XSkZBaI/AAAAAAAADcY/FfAlFt7QPDw/s1600/fieryfurnacebiblesto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505200"/>
            <a:ext cx="2826205" cy="2895600"/>
          </a:xfrm>
          <a:prstGeom prst="rect">
            <a:avLst/>
          </a:prstGeom>
          <a:noFill/>
        </p:spPr>
      </p:pic>
      <p:pic>
        <p:nvPicPr>
          <p:cNvPr id="11" name="Picture 10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2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rushingSlide.p3d 1"/>
  <p:tag name="POWER3D OPTIONS" val="Medium 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 Black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1737</TotalTime>
  <Words>676</Words>
  <Application>Microsoft Office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Arial Rounded MT Bold</vt:lpstr>
      <vt:lpstr>Calibri</vt:lpstr>
      <vt:lpstr>blank</vt:lpstr>
      <vt:lpstr>Office Theme</vt:lpstr>
      <vt:lpstr>PowerPoint Presentation</vt:lpstr>
      <vt:lpstr>INTRODUCCIÓN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LECCIÓN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Illustrated</dc:title>
  <dc:creator>Glenn E. Hamilton</dc:creator>
  <cp:lastModifiedBy>13613319741</cp:lastModifiedBy>
  <cp:revision>123</cp:revision>
  <dcterms:created xsi:type="dcterms:W3CDTF">2007-06-14T16:31:33Z</dcterms:created>
  <dcterms:modified xsi:type="dcterms:W3CDTF">2022-02-06T05:22:46Z</dcterms:modified>
</cp:coreProperties>
</file>