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332" r:id="rId5"/>
    <p:sldId id="331" r:id="rId6"/>
    <p:sldId id="334" r:id="rId7"/>
    <p:sldId id="335" r:id="rId8"/>
    <p:sldId id="336" r:id="rId9"/>
    <p:sldId id="259" r:id="rId10"/>
    <p:sldId id="338" r:id="rId11"/>
    <p:sldId id="260" r:id="rId12"/>
    <p:sldId id="262" r:id="rId13"/>
    <p:sldId id="339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10112-73D5-4023-BDE4-F81371770BD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84C4-1056-42A4-A1EF-70B9271A555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5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C8DF411-5B3D-4F54-AE3F-FEDF41527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03B78-4023-4500-ADB9-5A251F88053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31B601E-FEA0-47CD-8422-F5CC4594E8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BFEA03DF-680E-4B6B-A834-FADB2F3DF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14711E5-37CD-48C7-938D-AF954D878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9CF81C-1123-4B9B-B234-6B1A2FE50A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23A1B03-50DD-4524-8F36-7BACD95B7D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64A2B75-38A3-4454-AE9C-4EF226421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8A92A46-E89C-4F48-815A-9149FF04C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CB9ED6-BC1A-4704-9CA0-F87E4061C9B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823F5E7-6A72-4ABC-8067-7E7B240B1D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71971E-7D58-4E72-882B-217C8594B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8F1BE0D-2781-443C-83EA-53BDBCD1D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8F9EBE-8690-4BBA-BBC8-B08335B5583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E44E944-B2EC-489F-891B-6953D83E88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802CC81-DCDC-48FF-AC18-87C13EE17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A18E1F5-E682-4028-9792-FAFF55307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9CCB50-53C2-483D-99E4-1FA1A2E7085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47A6D7A-EB9D-4582-AC5B-93F0C79201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03DEC1B-B201-420C-914D-D1235AC3F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0252BAD-A71A-4C3B-8B6F-E8FA4BB162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ACBEEE-4C80-4CE0-951D-B87AF279572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B85F93B-FF62-42C1-A775-CB157D1990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23FBC9B-38ED-439B-A031-2ADC0808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FAA6F31-915C-49E4-A5B9-83B35FDC2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F4D38-072B-4D23-AAB7-E8CA94E59D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9148736-DF30-4502-8530-E2D56287CD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E85AD3B-EA46-4FB1-BFDB-890A42F3B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BC148-1217-419C-8D94-EC2CAC18C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BA348B-7C23-490B-B62F-C747EF78D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2E2E50-43C5-461D-9D2E-8847B056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8F6832-B91B-4E8D-A6A0-FF08B321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D8B9A-DF06-4EEE-B304-58ECC679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FAB21-E7D0-41ED-A49D-EFDD8CB1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DA1AA4-51D4-415B-A5AE-C9D645D9C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0153E1-1312-4CF6-B5A0-472FC391A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02B61-4B5B-4844-BC8D-DCA2BA87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8A9851-F81D-43CA-8547-9FF913C7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8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C864A8-394A-462A-B787-DBD5E9DF5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C4A3DD-170C-4C3D-A4DF-7D6085353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55C728-AFC0-43E9-B7AC-813F2863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C67AFE-EAD9-48C6-A225-38F1665A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A3C7E-F15F-4154-B653-F02ABAB7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9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4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2995380"/>
            <a:ext cx="10515600" cy="156709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286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05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441336"/>
            <a:ext cx="10515600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7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7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785770"/>
            <a:ext cx="3932767" cy="127163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0048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A64EE-74CA-47CA-A95C-314E022A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5067DF-27E2-4EC4-9AF2-7DE454EEB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899BF5-6317-43F9-B7F5-44F915F6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31582C-7D75-4041-B8FE-C806EAFD3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E1A027-6B68-4A36-AB77-64E4A66D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1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785770"/>
            <a:ext cx="3932767" cy="127163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02492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34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78298" y="769938"/>
            <a:ext cx="1807804" cy="55546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769938"/>
            <a:ext cx="7569200" cy="55546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imágenes en línea 3"/>
          <p:cNvSpPr>
            <a:spLocks noGrp="1"/>
          </p:cNvSpPr>
          <p:nvPr>
            <p:ph type="clipArt"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65927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4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7B68D-E965-4AE9-B3A3-8F99F83F7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B7D3C5-CAF9-4CE2-B8B0-787BA930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037CE8-1D9A-4D06-91EA-67631283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99782-10E8-4FB9-AB84-0F34588B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A89308-DFCC-4DF2-881C-4248276D8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5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47826-ED5F-4601-9664-C34E8819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FBF90-5055-4930-91CF-B5B075187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69C854-7257-4D5D-9FA0-95685A547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6C6571-CDB5-4B94-B3E4-81161B03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3FF14-B704-4F96-B5B7-F634F2F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B85386-D115-44AD-8542-43B22B4F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6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DA4E6-4BDC-444F-BE20-D84F308E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A57D8-2B53-42D4-9EC9-3646392C0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AA79CF-E7D7-4A92-8069-E858D5426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189147-FFBC-4016-BA95-24D746A27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0BB3FE-5060-42D9-8E97-8B1D690DF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B19949-4AB2-4610-819B-035EDCA3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ACBEB8-074A-4977-803C-43E1CCC0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B413DB-FEE0-4071-9D96-C2B1E73F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E7C841-F842-4DC8-A75D-FA17E028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100384-5731-4402-81B8-DFF6985A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2A8BED-502E-47B6-AAC3-EF7EFE11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84142E-4300-4330-B981-1FBB4E80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19885B-B1ED-4B56-A3C7-865B034F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8CF89A-D940-4963-88ED-F55788C4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C2BF70-9919-4455-ACFB-7EE5EF8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7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5D2BF-E464-4FDE-A809-1A335B5C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24BFF3-671A-4298-A51A-0408FE3D3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04C18-93AB-41EF-9717-FAB6102DD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DC04A-AC1E-4B4C-985F-E7107558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9FCF32-074D-4395-9D15-159DDA53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D9833C-967B-4BFD-BA80-581F018D8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D9FB5-7FA3-4B15-A06A-1DDB32E76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4F67FA-9949-4F03-9535-8BAB08284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CCB86A-9279-4F6F-BB50-6BCD34CA9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F8EADA-52A0-4EF9-8F68-679353E23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7FE3DC-91EC-4DC7-BBAD-10D9AA9B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D00838-3802-44CE-B573-C47972E9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7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A94D2B-74D7-40DF-9458-9A2F985A6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A7BE20-848E-4D7B-8B30-58411B60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D2FEDA-8ACE-4129-B6B8-6A7CED649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CDE9-0D48-4F22-89F6-7BD8B51EF71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7DF1F2-AA14-4043-A129-5B2ABA528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DA2B26-5903-42B0-A300-B95C44732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6695-6F1E-4D50-9918-B6CC169392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2369DC2-9511-45A3-BEC7-41B963A8D3BF}"/>
              </a:ext>
            </a:extLst>
          </p:cNvPr>
          <p:cNvGrpSpPr>
            <a:grpSpLocks/>
          </p:cNvGrpSpPr>
          <p:nvPr/>
        </p:nvGrpSpPr>
        <p:grpSpPr bwMode="auto">
          <a:xfrm>
            <a:off x="-16933" y="0"/>
            <a:ext cx="12208933" cy="6845300"/>
            <a:chOff x="-8" y="0"/>
            <a:chExt cx="5768" cy="4312"/>
          </a:xfrm>
        </p:grpSpPr>
        <p:sp>
          <p:nvSpPr>
            <p:cNvPr id="1030" name="Rectangle 3">
              <a:extLst>
                <a:ext uri="{FF2B5EF4-FFF2-40B4-BE49-F238E27FC236}">
                  <a16:creationId xmlns:a16="http://schemas.microsoft.com/office/drawing/2014/main" id="{81CE3380-49AA-4762-B621-27F335778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2" cy="43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s-US" altLang="es-US" sz="1800"/>
            </a:p>
          </p:txBody>
        </p:sp>
        <p:grpSp>
          <p:nvGrpSpPr>
            <p:cNvPr id="1031" name="Group 4">
              <a:extLst>
                <a:ext uri="{FF2B5EF4-FFF2-40B4-BE49-F238E27FC236}">
                  <a16:creationId xmlns:a16="http://schemas.microsoft.com/office/drawing/2014/main" id="{617A4FA7-91BA-48B6-B5DC-47FB996D91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288"/>
              <a:ext cx="5768" cy="3792"/>
              <a:chOff x="-8" y="288"/>
              <a:chExt cx="5768" cy="3792"/>
            </a:xfrm>
          </p:grpSpPr>
          <p:grpSp>
            <p:nvGrpSpPr>
              <p:cNvPr id="1032" name="Group 5">
                <a:extLst>
                  <a:ext uri="{FF2B5EF4-FFF2-40B4-BE49-F238E27FC236}">
                    <a16:creationId xmlns:a16="http://schemas.microsoft.com/office/drawing/2014/main" id="{99D8000B-5E5C-4941-8350-002F027625F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8" y="2700"/>
                <a:ext cx="5768" cy="960"/>
                <a:chOff x="-8" y="2700"/>
                <a:chExt cx="5768" cy="960"/>
              </a:xfrm>
            </p:grpSpPr>
            <p:sp>
              <p:nvSpPr>
                <p:cNvPr id="1034" name="Line 6">
                  <a:extLst>
                    <a:ext uri="{FF2B5EF4-FFF2-40B4-BE49-F238E27FC236}">
                      <a16:creationId xmlns:a16="http://schemas.microsoft.com/office/drawing/2014/main" id="{0DABBCD4-0B7D-4174-88AB-7C4B46486D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700"/>
                  <a:ext cx="57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5" name="Line 7">
                  <a:extLst>
                    <a:ext uri="{FF2B5EF4-FFF2-40B4-BE49-F238E27FC236}">
                      <a16:creationId xmlns:a16="http://schemas.microsoft.com/office/drawing/2014/main" id="{CF67FFED-28AA-487B-994A-2850AC9089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796"/>
                  <a:ext cx="576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6" name="Line 8">
                  <a:extLst>
                    <a:ext uri="{FF2B5EF4-FFF2-40B4-BE49-F238E27FC236}">
                      <a16:creationId xmlns:a16="http://schemas.microsoft.com/office/drawing/2014/main" id="{C35C3B4C-3CEC-4DBD-9C4F-1C7CA17552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892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CB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7" name="Line 9">
                  <a:extLst>
                    <a:ext uri="{FF2B5EF4-FFF2-40B4-BE49-F238E27FC236}">
                      <a16:creationId xmlns:a16="http://schemas.microsoft.com/office/drawing/2014/main" id="{FC6B548C-287A-441B-9D54-A75B2FE31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988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CB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8" name="Line 10">
                  <a:extLst>
                    <a:ext uri="{FF2B5EF4-FFF2-40B4-BE49-F238E27FC236}">
                      <a16:creationId xmlns:a16="http://schemas.microsoft.com/office/drawing/2014/main" id="{3410E2A9-2C61-4D1B-BFDF-FC20C82BA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084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9" name="Line 11">
                  <a:extLst>
                    <a:ext uri="{FF2B5EF4-FFF2-40B4-BE49-F238E27FC236}">
                      <a16:creationId xmlns:a16="http://schemas.microsoft.com/office/drawing/2014/main" id="{DB409945-9685-49FE-91B1-FAA18FDC64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180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0" name="Line 12">
                  <a:extLst>
                    <a:ext uri="{FF2B5EF4-FFF2-40B4-BE49-F238E27FC236}">
                      <a16:creationId xmlns:a16="http://schemas.microsoft.com/office/drawing/2014/main" id="{FF77483A-3F9D-41F8-9AEF-3EC39E86EB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276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500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1" name="Line 13">
                  <a:extLst>
                    <a:ext uri="{FF2B5EF4-FFF2-40B4-BE49-F238E27FC236}">
                      <a16:creationId xmlns:a16="http://schemas.microsoft.com/office/drawing/2014/main" id="{498E86FA-1ECA-4B73-8F48-67366D2DF8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372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404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2" name="Line 14">
                  <a:extLst>
                    <a:ext uri="{FF2B5EF4-FFF2-40B4-BE49-F238E27FC236}">
                      <a16:creationId xmlns:a16="http://schemas.microsoft.com/office/drawing/2014/main" id="{6A8F93AA-429C-43E3-B5ED-B7A8678282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468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3" name="Line 15">
                  <a:extLst>
                    <a:ext uri="{FF2B5EF4-FFF2-40B4-BE49-F238E27FC236}">
                      <a16:creationId xmlns:a16="http://schemas.microsoft.com/office/drawing/2014/main" id="{897F6811-1CD8-4851-AFA7-58906B1915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564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4" name="Line 16">
                  <a:extLst>
                    <a:ext uri="{FF2B5EF4-FFF2-40B4-BE49-F238E27FC236}">
                      <a16:creationId xmlns:a16="http://schemas.microsoft.com/office/drawing/2014/main" id="{E60E52E7-3BE3-4B66-9412-18716A6E11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660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 useBgFill="1">
            <p:nvSpPr>
              <p:cNvPr id="1033" name="Rectangle 17">
                <a:extLst>
                  <a:ext uri="{FF2B5EF4-FFF2-40B4-BE49-F238E27FC236}">
                    <a16:creationId xmlns:a16="http://schemas.microsoft.com/office/drawing/2014/main" id="{1CC4610F-92C3-48F5-8D38-CDC597860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5184" cy="3792"/>
              </a:xfrm>
              <a:prstGeom prst="rect">
                <a:avLst/>
              </a:prstGeom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s-US" altLang="es-US" sz="1800"/>
              </a:p>
            </p:txBody>
          </p:sp>
        </p:grpSp>
      </p:grpSp>
      <p:sp>
        <p:nvSpPr>
          <p:cNvPr id="1027" name="Rectangle 18">
            <a:extLst>
              <a:ext uri="{FF2B5EF4-FFF2-40B4-BE49-F238E27FC236}">
                <a16:creationId xmlns:a16="http://schemas.microsoft.com/office/drawing/2014/main" id="{D996B8DC-144D-4449-B39E-8B33BC7DF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46152" y="769939"/>
            <a:ext cx="1024043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9">
            <a:extLst>
              <a:ext uri="{FF2B5EF4-FFF2-40B4-BE49-F238E27FC236}">
                <a16:creationId xmlns:a16="http://schemas.microsoft.com/office/drawing/2014/main" id="{5F6EE674-B148-4A2B-8C67-8449FC150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74826"/>
            <a:ext cx="1036320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AB8377AB-BAB6-4EA4-BD23-0320C0C67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17" y="6459538"/>
            <a:ext cx="1405467" cy="588366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20000"/>
              </a:spcBef>
              <a:defRPr/>
            </a:pPr>
            <a:fld id="{FBF342A3-B180-4611-9851-784DCEA4FDA2}" type="slidenum">
              <a:rPr lang="en-US" altLang="en-US" sz="3600" b="1" smtClean="0"/>
              <a:pPr algn="r">
                <a:lnSpc>
                  <a:spcPct val="90000"/>
                </a:lnSpc>
                <a:spcBef>
                  <a:spcPct val="20000"/>
                </a:spcBef>
                <a:defRPr/>
              </a:pPr>
              <a:t>‹Nº›</a:t>
            </a:fld>
            <a:endParaRPr lang="en-US" altLang="en-US" sz="3600" b="1"/>
          </a:p>
        </p:txBody>
      </p:sp>
    </p:spTree>
    <p:extLst>
      <p:ext uri="{BB962C8B-B14F-4D97-AF65-F5344CB8AC3E}">
        <p14:creationId xmlns:p14="http://schemas.microsoft.com/office/powerpoint/2010/main" val="34946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15307-3676-475C-9F84-EF375DE96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D4DD9F-75F1-4CEF-BE61-403BB3671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4634EB9E-A5EF-441C-AF80-D954C4045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1" y="872574"/>
            <a:ext cx="4876800" cy="532966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Regalos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Espirituales</a:t>
            </a:r>
            <a:endParaRPr lang="en-US" alt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E17051B-A517-42F7-A0CD-C731353CAA8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33850" y="1782764"/>
            <a:ext cx="3810000" cy="4313237"/>
          </a:xfrm>
          <a:noFill/>
        </p:spPr>
        <p:txBody>
          <a:bodyPr/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1 </a:t>
            </a:r>
            <a:r>
              <a:rPr lang="es-MX" altLang="en-US" sz="2400" b="1" dirty="0">
                <a:latin typeface="Times New Roman" panose="02020603050405020304" pitchFamily="18" charset="0"/>
              </a:rPr>
              <a:t>Corintios 12:8-10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“(8) Porque a uno se le da palabra de Sabiduría por medio del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pero a otro, palabra de conocimiento Según el mismo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9 a otro, fe por el mismo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y a otro, dones de sanidades por un solo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10 a otro, el hacer milagros;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a otro, Profecía;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a otro, discernimiento de Espíritus;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a otro, géneros de lenguas;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 dirty="0">
                <a:latin typeface="Times New Roman" panose="02020603050405020304" pitchFamily="18" charset="0"/>
              </a:rPr>
              <a:t>y a otro, Interpretación de lenguas..”</a:t>
            </a:r>
            <a:endParaRPr lang="es-MX" altLang="en-US" sz="2500" dirty="0">
              <a:latin typeface="Times New Roman" panose="02020603050405020304" pitchFamily="18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3077FFEC-F7E5-44C3-B75D-4032F8BB5D7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96013" y="1839914"/>
            <a:ext cx="3810000" cy="4256087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Ê"/>
            </a:pPr>
            <a:r>
              <a:rPr lang="es-ES" altLang="en-US" sz="2400" dirty="0">
                <a:latin typeface="Arial Narrow" panose="020B0606020202030204" pitchFamily="34" charset="0"/>
              </a:rPr>
              <a:t>palabra </a:t>
            </a:r>
            <a:r>
              <a:rPr lang="es-ES" altLang="en-US" sz="2400" b="1" dirty="0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s-ES" altLang="en-US" sz="2400" dirty="0">
                <a:latin typeface="Arial Narrow" panose="020B0606020202030204" pitchFamily="34" charset="0"/>
              </a:rPr>
              <a:t> de la sabiduría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Ë"/>
            </a:pPr>
            <a:r>
              <a:rPr lang="en-US" altLang="en-US" sz="2400" dirty="0">
                <a:latin typeface="Arial Narrow" panose="020B0606020202030204" pitchFamily="34" charset="0"/>
              </a:rPr>
              <a:t>palabra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n-US" altLang="en-US" sz="2400" dirty="0">
                <a:latin typeface="Arial Narrow" panose="020B0606020202030204" pitchFamily="34" charset="0"/>
              </a:rPr>
              <a:t> del </a:t>
            </a:r>
            <a:r>
              <a:rPr lang="en-US" altLang="en-US" sz="2400" dirty="0" err="1">
                <a:latin typeface="Arial Narrow" panose="020B0606020202030204" pitchFamily="34" charset="0"/>
              </a:rPr>
              <a:t>conocimiento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Ë"/>
            </a:pPr>
            <a:r>
              <a:rPr lang="en-US" altLang="en-US" sz="2400" dirty="0" err="1">
                <a:latin typeface="Arial Narrow" panose="020B0606020202030204" pitchFamily="34" charset="0"/>
              </a:rPr>
              <a:t>fe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endParaRPr lang="en-US" altLang="en-US" sz="24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Í"/>
            </a:pPr>
            <a:r>
              <a:rPr lang="en-US" altLang="en-US" sz="2400" dirty="0">
                <a:latin typeface="Arial Narrow" panose="020B0606020202030204" pitchFamily="34" charset="0"/>
              </a:rPr>
              <a:t>La </a:t>
            </a:r>
            <a:r>
              <a:rPr lang="en-US" altLang="en-US" sz="2400" dirty="0" err="1">
                <a:latin typeface="Arial Narrow" panose="020B0606020202030204" pitchFamily="34" charset="0"/>
              </a:rPr>
              <a:t>sanidad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endParaRPr lang="en-US" altLang="en-US" sz="24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Î"/>
            </a:pPr>
            <a:r>
              <a:rPr lang="en-US" altLang="en-US" sz="2400" dirty="0">
                <a:latin typeface="Arial Narrow" panose="020B0606020202030204" pitchFamily="34" charset="0"/>
              </a:rPr>
              <a:t>El </a:t>
            </a:r>
            <a:r>
              <a:rPr lang="en-US" altLang="en-US" sz="2400" dirty="0" err="1">
                <a:latin typeface="Arial Narrow" panose="020B0606020202030204" pitchFamily="34" charset="0"/>
              </a:rPr>
              <a:t>hacer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</a:t>
            </a:r>
            <a:endParaRPr lang="en-US" altLang="en-US" sz="24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Ï"/>
            </a:pPr>
            <a:r>
              <a:rPr lang="en-US" altLang="en-US" sz="2400" dirty="0" err="1">
                <a:latin typeface="Arial Narrow" panose="020B0606020202030204" pitchFamily="34" charset="0"/>
              </a:rPr>
              <a:t>profecía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endParaRPr lang="en-US" altLang="en-US" sz="2400" b="1" dirty="0">
              <a:solidFill>
                <a:srgbClr val="0000FF"/>
              </a:solidFill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Ð"/>
            </a:pPr>
            <a:r>
              <a:rPr lang="en-US" altLang="en-US" sz="2400" dirty="0">
                <a:latin typeface="Arial Narrow" panose="020B0606020202030204" pitchFamily="34" charset="0"/>
              </a:rPr>
              <a:t>el </a:t>
            </a:r>
            <a:r>
              <a:rPr lang="en-US" altLang="en-US" sz="2400" dirty="0" err="1">
                <a:latin typeface="Arial Narrow" panose="020B0606020202030204" pitchFamily="34" charset="0"/>
              </a:rPr>
              <a:t>discernimiento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milagroso</a:t>
            </a:r>
            <a:r>
              <a:rPr lang="en-US" altLang="en-US" sz="2400" b="1" dirty="0">
                <a:solidFill>
                  <a:srgbClr val="0000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400" dirty="0">
                <a:latin typeface="Arial Narrow" panose="020B0606020202030204" pitchFamily="34" charset="0"/>
              </a:rPr>
              <a:t>de </a:t>
            </a:r>
            <a:r>
              <a:rPr lang="en-US" altLang="en-US" sz="2400" dirty="0" err="1">
                <a:latin typeface="Arial Narrow" panose="020B0606020202030204" pitchFamily="34" charset="0"/>
              </a:rPr>
              <a:t>espiritus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Ñ"/>
            </a:pPr>
            <a:r>
              <a:rPr lang="en-US" altLang="en-US" sz="2400" dirty="0" err="1">
                <a:latin typeface="Arial Narrow" panose="020B0606020202030204" pitchFamily="34" charset="0"/>
              </a:rPr>
              <a:t>discurso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milagroso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dirty="0" err="1">
                <a:latin typeface="Arial Narrow" panose="020B0606020202030204" pitchFamily="34" charset="0"/>
              </a:rPr>
              <a:t>en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dirty="0" err="1">
                <a:latin typeface="Arial Narrow" panose="020B0606020202030204" pitchFamily="34" charset="0"/>
              </a:rPr>
              <a:t>diversas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dirty="0" err="1">
                <a:latin typeface="Arial Narrow" panose="020B0606020202030204" pitchFamily="34" charset="0"/>
              </a:rPr>
              <a:t>idiomas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Ò"/>
            </a:pPr>
            <a:r>
              <a:rPr lang="en-US" altLang="en-US" sz="2400" dirty="0" err="1">
                <a:latin typeface="Arial Narrow" panose="020B0606020202030204" pitchFamily="34" charset="0"/>
              </a:rPr>
              <a:t>interpretación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n-US" altLang="en-US" sz="2400" dirty="0">
                <a:latin typeface="Arial Narrow" panose="020B0606020202030204" pitchFamily="34" charset="0"/>
              </a:rPr>
              <a:t> de </a:t>
            </a:r>
            <a:r>
              <a:rPr lang="en-US" altLang="en-US" sz="2400" dirty="0" err="1">
                <a:latin typeface="Arial Narrow" panose="020B0606020202030204" pitchFamily="34" charset="0"/>
              </a:rPr>
              <a:t>diversas</a:t>
            </a:r>
            <a:r>
              <a:rPr lang="en-US" altLang="en-US" sz="2400" dirty="0">
                <a:latin typeface="Arial Narrow" panose="020B0606020202030204" pitchFamily="34" charset="0"/>
              </a:rPr>
              <a:t> </a:t>
            </a:r>
            <a:r>
              <a:rPr lang="en-US" altLang="en-US" sz="2400" dirty="0" err="1">
                <a:latin typeface="Arial Narrow" panose="020B0606020202030204" pitchFamily="34" charset="0"/>
              </a:rPr>
              <a:t>idiomas</a:t>
            </a:r>
            <a:endParaRPr lang="en-US" altLang="en-US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14343" name="Object 7">
            <a:hlinkClick r:id="" action="ppaction://ole?verb=0"/>
            <a:extLst>
              <a:ext uri="{FF2B5EF4-FFF2-40B4-BE49-F238E27FC236}">
                <a16:creationId xmlns:a16="http://schemas.microsoft.com/office/drawing/2014/main" id="{456E2EF1-7D28-4AFE-A865-1DFF026726A6}"/>
              </a:ext>
            </a:extLst>
          </p:cNvPr>
          <p:cNvGraphicFramePr>
            <a:graphicFrameLocks/>
          </p:cNvGraphicFramePr>
          <p:nvPr/>
        </p:nvGraphicFramePr>
        <p:xfrm>
          <a:off x="8793332" y="506952"/>
          <a:ext cx="1287462" cy="1169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4610100" imgH="4564063" progId="MS_ClipArt_Gallery">
                  <p:embed/>
                </p:oleObj>
              </mc:Choice>
              <mc:Fallback>
                <p:oleObj name="Microsoft ClipArt Gallery" r:id="rId3" imgW="4610100" imgH="4564063" progId="MS_ClipArt_Gallery">
                  <p:embed/>
                  <p:pic>
                    <p:nvPicPr>
                      <p:cNvPr id="14343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56E2EF1-7D28-4AFE-A865-1DFF026726A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3332" y="506952"/>
                        <a:ext cx="1287462" cy="1169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>
            <a:hlinkClick r:id="" action="ppaction://ole?verb=0"/>
            <a:extLst>
              <a:ext uri="{FF2B5EF4-FFF2-40B4-BE49-F238E27FC236}">
                <a16:creationId xmlns:a16="http://schemas.microsoft.com/office/drawing/2014/main" id="{50A0CFF4-A66E-4618-8240-818356E799F9}"/>
              </a:ext>
            </a:extLst>
          </p:cNvPr>
          <p:cNvGraphicFramePr>
            <a:graphicFrameLocks/>
          </p:cNvGraphicFramePr>
          <p:nvPr/>
        </p:nvGraphicFramePr>
        <p:xfrm>
          <a:off x="7517707" y="490538"/>
          <a:ext cx="1287462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5" imgW="3038542" imgH="2781282" progId="CDraw4">
                  <p:embed/>
                </p:oleObj>
              </mc:Choice>
              <mc:Fallback>
                <p:oleObj name="CorelDRAW!" r:id="rId5" imgW="3038542" imgH="2781282" progId="CDraw4">
                  <p:embed/>
                  <p:pic>
                    <p:nvPicPr>
                      <p:cNvPr id="14344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0A0CFF4-A66E-4618-8240-818356E799F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7707" y="490538"/>
                        <a:ext cx="1287462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BC759AB-16CE-4F43-9FDB-8C7A6E35F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539" y="574750"/>
            <a:ext cx="7864475" cy="97616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¿</a:t>
            </a:r>
            <a:r>
              <a:rPr lang="es-MX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Qué Del Tiempo de Los Apóstoles, Debe estarse repitiendo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hoy?</a:t>
            </a:r>
            <a:endParaRPr lang="en-US" altLang="en-US" sz="32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2A003A-196C-4073-AB55-7C5966BDD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0235" y="2266089"/>
            <a:ext cx="8355435" cy="4013200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altLang="en-US" sz="2400" dirty="0">
                <a:latin typeface="Arial Narrow" panose="020B0606020202030204" pitchFamily="34" charset="0"/>
              </a:rPr>
              <a:t>¿La </a:t>
            </a:r>
            <a:r>
              <a:rPr lang="en-US" altLang="en-US" sz="2400" dirty="0" err="1">
                <a:latin typeface="Arial Narrow" panose="020B0606020202030204" pitchFamily="34" charset="0"/>
              </a:rPr>
              <a:t>vida</a:t>
            </a:r>
            <a:r>
              <a:rPr lang="en-US" altLang="en-US" sz="2400" dirty="0">
                <a:latin typeface="Arial Narrow" panose="020B0606020202030204" pitchFamily="34" charset="0"/>
              </a:rPr>
              <a:t> de Cristo</a:t>
            </a:r>
            <a:r>
              <a:rPr lang="es-ES" altLang="en-US" sz="2400" dirty="0">
                <a:latin typeface="Arial Narrow" panose="020B0606020202030204" pitchFamily="34" charset="0"/>
              </a:rPr>
              <a:t>?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pt-BR" altLang="en-US" sz="2400" dirty="0">
                <a:latin typeface="Arial Narrow" panose="020B0606020202030204" pitchFamily="34" charset="0"/>
              </a:rPr>
              <a:t>¿Los </a:t>
            </a:r>
            <a:r>
              <a:rPr lang="pt-BR" altLang="en-US" sz="2400" dirty="0" err="1">
                <a:latin typeface="Arial Narrow" panose="020B0606020202030204" pitchFamily="34" charset="0"/>
              </a:rPr>
              <a:t>milagros</a:t>
            </a:r>
            <a:r>
              <a:rPr lang="pt-BR" altLang="en-US" sz="2400" dirty="0">
                <a:latin typeface="Arial Narrow" panose="020B0606020202030204" pitchFamily="34" charset="0"/>
              </a:rPr>
              <a:t> de Cristo</a:t>
            </a:r>
            <a:r>
              <a:rPr lang="es-ES" altLang="en-US" sz="2400" dirty="0">
                <a:latin typeface="Arial Narrow" panose="020B0606020202030204" pitchFamily="34" charset="0"/>
              </a:rPr>
              <a:t>?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 dirty="0">
                <a:latin typeface="Arial Narrow" panose="020B0606020202030204" pitchFamily="34" charset="0"/>
              </a:rPr>
              <a:t>¿Muerte y Resurrección de Cristo?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 dirty="0">
                <a:latin typeface="Arial Narrow" panose="020B0606020202030204" pitchFamily="34" charset="0"/>
              </a:rPr>
              <a:t>¿La vida de los </a:t>
            </a:r>
            <a:r>
              <a:rPr lang="es-MX" altLang="en-US" sz="2400" dirty="0" err="1">
                <a:latin typeface="Arial Narrow" panose="020B0606020202030204" pitchFamily="34" charset="0"/>
              </a:rPr>
              <a:t>apóstles</a:t>
            </a:r>
            <a:r>
              <a:rPr lang="es-ES" altLang="en-US" sz="2400" dirty="0">
                <a:latin typeface="Arial Narrow" panose="020B0606020202030204" pitchFamily="34" charset="0"/>
              </a:rPr>
              <a:t>?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 dirty="0">
                <a:latin typeface="Arial Narrow" panose="020B0606020202030204" pitchFamily="34" charset="0"/>
              </a:rPr>
              <a:t>¿La escritura de la palabra de Dios?</a:t>
            </a:r>
          </a:p>
          <a:p>
            <a:pPr eaLnBrk="1" hangingPunct="1">
              <a:lnSpc>
                <a:spcPct val="60000"/>
              </a:lnSpc>
            </a:pPr>
            <a:r>
              <a:rPr lang="es-ES" altLang="en-US" sz="2400" dirty="0">
                <a:latin typeface="Arial Narrow" panose="020B0606020202030204" pitchFamily="34" charset="0"/>
              </a:rPr>
              <a:t>¿Los milagros de los </a:t>
            </a:r>
            <a:r>
              <a:rPr lang="es-ES" altLang="en-US" sz="2400" dirty="0" err="1">
                <a:latin typeface="Arial Narrow" panose="020B0606020202030204" pitchFamily="34" charset="0"/>
              </a:rPr>
              <a:t>apóstles</a:t>
            </a:r>
            <a:r>
              <a:rPr lang="es-ES" altLang="en-US" sz="2400" dirty="0">
                <a:latin typeface="Arial Narrow" panose="020B0606020202030204" pitchFamily="34" charset="0"/>
              </a:rPr>
              <a:t>?</a:t>
            </a: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ES" altLang="en-US" sz="2400" dirty="0">
                <a:latin typeface="Arial Narrow" panose="020B0606020202030204" pitchFamily="34" charset="0"/>
              </a:rPr>
              <a:t>¿Los regalos milagrosos del Espíritu Santo?</a:t>
            </a: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MX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“Pero estas cosas han sido escritas para que Creáis que Jesús es el Cristo, el Hijo de Dios, y para que creyendo Tengáis vida en su nombre ”  (Juan 20:31)</a:t>
            </a: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MX" alt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“¿Cómo escaparemos nosotros si descuidamos una Salvación tan grande? Esta Salvación, que al principio fue declarada por el Señor, nos fue confirmada por medio de los que oyeron,  4 dando Dios testimonio juntamente con ellos con señales, maravillas, diversos hechos poderosos y dones repartidos por el Espíritu Santo Según su voluntad   (Hebreos 2:3-4).</a:t>
            </a:r>
          </a:p>
        </p:txBody>
      </p:sp>
      <p:graphicFrame>
        <p:nvGraphicFramePr>
          <p:cNvPr id="1638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BAF5644-C518-4DE1-AD98-184CFAAECAD7}"/>
              </a:ext>
            </a:extLst>
          </p:cNvPr>
          <p:cNvGraphicFramePr>
            <a:graphicFrameLocks/>
          </p:cNvGraphicFramePr>
          <p:nvPr/>
        </p:nvGraphicFramePr>
        <p:xfrm>
          <a:off x="8763001" y="2286001"/>
          <a:ext cx="10207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44203" imgH="18562" progId="CDraw4">
                  <p:embed/>
                </p:oleObj>
              </mc:Choice>
              <mc:Fallback>
                <p:oleObj name="CorelDRAW!" r:id="rId3" imgW="44203" imgH="18562" progId="CDraw4">
                  <p:embed/>
                  <p:pic>
                    <p:nvPicPr>
                      <p:cNvPr id="1638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BAF5644-C518-4DE1-AD98-184CFAAECAD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1" y="2286001"/>
                        <a:ext cx="10207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84DF79E9-3E17-4765-95C4-0930CF76C5F3}"/>
              </a:ext>
            </a:extLst>
          </p:cNvPr>
          <p:cNvGraphicFramePr>
            <a:graphicFrameLocks/>
          </p:cNvGraphicFramePr>
          <p:nvPr/>
        </p:nvGraphicFramePr>
        <p:xfrm>
          <a:off x="8047037" y="1459669"/>
          <a:ext cx="838200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5" imgW="39639" imgH="63149" progId="CorelDRAW.Graphic.6">
                  <p:embed/>
                </p:oleObj>
              </mc:Choice>
              <mc:Fallback>
                <p:oleObj name="CorelDRAW 6.0" r:id="rId5" imgW="39639" imgH="63149" progId="CorelDRAW.Graphic.6">
                  <p:embed/>
                  <p:pic>
                    <p:nvPicPr>
                      <p:cNvPr id="16389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4DF79E9-3E17-4765-95C4-0930CF76C5F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7037" y="1459669"/>
                        <a:ext cx="838200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>
            <a:hlinkClick r:id="" action="ppaction://ole?verb=0"/>
            <a:extLst>
              <a:ext uri="{FF2B5EF4-FFF2-40B4-BE49-F238E27FC236}">
                <a16:creationId xmlns:a16="http://schemas.microsoft.com/office/drawing/2014/main" id="{F43EFC69-2CF9-415E-8553-049D8BBEA6BC}"/>
              </a:ext>
            </a:extLst>
          </p:cNvPr>
          <p:cNvGraphicFramePr>
            <a:graphicFrameLocks/>
          </p:cNvGraphicFramePr>
          <p:nvPr/>
        </p:nvGraphicFramePr>
        <p:xfrm>
          <a:off x="8915400" y="1371600"/>
          <a:ext cx="838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7" imgW="4610100" imgH="4564063" progId="MS_ClipArt_Gallery">
                  <p:embed/>
                </p:oleObj>
              </mc:Choice>
              <mc:Fallback>
                <p:oleObj name="Microsoft ClipArt Gallery" r:id="rId7" imgW="4610100" imgH="4564063" progId="MS_ClipArt_Gallery">
                  <p:embed/>
                  <p:pic>
                    <p:nvPicPr>
                      <p:cNvPr id="16390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43EFC69-2CF9-415E-8553-049D8BBEA6B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1371600"/>
                        <a:ext cx="8382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E5E5E5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>
            <a:extLst>
              <a:ext uri="{FF2B5EF4-FFF2-40B4-BE49-F238E27FC236}">
                <a16:creationId xmlns:a16="http://schemas.microsoft.com/office/drawing/2014/main" id="{A7305F40-086A-4B39-8373-2C780310C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895600"/>
            <a:ext cx="2109788" cy="7389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¿Está Jesús o los apóstoles en la tierra hoy?</a:t>
            </a:r>
            <a:r>
              <a:rPr lang="es-E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6E2CD-041D-4A5E-9689-6E979B7C6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152" y="766949"/>
            <a:ext cx="10240433" cy="63145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7306D-C8D8-415D-9DAC-A475FA25C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9431" y="2289497"/>
            <a:ext cx="6324600" cy="2111375"/>
          </a:xfrm>
        </p:spPr>
        <p:txBody>
          <a:bodyPr/>
          <a:lstStyle/>
          <a:p>
            <a:pPr marL="0" indent="0" algn="ctr">
              <a:buNone/>
            </a:pPr>
            <a:r>
              <a:rPr lang="es-MX" sz="4400" b="1" dirty="0">
                <a:solidFill>
                  <a:srgbClr val="0000FF"/>
                </a:solidFill>
              </a:rPr>
              <a:t>¿Es Correcto El Reclamo, De Que el Cristiano Debe Tener Poder Sobrenatural?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83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4ED0A02-3F10-4B40-A3F6-6F57A733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757374"/>
            <a:ext cx="8077200" cy="779188"/>
          </a:xfrm>
        </p:spPr>
        <p:txBody>
          <a:bodyPr/>
          <a:lstStyle/>
          <a:p>
            <a:pPr eaLnBrk="1" hangingPunct="1">
              <a:defRPr/>
            </a:pPr>
            <a:r>
              <a:rPr lang="es-MX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Hacer Milagros Como en los días de Los Apóstoles</a:t>
            </a:r>
            <a:endParaRPr lang="es-MX" altLang="en-US" sz="2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E903C1-0F16-4299-A97C-96ACF0340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8015" y="1828800"/>
            <a:ext cx="7097785" cy="40386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n-US" sz="2000" dirty="0">
                <a:latin typeface="Times New Roman" panose="02020603050405020304" pitchFamily="18" charset="0"/>
              </a:rPr>
              <a:t>Hablar en los idiomas no aprendidos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1:8, 2:1-11).</a:t>
            </a:r>
          </a:p>
          <a:p>
            <a:pPr eaLnBrk="1" hangingPunct="1">
              <a:defRPr/>
            </a:pPr>
            <a:r>
              <a:rPr lang="es-ES" altLang="en-US" sz="2000" dirty="0">
                <a:latin typeface="Times New Roman" panose="02020603050405020304" pitchFamily="18" charset="0"/>
              </a:rPr>
              <a:t>Curar a un cojo de nacimiento (H</a:t>
            </a:r>
            <a:r>
              <a:rPr lang="en-US" altLang="en-US" sz="2000" dirty="0" err="1">
                <a:latin typeface="Times New Roman" panose="02020603050405020304" pitchFamily="18" charset="0"/>
              </a:rPr>
              <a:t>echos</a:t>
            </a:r>
            <a:r>
              <a:rPr lang="en-US" altLang="en-US" sz="2000" dirty="0">
                <a:latin typeface="Times New Roman" panose="02020603050405020304" pitchFamily="18" charset="0"/>
              </a:rPr>
              <a:t> 3:1-12).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Hacer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alguien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muera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5:1-6).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Transmitir</a:t>
            </a:r>
            <a:r>
              <a:rPr lang="en-US" altLang="en-US" sz="2000" dirty="0">
                <a:latin typeface="Times New Roman" panose="02020603050405020304" pitchFamily="18" charset="0"/>
              </a:rPr>
              <a:t>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poder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milagroso</a:t>
            </a:r>
            <a:r>
              <a:rPr lang="en-US" altLang="en-US" sz="2000" dirty="0"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8:14-18).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Resucitar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muertos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9:36-42; 20:9-10).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Apagar</a:t>
            </a:r>
            <a:r>
              <a:rPr lang="en-US" altLang="en-US" sz="2000" dirty="0">
                <a:latin typeface="Times New Roman" panose="02020603050405020304" pitchFamily="18" charset="0"/>
              </a:rPr>
              <a:t> la luz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alguien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dejar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ciego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13:9-12).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Mandar </a:t>
            </a:r>
            <a:r>
              <a:rPr lang="en-US" altLang="en-US" sz="2000" dirty="0" err="1">
                <a:latin typeface="Times New Roman" panose="02020603050405020304" pitchFamily="18" charset="0"/>
              </a:rPr>
              <a:t>fuera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demonios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19:12).</a:t>
            </a:r>
          </a:p>
          <a:p>
            <a:pPr eaLnBrk="1" hangingPunct="1">
              <a:defRPr/>
            </a:pPr>
            <a:r>
              <a:rPr lang="en-US" altLang="en-US" sz="2000" dirty="0"/>
              <a:t>Ser </a:t>
            </a:r>
            <a:r>
              <a:rPr lang="en-US" altLang="en-US" sz="2000" dirty="0" err="1"/>
              <a:t>mordido</a:t>
            </a:r>
            <a:r>
              <a:rPr lang="en-US" altLang="en-US" sz="2000" dirty="0"/>
              <a:t> por </a:t>
            </a:r>
            <a:r>
              <a:rPr lang="en-US" altLang="en-US" sz="2000" dirty="0" err="1"/>
              <a:t>serpiente</a:t>
            </a:r>
            <a:r>
              <a:rPr lang="en-US" altLang="en-US" sz="2000" dirty="0"/>
              <a:t> venenose y </a:t>
            </a:r>
            <a:r>
              <a:rPr lang="en-US" altLang="en-US" sz="2000" dirty="0" err="1"/>
              <a:t>salir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ileso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28:3-6).</a:t>
            </a:r>
          </a:p>
          <a:p>
            <a:pPr algn="ctr" eaLnBrk="1" hangingPunct="1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es-E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¿Están realizando estas cosas los que dicen tener el poder de hacer milagros?</a:t>
            </a:r>
            <a:endParaRPr lang="en-US" altLang="en-US" sz="24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43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2AC62E2-B63E-4044-9A15-1913654D52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458498"/>
              </p:ext>
            </p:extLst>
          </p:nvPr>
        </p:nvGraphicFramePr>
        <p:xfrm>
          <a:off x="7852095" y="1392238"/>
          <a:ext cx="2575421" cy="441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10735" imgH="203445" progId="CDraw4">
                  <p:embed/>
                </p:oleObj>
              </mc:Choice>
              <mc:Fallback>
                <p:oleObj name="CorelDRAW!" r:id="rId3" imgW="210735" imgH="203445" progId="CDraw4">
                  <p:embed/>
                  <p:pic>
                    <p:nvPicPr>
                      <p:cNvPr id="1843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2AC62E2-B63E-4044-9A15-1913654D521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2095" y="1392238"/>
                        <a:ext cx="2575421" cy="4412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C2658CAC-18D7-41E9-B1EB-B36B61483788}"/>
              </a:ext>
            </a:extLst>
          </p:cNvPr>
          <p:cNvGraphicFramePr>
            <a:graphicFrameLocks/>
          </p:cNvGraphicFramePr>
          <p:nvPr/>
        </p:nvGraphicFramePr>
        <p:xfrm>
          <a:off x="8839201" y="1524000"/>
          <a:ext cx="1408113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44303" imgH="80543" progId="CorelDRAW.Graphic.6">
                  <p:embed/>
                </p:oleObj>
              </mc:Choice>
              <mc:Fallback>
                <p:oleObj name="CorelDRAW 6.0" r:id="rId3" imgW="44303" imgH="80543" progId="CorelDRAW.Graphic.6">
                  <p:embed/>
                  <p:pic>
                    <p:nvPicPr>
                      <p:cNvPr id="2048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C2658CAC-18D7-41E9-B1EB-B36B6148378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1" y="1524000"/>
                        <a:ext cx="1408113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" name="Rectangle 2">
            <a:extLst>
              <a:ext uri="{FF2B5EF4-FFF2-40B4-BE49-F238E27FC236}">
                <a16:creationId xmlns:a16="http://schemas.microsoft.com/office/drawing/2014/main" id="{CF9610EA-E14E-4309-A67A-23A026C0F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3614" y="512340"/>
            <a:ext cx="7680325" cy="1419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Discurso</a:t>
            </a: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Milagroso</a:t>
            </a:r>
            <a:b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/>
              <a:t>“</a:t>
            </a:r>
            <a:r>
              <a:rPr lang="es-ES" altLang="en-US" sz="2800" dirty="0"/>
              <a:t>COMO en los días de los apóstoles del Nuevo Testamento</a:t>
            </a:r>
            <a:r>
              <a:rPr lang="en-US" altLang="en-US" sz="2800" dirty="0"/>
              <a:t>”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E896CDB-00AC-434E-939E-CE6312AEE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178" y="1981200"/>
            <a:ext cx="8136623" cy="405048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“Pero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Consolador</a:t>
            </a:r>
            <a:r>
              <a:rPr lang="en-US" altLang="en-US" sz="2000" dirty="0">
                <a:latin typeface="Times New Roman" panose="02020603050405020304" pitchFamily="18" charset="0"/>
              </a:rPr>
              <a:t>,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000" dirty="0">
                <a:latin typeface="Times New Roman" panose="02020603050405020304" pitchFamily="18" charset="0"/>
              </a:rPr>
              <a:t> Santo, que el Padre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 err="1">
                <a:latin typeface="Times New Roman" panose="02020603050405020304" pitchFamily="18" charset="0"/>
              </a:rPr>
              <a:t>Enviará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mi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nombre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él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Enseñará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todas</a:t>
            </a:r>
            <a:r>
              <a:rPr lang="en-US" altLang="en-US" sz="2000" dirty="0">
                <a:latin typeface="Times New Roman" panose="02020603050405020304" pitchFamily="18" charset="0"/>
              </a:rPr>
              <a:t> las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cosas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recordar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</a:t>
            </a:r>
            <a:r>
              <a:rPr lang="en-US" altLang="en-US" sz="2000" dirty="0">
                <a:latin typeface="Times New Roman" panose="02020603050405020304" pitchFamily="18" charset="0"/>
              </a:rPr>
              <a:t> lo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yo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he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dicho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” (Jn. 14:26).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venga</a:t>
            </a:r>
            <a:r>
              <a:rPr lang="en-US" altLang="en-US" sz="2000" dirty="0">
                <a:latin typeface="Times New Roman" panose="02020603050405020304" pitchFamily="18" charset="0"/>
              </a:rPr>
              <a:t>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verdad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él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Guiará</a:t>
            </a:r>
            <a:r>
              <a:rPr lang="en-US" altLang="en-US" sz="2000" dirty="0">
                <a:latin typeface="Times New Roman" panose="02020603050405020304" pitchFamily="18" charset="0"/>
              </a:rPr>
              <a:t> 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toda</a:t>
            </a:r>
            <a:r>
              <a:rPr lang="en-US" altLang="en-US" sz="2000" dirty="0">
                <a:latin typeface="Times New Roman" panose="02020603050405020304" pitchFamily="18" charset="0"/>
              </a:rPr>
              <a:t> la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verdad</a:t>
            </a:r>
            <a:r>
              <a:rPr lang="en-US" altLang="en-US" sz="2000" dirty="0">
                <a:latin typeface="Times New Roman" panose="02020603050405020304" pitchFamily="18" charset="0"/>
              </a:rPr>
              <a:t>;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pues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Hablará</a:t>
            </a:r>
            <a:r>
              <a:rPr lang="en-US" altLang="en-US" sz="2000" dirty="0">
                <a:latin typeface="Times New Roman" panose="02020603050405020304" pitchFamily="18" charset="0"/>
              </a:rPr>
              <a:t> por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Sí</a:t>
            </a:r>
            <a:r>
              <a:rPr lang="en-US" altLang="en-US" sz="2000" dirty="0">
                <a:latin typeface="Times New Roman" panose="02020603050405020304" pitchFamily="18" charset="0"/>
              </a:rPr>
              <a:t> solo,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sino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</a:t>
            </a:r>
            <a:r>
              <a:rPr lang="en-US" altLang="en-US" sz="2000" dirty="0">
                <a:latin typeface="Times New Roman" panose="02020603050405020304" pitchFamily="18" charset="0"/>
              </a:rPr>
              <a:t> lo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oiga</a:t>
            </a:r>
            <a:r>
              <a:rPr lang="en-US" altLang="en-US" sz="2000" dirty="0">
                <a:latin typeface="Times New Roman" panose="02020603050405020304" pitchFamily="18" charset="0"/>
              </a:rPr>
              <a:t>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Hará</a:t>
            </a:r>
            <a:r>
              <a:rPr lang="en-US" altLang="en-US" sz="2000" dirty="0">
                <a:latin typeface="Times New Roman" panose="02020603050405020304" pitchFamily="18" charset="0"/>
              </a:rPr>
              <a:t> saber las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cosas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han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venir</a:t>
            </a:r>
            <a:r>
              <a:rPr lang="en-US" altLang="en-US" sz="2000" dirty="0">
                <a:latin typeface="Times New Roman" panose="02020603050405020304" pitchFamily="18" charset="0"/>
              </a:rPr>
              <a:t>.”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(Jn. 16:13). 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“Pero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entreguen</a:t>
            </a:r>
            <a:r>
              <a:rPr lang="en-US" altLang="en-US" sz="2000" dirty="0">
                <a:latin typeface="Times New Roman" panose="02020603050405020304" pitchFamily="18" charset="0"/>
              </a:rPr>
              <a:t>,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preocupéis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Cómo</a:t>
            </a:r>
            <a:r>
              <a:rPr lang="en-US" altLang="en-US" sz="2000" dirty="0">
                <a:latin typeface="Times New Roman" panose="02020603050405020304" pitchFamily="18" charset="0"/>
              </a:rPr>
              <a:t> 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hablaréis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porque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Será</a:t>
            </a:r>
            <a:r>
              <a:rPr lang="en-US" altLang="en-US" sz="2000" dirty="0">
                <a:latin typeface="Times New Roman" panose="02020603050405020304" pitchFamily="18" charset="0"/>
              </a:rPr>
              <a:t> dado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aquella</a:t>
            </a:r>
            <a:r>
              <a:rPr lang="en-US" altLang="en-US" sz="2000" dirty="0">
                <a:latin typeface="Times New Roman" panose="02020603050405020304" pitchFamily="18" charset="0"/>
              </a:rPr>
              <a:t> hora lo que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 err="1">
                <a:latin typeface="Times New Roman" panose="02020603050405020304" pitchFamily="18" charset="0"/>
              </a:rPr>
              <a:t>habéis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decir</a:t>
            </a:r>
            <a:r>
              <a:rPr lang="en-US" altLang="en-US" sz="2000" dirty="0">
                <a:latin typeface="Times New Roman" panose="02020603050405020304" pitchFamily="18" charset="0"/>
              </a:rPr>
              <a:t>.” (Mt. 10:19).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Decidid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pues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vuestros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corazones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pensar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antemano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Cómo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habéis</a:t>
            </a:r>
            <a:r>
              <a:rPr lang="en-US" altLang="en-US" sz="2000" dirty="0">
                <a:latin typeface="Times New Roman" panose="02020603050405020304" pitchFamily="18" charset="0"/>
              </a:rPr>
              <a:t> de responder. 15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Porque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yo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daré</a:t>
            </a:r>
            <a:r>
              <a:rPr lang="en-US" altLang="en-US" sz="2000" dirty="0">
                <a:latin typeface="Times New Roman" panose="02020603050405020304" pitchFamily="18" charset="0"/>
              </a:rPr>
              <a:t> boca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Sabiduría</a:t>
            </a:r>
            <a:r>
              <a:rPr lang="en-US" altLang="en-US" sz="2000" dirty="0">
                <a:latin typeface="Times New Roman" panose="02020603050405020304" pitchFamily="18" charset="0"/>
              </a:rPr>
              <a:t>, a la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cual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Podrán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resistir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contradecir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todos</a:t>
            </a:r>
            <a:r>
              <a:rPr lang="en-US" altLang="en-US" sz="2000" dirty="0">
                <a:latin typeface="Times New Roman" panose="02020603050405020304" pitchFamily="18" charset="0"/>
              </a:rPr>
              <a:t> los que se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opongan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” (Lc. 21:14-15).</a:t>
            </a:r>
          </a:p>
          <a:p>
            <a:pPr algn="r" eaLnBrk="1" hangingPunct="1">
              <a:spcBef>
                <a:spcPct val="40000"/>
              </a:spcBef>
              <a:buFont typeface="Monotype Sorts" pitchFamily="2" charset="2"/>
              <a:buNone/>
              <a:defRPr/>
            </a:pPr>
            <a:r>
              <a:rPr lang="es-E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¿Dónde</a:t>
            </a:r>
            <a:r>
              <a:rPr lang="es-E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Está La Inspiración Hoy?</a:t>
            </a:r>
            <a:endParaRPr lang="en-US" altLang="en-US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>
            <a:hlinkClick r:id="" action="ppaction://ole?verb=0"/>
            <a:extLst>
              <a:ext uri="{FF2B5EF4-FFF2-40B4-BE49-F238E27FC236}">
                <a16:creationId xmlns:a16="http://schemas.microsoft.com/office/drawing/2014/main" id="{3D7A1380-A49A-4ADE-8AA1-EEC07E1D3E92}"/>
              </a:ext>
            </a:extLst>
          </p:cNvPr>
          <p:cNvGraphicFramePr>
            <a:graphicFrameLocks/>
          </p:cNvGraphicFramePr>
          <p:nvPr/>
        </p:nvGraphicFramePr>
        <p:xfrm>
          <a:off x="8915401" y="685800"/>
          <a:ext cx="13557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29829" imgH="50703" progId="CorelDRAW.Graphic.6">
                  <p:embed/>
                </p:oleObj>
              </mc:Choice>
              <mc:Fallback>
                <p:oleObj name="CorelDRAW 6.0" r:id="rId3" imgW="29829" imgH="50703" progId="CorelDRAW.Graphic.6">
                  <p:embed/>
                  <p:pic>
                    <p:nvPicPr>
                      <p:cNvPr id="22530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3D7A1380-A49A-4ADE-8AA1-EEC07E1D3E9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1" y="685800"/>
                        <a:ext cx="13557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>
            <a:extLst>
              <a:ext uri="{FF2B5EF4-FFF2-40B4-BE49-F238E27FC236}">
                <a16:creationId xmlns:a16="http://schemas.microsoft.com/office/drawing/2014/main" id="{9BA57654-0BF1-42ED-A959-7FC52BCA5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3791" y="1709738"/>
            <a:ext cx="9060809" cy="44624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</a:rPr>
              <a:t>“Por </a:t>
            </a:r>
            <a:r>
              <a:rPr lang="en-US" altLang="en-US" sz="2200" dirty="0" err="1">
                <a:latin typeface="Times New Roman" panose="02020603050405020304" pitchFamily="18" charset="0"/>
              </a:rPr>
              <a:t>Revelación</a:t>
            </a:r>
            <a:r>
              <a:rPr lang="en-US" altLang="en-US" sz="2200" dirty="0">
                <a:latin typeface="Times New Roman" panose="02020603050405020304" pitchFamily="18" charset="0"/>
              </a:rPr>
              <a:t> me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fue</a:t>
            </a:r>
            <a:r>
              <a:rPr lang="en-US" altLang="en-US" sz="2200" dirty="0">
                <a:latin typeface="Times New Roman" panose="02020603050405020304" pitchFamily="18" charset="0"/>
              </a:rPr>
              <a:t> dado a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conocer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este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misterio</a:t>
            </a:r>
            <a:r>
              <a:rPr lang="en-US" altLang="en-US" sz="2200" dirty="0">
                <a:latin typeface="Times New Roman" panose="02020603050405020304" pitchFamily="18" charset="0"/>
              </a:rPr>
              <a:t>,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como</a:t>
            </a:r>
            <a:br>
              <a:rPr lang="en-US" altLang="en-US" sz="2200" dirty="0">
                <a:latin typeface="Times New Roman" panose="02020603050405020304" pitchFamily="18" charset="0"/>
              </a:rPr>
            </a:br>
            <a:r>
              <a:rPr lang="en-US" altLang="en-US" sz="2200" dirty="0">
                <a:latin typeface="Times New Roman" panose="02020603050405020304" pitchFamily="18" charset="0"/>
              </a:rPr>
              <a:t>antes lo he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escrito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brevemente</a:t>
            </a:r>
            <a:r>
              <a:rPr lang="en-US" altLang="en-US" sz="2200" dirty="0">
                <a:latin typeface="Times New Roman" panose="02020603050405020304" pitchFamily="18" charset="0"/>
              </a:rPr>
              <a:t>. 4 Por tanto, </a:t>
            </a:r>
            <a:r>
              <a:rPr lang="en-US" altLang="en-US" sz="2200" dirty="0" err="1">
                <a:latin typeface="Times New Roman" panose="02020603050405020304" pitchFamily="18" charset="0"/>
              </a:rPr>
              <a:t>leyéndolo</a:t>
            </a:r>
            <a:r>
              <a:rPr lang="en-US" altLang="en-US" sz="2200" dirty="0">
                <a:latin typeface="Times New Roman" panose="02020603050405020304" pitchFamily="18" charset="0"/>
              </a:rPr>
              <a:t>,</a:t>
            </a:r>
            <a:br>
              <a:rPr lang="en-US" altLang="en-US" sz="2200" dirty="0">
                <a:latin typeface="Times New Roman" panose="02020603050405020304" pitchFamily="18" charset="0"/>
              </a:rPr>
            </a:br>
            <a:r>
              <a:rPr lang="en-US" altLang="en-US" sz="2200" dirty="0" err="1">
                <a:latin typeface="Times New Roman" panose="02020603050405020304" pitchFamily="18" charset="0"/>
              </a:rPr>
              <a:t>podréis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entender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Cuál</a:t>
            </a:r>
            <a:r>
              <a:rPr lang="en-US" altLang="en-US" sz="2200" dirty="0">
                <a:latin typeface="Times New Roman" panose="02020603050405020304" pitchFamily="18" charset="0"/>
              </a:rPr>
              <a:t> es mi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Comprensión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en</a:t>
            </a:r>
            <a:r>
              <a:rPr lang="en-US" altLang="en-US" sz="2200" dirty="0">
                <a:latin typeface="Times New Roman" panose="02020603050405020304" pitchFamily="18" charset="0"/>
              </a:rPr>
              <a:t> 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misterio</a:t>
            </a:r>
            <a:br>
              <a:rPr lang="en-US" altLang="en-US" sz="2200" dirty="0">
                <a:latin typeface="Times New Roman" panose="02020603050405020304" pitchFamily="18" charset="0"/>
              </a:rPr>
            </a:br>
            <a:r>
              <a:rPr lang="en-US" altLang="en-US" sz="2200" dirty="0">
                <a:latin typeface="Times New Roman" panose="02020603050405020304" pitchFamily="18" charset="0"/>
              </a:rPr>
              <a:t>de Cristo. 5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otras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generaciones</a:t>
            </a:r>
            <a:r>
              <a:rPr lang="en-US" altLang="en-US" sz="2200" dirty="0">
                <a:latin typeface="Times New Roman" panose="02020603050405020304" pitchFamily="18" charset="0"/>
              </a:rPr>
              <a:t>, no se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dio</a:t>
            </a:r>
            <a:r>
              <a:rPr lang="en-US" altLang="en-US" sz="2200" dirty="0">
                <a:latin typeface="Times New Roman" panose="02020603050405020304" pitchFamily="18" charset="0"/>
              </a:rPr>
              <a:t> a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conocer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este</a:t>
            </a:r>
            <a:br>
              <a:rPr lang="en-US" altLang="en-US" sz="2200" dirty="0">
                <a:latin typeface="Times New Roman" panose="02020603050405020304" pitchFamily="18" charset="0"/>
              </a:rPr>
            </a:br>
            <a:r>
              <a:rPr lang="en-US" altLang="en-US" sz="2200" dirty="0" err="1">
                <a:latin typeface="Times New Roman" panose="02020603050405020304" pitchFamily="18" charset="0"/>
              </a:rPr>
              <a:t>misterio</a:t>
            </a:r>
            <a:r>
              <a:rPr lang="en-US" altLang="en-US" sz="2200" dirty="0">
                <a:latin typeface="Times New Roman" panose="02020603050405020304" pitchFamily="18" charset="0"/>
              </a:rPr>
              <a:t> a los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hijos</a:t>
            </a:r>
            <a:r>
              <a:rPr lang="en-US" altLang="en-US" sz="2200" dirty="0">
                <a:latin typeface="Times New Roman" panose="02020603050405020304" pitchFamily="18" charset="0"/>
              </a:rPr>
              <a:t> de los hombres,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como</a:t>
            </a:r>
            <a:r>
              <a:rPr lang="en-US" altLang="en-US" sz="2200" dirty="0">
                <a:latin typeface="Times New Roman" panose="02020603050405020304" pitchFamily="18" charset="0"/>
              </a:rPr>
              <a:t> ha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sido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revelado</a:t>
            </a:r>
            <a:br>
              <a:rPr lang="en-US" altLang="en-US" sz="2200" dirty="0">
                <a:latin typeface="Times New Roman" panose="02020603050405020304" pitchFamily="18" charset="0"/>
              </a:rPr>
            </a:br>
            <a:r>
              <a:rPr lang="en-US" altLang="en-US" sz="2200" dirty="0" err="1">
                <a:latin typeface="Times New Roman" panose="02020603050405020304" pitchFamily="18" charset="0"/>
              </a:rPr>
              <a:t>ahora</a:t>
            </a:r>
            <a:r>
              <a:rPr lang="en-US" altLang="en-US" sz="2200" dirty="0">
                <a:latin typeface="Times New Roman" panose="02020603050405020304" pitchFamily="18" charset="0"/>
              </a:rPr>
              <a:t> a sus santos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Apóstoles</a:t>
            </a:r>
            <a:r>
              <a:rPr lang="en-US" altLang="en-US" sz="2200" dirty="0">
                <a:latin typeface="Times New Roman" panose="02020603050405020304" pitchFamily="18" charset="0"/>
              </a:rPr>
              <a:t> y </a:t>
            </a:r>
            <a:r>
              <a:rPr lang="en-US" altLang="en-US" sz="2200" dirty="0" err="1">
                <a:latin typeface="Times New Roman" panose="02020603050405020304" pitchFamily="18" charset="0"/>
              </a:rPr>
              <a:t>profetas</a:t>
            </a:r>
            <a:r>
              <a:rPr lang="en-US" altLang="en-US" sz="2200" dirty="0">
                <a:latin typeface="Times New Roman" panose="02020603050405020304" pitchFamily="18" charset="0"/>
              </a:rPr>
              <a:t> por 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200" dirty="0">
                <a:latin typeface="Times New Roman" panose="02020603050405020304" pitchFamily="18" charset="0"/>
              </a:rPr>
              <a:t>,” (</a:t>
            </a:r>
            <a:r>
              <a:rPr lang="en-US" altLang="en-US" sz="2200" dirty="0" err="1">
                <a:latin typeface="Times New Roman" panose="02020603050405020304" pitchFamily="18" charset="0"/>
              </a:rPr>
              <a:t>Ef</a:t>
            </a:r>
            <a:r>
              <a:rPr lang="en-US" altLang="en-US" sz="2200" dirty="0">
                <a:latin typeface="Times New Roman" panose="02020603050405020304" pitchFamily="18" charset="0"/>
              </a:rPr>
              <a:t>. 3:3-5).</a:t>
            </a:r>
          </a:p>
          <a:p>
            <a:pPr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</a:rPr>
              <a:t>“Pero </a:t>
            </a:r>
            <a:r>
              <a:rPr lang="en-US" altLang="en-US" sz="2200" dirty="0" err="1">
                <a:latin typeface="Times New Roman" panose="02020603050405020304" pitchFamily="18" charset="0"/>
              </a:rPr>
              <a:t>vosotros</a:t>
            </a:r>
            <a:r>
              <a:rPr lang="en-US" altLang="en-US" sz="2200" dirty="0">
                <a:latin typeface="Times New Roman" panose="02020603050405020304" pitchFamily="18" charset="0"/>
              </a:rPr>
              <a:t>, </a:t>
            </a:r>
            <a:r>
              <a:rPr lang="en-US" altLang="en-US" sz="2200" dirty="0" err="1">
                <a:latin typeface="Times New Roman" panose="02020603050405020304" pitchFamily="18" charset="0"/>
              </a:rPr>
              <a:t>amados</a:t>
            </a:r>
            <a:r>
              <a:rPr lang="en-US" altLang="en-US" sz="2200" dirty="0">
                <a:latin typeface="Times New Roman" panose="02020603050405020304" pitchFamily="18" charset="0"/>
              </a:rPr>
              <a:t>, </a:t>
            </a:r>
            <a:r>
              <a:rPr lang="en-US" altLang="en-US" sz="2200" dirty="0" err="1">
                <a:latin typeface="Times New Roman" panose="02020603050405020304" pitchFamily="18" charset="0"/>
              </a:rPr>
              <a:t>acordaos</a:t>
            </a:r>
            <a:r>
              <a:rPr lang="en-US" altLang="en-US" sz="2200" dirty="0">
                <a:latin typeface="Times New Roman" panose="02020603050405020304" pitchFamily="18" charset="0"/>
              </a:rPr>
              <a:t> de las palabras que antes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han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sido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dichas</a:t>
            </a:r>
            <a:r>
              <a:rPr lang="en-US" altLang="en-US" sz="2200" dirty="0">
                <a:latin typeface="Times New Roman" panose="02020603050405020304" pitchFamily="18" charset="0"/>
              </a:rPr>
              <a:t> por los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Apóstoles</a:t>
            </a:r>
            <a:r>
              <a:rPr lang="en-US" altLang="en-US" sz="2200" dirty="0">
                <a:latin typeface="Times New Roman" panose="02020603050405020304" pitchFamily="18" charset="0"/>
              </a:rPr>
              <a:t> de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nuestro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Señor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Jesucristo</a:t>
            </a:r>
            <a:r>
              <a:rPr lang="en-US" altLang="en-US" sz="2200" dirty="0"/>
              <a:t>,</a:t>
            </a:r>
            <a:r>
              <a:rPr lang="en-US" altLang="en-US" sz="2200" dirty="0">
                <a:latin typeface="Times New Roman" panose="02020603050405020304" pitchFamily="18" charset="0"/>
              </a:rPr>
              <a:t>” (Jud 17).</a:t>
            </a:r>
          </a:p>
          <a:p>
            <a:pPr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</a:rPr>
              <a:t>“para que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recordéis</a:t>
            </a:r>
            <a:r>
              <a:rPr lang="en-US" altLang="en-US" sz="2200" dirty="0">
                <a:latin typeface="Times New Roman" panose="02020603050405020304" pitchFamily="18" charset="0"/>
              </a:rPr>
              <a:t> las palabras que antes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han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sido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dichas</a:t>
            </a:r>
            <a:r>
              <a:rPr lang="en-US" altLang="en-US" sz="2200" dirty="0">
                <a:latin typeface="Times New Roman" panose="02020603050405020304" pitchFamily="18" charset="0"/>
              </a:rPr>
              <a:t> por los santos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profetas</a:t>
            </a:r>
            <a:r>
              <a:rPr lang="en-US" altLang="en-US" sz="2200" dirty="0">
                <a:latin typeface="Times New Roman" panose="02020603050405020304" pitchFamily="18" charset="0"/>
              </a:rPr>
              <a:t>, y 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mandamiento</a:t>
            </a:r>
            <a:r>
              <a:rPr lang="en-US" altLang="en-US" sz="2200" dirty="0">
                <a:latin typeface="Times New Roman" panose="02020603050405020304" pitchFamily="18" charset="0"/>
              </a:rPr>
              <a:t> del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Señor</a:t>
            </a:r>
            <a:r>
              <a:rPr lang="en-US" altLang="en-US" sz="2200" dirty="0">
                <a:latin typeface="Times New Roman" panose="02020603050405020304" pitchFamily="18" charset="0"/>
              </a:rPr>
              <a:t> y Salvador </a:t>
            </a:r>
            <a:r>
              <a:rPr lang="en-US" altLang="en-US" sz="2200" dirty="0" err="1">
                <a:latin typeface="Times New Roman" panose="02020603050405020304" pitchFamily="18" charset="0"/>
              </a:rPr>
              <a:t>declarado</a:t>
            </a:r>
            <a:r>
              <a:rPr lang="en-US" altLang="en-US" sz="2200" dirty="0">
                <a:latin typeface="Times New Roman" panose="02020603050405020304" pitchFamily="18" charset="0"/>
              </a:rPr>
              <a:t> por </a:t>
            </a:r>
            <a:r>
              <a:rPr lang="en-US" altLang="en-US" sz="2200" dirty="0" err="1">
                <a:latin typeface="Times New Roman" panose="02020603050405020304" pitchFamily="18" charset="0"/>
              </a:rPr>
              <a:t>vuestros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Apóstoles</a:t>
            </a:r>
            <a:r>
              <a:rPr lang="en-US" altLang="en-US" sz="2200" dirty="0">
                <a:latin typeface="Times New Roman" panose="02020603050405020304" pitchFamily="18" charset="0"/>
              </a:rPr>
              <a:t>.” (2 P. 3:2).</a:t>
            </a:r>
          </a:p>
          <a:p>
            <a:pPr eaLnBrk="1" hangingPunct="1">
              <a:defRPr/>
            </a:pPr>
            <a:r>
              <a:rPr lang="en-US" altLang="en-US" sz="2200" dirty="0">
                <a:latin typeface="Times New Roman" panose="02020603050405020304" pitchFamily="18" charset="0"/>
              </a:rPr>
              <a:t>“</a:t>
            </a:r>
            <a:r>
              <a:rPr lang="en-US" altLang="en-US" sz="2200" dirty="0" err="1">
                <a:latin typeface="Times New Roman" panose="02020603050405020304" pitchFamily="18" charset="0"/>
              </a:rPr>
              <a:t>Nosotros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somos</a:t>
            </a:r>
            <a:r>
              <a:rPr lang="en-US" altLang="en-US" sz="2200" dirty="0">
                <a:latin typeface="Times New Roman" panose="02020603050405020304" pitchFamily="18" charset="0"/>
              </a:rPr>
              <a:t> de Dios, y el que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conoce</a:t>
            </a:r>
            <a:r>
              <a:rPr lang="en-US" altLang="en-US" sz="2200" dirty="0">
                <a:latin typeface="Times New Roman" panose="02020603050405020304" pitchFamily="18" charset="0"/>
              </a:rPr>
              <a:t> a Dios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nos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oye</a:t>
            </a:r>
            <a:r>
              <a:rPr lang="en-US" altLang="en-US" sz="2200" dirty="0">
                <a:latin typeface="Times New Roman" panose="02020603050405020304" pitchFamily="18" charset="0"/>
              </a:rPr>
              <a:t>; y el que no es de Dios no </a:t>
            </a:r>
            <a:r>
              <a:rPr lang="en-US" altLang="en-US" sz="2200" dirty="0" err="1">
                <a:latin typeface="Times New Roman" panose="02020603050405020304" pitchFamily="18" charset="0"/>
              </a:rPr>
              <a:t>nos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oye</a:t>
            </a:r>
            <a:r>
              <a:rPr lang="en-US" altLang="en-US" sz="2200" dirty="0">
                <a:latin typeface="Times New Roman" panose="02020603050405020304" pitchFamily="18" charset="0"/>
              </a:rPr>
              <a:t>.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En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esto</a:t>
            </a:r>
            <a:r>
              <a:rPr lang="en-US" altLang="en-US" sz="2200" dirty="0">
                <a:latin typeface="Times New Roman" panose="02020603050405020304" pitchFamily="18" charset="0"/>
              </a:rPr>
              <a:t> </a:t>
            </a:r>
            <a:r>
              <a:rPr lang="en-US" altLang="en-US" sz="2200" dirty="0" err="1">
                <a:latin typeface="Times New Roman" panose="02020603050405020304" pitchFamily="18" charset="0"/>
              </a:rPr>
              <a:t>conocemos</a:t>
            </a:r>
            <a:r>
              <a:rPr lang="en-US" altLang="en-US" sz="2200" dirty="0">
                <a:latin typeface="Times New Roman" panose="02020603050405020304" pitchFamily="18" charset="0"/>
              </a:rPr>
              <a:t> 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200" dirty="0">
                <a:latin typeface="Times New Roman" panose="02020603050405020304" pitchFamily="18" charset="0"/>
              </a:rPr>
              <a:t> de </a:t>
            </a:r>
            <a:r>
              <a:rPr lang="en-US" altLang="en-US" sz="2200" dirty="0" err="1">
                <a:latin typeface="Times New Roman" panose="02020603050405020304" pitchFamily="18" charset="0"/>
              </a:rPr>
              <a:t>verdad</a:t>
            </a:r>
            <a:r>
              <a:rPr lang="en-US" altLang="en-US" sz="2200" dirty="0">
                <a:latin typeface="Times New Roman" panose="02020603050405020304" pitchFamily="18" charset="0"/>
              </a:rPr>
              <a:t> y el </a:t>
            </a:r>
            <a:r>
              <a:rPr lang="en-US" altLang="en-US" sz="22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200" dirty="0">
                <a:latin typeface="Times New Roman" panose="02020603050405020304" pitchFamily="18" charset="0"/>
              </a:rPr>
              <a:t> de error.</a:t>
            </a:r>
            <a:r>
              <a:rPr lang="en-US" altLang="en-US" sz="2200" dirty="0"/>
              <a:t> </a:t>
            </a:r>
            <a:r>
              <a:rPr lang="en-US" altLang="en-US" sz="2200" dirty="0">
                <a:latin typeface="Times New Roman" panose="02020603050405020304" pitchFamily="18" charset="0"/>
              </a:rPr>
              <a:t>” (1 Jn. 4:6). </a:t>
            </a:r>
          </a:p>
          <a:p>
            <a:pPr algn="r" eaLnBrk="1" hangingPunct="1">
              <a:spcBef>
                <a:spcPct val="40000"/>
              </a:spcBef>
              <a:buFont typeface="Monotype Sorts" pitchFamily="2" charset="2"/>
              <a:buNone/>
              <a:defRPr/>
            </a:pPr>
            <a:r>
              <a:rPr lang="es-E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¿Dónde Está Esta Nueva Escritura Hoy?</a:t>
            </a:r>
            <a:endParaRPr lang="en-US" altLang="en-US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BD63122-8AE3-4600-BC37-E480FA63D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521474"/>
            <a:ext cx="8077200" cy="127163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Escritura</a:t>
            </a: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Milagrosa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(3)</a:t>
            </a:r>
            <a:b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dirty="0"/>
              <a:t>“</a:t>
            </a:r>
            <a:r>
              <a:rPr lang="es-ES" altLang="en-US" sz="2400" dirty="0"/>
              <a:t>COMO en los días de los </a:t>
            </a:r>
            <a:r>
              <a:rPr lang="es-ES" altLang="en-US" sz="2400" dirty="0" err="1"/>
              <a:t>apostles</a:t>
            </a:r>
            <a:r>
              <a:rPr lang="es-ES" altLang="en-US" sz="2400" dirty="0"/>
              <a:t> del Nuevo Testamento</a:t>
            </a:r>
            <a:r>
              <a:rPr lang="en-US" altLang="en-US" sz="2400" dirty="0"/>
              <a:t>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A601D43-71E4-43FB-8427-54C16B9DFC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1875278"/>
            <a:ext cx="7086600" cy="2305759"/>
          </a:xfrm>
        </p:spPr>
        <p:txBody>
          <a:bodyPr anchor="ctr"/>
          <a:lstStyle/>
          <a:p>
            <a:pPr eaLnBrk="1" hangingPunct="1"/>
            <a:r>
              <a:rPr lang="es-MX" altLang="en-US" b="1"/>
              <a:t>¿SON LOS DONES MILAGROSOS PARA HOY?</a:t>
            </a:r>
            <a:endParaRPr lang="en-US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49C5FB27-5008-451E-9E06-7E8082A40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155701"/>
            <a:ext cx="7596188" cy="434975"/>
          </a:xfrm>
        </p:spPr>
        <p:txBody>
          <a:bodyPr/>
          <a:lstStyle/>
          <a:p>
            <a:pPr eaLnBrk="1" hangingPunct="1"/>
            <a:r>
              <a:rPr lang="es-MX" altLang="es-US" sz="2800" b="1"/>
              <a:t>La Popularidad de La Palabra “Milagro”</a:t>
            </a:r>
            <a:endParaRPr lang="en-US" altLang="es-US" sz="2800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21DC64-34A2-422C-88C5-AD96F018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1828800"/>
            <a:ext cx="66675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/>
              <a:t>La </a:t>
            </a:r>
            <a:r>
              <a:rPr lang="en-US" sz="2400" b="1" dirty="0" err="1"/>
              <a:t>extrañeza</a:t>
            </a:r>
            <a:r>
              <a:rPr lang="en-US" sz="2400" b="1" dirty="0"/>
              <a:t> que causa algo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¡Que </a:t>
            </a:r>
            <a:r>
              <a:rPr lang="en-US" sz="2400" dirty="0" err="1"/>
              <a:t>milagro</a:t>
            </a:r>
            <a:r>
              <a:rPr lang="en-US" sz="2400" dirty="0"/>
              <a:t> que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veo</a:t>
            </a:r>
            <a:r>
              <a:rPr lang="en-US" sz="2400" dirty="0"/>
              <a:t>!</a:t>
            </a:r>
          </a:p>
          <a:p>
            <a:pPr eaLnBrk="1" hangingPunct="1">
              <a:defRPr/>
            </a:pPr>
            <a:r>
              <a:rPr lang="en-US" sz="2400" dirty="0"/>
              <a:t>¡Milagro que </a:t>
            </a:r>
            <a:r>
              <a:rPr lang="en-US" sz="2400" dirty="0" err="1"/>
              <a:t>eso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!</a:t>
            </a:r>
          </a:p>
          <a:p>
            <a:pPr eaLnBrk="1" hangingPunct="1">
              <a:defRPr/>
            </a:pPr>
            <a:r>
              <a:rPr lang="en-US" sz="2400" dirty="0"/>
              <a:t>¡De </a:t>
            </a:r>
            <a:r>
              <a:rPr lang="en-US" sz="2400" dirty="0" err="1"/>
              <a:t>milagro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salvaste</a:t>
            </a:r>
            <a:r>
              <a:rPr lang="en-US" sz="2400" dirty="0"/>
              <a:t>!</a:t>
            </a:r>
          </a:p>
          <a:p>
            <a:pPr marL="0" indent="0" eaLnBrk="1" hangingPunct="1">
              <a:buNone/>
              <a:defRPr/>
            </a:pPr>
            <a:r>
              <a:rPr lang="en-US" sz="2400" b="1" dirty="0"/>
              <a:t>La </a:t>
            </a:r>
            <a:r>
              <a:rPr lang="en-US" sz="2400" b="1" dirty="0" err="1"/>
              <a:t>insistencia</a:t>
            </a:r>
            <a:r>
              <a:rPr lang="en-US" sz="2400" b="1" dirty="0"/>
              <a:t> de </a:t>
            </a:r>
            <a:r>
              <a:rPr lang="en-US" sz="2400" b="1" dirty="0" err="1"/>
              <a:t>muchos</a:t>
            </a:r>
            <a:r>
              <a:rPr lang="en-US" sz="2400" b="1" dirty="0"/>
              <a:t> amigos </a:t>
            </a:r>
            <a:r>
              <a:rPr lang="en-US" sz="2400" b="1" dirty="0" err="1"/>
              <a:t>religiosos</a:t>
            </a:r>
            <a:r>
              <a:rPr lang="en-US" sz="2400" b="1" dirty="0"/>
              <a:t>. </a:t>
            </a:r>
          </a:p>
          <a:p>
            <a:pPr eaLnBrk="1" hangingPunct="1">
              <a:defRPr/>
            </a:pPr>
            <a:r>
              <a:rPr lang="en-US" sz="2400" dirty="0"/>
              <a:t>¡</a:t>
            </a:r>
            <a:r>
              <a:rPr lang="en-US" sz="2400" dirty="0" err="1"/>
              <a:t>Esto</a:t>
            </a:r>
            <a:r>
              <a:rPr lang="en-US" sz="2400" dirty="0"/>
              <a:t> es un </a:t>
            </a:r>
            <a:r>
              <a:rPr lang="en-US" sz="2400" dirty="0" err="1"/>
              <a:t>milagro</a:t>
            </a:r>
            <a:r>
              <a:rPr lang="en-US" sz="2400" dirty="0"/>
              <a:t>! </a:t>
            </a:r>
            <a:r>
              <a:rPr lang="en-US" sz="2400" dirty="0" err="1"/>
              <a:t>Claman</a:t>
            </a:r>
            <a:r>
              <a:rPr lang="en-US" sz="2400" dirty="0"/>
              <a:t> por </a:t>
            </a:r>
            <a:r>
              <a:rPr lang="en-US" sz="2400" dirty="0" err="1"/>
              <a:t>cualquier</a:t>
            </a:r>
            <a:r>
              <a:rPr lang="en-US" sz="2400" dirty="0"/>
              <a:t> </a:t>
            </a:r>
            <a:r>
              <a:rPr lang="en-US" sz="2400" dirty="0" err="1"/>
              <a:t>cosa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El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ahí</a:t>
            </a:r>
            <a:r>
              <a:rPr lang="en-US" sz="2400" dirty="0"/>
              <a:t>, lo que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ahí</a:t>
            </a:r>
            <a:r>
              <a:rPr lang="en-US" sz="2400" dirty="0"/>
              <a:t>,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alguien</a:t>
            </a:r>
            <a:r>
              <a:rPr lang="en-US" sz="2400" dirty="0"/>
              <a:t> sale bien </a:t>
            </a:r>
            <a:r>
              <a:rPr lang="en-US" sz="2400" dirty="0" err="1"/>
              <a:t>librado</a:t>
            </a:r>
            <a:r>
              <a:rPr lang="en-US" sz="2400" dirty="0"/>
              <a:t> de un </a:t>
            </a:r>
            <a:r>
              <a:rPr lang="en-US" sz="2400" dirty="0" err="1"/>
              <a:t>incidente</a:t>
            </a:r>
            <a:r>
              <a:rPr lang="en-US" sz="2400" dirty="0"/>
              <a:t>, etc. </a:t>
            </a:r>
          </a:p>
          <a:p>
            <a:pPr eaLnBrk="1" hangingPunct="1">
              <a:defRPr/>
            </a:pPr>
            <a:r>
              <a:rPr lang="en-US" sz="2400" dirty="0" err="1"/>
              <a:t>Cuando</a:t>
            </a:r>
            <a:r>
              <a:rPr lang="en-US" sz="2400" dirty="0"/>
              <a:t> la Biblia </a:t>
            </a:r>
            <a:r>
              <a:rPr lang="en-US" sz="2400" dirty="0" err="1"/>
              <a:t>mensiona</a:t>
            </a:r>
            <a:r>
              <a:rPr lang="en-US" sz="2400" dirty="0"/>
              <a:t> la palabra “</a:t>
            </a:r>
            <a:r>
              <a:rPr lang="en-US" sz="2400" dirty="0" err="1"/>
              <a:t>poder</a:t>
            </a:r>
            <a:r>
              <a:rPr lang="en-US" sz="2400" dirty="0"/>
              <a:t>” </a:t>
            </a:r>
            <a:r>
              <a:rPr lang="en-US" sz="2400" dirty="0" err="1"/>
              <a:t>tienden</a:t>
            </a:r>
            <a:r>
              <a:rPr lang="en-US" sz="2400" dirty="0"/>
              <a:t> a </a:t>
            </a:r>
            <a:r>
              <a:rPr lang="en-US" sz="2400" dirty="0" err="1"/>
              <a:t>ver</a:t>
            </a:r>
            <a:r>
              <a:rPr lang="en-US" sz="2400" dirty="0"/>
              <a:t> algo </a:t>
            </a:r>
            <a:r>
              <a:rPr lang="en-US" sz="2400" dirty="0" err="1"/>
              <a:t>sobrenatural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4100" name="CuadroTexto 3">
            <a:extLst>
              <a:ext uri="{FF2B5EF4-FFF2-40B4-BE49-F238E27FC236}">
                <a16:creationId xmlns:a16="http://schemas.microsoft.com/office/drawing/2014/main" id="{50AC8E72-43E0-40A6-9559-787DC6D86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58813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US" sz="2400" b="1">
                <a:solidFill>
                  <a:srgbClr val="000000"/>
                </a:solidFill>
              </a:rPr>
              <a:t>Primero hay que ver,</a:t>
            </a:r>
            <a:endParaRPr lang="en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B88D6E3D-39A8-476A-985D-8C1628237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106488"/>
            <a:ext cx="7596188" cy="533400"/>
          </a:xfrm>
        </p:spPr>
        <p:txBody>
          <a:bodyPr/>
          <a:lstStyle/>
          <a:p>
            <a:pPr eaLnBrk="1" hangingPunct="1"/>
            <a:r>
              <a:rPr lang="es-MX" altLang="es-US" sz="3600" b="1"/>
              <a:t>¿Qué es un milagro en la Biblia?</a:t>
            </a:r>
            <a:endParaRPr lang="en-US" altLang="es-US" sz="3600" b="1"/>
          </a:p>
        </p:txBody>
      </p:sp>
      <p:sp>
        <p:nvSpPr>
          <p:cNvPr id="4099" name="Marcador de contenido 2">
            <a:extLst>
              <a:ext uri="{FF2B5EF4-FFF2-40B4-BE49-F238E27FC236}">
                <a16:creationId xmlns:a16="http://schemas.microsoft.com/office/drawing/2014/main" id="{1F18779D-D4E8-416C-8F04-ACF0F80973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4600" y="1905000"/>
            <a:ext cx="71628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s-ES" altLang="es-US" sz="2400" dirty="0"/>
              <a:t>W. E. VINE. </a:t>
            </a:r>
          </a:p>
          <a:p>
            <a:pPr eaLnBrk="1" hangingPunct="1">
              <a:defRPr/>
            </a:pPr>
            <a:r>
              <a:rPr lang="es-ES" altLang="es-US" sz="2400" dirty="0"/>
              <a:t>1. </a:t>
            </a:r>
            <a:r>
              <a:rPr lang="es-ES" altLang="es-US" sz="2400" b="1" dirty="0" err="1"/>
              <a:t>dunamis</a:t>
            </a:r>
            <a:r>
              <a:rPr lang="es-ES" altLang="es-US" sz="2400" dirty="0"/>
              <a:t> (</a:t>
            </a:r>
            <a:r>
              <a:rPr lang="es-ES" altLang="es-US" sz="2400" dirty="0" err="1"/>
              <a:t>δύν</a:t>
            </a:r>
            <a:r>
              <a:rPr lang="es-ES" altLang="es-US" sz="2400" dirty="0"/>
              <a:t>αμις,), poder, capacidad inherente. </a:t>
            </a:r>
          </a:p>
          <a:p>
            <a:pPr lvl="1" eaLnBrk="1" hangingPunct="1">
              <a:defRPr/>
            </a:pPr>
            <a:r>
              <a:rPr lang="es-ES" altLang="es-US" sz="1800" dirty="0"/>
              <a:t>Se usa de obras de origen y carácter sobrenatural, que no podrían ser producidas por agentes y medios naturales. </a:t>
            </a:r>
          </a:p>
          <a:p>
            <a:pPr lvl="1" eaLnBrk="1" hangingPunct="1">
              <a:defRPr/>
            </a:pPr>
            <a:r>
              <a:rPr lang="es-ES" altLang="es-US" sz="1800" dirty="0"/>
              <a:t>Se traduce «milagros» en Mat_7:22; Luc 10:13- </a:t>
            </a:r>
          </a:p>
          <a:p>
            <a:pPr lvl="1" eaLnBrk="1" hangingPunct="1">
              <a:defRPr/>
            </a:pPr>
            <a:r>
              <a:rPr lang="es-ES" altLang="es-US" sz="1800" dirty="0"/>
              <a:t>Véase PODER, y también CAPACIDAD, EFICACIA, FUERZA, MARAVILLA, POTENCIA, SEÑAL, VALOR.</a:t>
            </a:r>
          </a:p>
          <a:p>
            <a:pPr eaLnBrk="1" hangingPunct="1">
              <a:defRPr/>
            </a:pPr>
            <a:r>
              <a:rPr lang="es-ES" altLang="es-US" sz="2400" dirty="0"/>
              <a:t>2. </a:t>
            </a:r>
            <a:r>
              <a:rPr lang="es-ES" altLang="es-US" sz="2400" b="1" dirty="0" err="1"/>
              <a:t>semeion</a:t>
            </a:r>
            <a:r>
              <a:rPr lang="es-ES" altLang="es-US" sz="2400" dirty="0"/>
              <a:t> (</a:t>
            </a:r>
            <a:r>
              <a:rPr lang="es-ES" altLang="es-US" sz="2400" dirty="0" err="1"/>
              <a:t>σημει̂ον</a:t>
            </a:r>
            <a:r>
              <a:rPr lang="es-ES" altLang="es-US" sz="2400" dirty="0"/>
              <a:t>, G4592), señal, marca, prenda. </a:t>
            </a:r>
          </a:p>
          <a:p>
            <a:pPr lvl="1" eaLnBrk="1" hangingPunct="1">
              <a:defRPr/>
            </a:pPr>
            <a:r>
              <a:rPr lang="es-ES" altLang="es-US" sz="1800" dirty="0"/>
              <a:t>Se usa de milagros y maravillas como señales de autoridad divina. </a:t>
            </a:r>
          </a:p>
          <a:p>
            <a:pPr lvl="1" eaLnBrk="1" hangingPunct="1">
              <a:defRPr/>
            </a:pPr>
            <a:r>
              <a:rPr lang="es-ES" altLang="es-US" sz="1800" dirty="0"/>
              <a:t>Se traduce «milagros» en la RV en Hch_4:22, Hch_4:30; Hch_5:12; Hch_6:8; Hch_7:36- (en la RVR se traduce «señales»). </a:t>
            </a:r>
            <a:endParaRPr lang="en-US" altLang="es-US" sz="1800" dirty="0"/>
          </a:p>
        </p:txBody>
      </p:sp>
      <p:sp>
        <p:nvSpPr>
          <p:cNvPr id="5124" name="CuadroTexto 3">
            <a:extLst>
              <a:ext uri="{FF2B5EF4-FFF2-40B4-BE49-F238E27FC236}">
                <a16:creationId xmlns:a16="http://schemas.microsoft.com/office/drawing/2014/main" id="{E42473A8-4D4E-4687-A496-A4D803E03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58813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US" sz="2400" b="1">
                <a:solidFill>
                  <a:srgbClr val="000000"/>
                </a:solidFill>
              </a:rPr>
              <a:t>Segundo hay que contestar,</a:t>
            </a:r>
            <a:endParaRPr lang="en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7E41C-2EA7-43F9-AF94-13EEDC11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614" y="815975"/>
            <a:ext cx="7680325" cy="533400"/>
          </a:xfrm>
        </p:spPr>
        <p:txBody>
          <a:bodyPr/>
          <a:lstStyle/>
          <a:p>
            <a:pPr>
              <a:defRPr/>
            </a:pPr>
            <a:r>
              <a:rPr lang="es-MX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¿Qué es un milagro en la Biblia?</a:t>
            </a:r>
            <a:endParaRPr lang="es-US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AADCB5-79FB-4377-B507-262883691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546226"/>
            <a:ext cx="7627938" cy="46259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MX" sz="2400" b="1" dirty="0"/>
              <a:t>NDIDLB NELSON</a:t>
            </a:r>
            <a:r>
              <a:rPr lang="es-MX" sz="2400" dirty="0"/>
              <a:t>:</a:t>
            </a:r>
          </a:p>
          <a:p>
            <a:pPr>
              <a:defRPr/>
            </a:pPr>
            <a:r>
              <a:rPr lang="es-MX" sz="2400" dirty="0"/>
              <a:t>Cualquier acto del poder divino, </a:t>
            </a:r>
            <a:r>
              <a:rPr lang="es-MX" sz="2400" b="1" dirty="0"/>
              <a:t>superior</a:t>
            </a:r>
            <a:r>
              <a:rPr lang="es-MX" sz="2400" dirty="0"/>
              <a:t> al orden natural y a las fuerzas humanas.</a:t>
            </a:r>
          </a:p>
          <a:p>
            <a:pPr lvl="1">
              <a:defRPr/>
            </a:pPr>
            <a:r>
              <a:rPr lang="es-MX" dirty="0"/>
              <a:t>Existen diferentes palabras en hebreo, arameo y griego para expresar el concepto de milagro.</a:t>
            </a:r>
          </a:p>
          <a:p>
            <a:pPr>
              <a:defRPr/>
            </a:pPr>
            <a:r>
              <a:rPr lang="es-MX" sz="2400" b="1" dirty="0"/>
              <a:t>Sentido de "Milagro"</a:t>
            </a:r>
          </a:p>
          <a:p>
            <a:pPr lvl="1">
              <a:defRPr/>
            </a:pPr>
            <a:r>
              <a:rPr lang="es-MX" dirty="0"/>
              <a:t>Los términos empleados en el Antiguo Testamento para designar los milagros de Dios son muy variados. </a:t>
            </a:r>
          </a:p>
          <a:p>
            <a:pPr lvl="2">
              <a:defRPr/>
            </a:pPr>
            <a:r>
              <a:rPr lang="es-MX" sz="2400" dirty="0"/>
              <a:t>Expresan el carácter de sus </a:t>
            </a:r>
            <a:r>
              <a:rPr lang="es-MX" sz="2400" b="1" dirty="0"/>
              <a:t>obras extraordinarias</a:t>
            </a:r>
            <a:r>
              <a:rPr lang="es-MX" sz="2400" dirty="0"/>
              <a:t>, tales como los portentos del ÉXODO.</a:t>
            </a:r>
          </a:p>
          <a:p>
            <a:pPr lvl="2">
              <a:defRPr/>
            </a:pPr>
            <a:r>
              <a:rPr lang="es-MX" sz="2400" dirty="0"/>
              <a:t>O se refieren a los fenómenos naturales que son </a:t>
            </a:r>
            <a:r>
              <a:rPr lang="es-MX" sz="2400" b="1" dirty="0"/>
              <a:t>obra de su mano creadora</a:t>
            </a:r>
            <a:r>
              <a:rPr lang="es-MX" sz="2400" dirty="0"/>
              <a:t>. </a:t>
            </a:r>
            <a:endParaRPr lang="es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1D06470E-B618-4F93-AC2C-2230044CA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1" y="762000"/>
            <a:ext cx="7680325" cy="533400"/>
          </a:xfrm>
        </p:spPr>
        <p:txBody>
          <a:bodyPr/>
          <a:lstStyle/>
          <a:p>
            <a:r>
              <a:rPr lang="es-MX" altLang="es-US" sz="3600" b="1">
                <a:solidFill>
                  <a:srgbClr val="0000FF"/>
                </a:solidFill>
              </a:rPr>
              <a:t>Los Dones Milagrosos</a:t>
            </a:r>
            <a:endParaRPr lang="es-US" altLang="es-US" sz="3600" b="1">
              <a:solidFill>
                <a:srgbClr val="0000FF"/>
              </a:solidFill>
            </a:endParaRPr>
          </a:p>
        </p:txBody>
      </p:sp>
      <p:sp>
        <p:nvSpPr>
          <p:cNvPr id="7171" name="Marcador de contenido 2">
            <a:extLst>
              <a:ext uri="{FF2B5EF4-FFF2-40B4-BE49-F238E27FC236}">
                <a16:creationId xmlns:a16="http://schemas.microsoft.com/office/drawing/2014/main" id="{448DC594-02CE-448B-8B6A-D25654B31F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0294" y="1845578"/>
            <a:ext cx="8453306" cy="4326622"/>
          </a:xfrm>
        </p:spPr>
        <p:txBody>
          <a:bodyPr/>
          <a:lstStyle/>
          <a:p>
            <a:r>
              <a:rPr lang="es-MX" altLang="es-US" sz="1600" dirty="0">
                <a:solidFill>
                  <a:srgbClr val="292F33"/>
                </a:solidFill>
                <a:latin typeface="Verdana" panose="020B0604030504040204" pitchFamily="34" charset="0"/>
              </a:rPr>
              <a:t>Son obra del otro consolador.</a:t>
            </a:r>
          </a:p>
          <a:p>
            <a:pPr lvl="1"/>
            <a:r>
              <a:rPr lang="es-MX" altLang="en-US" sz="1600" dirty="0" err="1">
                <a:solidFill>
                  <a:srgbClr val="218282"/>
                </a:solidFill>
                <a:latin typeface="Verdana" panose="020B0604030504040204" pitchFamily="34" charset="0"/>
              </a:rPr>
              <a:t>Joh</a:t>
            </a:r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 14:16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</a:t>
            </a:r>
            <a:r>
              <a:rPr lang="es-MX" altLang="en-US" sz="1600" dirty="0">
                <a:solidFill>
                  <a:srgbClr val="DA3737"/>
                </a:solidFill>
                <a:latin typeface="Verdana" panose="020B0604030504040204" pitchFamily="34" charset="0"/>
              </a:rPr>
              <a:t>Y yo rogaré al Padre, y os dará otro Consolador, para que esté con vosotros para siempre: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s-MX" altLang="es-US" sz="1600" dirty="0">
                <a:solidFill>
                  <a:srgbClr val="292F33"/>
                </a:solidFill>
                <a:latin typeface="Verdana" panose="020B0604030504040204" pitchFamily="34" charset="0"/>
              </a:rPr>
              <a:t>Fueron prometidos a los apóstoles.</a:t>
            </a:r>
          </a:p>
          <a:p>
            <a:pPr lvl="1"/>
            <a:r>
              <a:rPr lang="es-MX" altLang="en-US" sz="1600" dirty="0" err="1">
                <a:solidFill>
                  <a:srgbClr val="218282"/>
                </a:solidFill>
                <a:latin typeface="Verdana" panose="020B0604030504040204" pitchFamily="34" charset="0"/>
              </a:rPr>
              <a:t>Joh</a:t>
            </a:r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 14:17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</a:t>
            </a:r>
            <a:r>
              <a:rPr lang="es-MX" altLang="en-US" sz="1600" dirty="0">
                <a:solidFill>
                  <a:srgbClr val="DA3737"/>
                </a:solidFill>
                <a:latin typeface="Verdana" panose="020B0604030504040204" pitchFamily="34" charset="0"/>
              </a:rPr>
              <a:t>el Espíritu de verdad, al cual el mundo no puede recibir, porque no le ve, ni le conoce; pero vosotros le conocéis, porque mora con vosotros, y estará en vosotros.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</a:t>
            </a:r>
            <a:endParaRPr lang="es-MX" altLang="es-US" sz="1600" dirty="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r>
              <a:rPr lang="es-MX" altLang="es-US" sz="1600" dirty="0">
                <a:solidFill>
                  <a:srgbClr val="292F33"/>
                </a:solidFill>
                <a:latin typeface="Verdana" panose="020B0604030504040204" pitchFamily="34" charset="0"/>
              </a:rPr>
              <a:t>Fueron dados a partir del día de Pentecostés del año 33 d.C.</a:t>
            </a:r>
          </a:p>
          <a:p>
            <a:pPr lvl="1"/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1Cuando llegó el día de Pentecostés,</a:t>
            </a:r>
            <a:r>
              <a:rPr lang="es-MX" altLang="en-US" sz="1600" baseline="30000" dirty="0">
                <a:solidFill>
                  <a:srgbClr val="DA3737"/>
                </a:solidFill>
                <a:latin typeface="Verdana" panose="020B0604030504040204" pitchFamily="34" charset="0"/>
              </a:rPr>
              <a:t>(A)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estaban todos unánimes juntos. </a:t>
            </a:r>
          </a:p>
          <a:p>
            <a:pPr lvl="1"/>
            <a:r>
              <a:rPr lang="es-MX" altLang="en-US" sz="1600" dirty="0" err="1">
                <a:solidFill>
                  <a:srgbClr val="218282"/>
                </a:solidFill>
                <a:latin typeface="Verdana" panose="020B0604030504040204" pitchFamily="34" charset="0"/>
              </a:rPr>
              <a:t>Act</a:t>
            </a:r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 2:2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Y de repente vino del cielo un estruendo como de un viento recio que soplaba, el cual llenó toda la casa donde estaban sentados; </a:t>
            </a:r>
          </a:p>
          <a:p>
            <a:pPr lvl="1"/>
            <a:r>
              <a:rPr lang="es-MX" altLang="en-US" sz="1600" dirty="0" err="1">
                <a:solidFill>
                  <a:srgbClr val="218282"/>
                </a:solidFill>
                <a:latin typeface="Verdana" panose="020B0604030504040204" pitchFamily="34" charset="0"/>
              </a:rPr>
              <a:t>Act</a:t>
            </a:r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 2:3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y se les aparecieron lenguas repartidas, como de fuego, asentándose sobre cada uno de ellos. </a:t>
            </a:r>
          </a:p>
          <a:p>
            <a:pPr lvl="1"/>
            <a:r>
              <a:rPr lang="es-MX" altLang="en-US" sz="1600" dirty="0" err="1">
                <a:solidFill>
                  <a:srgbClr val="218282"/>
                </a:solidFill>
                <a:latin typeface="Verdana" panose="020B0604030504040204" pitchFamily="34" charset="0"/>
              </a:rPr>
              <a:t>Act</a:t>
            </a:r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 2:4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Y fueron todos llenos del Espíritu Santo, y comenzaron a hablar en otras lenguas, según el Espíritu les daba que hablasen. </a:t>
            </a:r>
            <a:endParaRPr lang="es-MX" altLang="es-US" sz="1600" dirty="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r>
              <a:rPr lang="es-MX" altLang="es-US" sz="1600" dirty="0">
                <a:solidFill>
                  <a:srgbClr val="292F33"/>
                </a:solidFill>
                <a:latin typeface="Verdana" panose="020B0604030504040204" pitchFamily="34" charset="0"/>
              </a:rPr>
              <a:t>Concluyeron en el primer siglo</a:t>
            </a:r>
          </a:p>
          <a:p>
            <a:pPr lvl="1"/>
            <a:r>
              <a:rPr lang="es-MX" altLang="en-US" sz="1600" dirty="0">
                <a:solidFill>
                  <a:srgbClr val="218282"/>
                </a:solidFill>
                <a:latin typeface="Verdana" panose="020B0604030504040204" pitchFamily="34" charset="0"/>
              </a:rPr>
              <a:t>1Co 13:8</a:t>
            </a:r>
            <a:r>
              <a:rPr lang="es-MX" altLang="en-US" sz="1600" dirty="0">
                <a:solidFill>
                  <a:srgbClr val="292F33"/>
                </a:solidFill>
                <a:latin typeface="Verdana" panose="020B0604030504040204" pitchFamily="34" charset="0"/>
              </a:rPr>
              <a:t>  El amor nunca deja de ser; pero las profecías se acabarán, y cesarán las lenguas, y la ciencia acabará. </a:t>
            </a:r>
            <a:endParaRPr lang="es-MX" altLang="es-US" sz="1600" u="sng" dirty="0">
              <a:solidFill>
                <a:srgbClr val="292F33"/>
              </a:solidFill>
              <a:latin typeface="Verdana" panose="020B0604030504040204" pitchFamily="34" charset="0"/>
            </a:endParaRPr>
          </a:p>
        </p:txBody>
      </p:sp>
      <p:sp>
        <p:nvSpPr>
          <p:cNvPr id="7172" name="CuadroTexto 3">
            <a:extLst>
              <a:ext uri="{FF2B5EF4-FFF2-40B4-BE49-F238E27FC236}">
                <a16:creationId xmlns:a16="http://schemas.microsoft.com/office/drawing/2014/main" id="{A4029DAC-1A0C-461F-B9B8-AB5178202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2289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419" altLang="es-US" sz="1800" b="1">
                <a:solidFill>
                  <a:srgbClr val="000000"/>
                </a:solidFill>
              </a:rPr>
              <a:t>Tercero hablar de:</a:t>
            </a:r>
            <a:endParaRPr lang="es-US" altLang="es-US"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BA46F6F4-2510-4F81-B839-490E584B8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023939"/>
            <a:ext cx="5765800" cy="434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ACLARACIONES PERTINENTES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70A93EE-638D-4023-95B9-03363A897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8425" y="1949452"/>
            <a:ext cx="8648350" cy="411340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b="1" dirty="0">
                <a:solidFill>
                  <a:srgbClr val="0000FF"/>
                </a:solidFill>
              </a:rPr>
              <a:t>La </a:t>
            </a:r>
            <a:r>
              <a:rPr lang="en-US" altLang="en-US" sz="2400" b="1" dirty="0" err="1">
                <a:solidFill>
                  <a:srgbClr val="0000FF"/>
                </a:solidFill>
              </a:rPr>
              <a:t>pregunta</a:t>
            </a:r>
            <a:r>
              <a:rPr lang="en-US" altLang="en-US" sz="2400" b="1" dirty="0">
                <a:solidFill>
                  <a:srgbClr val="0000FF"/>
                </a:solidFill>
              </a:rPr>
              <a:t> no es</a:t>
            </a:r>
            <a:r>
              <a:rPr lang="en-US" altLang="en-US" sz="2400" b="1" dirty="0">
                <a:solidFill>
                  <a:schemeClr val="hlink"/>
                </a:solidFill>
              </a:rPr>
              <a:t>. . 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</a:t>
            </a:r>
            <a:r>
              <a:rPr lang="es-MX" altLang="en-US" sz="2000" dirty="0"/>
              <a:t>Hizo Jesús milagros en su ministerio?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(Juan. 20:30-31).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¿Puede el Señor realizar milagros hoy? - </a:t>
            </a:r>
            <a:r>
              <a:rPr lang="en-US" altLang="en-US" sz="2000" dirty="0" err="1"/>
              <a:t>Sí</a:t>
            </a:r>
            <a:r>
              <a:rPr lang="en-US" altLang="en-US" sz="2000" dirty="0"/>
              <a:t>, (Mt. 28:18).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¿El Señor escucha las oraciones y sigue obrando?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(Mt. 6:7,11,25-34).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¿Los cristianos reciben el Espíritu Santo hoy?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</a:t>
            </a:r>
            <a:r>
              <a:rPr lang="en-US" altLang="en-US" sz="1800" dirty="0" err="1"/>
              <a:t>Hechos</a:t>
            </a:r>
            <a:r>
              <a:rPr lang="en-US" altLang="en-US" sz="1800" dirty="0"/>
              <a:t> 2:38; 3:19; 5:32; 25-26; </a:t>
            </a:r>
            <a:r>
              <a:rPr lang="en-US" altLang="en-US" sz="1800" dirty="0" err="1"/>
              <a:t>Gá</a:t>
            </a:r>
            <a:r>
              <a:rPr lang="en-US" altLang="en-US" sz="1800" dirty="0"/>
              <a:t> 3:14; 27-29).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¿Suceden maravillas hoy?</a:t>
            </a:r>
            <a:endParaRPr lang="en-US" altLang="en-US" sz="2000" dirty="0"/>
          </a:p>
          <a:p>
            <a:pPr lvl="2" eaLnBrk="1" hangingPunct="1">
              <a:defRPr/>
            </a:pPr>
            <a:r>
              <a:rPr lang="es-ES" altLang="en-US" sz="1800" dirty="0"/>
              <a:t>Sí, pero éstos no son milagros hechos por hombres de parte de Dios.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2400" b="1" dirty="0">
                <a:solidFill>
                  <a:srgbClr val="0000FF"/>
                </a:solidFill>
              </a:rPr>
              <a:t>La </a:t>
            </a:r>
            <a:r>
              <a:rPr lang="en-US" altLang="en-US" sz="2400" b="1" dirty="0" err="1">
                <a:solidFill>
                  <a:srgbClr val="0000FF"/>
                </a:solidFill>
              </a:rPr>
              <a:t>pregunta</a:t>
            </a:r>
            <a:r>
              <a:rPr lang="en-US" altLang="en-US" sz="2400" b="1" dirty="0">
                <a:solidFill>
                  <a:srgbClr val="0000FF"/>
                </a:solidFill>
              </a:rPr>
              <a:t> es…</a:t>
            </a:r>
          </a:p>
          <a:p>
            <a:pPr marL="457200" lvl="1" indent="0" eaLnBrk="1" hangingPunct="1">
              <a:buNone/>
              <a:defRPr/>
            </a:pPr>
            <a:r>
              <a:rPr lang="es-ES" altLang="en-US" sz="2000" dirty="0"/>
              <a:t>¿Son los dones espirituales milagrosos, como en los días de los apóstoles hoy, Están los regalos espirituales milagrosos como en los días de los apóstoles para los cristianos hoy?</a:t>
            </a:r>
            <a:endParaRPr lang="en-US" altLang="en-US" sz="2800" dirty="0"/>
          </a:p>
        </p:txBody>
      </p:sp>
      <p:graphicFrame>
        <p:nvGraphicFramePr>
          <p:cNvPr id="9220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9D46427-051E-402A-B73E-21E637A8E581}"/>
              </a:ext>
            </a:extLst>
          </p:cNvPr>
          <p:cNvGraphicFramePr>
            <a:graphicFrameLocks/>
          </p:cNvGraphicFramePr>
          <p:nvPr/>
        </p:nvGraphicFramePr>
        <p:xfrm>
          <a:off x="8077201" y="533401"/>
          <a:ext cx="1998663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6971" imgH="20119" progId="CDraw4">
                  <p:embed/>
                </p:oleObj>
              </mc:Choice>
              <mc:Fallback>
                <p:oleObj name="CorelDRAW!" r:id="rId3" imgW="26971" imgH="20119" progId="CDraw4">
                  <p:embed/>
                  <p:pic>
                    <p:nvPicPr>
                      <p:cNvPr id="9220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9D46427-051E-402A-B73E-21E637A8E58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1" y="533401"/>
                        <a:ext cx="1998663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CuadroTexto 1">
            <a:extLst>
              <a:ext uri="{FF2B5EF4-FFF2-40B4-BE49-F238E27FC236}">
                <a16:creationId xmlns:a16="http://schemas.microsoft.com/office/drawing/2014/main" id="{E601B6AF-B5DD-4C67-B9C2-ECC6A0E98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7526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s-US" sz="2400" b="1">
                <a:solidFill>
                  <a:srgbClr val="000000"/>
                </a:solidFill>
              </a:rPr>
              <a:t>Cuarto,</a:t>
            </a:r>
            <a:endParaRPr lang="es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D828339-A6F6-47E1-BFCD-DE5F8BE4E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860426"/>
            <a:ext cx="8001000" cy="385763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 TODOS LOS DONES DE DIOS SON MILAGROS</a:t>
            </a:r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55280A0-BA1B-455A-95EF-9B85FC12C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7013" y="2345906"/>
            <a:ext cx="6402897" cy="3651668"/>
          </a:xfrm>
          <a:noFill/>
        </p:spPr>
        <p:txBody>
          <a:bodyPr/>
          <a:lstStyle/>
          <a:p>
            <a:pPr eaLnBrk="1" hangingPunct="1"/>
            <a:r>
              <a:rPr lang="es-MX" altLang="en-US" sz="2000" dirty="0">
                <a:latin typeface="Times New Roman" panose="02020603050405020304" pitchFamily="18" charset="0"/>
              </a:rPr>
              <a:t>“Y también, que es un don de Dios que todo hombre coma  y beba y goce del fruto de todo su duro trabajo</a:t>
            </a:r>
            <a:r>
              <a:rPr lang="es-MX" altLang="en-US" sz="2000" dirty="0"/>
              <a:t> </a:t>
            </a:r>
            <a:r>
              <a:rPr lang="es-MX" altLang="en-US" sz="2000" dirty="0">
                <a:latin typeface="Times New Roman" panose="02020603050405020304" pitchFamily="18" charset="0"/>
              </a:rPr>
              <a:t>” (</a:t>
            </a:r>
            <a:r>
              <a:rPr lang="es-MX" altLang="en-US" sz="2000" dirty="0" err="1">
                <a:latin typeface="Times New Roman" panose="02020603050405020304" pitchFamily="18" charset="0"/>
              </a:rPr>
              <a:t>Ec</a:t>
            </a:r>
            <a:r>
              <a:rPr lang="es-MX" altLang="en-US" sz="2000" dirty="0">
                <a:latin typeface="Times New Roman" panose="02020603050405020304" pitchFamily="18" charset="0"/>
              </a:rPr>
              <a:t>. 3:13).</a:t>
            </a:r>
          </a:p>
          <a:p>
            <a:pPr eaLnBrk="1" hangingPunct="1"/>
            <a:r>
              <a:rPr lang="es-MX" altLang="en-US" sz="2000" dirty="0">
                <a:latin typeface="Times New Roman" panose="02020603050405020304" pitchFamily="18" charset="0"/>
              </a:rPr>
              <a:t>“Asimismo, el que Dios le dé a un hombre riquezas y posesiones, permitiéndole también comer de ellas, tomar su Porción y gozarse de su duro trabajo, esto es un don de Dios.” (</a:t>
            </a:r>
            <a:r>
              <a:rPr lang="es-MX" altLang="en-US" sz="2000" dirty="0" err="1">
                <a:latin typeface="Times New Roman" panose="02020603050405020304" pitchFamily="18" charset="0"/>
              </a:rPr>
              <a:t>Ec</a:t>
            </a:r>
            <a:r>
              <a:rPr lang="es-MX" altLang="en-US" sz="2000" dirty="0">
                <a:latin typeface="Times New Roman" panose="02020603050405020304" pitchFamily="18" charset="0"/>
              </a:rPr>
              <a:t>. 5:19). </a:t>
            </a:r>
          </a:p>
          <a:p>
            <a:pPr eaLnBrk="1" hangingPunct="1"/>
            <a:r>
              <a:rPr lang="es-MX" altLang="en-US" sz="2000" dirty="0">
                <a:latin typeface="Times New Roman" panose="02020603050405020304" pitchFamily="18" charset="0"/>
              </a:rPr>
              <a:t>“Toda buena Dádiva y todo don perfecto proviene de lo alto y desciende del Padre de las luces, en quien no hay cambio ni sombra de Variación. ” (</a:t>
            </a:r>
            <a:r>
              <a:rPr lang="es-MX" altLang="en-US" sz="2000" dirty="0" err="1">
                <a:latin typeface="Times New Roman" panose="02020603050405020304" pitchFamily="18" charset="0"/>
              </a:rPr>
              <a:t>Stg</a:t>
            </a:r>
            <a:r>
              <a:rPr lang="es-MX" altLang="en-US" sz="2000" dirty="0">
                <a:latin typeface="Times New Roman" panose="02020603050405020304" pitchFamily="18" charset="0"/>
              </a:rPr>
              <a:t>. 1:17). </a:t>
            </a:r>
          </a:p>
          <a:p>
            <a:pPr eaLnBrk="1" hangingPunct="1"/>
            <a:r>
              <a:rPr lang="es-MX" altLang="en-US" sz="2000" dirty="0">
                <a:latin typeface="Times New Roman" panose="02020603050405020304" pitchFamily="18" charset="0"/>
              </a:rPr>
              <a:t>Podemos agregar: El don de la salud, el don de las habilidades, el don de su palabra, el don de la vida eterna, etcétera. </a:t>
            </a:r>
          </a:p>
        </p:txBody>
      </p:sp>
      <p:graphicFrame>
        <p:nvGraphicFramePr>
          <p:cNvPr id="1126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DBE4A49-17CA-4656-B588-0123B6942B6F}"/>
              </a:ext>
            </a:extLst>
          </p:cNvPr>
          <p:cNvGraphicFramePr>
            <a:graphicFrameLocks/>
          </p:cNvGraphicFramePr>
          <p:nvPr/>
        </p:nvGraphicFramePr>
        <p:xfrm>
          <a:off x="7315200" y="1066800"/>
          <a:ext cx="2590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124688" imgH="1603034" progId="CorelDRAW.Graphic.6">
                  <p:embed/>
                </p:oleObj>
              </mc:Choice>
              <mc:Fallback>
                <p:oleObj name="CorelDRAW 6.0" r:id="rId3" imgW="124688" imgH="1603034" progId="CorelDRAW.Graphic.6">
                  <p:embed/>
                  <p:pic>
                    <p:nvPicPr>
                      <p:cNvPr id="11268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ADBE4A49-17CA-4656-B588-0123B6942B6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066800"/>
                        <a:ext cx="25908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>
            <a:extLst>
              <a:ext uri="{FF2B5EF4-FFF2-40B4-BE49-F238E27FC236}">
                <a16:creationId xmlns:a16="http://schemas.microsoft.com/office/drawing/2014/main" id="{539B24FD-A4DA-4530-8844-2EBB324D4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296988"/>
            <a:ext cx="6096000" cy="53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n-US" sz="1800" b="1">
                <a:solidFill>
                  <a:srgbClr val="000000"/>
                </a:solidFill>
              </a:rPr>
              <a:t>Trabajo: Es don Dios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n-US" sz="1800" b="1">
                <a:solidFill>
                  <a:srgbClr val="000000"/>
                </a:solidFill>
              </a:rPr>
              <a:t>Toda dadiva y provisión también 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  <p:sp>
        <p:nvSpPr>
          <p:cNvPr id="11270" name="CuadroTexto 1">
            <a:extLst>
              <a:ext uri="{FF2B5EF4-FFF2-40B4-BE49-F238E27FC236}">
                <a16:creationId xmlns:a16="http://schemas.microsoft.com/office/drawing/2014/main" id="{ACAA3470-25CE-4119-B63A-BB3926F70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492125"/>
            <a:ext cx="2286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s-US" sz="1800" b="1">
                <a:solidFill>
                  <a:srgbClr val="000000"/>
                </a:solidFill>
              </a:rPr>
              <a:t>Por ultimo,</a:t>
            </a:r>
            <a:endParaRPr lang="es-US" altLang="es-US"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3375830F-6A45-482C-9536-D2F0FA4B8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1" y="2012824"/>
            <a:ext cx="7391400" cy="2256515"/>
          </a:xfrm>
        </p:spPr>
        <p:txBody>
          <a:bodyPr/>
          <a:lstStyle/>
          <a:p>
            <a:r>
              <a:rPr lang="es-MX" altLang="es-US" sz="2400" b="1" dirty="0">
                <a:solidFill>
                  <a:schemeClr val="tx1"/>
                </a:solidFill>
              </a:rPr>
              <a:t>Debido a lo anterior surge la pregunta,</a:t>
            </a:r>
            <a:br>
              <a:rPr lang="es-MX" altLang="es-US" sz="2400" b="1" dirty="0">
                <a:solidFill>
                  <a:schemeClr val="tx1"/>
                </a:solidFill>
              </a:rPr>
            </a:br>
            <a:br>
              <a:rPr lang="es-MX" altLang="es-US" sz="3200" b="1" dirty="0">
                <a:solidFill>
                  <a:schemeClr val="tx1"/>
                </a:solidFill>
              </a:rPr>
            </a:br>
            <a:r>
              <a:rPr lang="es-MX" altLang="es-US" sz="6000" b="1" dirty="0">
                <a:solidFill>
                  <a:srgbClr val="0000FF"/>
                </a:solidFill>
              </a:rPr>
              <a:t>¿Qué son los dones milagrosos?</a:t>
            </a:r>
            <a:endParaRPr lang="es-MX" altLang="es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vidlnc">
  <a:themeElements>
    <a:clrScheme name="">
      <a:dk1>
        <a:srgbClr val="000000"/>
      </a:dk1>
      <a:lt1>
        <a:srgbClr val="FFFFFF"/>
      </a:lt1>
      <a:dk2>
        <a:srgbClr val="000000"/>
      </a:dk2>
      <a:lt2>
        <a:srgbClr val="606060"/>
      </a:lt2>
      <a:accent1>
        <a:srgbClr val="FFFF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E700E7"/>
      </a:accent6>
      <a:hlink>
        <a:srgbClr val="FF0000"/>
      </a:hlink>
      <a:folHlink>
        <a:srgbClr val="A0A0A0"/>
      </a:folHlink>
    </a:clrScheme>
    <a:fontScheme name="vivid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ivid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vid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1711</Words>
  <Application>Microsoft Office PowerPoint</Application>
  <PresentationFormat>Panorámica</PresentationFormat>
  <Paragraphs>123</Paragraphs>
  <Slides>15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Monotype Sorts</vt:lpstr>
      <vt:lpstr>Times New Roman</vt:lpstr>
      <vt:lpstr>Verdana</vt:lpstr>
      <vt:lpstr>Tema de Office</vt:lpstr>
      <vt:lpstr>vividlnc</vt:lpstr>
      <vt:lpstr>CorelDRAW!</vt:lpstr>
      <vt:lpstr>CorelDRAW 6.0 Graphic</vt:lpstr>
      <vt:lpstr>Microsoft ClipArt Gallery</vt:lpstr>
      <vt:lpstr>Presentación de PowerPoint</vt:lpstr>
      <vt:lpstr>¿SON LOS DONES MILAGROSOS PARA HOY?</vt:lpstr>
      <vt:lpstr>La Popularidad de La Palabra “Milagro”</vt:lpstr>
      <vt:lpstr>¿Qué es un milagro en la Biblia?</vt:lpstr>
      <vt:lpstr>¿Qué es un milagro en la Biblia?</vt:lpstr>
      <vt:lpstr>Los Dones Milagrosos</vt:lpstr>
      <vt:lpstr>ACLARACIONES PERTINENTES</vt:lpstr>
      <vt:lpstr>NO TODOS LOS DONES DE DIOS SON MILAGROS</vt:lpstr>
      <vt:lpstr>Debido a lo anterior surge la pregunta,  ¿Qué son los dones milagrosos?</vt:lpstr>
      <vt:lpstr>Regalos Espirituales</vt:lpstr>
      <vt:lpstr>¿Qué Del Tiempo de Los Apóstoles, Debe estarse repitiendo hoy?</vt:lpstr>
      <vt:lpstr>Presentación de PowerPoint</vt:lpstr>
      <vt:lpstr>Hacer Milagros Como en los días de Los Apóstoles</vt:lpstr>
      <vt:lpstr>Discurso Milagroso  “COMO en los días de los apóstoles del Nuevo Testamento”</vt:lpstr>
      <vt:lpstr>Escritura Milagrosa (3)  “COMO en los días de los apostles del Nuevo Testamento”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PONG</dc:creator>
  <cp:lastModifiedBy>ANDRES PONG</cp:lastModifiedBy>
  <cp:revision>1</cp:revision>
  <dcterms:created xsi:type="dcterms:W3CDTF">2021-05-18T23:48:07Z</dcterms:created>
  <dcterms:modified xsi:type="dcterms:W3CDTF">2021-05-18T23:54:10Z</dcterms:modified>
</cp:coreProperties>
</file>