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9" r:id="rId2"/>
    <p:sldId id="257" r:id="rId3"/>
    <p:sldId id="261" r:id="rId4"/>
    <p:sldId id="263" r:id="rId5"/>
    <p:sldId id="260" r:id="rId6"/>
    <p:sldId id="264" r:id="rId7"/>
    <p:sldId id="265" r:id="rId8"/>
    <p:sldId id="293" r:id="rId9"/>
    <p:sldId id="267" r:id="rId10"/>
    <p:sldId id="291" r:id="rId11"/>
    <p:sldId id="280" r:id="rId12"/>
  </p:sldIdLst>
  <p:sldSz cx="9144000" cy="6858000" type="screen4x3"/>
  <p:notesSz cx="7004050" cy="9290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006600"/>
    <a:srgbClr val="99FF66"/>
    <a:srgbClr val="00CC00"/>
    <a:srgbClr val="FFFF65"/>
    <a:srgbClr val="C9E7E9"/>
    <a:srgbClr val="FFD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/>
  </p:normalViewPr>
  <p:slideViewPr>
    <p:cSldViewPr>
      <p:cViewPr varScale="1">
        <p:scale>
          <a:sx n="63" d="100"/>
          <a:sy n="63" d="100"/>
        </p:scale>
        <p:origin x="111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574" y="-90"/>
      </p:cViewPr>
      <p:guideLst>
        <p:guide orient="horz" pos="2926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E2D9F88-91B9-C525-3F1A-9A5952DA3F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4" rIns="93088" bIns="465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2FDC401-BDB1-460E-77CC-35D8C56306E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4" rIns="93088" bIns="465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EFF398F1-CC3E-BC55-83E3-5CAF084B4B8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4" rIns="93088" bIns="4654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593A2ACB-CD9D-C9C1-C869-C4148D1E8A2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332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4" rIns="93088" bIns="465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D47EE7-546A-40B2-B458-63DAF482D16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484586E-F7B0-A909-85AF-C4B4EA99E8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4" rIns="93088" bIns="465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60912CF-B1ED-D05C-F7A5-DD15F6A5B7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4" rIns="93088" bIns="465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FD9F85C-8042-75A2-3650-7B3D7C1F2CE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46E63DE-0BEC-4AF3-4420-C93E1BD1D54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3250"/>
            <a:ext cx="56038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4" rIns="93088" bIns="46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F9E3BD1-50F4-2F63-1DFD-2E4F8A89E0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4" rIns="93088" bIns="4654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DEFEC47-1852-BC0E-F0D9-7F14943106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332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4" rIns="93088" bIns="465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B1149A-37CC-4B0F-8823-75A020D730C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12A1F02-9FFF-949D-9C6C-DD3F6671B1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C43951-0CA5-48F8-8A60-8A5EAAD853B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1875E62-035F-1C04-872B-3D49E345F6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BF1D1C9-6EEB-4013-A4A4-1211940C4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3838" indent="-223838" eaLnBrk="1" hangingPunct="1"/>
            <a:r>
              <a:rPr lang="en-US" altLang="en-US" sz="1400">
                <a:latin typeface="Arial" panose="020B0604020202020204" pitchFamily="34" charset="0"/>
              </a:rPr>
              <a:t>1</a:t>
            </a:r>
            <a:r>
              <a:rPr lang="es-MX" altLang="en-US" sz="1400">
                <a:latin typeface="Arial" panose="020B0604020202020204" pitchFamily="34" charset="0"/>
              </a:rPr>
              <a:t>. Hermanos/Amigos, ?Creen ustedes que habrá un día cuando todos seremos juzgados por el Señor?</a:t>
            </a:r>
          </a:p>
          <a:p>
            <a:pPr marL="223838" indent="-223838" eaLnBrk="1" hangingPunct="1">
              <a:buFontTx/>
              <a:buAutoNum type="arabicPeriod"/>
            </a:pPr>
            <a:endParaRPr lang="en-US" altLang="en-US" sz="1400">
              <a:latin typeface="Arial" panose="020B0604020202020204" pitchFamily="34" charset="0"/>
            </a:endParaRPr>
          </a:p>
          <a:p>
            <a:pPr marL="223838" indent="-223838" eaLnBrk="1" hangingPunct="1"/>
            <a:r>
              <a:rPr lang="es-MX" altLang="en-US" sz="1400">
                <a:latin typeface="Arial" panose="020B0604020202020204" pitchFamily="34" charset="0"/>
              </a:rPr>
              <a:t>2. Cuando lees en la Biblia sobre el juicio, ?Que pensamientos te lleven a la mente?</a:t>
            </a:r>
          </a:p>
          <a:p>
            <a:pPr marL="223838" indent="-223838" eaLnBrk="1" hangingPunct="1">
              <a:buFontTx/>
              <a:buAutoNum type="arabicPeriod"/>
            </a:pPr>
            <a:endParaRPr lang="en-US" altLang="en-US" sz="1400">
              <a:latin typeface="Arial" panose="020B0604020202020204" pitchFamily="34" charset="0"/>
            </a:endParaRPr>
          </a:p>
          <a:p>
            <a:pPr marL="223838" indent="-223838" eaLnBrk="1" hangingPunct="1"/>
            <a:r>
              <a:rPr lang="en-US" altLang="en-US" sz="1400">
                <a:latin typeface="Arial" panose="020B0604020202020204" pitchFamily="34" charset="0"/>
              </a:rPr>
              <a:t>3</a:t>
            </a:r>
            <a:r>
              <a:rPr lang="es-MX" altLang="en-US" sz="1400">
                <a:latin typeface="Arial" panose="020B0604020202020204" pitchFamily="34" charset="0"/>
              </a:rPr>
              <a:t>. ?Haz pensado como va hacer ese día?  ?Que va acontecer en ese día? </a:t>
            </a:r>
          </a:p>
          <a:p>
            <a:pPr marL="223838" indent="-223838" eaLnBrk="1" hangingPunct="1">
              <a:buFontTx/>
              <a:buAutoNum type="arabicPeriod"/>
            </a:pPr>
            <a:endParaRPr lang="en-US" altLang="en-US">
              <a:latin typeface="Arial" panose="020B0604020202020204" pitchFamily="34" charset="0"/>
            </a:endParaRPr>
          </a:p>
          <a:p>
            <a:pPr marL="223838" indent="-223838" eaLnBrk="1" hangingPunct="1"/>
            <a:r>
              <a:rPr lang="es-MX" altLang="en-US" sz="1400">
                <a:latin typeface="Arial" panose="020B0604020202020204" pitchFamily="34" charset="0"/>
              </a:rPr>
              <a:t>4. El día de juicio viene y la pregunta importante que todos necesitamos contestar es: “Estas Listo”?</a:t>
            </a:r>
          </a:p>
          <a:p>
            <a:pPr marL="223838" indent="-223838" eaLnBrk="1" hangingPunct="1">
              <a:buFontTx/>
              <a:buAutoNum type="arabicPeriod"/>
            </a:pPr>
            <a:endParaRPr lang="en-US" altLang="en-US" sz="1400">
              <a:latin typeface="Arial" panose="020B0604020202020204" pitchFamily="34" charset="0"/>
            </a:endParaRPr>
          </a:p>
          <a:p>
            <a:pPr marL="223838" indent="-223838" eaLnBrk="1" hangingPunct="1"/>
            <a:r>
              <a:rPr lang="es-MX" altLang="en-US" sz="1400">
                <a:latin typeface="Arial" panose="020B0604020202020204" pitchFamily="34" charset="0"/>
              </a:rPr>
              <a:t>5. Vamos considerando algunas cosas sobre ese día con el propósito de que si no estamos listos pues nos ayude a prepararnos ese                 gran evento.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5313065F-40AD-40B0-9E47-05DC09A616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18D7363B-1B83-2A18-F8F4-FED373892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3838" indent="-223838"/>
            <a:r>
              <a:rPr lang="es-MX" altLang="en-US" sz="1400">
                <a:latin typeface="Arial" panose="020B0604020202020204" pitchFamily="34" charset="0"/>
              </a:rPr>
              <a:t>1. 2 PED 3:1-14, habla de la promesa de la 2</a:t>
            </a:r>
            <a:r>
              <a:rPr lang="es-MX" altLang="en-US" sz="1400" baseline="30000">
                <a:latin typeface="Arial" panose="020B0604020202020204" pitchFamily="34" charset="0"/>
              </a:rPr>
              <a:t>nd</a:t>
            </a:r>
            <a:r>
              <a:rPr lang="es-MX" altLang="en-US" sz="1400">
                <a:latin typeface="Arial" panose="020B0604020202020204" pitchFamily="34" charset="0"/>
              </a:rPr>
              <a:t> venida de Cristo..el v.10 dice que vendrá como ladrón  y será el ultimo día de la tierra. </a:t>
            </a:r>
          </a:p>
          <a:p>
            <a:pPr marL="223838" indent="-223838"/>
            <a:endParaRPr lang="en-US" altLang="en-US">
              <a:latin typeface="Arial" panose="020B0604020202020204" pitchFamily="34" charset="0"/>
            </a:endParaRPr>
          </a:p>
          <a:p>
            <a:pPr marL="223838" indent="-223838"/>
            <a:r>
              <a:rPr lang="es-MX" altLang="en-US" sz="1400">
                <a:latin typeface="Arial" panose="020B0604020202020204" pitchFamily="34" charset="0"/>
              </a:rPr>
              <a:t>2. En HCH 17: 31 se nos dice que Dios ha “asignado un día” para juzgar al mundo en justicia.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565B00F-AE0A-6BD8-7E82-80DD7655F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FC0D79-8056-4F2A-B152-13674728F017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033F4678-D2F5-A36E-F3CF-A6755CEE4E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F344980-53B4-E879-1867-ACB45BA01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3838" indent="-223838"/>
            <a:r>
              <a:rPr lang="es-MX" altLang="en-US" sz="1400">
                <a:latin typeface="Arial" panose="020B0604020202020204" pitchFamily="34" charset="0"/>
              </a:rPr>
              <a:t>1. Nadie escapara el juicio ni aun los muertos.</a:t>
            </a:r>
          </a:p>
          <a:p>
            <a:pPr marL="223838" indent="-223838">
              <a:buFontTx/>
              <a:buAutoNum type="arabicPeriod"/>
            </a:pPr>
            <a:endParaRPr lang="en-US" altLang="en-US">
              <a:latin typeface="Arial" panose="020B0604020202020204" pitchFamily="34" charset="0"/>
            </a:endParaRPr>
          </a:p>
          <a:p>
            <a:pPr marL="223838" indent="-223838"/>
            <a:r>
              <a:rPr lang="es-MX" altLang="en-US" sz="1400">
                <a:latin typeface="Arial" panose="020B0604020202020204" pitchFamily="34" charset="0"/>
              </a:rPr>
              <a:t>2. Hay 2 propósitos de estar ante Cristo: (1) para dar cuenta por todo lo que hicimos y (2) para ser recibir nuestra recompensa (ser sentenciados) </a:t>
            </a:r>
            <a:r>
              <a:rPr lang="en-US" altLang="en-US" sz="1400">
                <a:latin typeface="Arial" panose="020B0604020202020204" pitchFamily="34" charset="0"/>
              </a:rPr>
              <a:t> </a:t>
            </a:r>
          </a:p>
          <a:p>
            <a:pPr marL="223838" indent="-223838"/>
            <a:endParaRPr lang="en-US" altLang="en-US" sz="1400">
              <a:latin typeface="Arial" panose="020B0604020202020204" pitchFamily="34" charset="0"/>
            </a:endParaRPr>
          </a:p>
          <a:p>
            <a:pPr marL="223838" indent="-223838"/>
            <a:r>
              <a:rPr lang="es-MX" altLang="en-US" sz="1400">
                <a:latin typeface="Arial" panose="020B0604020202020204" pitchFamily="34" charset="0"/>
              </a:rPr>
              <a:t>3. Avisados a darle “mayor atención” a la salvación que fue dada por el Señor mismo. </a:t>
            </a:r>
          </a:p>
          <a:p>
            <a:pPr marL="223838" indent="-223838">
              <a:buFontTx/>
              <a:buAutoNum type="arabicPeriod"/>
            </a:pPr>
            <a:endParaRPr lang="en-US" altLang="en-US">
              <a:latin typeface="Arial" panose="020B0604020202020204" pitchFamily="34" charset="0"/>
            </a:endParaRPr>
          </a:p>
          <a:p>
            <a:pPr marL="223838" indent="-223838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3EA4E35-371D-CB82-CFB7-BBE35A3BC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AFB620-9E87-4DEA-B114-A768D7ACEBD5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777CCFC1-AB61-075D-086E-136F8CD4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0D7AFEEA-997A-BA29-8508-9E4955BA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3838" indent="-223838"/>
            <a:r>
              <a:rPr lang="es-MX" altLang="en-US" sz="1400">
                <a:latin typeface="Arial" panose="020B0604020202020204" pitchFamily="34" charset="0"/>
              </a:rPr>
              <a:t>1. Esto nos debe poner a pensar. Si algo que hemos hecho y necesitamos corregirlo haríamos bien en hacerlo pronto. </a:t>
            </a:r>
          </a:p>
          <a:p>
            <a:pPr marL="223838" indent="-223838"/>
            <a:endParaRPr lang="en-US" altLang="en-US">
              <a:latin typeface="Arial" panose="020B0604020202020204" pitchFamily="34" charset="0"/>
            </a:endParaRPr>
          </a:p>
          <a:p>
            <a:pPr marL="223838" indent="-223838"/>
            <a:r>
              <a:rPr lang="es-MX" altLang="en-US" sz="1400">
                <a:latin typeface="Arial" panose="020B0604020202020204" pitchFamily="34" charset="0"/>
              </a:rPr>
              <a:t>2. Heb 4:13. Si hicimos algo y nadie lo sabe, entender esto: “</a:t>
            </a:r>
            <a:r>
              <a:rPr lang="es-MX" altLang="en-US" sz="1400" i="1" u="sng">
                <a:latin typeface="Arial" panose="020B0604020202020204" pitchFamily="34" charset="0"/>
              </a:rPr>
              <a:t>Dios lo sabe</a:t>
            </a:r>
            <a:r>
              <a:rPr lang="es-MX" altLang="en-US" sz="1400">
                <a:latin typeface="Arial" panose="020B0604020202020204" pitchFamily="34" charset="0"/>
              </a:rPr>
              <a:t>”.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F30918D-CA66-1DB3-81C3-76AEAFFB2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0066E4-2996-4D37-94D2-9835D8D7ABF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391481B6-C063-5AF6-F66A-39DB65DA43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9D3546F6-9A37-82EF-30FC-9A7EACB00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3838" indent="-223838"/>
            <a:r>
              <a:rPr lang="es-MX" altLang="en-US" sz="1400">
                <a:latin typeface="Arial" panose="020B0604020202020204" pitchFamily="34" charset="0"/>
              </a:rPr>
              <a:t>1. No hay ni un justo, ROM 3:10</a:t>
            </a:r>
          </a:p>
          <a:p>
            <a:pPr marL="223838" indent="-223838"/>
            <a:endParaRPr lang="en-US" altLang="en-US">
              <a:latin typeface="Arial" panose="020B0604020202020204" pitchFamily="34" charset="0"/>
            </a:endParaRPr>
          </a:p>
          <a:p>
            <a:pPr marL="223838" indent="-223838"/>
            <a:r>
              <a:rPr lang="es-MX" altLang="en-US" sz="1400">
                <a:latin typeface="Arial" panose="020B0604020202020204" pitchFamily="34" charset="0"/>
              </a:rPr>
              <a:t>2.  Lo que vamos a recibir como recompensa estará en nosotros</a:t>
            </a:r>
          </a:p>
          <a:p>
            <a:pPr marL="223838" indent="-223838">
              <a:buFontTx/>
              <a:buAutoNum type="arabicPeriod"/>
            </a:pPr>
            <a:endParaRPr lang="en-US" altLang="en-US">
              <a:latin typeface="Arial" panose="020B0604020202020204" pitchFamily="34" charset="0"/>
            </a:endParaRPr>
          </a:p>
          <a:p>
            <a:pPr marL="223838" indent="-223838"/>
            <a:r>
              <a:rPr lang="es-MX" altLang="en-US" sz="1400">
                <a:latin typeface="Arial" panose="020B0604020202020204" pitchFamily="34" charset="0"/>
              </a:rPr>
              <a:t>3. La recompensa será según nuestros hechos.</a:t>
            </a:r>
          </a:p>
          <a:p>
            <a:pPr marL="223838" indent="-223838">
              <a:buFontTx/>
              <a:buAutoNum type="arabicPeriod"/>
            </a:pPr>
            <a:endParaRPr lang="en-US" altLang="en-US">
              <a:latin typeface="Arial" panose="020B0604020202020204" pitchFamily="34" charset="0"/>
            </a:endParaRPr>
          </a:p>
          <a:p>
            <a:pPr marL="223838" indent="-223838"/>
            <a:r>
              <a:rPr lang="es-MX" altLang="en-US" sz="1400">
                <a:latin typeface="Arial" panose="020B0604020202020204" pitchFamily="34" charset="0"/>
              </a:rPr>
              <a:t>4. El juicio será “justo”; nadie será favorecido sobre otro </a:t>
            </a:r>
          </a:p>
          <a:p>
            <a:pPr marL="223838" indent="-223838">
              <a:buFontTx/>
              <a:buAutoNum type="arabicPeriod"/>
            </a:pPr>
            <a:endParaRPr lang="en-US" altLang="en-US">
              <a:latin typeface="Arial" panose="020B0604020202020204" pitchFamily="34" charset="0"/>
            </a:endParaRPr>
          </a:p>
          <a:p>
            <a:pPr marL="223838" indent="-223838"/>
            <a:r>
              <a:rPr lang="es-MX" altLang="en-US" sz="1400">
                <a:latin typeface="Arial" panose="020B0604020202020204" pitchFamily="34" charset="0"/>
              </a:rPr>
              <a:t>5. La Palabra de Dios, sus mandamientos, exhortaciones, etc será el medio por el cual seremos juzgados.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12407CC-1E3A-6211-01E6-253C9B177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E7E949-7D97-4D8D-BA3B-8DD605ABC0A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E036A99-ADEF-F83B-168C-A9BE0980E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11690CE-62E0-055E-34F4-956860307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3838" indent="-223838"/>
            <a:r>
              <a:rPr lang="es-MX" altLang="en-US" sz="1400">
                <a:latin typeface="Arial" panose="020B0604020202020204" pitchFamily="34" charset="0"/>
              </a:rPr>
              <a:t>1. En recompensa que recibiremos en el juicio será final; es decir seremos “sentenciados a vida”</a:t>
            </a:r>
          </a:p>
          <a:p>
            <a:pPr marL="223838" indent="-223838">
              <a:buFontTx/>
              <a:buAutoNum type="arabicPeriod"/>
            </a:pPr>
            <a:endParaRPr lang="en-US" altLang="en-US" sz="1400">
              <a:latin typeface="Arial" panose="020B0604020202020204" pitchFamily="34" charset="0"/>
            </a:endParaRPr>
          </a:p>
          <a:p>
            <a:pPr marL="223838" indent="-223838"/>
            <a:r>
              <a:rPr lang="es-MX" altLang="en-US" sz="1400">
                <a:latin typeface="Arial" panose="020B0604020202020204" pitchFamily="34" charset="0"/>
              </a:rPr>
              <a:t>2. No vas a poder apelar la condena o sea la sentencia, es final.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C03FDEC-0AC8-0DBE-23AD-406DDB8AF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1075D2-BAB5-485C-8EA1-ABF5987C5713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925F3A6-6394-B348-433F-D75397A29E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84CE2EE-6064-3C85-5251-E15640A21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3838" indent="-223838"/>
            <a:r>
              <a:rPr lang="es-MX" altLang="en-US" sz="1400">
                <a:latin typeface="Arial" panose="020B0604020202020204" pitchFamily="34" charset="0"/>
              </a:rPr>
              <a:t>1. Estas preguntas de suma importancia; muy posible preguntas que el Señor te hará en el juicio.</a:t>
            </a:r>
          </a:p>
          <a:p>
            <a:pPr marL="223838" indent="-223838">
              <a:buFontTx/>
              <a:buAutoNum type="arabicPeriod"/>
            </a:pPr>
            <a:endParaRPr lang="es-MX" altLang="en-US" sz="1400">
              <a:latin typeface="Arial" panose="020B0604020202020204" pitchFamily="34" charset="0"/>
            </a:endParaRPr>
          </a:p>
          <a:p>
            <a:pPr marL="223838" indent="-223838"/>
            <a:r>
              <a:rPr lang="es-MX" altLang="en-US" sz="1400">
                <a:latin typeface="Arial" panose="020B0604020202020204" pitchFamily="34" charset="0"/>
              </a:rPr>
              <a:t>2. ?Como las contestarías tu?</a:t>
            </a:r>
            <a:endParaRPr lang="es-MX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5828955A-0B18-D2E6-7EB4-6C05886B1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B56ABE-5517-4735-8B32-82179872AD43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41339B7F-9BA7-AED2-4910-872B10429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FB9DA20-3338-2A4E-162C-E24F7DC5D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C47C67C7-016D-35C9-A7D9-CE0E3868B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1AB672-DB0F-4215-90EC-D8D8036E3BE1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ACD4442-8675-BF87-F619-947E681336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A68002D-8B40-0176-9A35-0EE77FA56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15720BC-05E7-C973-D670-132572B9B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CABE16-74DC-4A80-8FD5-61B3F0C16A83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B9DCC0-7B5F-D92A-1D4A-23D805A3D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McClain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0D782F-18FA-ED11-06E3-B3AC84B7F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W. 65th St church of Christ - 11/13/2005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4A76CA-C72A-3F28-512E-7A6F59484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418F6-4324-4F82-8C9A-8169BC750CE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542282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3B08B-89E3-20D8-B902-DF2B89AF2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McClain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18B084-B141-0566-F4EA-1873300FB6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W. 65th St church of Christ - 11/13/2005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10D0C-3D77-59D2-02FC-EF4069B9F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A9369-D32E-44A0-AC08-35CB87AE1F4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27497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4DE2A9-89D6-7BF4-5E1F-C7184214A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McClain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D0C4B1-C4C0-C4DE-00E3-DC7CF6A0A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W. 65th St church of Christ - 11/13/2005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B8D8F9-1708-6AA0-C6AA-822DA6556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67AD8-5B40-4C9B-86A1-EE8A8510C3D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90547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35B5D3-5BB3-318C-AF2E-899CA4490D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McClain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EE7F63-1D32-F18A-F45B-52A524CB56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W. 65th St church of Christ - 11/13/2005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3F8E07-311B-F210-80DD-F5284E1AA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6BDEF-D9C4-4171-8CE9-26232835EB4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95951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6BBF83-68E4-5CCC-7DF1-1A2146D156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McClain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A43E9B-371C-9837-8DB1-E65A3C6C8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W. 65th St church of Christ - 11/13/2005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BFBA4B-FBE4-CB1E-9766-B91C4BF46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D61B-5C31-4806-B9D9-6AD32014525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60764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6B6BCB-9624-9A45-CFA5-6ADF020AEE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McClain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57CEB9-9BC1-0CA7-66AD-F1BACFC1F1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W. 65th St church of Christ - 11/13/2005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BE230-845F-B0BD-3299-82E19717D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C1A3A-C765-41AC-8DE4-1807DA57CA3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12337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447E22-8DD7-BCE3-E850-965451A00F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McClain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A7802A-1691-AA4F-DCCA-E209C495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W. 65th St church of Christ - 11/13/2005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7B75294-9FC3-9E5B-D984-61B1097E0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75A16-7C72-444D-B6D2-F8F2E35DD4C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37989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91B4A30-25B6-A9ED-1A2C-1ACF7D66F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McClain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E08229-FFB0-C327-D5E6-B296E3A48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W. 65th St church of Christ - 11/13/2005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C8CCE8-1698-866C-3222-6723FBE18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C8831-2E82-4CD3-9FC0-30E30D182DB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11787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4A366C-964D-4CDD-7982-12269A85D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McClain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462404-2CFA-CC5E-A49E-F86BC493A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W. 65th St church of Christ - 11/13/2005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06579B-64E2-AF15-D052-1D0401ED9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43874-ED28-42E7-B354-16B033CB61E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00342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5C8ED4-927C-EE95-7BF5-4867E0302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McClain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3F78C-DBFB-2769-D971-045DB0BD7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W. 65th St church of Christ - 11/13/2005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C40F7D-4CD3-9E06-B187-680FF92FA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907B1-FD17-473E-89AD-EF7E5D8AC4B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89236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CC9F9-1BE8-293B-5FB4-37EAC5CAAE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McClain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443CA9-08CA-BDE6-1669-67B5FC5BE0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W. 65th St church of Christ - 11/13/2005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4F5DD-6F42-503A-026C-F1CCECCB05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2B145-F376-43BD-8A49-A982D1AAF99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60382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ard of Tax Appeals Gavel Graphic">
            <a:extLst>
              <a:ext uri="{FF2B5EF4-FFF2-40B4-BE49-F238E27FC236}">
                <a16:creationId xmlns:a16="http://schemas.microsoft.com/office/drawing/2014/main" id="{E109A804-CEF7-0B6B-E044-784DA314A6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432FDEF7-852E-E9A5-C6AC-5CFD39ECB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4B536023-EA14-7230-A2E7-4CF0D86C3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33AE6E7-0EC4-C542-4F24-FA8A56503C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 Chancery" pitchFamily="2" charset="0"/>
              </a:defRPr>
            </a:lvl1pPr>
          </a:lstStyle>
          <a:p>
            <a:pPr>
              <a:defRPr/>
            </a:pPr>
            <a:r>
              <a:rPr lang="en-US"/>
              <a:t>Don McClain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49F8EF6-2E3A-90C8-5D3C-1059742F86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55320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 Chancery" pitchFamily="2" charset="0"/>
              </a:defRPr>
            </a:lvl1pPr>
          </a:lstStyle>
          <a:p>
            <a:pPr>
              <a:defRPr/>
            </a:pPr>
            <a:r>
              <a:rPr lang="en-US"/>
              <a:t>W. 65th St church of Christ - 11/13/2005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F00E0B7-AC06-8BAC-3831-6BF5859893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C764490F-7274-4858-8915-CE481DA7A18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EA53CAD-6270-14E8-B1E5-A692F4CC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8DDD5C64-6BAC-4851-A658-912255BB40BB}" type="slidenum">
              <a:rPr lang="en-US" altLang="en-US" sz="14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en-US" altLang="en-US" sz="14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0EC43-51A1-E693-94DD-C50C6E8346B3}"/>
              </a:ext>
            </a:extLst>
          </p:cNvPr>
          <p:cNvSpPr txBox="1"/>
          <p:nvPr/>
        </p:nvSpPr>
        <p:spPr>
          <a:xfrm>
            <a:off x="4572000" y="304800"/>
            <a:ext cx="42672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6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Día </a:t>
            </a:r>
          </a:p>
          <a:p>
            <a:pPr eaLnBrk="1" hangingPunct="1">
              <a:defRPr/>
            </a:pPr>
            <a:r>
              <a:rPr lang="es-MX" sz="6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Juicio</a:t>
            </a:r>
          </a:p>
          <a:p>
            <a:pPr eaLnBrk="1" hangingPunct="1">
              <a:defRPr/>
            </a:pPr>
            <a:r>
              <a:rPr lang="es-MX" sz="6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Viene </a:t>
            </a:r>
            <a:endParaRPr lang="es-MX" sz="2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AF728-D6E5-2DB3-7A29-2F326924FD03}"/>
              </a:ext>
            </a:extLst>
          </p:cNvPr>
          <p:cNvSpPr txBox="1"/>
          <p:nvPr/>
        </p:nvSpPr>
        <p:spPr>
          <a:xfrm>
            <a:off x="5181600" y="3657600"/>
            <a:ext cx="33528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6600" b="1" dirty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¿</a:t>
            </a:r>
            <a:r>
              <a:rPr lang="es-MX" sz="66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Estas Listo?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ake-of-Fire-Bg">
            <a:extLst>
              <a:ext uri="{FF2B5EF4-FFF2-40B4-BE49-F238E27FC236}">
                <a16:creationId xmlns:a16="http://schemas.microsoft.com/office/drawing/2014/main" id="{C3E53FF9-091E-8EE8-1C46-47CD3A33D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2895600"/>
            <a:ext cx="8873612" cy="3810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38D524-0B75-2A58-36F2-958EB764954D}"/>
              </a:ext>
            </a:extLst>
          </p:cNvPr>
          <p:cNvSpPr/>
          <p:nvPr/>
        </p:nvSpPr>
        <p:spPr>
          <a:xfrm>
            <a:off x="2286000" y="457200"/>
            <a:ext cx="51860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 INFIERNO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A7986-254C-1448-3D0B-CCA3B8CA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607789EF-3B85-4A89-9244-1F634BC95BD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289D87-4B86-37B3-D491-79AB062940FE}"/>
              </a:ext>
            </a:extLst>
          </p:cNvPr>
          <p:cNvSpPr/>
          <p:nvPr/>
        </p:nvSpPr>
        <p:spPr>
          <a:xfrm>
            <a:off x="533400" y="1295400"/>
            <a:ext cx="838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Este Es el Fin Del Alma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Que No Esta Preparada Para el Juicio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B69CA3-715F-E6AF-3BA0-68023A5D153C}"/>
              </a:ext>
            </a:extLst>
          </p:cNvPr>
          <p:cNvCxnSpPr/>
          <p:nvPr/>
        </p:nvCxnSpPr>
        <p:spPr>
          <a:xfrm>
            <a:off x="2438400" y="1295400"/>
            <a:ext cx="480060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http://bp0.blogger.com/__jFgOqdirRY/R_457QIrk4I/AAAAAAAABAM/9ndvChQrk2c/s400/hell2.jpg">
            <a:extLst>
              <a:ext uri="{FF2B5EF4-FFF2-40B4-BE49-F238E27FC236}">
                <a16:creationId xmlns:a16="http://schemas.microsoft.com/office/drawing/2014/main" id="{D4446B90-7346-3D69-D891-B4125E68D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034802"/>
            <a:ext cx="3865824" cy="226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2B226A4D-D308-E7B3-58DB-4C7C3B3A89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ADC0D3-8059-4A94-BEA5-5D5B0F25A19C}" type="slidenum">
              <a:rPr lang="en-US" altLang="en-US" sz="140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2531" name="Text Box 8">
            <a:extLst>
              <a:ext uri="{FF2B5EF4-FFF2-40B4-BE49-F238E27FC236}">
                <a16:creationId xmlns:a16="http://schemas.microsoft.com/office/drawing/2014/main" id="{25112CBB-D7D4-AA20-EA55-1C4295FAE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752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endParaRPr lang="en-US" altLang="en-US" sz="1800" i="1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AutoShape 9">
            <a:extLst>
              <a:ext uri="{FF2B5EF4-FFF2-40B4-BE49-F238E27FC236}">
                <a16:creationId xmlns:a16="http://schemas.microsoft.com/office/drawing/2014/main" id="{FFF5A8CE-CF4A-10CD-9939-5C36C0A93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86000"/>
            <a:ext cx="2743200" cy="20574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3" name="Text Box 10">
            <a:extLst>
              <a:ext uri="{FF2B5EF4-FFF2-40B4-BE49-F238E27FC236}">
                <a16:creationId xmlns:a16="http://schemas.microsoft.com/office/drawing/2014/main" id="{0620AAD1-01BB-E84F-CB95-5F3E3E89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667000"/>
            <a:ext cx="2590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EL PLAN DE DIOS DE </a:t>
            </a:r>
            <a:r>
              <a:rPr lang="en-US" altLang="en-US" sz="2800">
                <a:solidFill>
                  <a:srgbClr val="0000FF"/>
                </a:solidFill>
                <a:latin typeface="Arial Black" panose="020B0A04020102020204" pitchFamily="34" charset="0"/>
              </a:rPr>
              <a:t>SALVACIÓN</a:t>
            </a:r>
            <a:endParaRPr lang="en-US" altLang="en-US" sz="2800">
              <a:solidFill>
                <a:srgbClr val="0033C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AutoShape 11">
            <a:extLst>
              <a:ext uri="{FF2B5EF4-FFF2-40B4-BE49-F238E27FC236}">
                <a16:creationId xmlns:a16="http://schemas.microsoft.com/office/drawing/2014/main" id="{03590005-1092-146C-3497-E5DD15A8B3A4}"/>
              </a:ext>
            </a:extLst>
          </p:cNvPr>
          <p:cNvSpPr>
            <a:spLocks noChangeArrowheads="1"/>
          </p:cNvSpPr>
          <p:nvPr/>
        </p:nvSpPr>
        <p:spPr bwMode="auto">
          <a:xfrm rot="-2171818">
            <a:off x="5819775" y="2295525"/>
            <a:ext cx="863600" cy="465138"/>
          </a:xfrm>
          <a:prstGeom prst="rightArrow">
            <a:avLst>
              <a:gd name="adj1" fmla="val 50000"/>
              <a:gd name="adj2" fmla="val 62103"/>
            </a:avLst>
          </a:prstGeom>
          <a:solidFill>
            <a:srgbClr val="CC00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9" name="AutoShape 12">
            <a:extLst>
              <a:ext uri="{FF2B5EF4-FFF2-40B4-BE49-F238E27FC236}">
                <a16:creationId xmlns:a16="http://schemas.microsoft.com/office/drawing/2014/main" id="{35EC3A36-B0B8-C54D-BAC8-7EE7BAE1262A}"/>
              </a:ext>
            </a:extLst>
          </p:cNvPr>
          <p:cNvSpPr>
            <a:spLocks noChangeArrowheads="1"/>
          </p:cNvSpPr>
          <p:nvPr/>
        </p:nvSpPr>
        <p:spPr bwMode="auto">
          <a:xfrm rot="2064529">
            <a:off x="5789613" y="4043363"/>
            <a:ext cx="1220787" cy="457200"/>
          </a:xfrm>
          <a:prstGeom prst="rightArrow">
            <a:avLst>
              <a:gd name="adj1" fmla="val 50000"/>
              <a:gd name="adj2" fmla="val 65888"/>
            </a:avLst>
          </a:prstGeom>
          <a:solidFill>
            <a:srgbClr val="CC00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0" name="AutoShape 13">
            <a:extLst>
              <a:ext uri="{FF2B5EF4-FFF2-40B4-BE49-F238E27FC236}">
                <a16:creationId xmlns:a16="http://schemas.microsoft.com/office/drawing/2014/main" id="{136217A3-794F-9ADE-6CA1-41EDFD0E9DD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67200" y="4419600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solidFill>
            <a:srgbClr val="CC00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1" name="AutoShape 14">
            <a:extLst>
              <a:ext uri="{FF2B5EF4-FFF2-40B4-BE49-F238E27FC236}">
                <a16:creationId xmlns:a16="http://schemas.microsoft.com/office/drawing/2014/main" id="{187CCF9A-F333-B98F-774E-FC8E5140F145}"/>
              </a:ext>
            </a:extLst>
          </p:cNvPr>
          <p:cNvSpPr>
            <a:spLocks noChangeArrowheads="1"/>
          </p:cNvSpPr>
          <p:nvPr/>
        </p:nvSpPr>
        <p:spPr bwMode="auto">
          <a:xfrm rot="-2377709">
            <a:off x="2641600" y="3987800"/>
            <a:ext cx="876300" cy="457200"/>
          </a:xfrm>
          <a:prstGeom prst="leftArrow">
            <a:avLst>
              <a:gd name="adj1" fmla="val 50000"/>
              <a:gd name="adj2" fmla="val 78273"/>
            </a:avLst>
          </a:prstGeom>
          <a:solidFill>
            <a:srgbClr val="CC00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2" name="AutoShape 15">
            <a:extLst>
              <a:ext uri="{FF2B5EF4-FFF2-40B4-BE49-F238E27FC236}">
                <a16:creationId xmlns:a16="http://schemas.microsoft.com/office/drawing/2014/main" id="{20D14D15-B13A-869C-5C14-1491AD020D50}"/>
              </a:ext>
            </a:extLst>
          </p:cNvPr>
          <p:cNvSpPr>
            <a:spLocks noChangeArrowheads="1"/>
          </p:cNvSpPr>
          <p:nvPr/>
        </p:nvSpPr>
        <p:spPr bwMode="auto">
          <a:xfrm rot="1286864">
            <a:off x="2390775" y="2244725"/>
            <a:ext cx="1108075" cy="381000"/>
          </a:xfrm>
          <a:prstGeom prst="leftArrow">
            <a:avLst>
              <a:gd name="adj1" fmla="val 50000"/>
              <a:gd name="adj2" fmla="val 80154"/>
            </a:avLst>
          </a:prstGeom>
          <a:solidFill>
            <a:srgbClr val="CC00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3" name="AutoShape 16">
            <a:extLst>
              <a:ext uri="{FF2B5EF4-FFF2-40B4-BE49-F238E27FC236}">
                <a16:creationId xmlns:a16="http://schemas.microsoft.com/office/drawing/2014/main" id="{1450FD5B-B1D3-4B80-DBF2-294B13C86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457200" cy="533400"/>
          </a:xfrm>
          <a:prstGeom prst="upArrow">
            <a:avLst>
              <a:gd name="adj1" fmla="val 50000"/>
              <a:gd name="adj2" fmla="val 33331"/>
            </a:avLst>
          </a:prstGeom>
          <a:solidFill>
            <a:srgbClr val="CC00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9129465-2563-C992-ED09-DEE0408F673D}"/>
              </a:ext>
            </a:extLst>
          </p:cNvPr>
          <p:cNvSpPr/>
          <p:nvPr/>
        </p:nvSpPr>
        <p:spPr>
          <a:xfrm>
            <a:off x="6629400" y="914400"/>
            <a:ext cx="2133600" cy="1752600"/>
          </a:xfrm>
          <a:prstGeom prst="roundRect">
            <a:avLst/>
          </a:prstGeom>
          <a:solidFill>
            <a:srgbClr val="FFFF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325" name="TextBox 24">
            <a:extLst>
              <a:ext uri="{FF2B5EF4-FFF2-40B4-BE49-F238E27FC236}">
                <a16:creationId xmlns:a16="http://schemas.microsoft.com/office/drawing/2014/main" id="{05CE268F-8098-546A-2382-35266CC49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914400"/>
            <a:ext cx="2133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latin typeface="Arial Black" panose="020B0A04020102020204" pitchFamily="34" charset="0"/>
              </a:rPr>
              <a:t>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solidFill>
                  <a:srgbClr val="0000FF"/>
                </a:solidFill>
                <a:latin typeface="Arial Black" panose="020B0A04020102020204" pitchFamily="34" charset="0"/>
              </a:rPr>
              <a:t>OYE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000">
                <a:latin typeface="Arial Black" panose="020B0A04020102020204" pitchFamily="34" charset="0"/>
              </a:rPr>
              <a:t>el Evangelio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solidFill>
                  <a:srgbClr val="0000FF"/>
                </a:solidFill>
                <a:latin typeface="Arial Black" panose="020B0A04020102020204" pitchFamily="34" charset="0"/>
              </a:rPr>
              <a:t>ROM 10:17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C5C14F8-A03C-03FA-EF84-4B0AAB56FA07}"/>
              </a:ext>
            </a:extLst>
          </p:cNvPr>
          <p:cNvSpPr/>
          <p:nvPr/>
        </p:nvSpPr>
        <p:spPr>
          <a:xfrm>
            <a:off x="6934200" y="4038600"/>
            <a:ext cx="1828800" cy="228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327" name="TextBox 26">
            <a:extLst>
              <a:ext uri="{FF2B5EF4-FFF2-40B4-BE49-F238E27FC236}">
                <a16:creationId xmlns:a16="http://schemas.microsoft.com/office/drawing/2014/main" id="{71EFCB13-E156-9230-96F3-5693FBD24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038600"/>
            <a:ext cx="1905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latin typeface="Arial Black" panose="020B0A040201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solidFill>
                  <a:srgbClr val="0000FF"/>
                </a:solidFill>
                <a:latin typeface="Arial Black" panose="020B0A04020102020204" pitchFamily="34" charset="0"/>
              </a:rPr>
              <a:t>CREER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000">
                <a:latin typeface="Arial Black" panose="020B0A04020102020204" pitchFamily="34" charset="0"/>
              </a:rPr>
              <a:t>en Cristo como Hijo de Dios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solidFill>
                  <a:srgbClr val="0000FF"/>
                </a:solidFill>
                <a:latin typeface="Arial Black" panose="020B0A04020102020204" pitchFamily="34" charset="0"/>
              </a:rPr>
              <a:t>JN 3:16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F904949-CC88-BC8C-3A24-C055C892058C}"/>
              </a:ext>
            </a:extLst>
          </p:cNvPr>
          <p:cNvSpPr/>
          <p:nvPr/>
        </p:nvSpPr>
        <p:spPr>
          <a:xfrm>
            <a:off x="3200400" y="5029200"/>
            <a:ext cx="2971800" cy="1524000"/>
          </a:xfrm>
          <a:prstGeom prst="roundRect">
            <a:avLst/>
          </a:prstGeom>
          <a:solidFill>
            <a:srgbClr val="C9E7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329" name="TextBox 28">
            <a:extLst>
              <a:ext uri="{FF2B5EF4-FFF2-40B4-BE49-F238E27FC236}">
                <a16:creationId xmlns:a16="http://schemas.microsoft.com/office/drawing/2014/main" id="{F6F0488D-7073-7664-D303-059C0A396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029200"/>
            <a:ext cx="2895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latin typeface="Arial Black" panose="020B0A04020102020204" pitchFamily="34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solidFill>
                  <a:srgbClr val="0000FF"/>
                </a:solidFill>
                <a:latin typeface="Arial Black" panose="020B0A04020102020204" pitchFamily="34" charset="0"/>
              </a:rPr>
              <a:t>ARREPIÉNTETE</a:t>
            </a:r>
            <a:endParaRPr lang="es-MX" altLang="en-US" sz="24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000">
                <a:latin typeface="Arial Black" panose="020B0A04020102020204" pitchFamily="34" charset="0"/>
              </a:rPr>
              <a:t>de tus pecados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solidFill>
                  <a:srgbClr val="0000FF"/>
                </a:solidFill>
                <a:latin typeface="Arial Black" panose="020B0A04020102020204" pitchFamily="34" charset="0"/>
              </a:rPr>
              <a:t>HCH 17:30</a:t>
            </a:r>
            <a:endParaRPr lang="es-MX" altLang="en-US" sz="180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12C8DE9-D512-9787-D5DF-339BCF027061}"/>
              </a:ext>
            </a:extLst>
          </p:cNvPr>
          <p:cNvSpPr/>
          <p:nvPr/>
        </p:nvSpPr>
        <p:spPr>
          <a:xfrm>
            <a:off x="304800" y="3505200"/>
            <a:ext cx="2438400" cy="2286000"/>
          </a:xfrm>
          <a:prstGeom prst="roundRect">
            <a:avLst/>
          </a:prstGeom>
          <a:solidFill>
            <a:srgbClr val="B7FF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331" name="TextBox 30">
            <a:extLst>
              <a:ext uri="{FF2B5EF4-FFF2-40B4-BE49-F238E27FC236}">
                <a16:creationId xmlns:a16="http://schemas.microsoft.com/office/drawing/2014/main" id="{A40A6B44-6BBE-1D86-B239-B08CF35DE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23622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latin typeface="Arial Black" panose="020B0A04020102020204" pitchFamily="34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solidFill>
                  <a:srgbClr val="0000FF"/>
                </a:solidFill>
                <a:latin typeface="Arial Black" panose="020B0A04020102020204" pitchFamily="34" charset="0"/>
              </a:rPr>
              <a:t>CONFIESA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latin typeface="Arial Black" panose="020B0A04020102020204" pitchFamily="34" charset="0"/>
              </a:rPr>
              <a:t> </a:t>
            </a:r>
            <a:r>
              <a:rPr lang="es-MX" altLang="en-US" sz="2000">
                <a:latin typeface="Arial Black" panose="020B0A04020102020204" pitchFamily="34" charset="0"/>
              </a:rPr>
              <a:t>a Cristo como el Hijo de Dios</a:t>
            </a:r>
            <a:endParaRPr lang="es-MX" altLang="en-US" sz="24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solidFill>
                  <a:srgbClr val="0000FF"/>
                </a:solidFill>
                <a:latin typeface="Arial Black" panose="020B0A04020102020204" pitchFamily="34" charset="0"/>
              </a:rPr>
              <a:t>ROM 10:9-10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n-US" sz="180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8ECB8E1-5C0A-03DA-64DA-26271DBCECCA}"/>
              </a:ext>
            </a:extLst>
          </p:cNvPr>
          <p:cNvSpPr/>
          <p:nvPr/>
        </p:nvSpPr>
        <p:spPr>
          <a:xfrm>
            <a:off x="152400" y="304800"/>
            <a:ext cx="2286000" cy="2286000"/>
          </a:xfrm>
          <a:prstGeom prst="roundRect">
            <a:avLst/>
          </a:prstGeom>
          <a:solidFill>
            <a:srgbClr val="FFD2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333" name="TextBox 32">
            <a:extLst>
              <a:ext uri="{FF2B5EF4-FFF2-40B4-BE49-F238E27FC236}">
                <a16:creationId xmlns:a16="http://schemas.microsoft.com/office/drawing/2014/main" id="{E4B1AB51-B9DA-C478-A2A7-1D878E3AE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latin typeface="Arial Black" panose="020B0A04020102020204" pitchFamily="34" charset="0"/>
              </a:rPr>
              <a:t>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solidFill>
                  <a:srgbClr val="0000FF"/>
                </a:solidFill>
                <a:latin typeface="Arial Black" panose="020B0A04020102020204" pitchFamily="34" charset="0"/>
              </a:rPr>
              <a:t>BAUTÍZATE</a:t>
            </a:r>
            <a:r>
              <a:rPr lang="es-MX" altLang="en-US" sz="2400"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000">
                <a:latin typeface="Arial Black" panose="020B0A04020102020204" pitchFamily="34" charset="0"/>
              </a:rPr>
              <a:t>para perdón de tus pecados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solidFill>
                  <a:srgbClr val="0000FF"/>
                </a:solidFill>
                <a:latin typeface="Arial Black" panose="020B0A04020102020204" pitchFamily="34" charset="0"/>
              </a:rPr>
              <a:t>HCH 2:38</a:t>
            </a:r>
            <a:endParaRPr lang="es-MX" altLang="en-US" sz="180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2BE6DA6-B131-7FDD-8493-41F23A50F546}"/>
              </a:ext>
            </a:extLst>
          </p:cNvPr>
          <p:cNvSpPr/>
          <p:nvPr/>
        </p:nvSpPr>
        <p:spPr>
          <a:xfrm>
            <a:off x="3276600" y="152400"/>
            <a:ext cx="2667000" cy="1600200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335" name="TextBox 34">
            <a:extLst>
              <a:ext uri="{FF2B5EF4-FFF2-40B4-BE49-F238E27FC236}">
                <a16:creationId xmlns:a16="http://schemas.microsoft.com/office/drawing/2014/main" id="{8E7E744F-9DE0-DDF9-F95D-DECAD4B5A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2400"/>
            <a:ext cx="2895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Black" panose="020B0A04020102020204" pitchFamily="34" charset="0"/>
              </a:rPr>
              <a:t>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 Black" panose="020B0A04020102020204" pitchFamily="34" charset="0"/>
              </a:rPr>
              <a:t>SE FIEL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000">
                <a:latin typeface="Arial Black" panose="020B0A04020102020204" pitchFamily="34" charset="0"/>
              </a:rPr>
              <a:t>hasta la muerte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 Black" panose="020B0A04020102020204" pitchFamily="34" charset="0"/>
              </a:rPr>
              <a:t>REV 2:10</a:t>
            </a:r>
            <a:endParaRPr lang="en-US" altLang="en-US" sz="180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24" grpId="0" animBg="1"/>
      <p:bldP spid="13325" grpId="0"/>
      <p:bldP spid="26" grpId="0" animBg="1"/>
      <p:bldP spid="13327" grpId="0"/>
      <p:bldP spid="28" grpId="0" animBg="1"/>
      <p:bldP spid="13329" grpId="0"/>
      <p:bldP spid="30" grpId="0" animBg="1"/>
      <p:bldP spid="13331" grpId="0"/>
      <p:bldP spid="32" grpId="0" animBg="1"/>
      <p:bldP spid="13333" grpId="0"/>
      <p:bldP spid="34" grpId="0" animBg="1"/>
      <p:bldP spid="133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FEF8B73-0D3A-4DA2-4A4D-4C46FF1D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526AE75-C187-4B24-BBE1-172192C5346F}" type="slidenum">
              <a:rPr lang="en-US" altLang="en-US" sz="14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altLang="en-US" sz="14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A309C207-4C84-01C3-BC18-5D4510B30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35000"/>
              </a:spcBef>
              <a:buClr>
                <a:srgbClr val="6666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         </a:t>
            </a:r>
            <a:endParaRPr lang="en-US" sz="22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D707F-4B2B-4FC7-32E5-346A960CE769}"/>
              </a:ext>
            </a:extLst>
          </p:cNvPr>
          <p:cNvSpPr txBox="1"/>
          <p:nvPr/>
        </p:nvSpPr>
        <p:spPr>
          <a:xfrm>
            <a:off x="152400" y="228600"/>
            <a:ext cx="3048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Día De Juicio</a:t>
            </a:r>
          </a:p>
        </p:txBody>
      </p:sp>
      <p:sp>
        <p:nvSpPr>
          <p:cNvPr id="6149" name="AutoShape 13">
            <a:extLst>
              <a:ext uri="{FF2B5EF4-FFF2-40B4-BE49-F238E27FC236}">
                <a16:creationId xmlns:a16="http://schemas.microsoft.com/office/drawing/2014/main" id="{92050142-0877-191D-C069-5FD6ED35C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85800"/>
            <a:ext cx="5562600" cy="5791200"/>
          </a:xfrm>
          <a:prstGeom prst="roundRect">
            <a:avLst>
              <a:gd name="adj" fmla="val 16667"/>
            </a:avLst>
          </a:prstGeom>
          <a:solidFill>
            <a:srgbClr val="FFFFFF">
              <a:alpha val="8196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9933FF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Box 17">
            <a:extLst>
              <a:ext uri="{FF2B5EF4-FFF2-40B4-BE49-F238E27FC236}">
                <a16:creationId xmlns:a16="http://schemas.microsoft.com/office/drawing/2014/main" id="{DCF66AC5-ECB9-1EC6-A37A-8A831068D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14400"/>
            <a:ext cx="5638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    </a:t>
            </a:r>
            <a:r>
              <a:rPr lang="en-US" altLang="en-US" u="sng">
                <a:solidFill>
                  <a:srgbClr val="0000FF"/>
                </a:solidFill>
                <a:latin typeface="Arial Black" panose="020B0A04020102020204" pitchFamily="34" charset="0"/>
              </a:rPr>
              <a:t>VENDRÁ</a:t>
            </a:r>
            <a:r>
              <a:rPr lang="es-MX" altLang="en-US" b="1">
                <a:solidFill>
                  <a:srgbClr val="0000FF"/>
                </a:solidFill>
                <a:latin typeface="Arial Black" panose="020B0A04020102020204" pitchFamily="34" charset="0"/>
              </a:rPr>
              <a:t>!!!</a:t>
            </a:r>
            <a:endParaRPr lang="es-MX" altLang="en-US" sz="2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800" b="1">
                <a:solidFill>
                  <a:srgbClr val="006600"/>
                </a:solidFill>
                <a:sym typeface="Wingdings" panose="05000000000000000000" pitchFamily="2" charset="2"/>
              </a:rPr>
              <a:t> </a:t>
            </a:r>
            <a:r>
              <a:rPr lang="es-MX" altLang="en-US" sz="2800" b="1" u="sng">
                <a:solidFill>
                  <a:srgbClr val="0000FF"/>
                </a:solidFill>
                <a:sym typeface="Wingdings" panose="05000000000000000000" pitchFamily="2" charset="2"/>
              </a:rPr>
              <a:t>El</a:t>
            </a:r>
            <a:r>
              <a:rPr lang="es-MX" altLang="en-US" sz="2800" b="1" u="sng">
                <a:solidFill>
                  <a:srgbClr val="0000FF"/>
                </a:solidFill>
              </a:rPr>
              <a:t> Propósito</a:t>
            </a:r>
            <a:r>
              <a:rPr lang="es-MX" altLang="en-US" sz="2800" b="1">
                <a:solidFill>
                  <a:srgbClr val="0000FF"/>
                </a:solidFill>
              </a:rPr>
              <a:t> </a:t>
            </a:r>
            <a:r>
              <a:rPr lang="es-MX" altLang="en-US" sz="2800" b="1"/>
              <a:t>del juicio es</a:t>
            </a:r>
            <a:r>
              <a:rPr lang="es-MX" altLang="en-US" sz="2800" b="1">
                <a:solidFill>
                  <a:srgbClr val="0000FF"/>
                </a:solidFill>
              </a:rPr>
              <a:t> “</a:t>
            </a:r>
            <a:r>
              <a:rPr lang="es-MX" altLang="en-US" sz="2800" b="1" u="sng">
                <a:solidFill>
                  <a:srgbClr val="0000FF"/>
                </a:solidFill>
              </a:rPr>
              <a:t>para ser sentenciados</a:t>
            </a:r>
            <a:r>
              <a:rPr lang="es-MX" altLang="en-US" sz="2800" b="1">
                <a:solidFill>
                  <a:srgbClr val="0000FF"/>
                </a:solidFill>
              </a:rPr>
              <a:t>”</a:t>
            </a:r>
            <a:r>
              <a:rPr lang="es-MX" altLang="en-US" sz="2800" b="1"/>
              <a:t>,          </a:t>
            </a:r>
            <a:r>
              <a:rPr lang="es-MX" altLang="en-US" sz="2800">
                <a:solidFill>
                  <a:srgbClr val="FF0000"/>
                </a:solidFill>
                <a:latin typeface="Arial Black" panose="020B0A04020102020204" pitchFamily="34" charset="0"/>
              </a:rPr>
              <a:t>MT 25:31-46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800" b="1">
                <a:solidFill>
                  <a:srgbClr val="006600"/>
                </a:solidFill>
                <a:sym typeface="Wingdings" panose="05000000000000000000" pitchFamily="2" charset="2"/>
              </a:rPr>
              <a:t></a:t>
            </a:r>
            <a:r>
              <a:rPr lang="es-MX" altLang="en-US" sz="2800" b="1">
                <a:solidFill>
                  <a:srgbClr val="FF0000"/>
                </a:solidFill>
              </a:rPr>
              <a:t> </a:t>
            </a:r>
            <a:r>
              <a:rPr lang="es-MX" altLang="en-US" sz="2800" b="1"/>
              <a:t>Este “</a:t>
            </a:r>
            <a:r>
              <a:rPr lang="es-MX" altLang="en-US" sz="2800" b="1" u="sng">
                <a:solidFill>
                  <a:srgbClr val="0000FF"/>
                </a:solidFill>
              </a:rPr>
              <a:t>juicio</a:t>
            </a:r>
            <a:r>
              <a:rPr lang="es-MX" altLang="en-US" sz="2800" b="1"/>
              <a:t>”…..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800" b="1">
                <a:solidFill>
                  <a:srgbClr val="006600"/>
                </a:solidFill>
                <a:sym typeface="Wingdings" panose="05000000000000000000" pitchFamily="2" charset="2"/>
              </a:rPr>
              <a:t>    = </a:t>
            </a:r>
            <a:r>
              <a:rPr lang="es-MX" altLang="en-US" sz="2800" b="1">
                <a:sym typeface="Wingdings" panose="05000000000000000000" pitchFamily="2" charset="2"/>
              </a:rPr>
              <a:t>S</a:t>
            </a:r>
            <a:r>
              <a:rPr lang="es-MX" altLang="en-US" sz="2800" b="1"/>
              <a:t>erá</a:t>
            </a:r>
            <a:r>
              <a:rPr lang="es-MX" altLang="en-US" sz="2800" b="1">
                <a:sym typeface="Wingdings" panose="05000000000000000000" pitchFamily="2" charset="2"/>
              </a:rPr>
              <a:t> d</a:t>
            </a:r>
            <a:r>
              <a:rPr lang="es-MX" altLang="en-US" sz="2800" b="1"/>
              <a:t>espués de </a:t>
            </a:r>
            <a:r>
              <a:rPr lang="es-MX" altLang="en-US" sz="2800" b="1" u="sng">
                <a:solidFill>
                  <a:srgbClr val="0000FF"/>
                </a:solidFill>
              </a:rPr>
              <a:t>la MUERTE</a:t>
            </a:r>
            <a:r>
              <a:rPr lang="es-MX" altLang="en-US" sz="2800" b="1"/>
              <a:t>, </a:t>
            </a:r>
            <a:r>
              <a:rPr lang="es-MX" altLang="en-US" sz="2800">
                <a:solidFill>
                  <a:srgbClr val="FF0000"/>
                </a:solidFill>
                <a:latin typeface="Arial Black" panose="020B0A04020102020204" pitchFamily="34" charset="0"/>
              </a:rPr>
              <a:t>HEB 9:27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800" b="1">
                <a:solidFill>
                  <a:srgbClr val="006600"/>
                </a:solidFill>
                <a:sym typeface="Wingdings" panose="05000000000000000000" pitchFamily="2" charset="2"/>
              </a:rPr>
              <a:t>    = </a:t>
            </a:r>
            <a:r>
              <a:rPr lang="es-MX" altLang="en-US" sz="2800" b="1">
                <a:sym typeface="Wingdings" panose="05000000000000000000" pitchFamily="2" charset="2"/>
              </a:rPr>
              <a:t>Vendrá c</a:t>
            </a:r>
            <a:r>
              <a:rPr lang="es-MX" altLang="en-US" sz="2800" b="1"/>
              <a:t>omo ladrón y en el último</a:t>
            </a:r>
            <a:r>
              <a:rPr lang="en-US" altLang="en-US" sz="2800" b="1"/>
              <a:t> </a:t>
            </a:r>
            <a:r>
              <a:rPr lang="es-MX" altLang="en-US" sz="2800" b="1"/>
              <a:t>día, </a:t>
            </a:r>
            <a:r>
              <a:rPr lang="es-MX" altLang="en-US" sz="2800">
                <a:solidFill>
                  <a:srgbClr val="FF0000"/>
                </a:solidFill>
                <a:latin typeface="Arial Black" panose="020B0A04020102020204" pitchFamily="34" charset="0"/>
              </a:rPr>
              <a:t>2 PED 3:1-14,10 </a:t>
            </a:r>
            <a:endParaRPr lang="es-MX" altLang="en-US" sz="2800"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800" b="1">
                <a:solidFill>
                  <a:srgbClr val="006600"/>
                </a:solidFill>
                <a:sym typeface="Wingdings" panose="05000000000000000000" pitchFamily="2" charset="2"/>
              </a:rPr>
              <a:t>    = </a:t>
            </a:r>
            <a:r>
              <a:rPr lang="es-MX" altLang="en-US" sz="2800" b="1"/>
              <a:t>Está </a:t>
            </a:r>
            <a:r>
              <a:rPr lang="es-MX" altLang="en-US" sz="2800" b="1" u="sng">
                <a:solidFill>
                  <a:srgbClr val="0000FF"/>
                </a:solidFill>
              </a:rPr>
              <a:t>ASIGNADO</a:t>
            </a:r>
            <a:r>
              <a:rPr lang="es-MX" altLang="en-US" sz="2800" b="1"/>
              <a:t>,                  	           </a:t>
            </a:r>
            <a:r>
              <a:rPr lang="es-MX" altLang="en-US" sz="2800">
                <a:solidFill>
                  <a:srgbClr val="FF0000"/>
                </a:solidFill>
                <a:latin typeface="Arial Black" panose="020B0A04020102020204" pitchFamily="34" charset="0"/>
              </a:rPr>
              <a:t>HCH 17:31</a:t>
            </a:r>
            <a:r>
              <a:rPr lang="es-MX" altLang="en-US" sz="280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6151" name="Picture 17">
            <a:extLst>
              <a:ext uri="{FF2B5EF4-FFF2-40B4-BE49-F238E27FC236}">
                <a16:creationId xmlns:a16="http://schemas.microsoft.com/office/drawing/2014/main" id="{D9D4D132-2BC1-F5D3-625F-3BFFEE71D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6500"/>
            <a:ext cx="30194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1CFFAE6-18D2-8A01-1AD4-A2B13DAE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AD49D73-A4F5-4FF9-A482-4D7B64499A44}" type="slidenum">
              <a:rPr lang="en-US" altLang="en-US" sz="14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altLang="en-US" sz="14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195" name="AutoShape 2">
            <a:extLst>
              <a:ext uri="{FF2B5EF4-FFF2-40B4-BE49-F238E27FC236}">
                <a16:creationId xmlns:a16="http://schemas.microsoft.com/office/drawing/2014/main" id="{15CEE412-D42A-7814-5B39-88FF5B1C4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4724400" cy="6248400"/>
          </a:xfrm>
          <a:prstGeom prst="roundRect">
            <a:avLst>
              <a:gd name="adj" fmla="val 16667"/>
            </a:avLst>
          </a:prstGeom>
          <a:solidFill>
            <a:srgbClr val="FFFFFF">
              <a:alpha val="8196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9933FF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6" name="Picture 9">
            <a:extLst>
              <a:ext uri="{FF2B5EF4-FFF2-40B4-BE49-F238E27FC236}">
                <a16:creationId xmlns:a16="http://schemas.microsoft.com/office/drawing/2014/main" id="{298E3616-2A01-B9EB-DB0E-CACDE6E9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876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C50918-F7DF-0CFB-CF3C-3628B057A8B9}"/>
              </a:ext>
            </a:extLst>
          </p:cNvPr>
          <p:cNvSpPr/>
          <p:nvPr/>
        </p:nvSpPr>
        <p:spPr>
          <a:xfrm>
            <a:off x="5181600" y="228600"/>
            <a:ext cx="3429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Día De Juicio </a:t>
            </a:r>
          </a:p>
        </p:txBody>
      </p:sp>
      <p:sp>
        <p:nvSpPr>
          <p:cNvPr id="4104" name="TextBox 9">
            <a:extLst>
              <a:ext uri="{FF2B5EF4-FFF2-40B4-BE49-F238E27FC236}">
                <a16:creationId xmlns:a16="http://schemas.microsoft.com/office/drawing/2014/main" id="{DEAD4FCF-2176-CF9D-9BB7-D5CFD325C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46482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Arial Black" panose="020B0A04020102020204" pitchFamily="34" charset="0"/>
              </a:rPr>
              <a:t>  </a:t>
            </a:r>
            <a:r>
              <a:rPr lang="en-US" altLang="en-US" u="sng">
                <a:solidFill>
                  <a:srgbClr val="0000FF"/>
                </a:solidFill>
                <a:latin typeface="Arial Black" panose="020B0A04020102020204" pitchFamily="34" charset="0"/>
              </a:rPr>
              <a:t>SERÁ</a:t>
            </a:r>
            <a:r>
              <a:rPr lang="en-US" altLang="en-US">
                <a:solidFill>
                  <a:srgbClr val="0000FF"/>
                </a:solidFill>
                <a:latin typeface="Arial Black" panose="020B0A04020102020204" pitchFamily="34" charset="0"/>
              </a:rPr>
              <a:t>                    	I</a:t>
            </a:r>
            <a:r>
              <a:rPr lang="en-US" altLang="en-US" u="sng">
                <a:solidFill>
                  <a:srgbClr val="0000FF"/>
                </a:solidFill>
                <a:latin typeface="Arial Black" panose="020B0A04020102020204" pitchFamily="34" charset="0"/>
              </a:rPr>
              <a:t>NESCAPABLE</a:t>
            </a:r>
            <a:r>
              <a:rPr lang="en-US" altLang="en-US">
                <a:solidFill>
                  <a:srgbClr val="0000FF"/>
                </a:solidFill>
                <a:latin typeface="Arial Black" panose="020B0A04020102020204" pitchFamily="34" charset="0"/>
              </a:rPr>
              <a:t>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800" b="1">
                <a:solidFill>
                  <a:srgbClr val="006600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</a:t>
            </a:r>
            <a:r>
              <a:rPr lang="es-MX" altLang="en-US" sz="2800" b="1"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es-MX" altLang="en-US" sz="2800" b="1">
                <a:cs typeface="Arial" panose="020B0604020202020204" pitchFamily="34" charset="0"/>
              </a:rPr>
              <a:t>Todos oirán Su voz,  los muertos saldrán del sepulcro, </a:t>
            </a:r>
            <a:r>
              <a:rPr lang="es-MX" altLang="en-US" sz="280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JN 5:28-29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800" b="1">
                <a:solidFill>
                  <a:srgbClr val="006600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</a:t>
            </a:r>
            <a:r>
              <a:rPr lang="es-MX" altLang="en-US" sz="2800" b="1"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es-MX" altLang="en-US" sz="2800" b="1">
                <a:cs typeface="Arial" panose="020B0604020202020204" pitchFamily="34" charset="0"/>
              </a:rPr>
              <a:t>Todos </a:t>
            </a:r>
            <a:r>
              <a:rPr lang="es-MX" altLang="en-US" sz="2800" b="1" u="sng">
                <a:solidFill>
                  <a:srgbClr val="0000FF"/>
                </a:solidFill>
              </a:rPr>
              <a:t>Darán</a:t>
            </a:r>
            <a:r>
              <a:rPr lang="es-MX" altLang="en-US" sz="2800" b="1">
                <a:cs typeface="Arial" panose="020B0604020202020204" pitchFamily="34" charset="0"/>
              </a:rPr>
              <a:t> </a:t>
            </a:r>
            <a:r>
              <a:rPr lang="es-MX" altLang="en-US" sz="2800" b="1" u="sng">
                <a:solidFill>
                  <a:srgbClr val="0000FF"/>
                </a:solidFill>
                <a:cs typeface="Arial" panose="020B0604020202020204" pitchFamily="34" charset="0"/>
              </a:rPr>
              <a:t>cuenta</a:t>
            </a:r>
            <a:r>
              <a:rPr lang="es-MX" altLang="en-US" sz="2800" b="1">
                <a:cs typeface="Arial" panose="020B0604020202020204" pitchFamily="34" charset="0"/>
              </a:rPr>
              <a:t> y </a:t>
            </a:r>
            <a:r>
              <a:rPr lang="es-MX" altLang="en-US" sz="2800" b="1" u="sng">
                <a:solidFill>
                  <a:srgbClr val="0000FF"/>
                </a:solidFill>
                <a:cs typeface="Arial" panose="020B0604020202020204" pitchFamily="34" charset="0"/>
              </a:rPr>
              <a:t>serán recompensados</a:t>
            </a:r>
            <a:r>
              <a:rPr lang="es-MX" altLang="en-US" sz="2800" b="1">
                <a:cs typeface="Arial" panose="020B0604020202020204" pitchFamily="34" charset="0"/>
              </a:rPr>
              <a:t>,               </a:t>
            </a:r>
            <a:r>
              <a:rPr lang="es-MX" altLang="en-US" sz="280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RO 14:12</a:t>
            </a:r>
            <a:r>
              <a:rPr lang="es-MX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; </a:t>
            </a:r>
            <a:r>
              <a:rPr lang="es-MX" altLang="en-US" sz="280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COR 5:10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800" b="1">
                <a:solidFill>
                  <a:srgbClr val="006600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</a:t>
            </a:r>
            <a:r>
              <a:rPr lang="es-MX" altLang="en-US" sz="2800" b="1"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es-MX" altLang="en-US" sz="2800" b="1">
                <a:cs typeface="Arial" panose="020B0604020202020204" pitchFamily="34" charset="0"/>
              </a:rPr>
              <a:t>Los que </a:t>
            </a:r>
            <a:r>
              <a:rPr lang="es-MX" altLang="en-US" sz="2800" b="1" u="sng">
                <a:solidFill>
                  <a:srgbClr val="0000FF"/>
                </a:solidFill>
                <a:cs typeface="Arial" panose="020B0604020202020204" pitchFamily="34" charset="0"/>
              </a:rPr>
              <a:t>DESCUIDEN</a:t>
            </a:r>
            <a:r>
              <a:rPr lang="es-MX" altLang="en-US" sz="2800" b="1">
                <a:cs typeface="Arial" panose="020B0604020202020204" pitchFamily="34" charset="0"/>
              </a:rPr>
              <a:t> la salvación </a:t>
            </a:r>
            <a:r>
              <a:rPr lang="es-MX" altLang="en-US" sz="2800" b="1" u="sng">
                <a:solidFill>
                  <a:srgbClr val="0000FF"/>
                </a:solidFill>
                <a:cs typeface="Arial" panose="020B0604020202020204" pitchFamily="34" charset="0"/>
              </a:rPr>
              <a:t>No </a:t>
            </a:r>
            <a:r>
              <a:rPr lang="es-MX" altLang="en-US" sz="2800" b="1" u="sng">
                <a:solidFill>
                  <a:srgbClr val="0000FF"/>
                </a:solidFill>
              </a:rPr>
              <a:t>Escaparán la retribución del Señor</a:t>
            </a:r>
            <a:r>
              <a:rPr lang="es-MX" altLang="en-US" sz="2800" b="1">
                <a:cs typeface="Arial" panose="020B0604020202020204" pitchFamily="34" charset="0"/>
              </a:rPr>
              <a:t>, </a:t>
            </a:r>
            <a:r>
              <a:rPr lang="es-MX" altLang="en-US" sz="280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HEB 2:1-3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DCD53FA-05FB-3DFA-C00D-2C597925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BF23E18-93F7-477A-8B1F-FF1F735357A0}" type="slidenum">
              <a:rPr lang="en-US" altLang="en-US" sz="14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en-US" altLang="en-US" sz="14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243" name="AutoShape 2">
            <a:extLst>
              <a:ext uri="{FF2B5EF4-FFF2-40B4-BE49-F238E27FC236}">
                <a16:creationId xmlns:a16="http://schemas.microsoft.com/office/drawing/2014/main" id="{2EB74065-7D78-85ED-9151-841BC0212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05000"/>
            <a:ext cx="5105400" cy="4191000"/>
          </a:xfrm>
          <a:prstGeom prst="roundRect">
            <a:avLst>
              <a:gd name="adj" fmla="val 16667"/>
            </a:avLst>
          </a:prstGeom>
          <a:solidFill>
            <a:srgbClr val="FFFFFF">
              <a:alpha val="8196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9933FF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0396B07F-7581-6FF1-5244-CFB77FFAC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5486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7F7B1920-453E-F584-92BB-C05AE2DBD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09800"/>
            <a:ext cx="464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3500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ECC 12:14   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s-ES" sz="3200" b="1" i="1" dirty="0">
                <a:latin typeface="Arial Black" pitchFamily="34" charset="0"/>
              </a:rPr>
              <a:t>Porque Dios traerá </a:t>
            </a:r>
            <a:r>
              <a:rPr lang="es-ES" sz="3200" b="1" i="1" u="sng" dirty="0">
                <a:solidFill>
                  <a:srgbClr val="0000FF"/>
                </a:solidFill>
                <a:latin typeface="Arial Black" pitchFamily="34" charset="0"/>
              </a:rPr>
              <a:t>toda obra a juicio</a:t>
            </a:r>
            <a:r>
              <a:rPr lang="es-ES" sz="3200" b="1" i="1" dirty="0">
                <a:latin typeface="Arial Black" pitchFamily="34" charset="0"/>
              </a:rPr>
              <a:t>, junto con </a:t>
            </a:r>
            <a:r>
              <a:rPr lang="es-ES" sz="3200" b="1" i="1" u="sng" dirty="0">
                <a:solidFill>
                  <a:srgbClr val="0000FF"/>
                </a:solidFill>
                <a:latin typeface="Arial Black" pitchFamily="34" charset="0"/>
              </a:rPr>
              <a:t>todo lo oculto</a:t>
            </a:r>
            <a:r>
              <a:rPr lang="es-ES" sz="3200" b="1" i="1" dirty="0">
                <a:latin typeface="Arial Black" pitchFamily="34" charset="0"/>
              </a:rPr>
              <a:t>, sea bueno  o sea malo.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s-ES" sz="2800" b="1" dirty="0">
                <a:solidFill>
                  <a:srgbClr val="006600"/>
                </a:solidFill>
                <a:latin typeface="Arial Black" pitchFamily="34" charset="0"/>
                <a:sym typeface="Wingdings 3"/>
              </a:rPr>
              <a:t></a:t>
            </a:r>
            <a:r>
              <a:rPr lang="es-ES" sz="2800" b="1" dirty="0">
                <a:latin typeface="Arial Black" pitchFamily="34" charset="0"/>
                <a:sym typeface="Wingdings 3"/>
              </a:rPr>
              <a:t> </a:t>
            </a:r>
            <a:r>
              <a:rPr lang="en-US" sz="2800" b="1" dirty="0">
                <a:latin typeface="Arial Black" pitchFamily="34" charset="0"/>
              </a:rPr>
              <a:t> </a:t>
            </a:r>
            <a:r>
              <a:rPr lang="es-MX" sz="2800" b="1" dirty="0">
                <a:solidFill>
                  <a:srgbClr val="FF0000"/>
                </a:solidFill>
                <a:latin typeface="Arial Black" pitchFamily="34" charset="0"/>
              </a:rPr>
              <a:t>HEB 4:13</a:t>
            </a:r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46" name="Picture 7" descr="j0258590">
            <a:extLst>
              <a:ext uri="{FF2B5EF4-FFF2-40B4-BE49-F238E27FC236}">
                <a16:creationId xmlns:a16="http://schemas.microsoft.com/office/drawing/2014/main" id="{A433AEF4-AB2A-9217-3D99-930E04B4D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447800"/>
            <a:ext cx="3429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73C493-FA5C-0152-61F0-334873A16446}"/>
              </a:ext>
            </a:extLst>
          </p:cNvPr>
          <p:cNvSpPr/>
          <p:nvPr/>
        </p:nvSpPr>
        <p:spPr>
          <a:xfrm>
            <a:off x="228600" y="4953000"/>
            <a:ext cx="29718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Día De Juicio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753732-E4CC-3E54-5652-4AEF2EEF363F}"/>
              </a:ext>
            </a:extLst>
          </p:cNvPr>
          <p:cNvSpPr/>
          <p:nvPr/>
        </p:nvSpPr>
        <p:spPr>
          <a:xfrm>
            <a:off x="3505200" y="152400"/>
            <a:ext cx="54864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>
                <a:ln w="11430"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TODAS LAS COSAS  SERAN DADAS A CONOCER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1204AB3-6C67-DA21-6244-690262662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149EB558-D7B0-465F-A11A-94CBF713FEE4}" type="slidenum">
              <a:rPr lang="en-US" altLang="en-US" sz="14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en-US" altLang="en-US" sz="14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291" name="AutoShape 2">
            <a:extLst>
              <a:ext uri="{FF2B5EF4-FFF2-40B4-BE49-F238E27FC236}">
                <a16:creationId xmlns:a16="http://schemas.microsoft.com/office/drawing/2014/main" id="{A1E831E1-3CC8-0967-CB41-F3E1D1937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52400"/>
            <a:ext cx="5486400" cy="6477000"/>
          </a:xfrm>
          <a:prstGeom prst="roundRect">
            <a:avLst>
              <a:gd name="adj" fmla="val 16667"/>
            </a:avLst>
          </a:prstGeom>
          <a:solidFill>
            <a:srgbClr val="FFFFFF">
              <a:alpha val="8196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9933FF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2395FE4B-7735-0141-F68D-87530200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87800"/>
            <a:ext cx="20574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C7175A-47C9-C620-3FA3-2152FAC1CA20}"/>
              </a:ext>
            </a:extLst>
          </p:cNvPr>
          <p:cNvSpPr/>
          <p:nvPr/>
        </p:nvSpPr>
        <p:spPr>
          <a:xfrm>
            <a:off x="152401" y="228600"/>
            <a:ext cx="3048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Día </a:t>
            </a:r>
          </a:p>
          <a:p>
            <a:pPr eaLnBrk="1" hangingPunct="1">
              <a:defRPr/>
            </a:pPr>
            <a:r>
              <a:rPr lang="es-MX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Juicio </a:t>
            </a:r>
          </a:p>
        </p:txBody>
      </p:sp>
      <p:sp>
        <p:nvSpPr>
          <p:cNvPr id="6152" name="TextBox 9">
            <a:extLst>
              <a:ext uri="{FF2B5EF4-FFF2-40B4-BE49-F238E27FC236}">
                <a16:creationId xmlns:a16="http://schemas.microsoft.com/office/drawing/2014/main" id="{D401F0F8-9BBB-0F8C-A89D-4E6B09D16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04800"/>
            <a:ext cx="53340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Arial Black" panose="020B0A04020102020204" pitchFamily="34" charset="0"/>
              </a:rPr>
              <a:t>  </a:t>
            </a:r>
            <a:r>
              <a:rPr lang="es-MX" altLang="en-US" sz="2800" u="sng">
                <a:solidFill>
                  <a:srgbClr val="0000FF"/>
                </a:solidFill>
                <a:latin typeface="Arial Black" panose="020B0A04020102020204" pitchFamily="34" charset="0"/>
              </a:rPr>
              <a:t>CRISTO SERÁ EL JUEZ</a:t>
            </a:r>
            <a:endParaRPr lang="es-MX" altLang="en-US" sz="280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800" b="1">
                <a:solidFill>
                  <a:srgbClr val="006600"/>
                </a:solidFill>
                <a:sym typeface="Wingdings" panose="05000000000000000000" pitchFamily="2" charset="2"/>
              </a:rPr>
              <a:t></a:t>
            </a:r>
            <a:r>
              <a:rPr lang="es-MX" altLang="en-US" sz="2800" b="1">
                <a:sym typeface="Wingdings" panose="05000000000000000000" pitchFamily="2" charset="2"/>
              </a:rPr>
              <a:t> </a:t>
            </a:r>
            <a:r>
              <a:rPr lang="es-MX" altLang="en-US" sz="280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HCH 17:30-31</a:t>
            </a:r>
            <a:r>
              <a:rPr lang="es-MX" altLang="en-US" sz="2800" b="1">
                <a:sym typeface="Wingdings" panose="05000000000000000000" pitchFamily="2" charset="2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800" b="1">
                <a:sym typeface="Wingdings" panose="05000000000000000000" pitchFamily="2" charset="2"/>
              </a:rPr>
              <a:t>    Todos deben arrepentirse porque un día Cristo </a:t>
            </a:r>
            <a:r>
              <a:rPr lang="es-MX" altLang="en-US" sz="2800" b="1"/>
              <a:t>juzgará</a:t>
            </a:r>
            <a:r>
              <a:rPr lang="es-MX" altLang="en-US" sz="2800" b="1">
                <a:sym typeface="Wingdings" panose="05000000000000000000" pitchFamily="2" charset="2"/>
              </a:rPr>
              <a:t>  a todos</a:t>
            </a:r>
            <a:r>
              <a:rPr lang="es-MX" altLang="en-US" sz="2800" b="1">
                <a:solidFill>
                  <a:srgbClr val="FF0000"/>
                </a:solidFill>
              </a:rPr>
              <a:t> </a:t>
            </a:r>
            <a:endParaRPr lang="es-MX" altLang="en-US" sz="2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800" b="1">
                <a:solidFill>
                  <a:srgbClr val="006600"/>
                </a:solidFill>
                <a:sym typeface="Wingdings" panose="05000000000000000000" pitchFamily="2" charset="2"/>
              </a:rPr>
              <a:t></a:t>
            </a:r>
            <a:r>
              <a:rPr lang="es-MX" altLang="en-US" sz="2800" b="1">
                <a:sym typeface="Wingdings" panose="05000000000000000000" pitchFamily="2" charset="2"/>
              </a:rPr>
              <a:t> </a:t>
            </a:r>
            <a:r>
              <a:rPr lang="es-MX" altLang="en-US" sz="280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JN 5:22-23</a:t>
            </a:r>
            <a:r>
              <a:rPr lang="es-MX" altLang="en-US" sz="2800" b="1">
                <a:sym typeface="Wingdings" panose="05000000000000000000" pitchFamily="2" charset="2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800" b="1">
                <a:sym typeface="Wingdings" panose="05000000000000000000" pitchFamily="2" charset="2"/>
              </a:rPr>
              <a:t>     Dios Padre ha dejado el juicio al Hijo</a:t>
            </a:r>
            <a:endParaRPr lang="es-MX" altLang="en-US" sz="2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800" b="1">
                <a:solidFill>
                  <a:srgbClr val="006600"/>
                </a:solidFill>
                <a:sym typeface="Wingdings" panose="05000000000000000000" pitchFamily="2" charset="2"/>
              </a:rPr>
              <a:t></a:t>
            </a:r>
            <a:r>
              <a:rPr lang="es-MX" altLang="en-US" sz="2800" b="1">
                <a:sym typeface="Wingdings" panose="05000000000000000000" pitchFamily="2" charset="2"/>
              </a:rPr>
              <a:t> </a:t>
            </a:r>
            <a:r>
              <a:rPr lang="es-MX" altLang="en-US" sz="2800" b="1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HCH 10:42</a:t>
            </a:r>
            <a:r>
              <a:rPr lang="es-MX" altLang="en-US" sz="2800" b="1">
                <a:sym typeface="Wingdings" panose="05000000000000000000" pitchFamily="2" charset="2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800" b="1">
                <a:sym typeface="Wingdings" panose="05000000000000000000" pitchFamily="2" charset="2"/>
              </a:rPr>
              <a:t>    Pablo afirma que         Cristo es el Juez de         todos</a:t>
            </a:r>
            <a:endParaRPr lang="es-MX" altLang="en-US" sz="2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C09FB0F-60C9-FE1C-61E7-E6DDD683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9AAD856-E3F2-426E-8767-D34E4A598B6C}" type="slidenum">
              <a:rPr lang="en-US" altLang="en-US" sz="14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n-US" altLang="en-US" sz="14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9" name="Picture 11">
            <a:extLst>
              <a:ext uri="{FF2B5EF4-FFF2-40B4-BE49-F238E27FC236}">
                <a16:creationId xmlns:a16="http://schemas.microsoft.com/office/drawing/2014/main" id="{4B0DB6EF-EB2D-B8D8-46A2-D036EFA39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113"/>
            <a:ext cx="4343400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2">
            <a:extLst>
              <a:ext uri="{FF2B5EF4-FFF2-40B4-BE49-F238E27FC236}">
                <a16:creationId xmlns:a16="http://schemas.microsoft.com/office/drawing/2014/main" id="{42B062E1-83F7-C902-ABEC-EB4629DFA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8600"/>
            <a:ext cx="4724400" cy="6400800"/>
          </a:xfrm>
          <a:prstGeom prst="roundRect">
            <a:avLst>
              <a:gd name="adj" fmla="val 9264"/>
            </a:avLst>
          </a:prstGeom>
          <a:solidFill>
            <a:srgbClr val="FFFFFF">
              <a:alpha val="8196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9933FF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5" name="TextBox 8">
            <a:extLst>
              <a:ext uri="{FF2B5EF4-FFF2-40B4-BE49-F238E27FC236}">
                <a16:creationId xmlns:a16="http://schemas.microsoft.com/office/drawing/2014/main" id="{C27710D1-8A51-76E8-8BBC-611AE3B0F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04800"/>
            <a:ext cx="44958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 Black" panose="020B0A04020102020204" pitchFamily="34" charset="0"/>
              </a:rPr>
              <a:t>     </a:t>
            </a:r>
            <a:r>
              <a:rPr lang="en-US" altLang="en-US" u="sng">
                <a:solidFill>
                  <a:srgbClr val="0000FF"/>
                </a:solidFill>
                <a:latin typeface="Arial Black" panose="020B0A04020102020204" pitchFamily="34" charset="0"/>
              </a:rPr>
              <a:t>SERÁ FINAL</a:t>
            </a:r>
            <a:endParaRPr lang="en-US" altLang="en-US" sz="2800" u="sng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800" b="1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r>
              <a:rPr lang="es-MX" altLang="en-US" sz="2800" b="1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MX" altLang="en-US" sz="2800" b="1">
                <a:cs typeface="Arial" panose="020B0604020202020204" pitchFamily="34" charset="0"/>
              </a:rPr>
              <a:t>El Cielo y el Infierno son </a:t>
            </a:r>
            <a:r>
              <a:rPr lang="es-MX" altLang="en-US" sz="2800" b="1" u="sng">
                <a:solidFill>
                  <a:srgbClr val="0000FF"/>
                </a:solidFill>
                <a:cs typeface="Arial" panose="020B0604020202020204" pitchFamily="34" charset="0"/>
              </a:rPr>
              <a:t>los destinos final de las almas</a:t>
            </a:r>
            <a:r>
              <a:rPr lang="es-MX" altLang="en-US" sz="2800" b="1">
                <a:cs typeface="Arial" panose="020B0604020202020204" pitchFamily="34" charset="0"/>
              </a:rPr>
              <a:t>, </a:t>
            </a:r>
            <a:r>
              <a:rPr lang="es-MX" altLang="en-US" sz="280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JN 14:1-3</a:t>
            </a:r>
            <a:r>
              <a:rPr lang="es-MX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; </a:t>
            </a:r>
            <a:r>
              <a:rPr lang="es-MX" altLang="en-US" sz="280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REV 20:10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800" b="1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r>
              <a:rPr lang="es-MX" altLang="en-US" sz="2800" b="1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MX" altLang="en-US" sz="2800" b="1">
                <a:cs typeface="Arial" panose="020B0604020202020204" pitchFamily="34" charset="0"/>
              </a:rPr>
              <a:t>Los justos recibirán el </a:t>
            </a:r>
            <a:r>
              <a:rPr lang="es-MX" altLang="en-US" sz="2800" b="1" u="sng">
                <a:solidFill>
                  <a:srgbClr val="0000FF"/>
                </a:solidFill>
                <a:cs typeface="Arial" panose="020B0604020202020204" pitchFamily="34" charset="0"/>
              </a:rPr>
              <a:t>Cielo</a:t>
            </a:r>
            <a:r>
              <a:rPr lang="es-MX" altLang="en-US" sz="2800" b="1">
                <a:cs typeface="Arial" panose="020B0604020202020204" pitchFamily="34" charset="0"/>
              </a:rPr>
              <a:t>, los malos irán al </a:t>
            </a:r>
            <a:r>
              <a:rPr lang="es-MX" altLang="en-US" sz="2800" b="1" u="sng">
                <a:solidFill>
                  <a:srgbClr val="0000FF"/>
                </a:solidFill>
                <a:cs typeface="Arial" panose="020B0604020202020204" pitchFamily="34" charset="0"/>
              </a:rPr>
              <a:t>Infierno</a:t>
            </a:r>
            <a:r>
              <a:rPr lang="es-MX" altLang="en-US" sz="2800" b="1">
                <a:cs typeface="Arial" panose="020B0604020202020204" pitchFamily="34" charset="0"/>
              </a:rPr>
              <a:t>, </a:t>
            </a:r>
            <a:r>
              <a:rPr lang="es-MX" altLang="en-US" sz="280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25:46</a:t>
            </a:r>
            <a:r>
              <a:rPr lang="es-MX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s-MX" altLang="en-US" sz="2800" b="1">
                <a:cs typeface="Arial" panose="020B0604020202020204" pitchFamily="34" charset="0"/>
              </a:rPr>
              <a:t>así como los que </a:t>
            </a:r>
            <a:r>
              <a:rPr lang="es-MX" altLang="en-US" sz="2800" b="1" u="sng">
                <a:solidFill>
                  <a:srgbClr val="0000FF"/>
                </a:solidFill>
                <a:cs typeface="Arial" panose="020B0604020202020204" pitchFamily="34" charset="0"/>
              </a:rPr>
              <a:t>NO obedecen el evangelio</a:t>
            </a:r>
            <a:r>
              <a:rPr lang="es-MX" altLang="en-US" sz="2800" b="1">
                <a:cs typeface="Arial" panose="020B0604020202020204" pitchFamily="34" charset="0"/>
              </a:rPr>
              <a:t>,   </a:t>
            </a:r>
            <a:r>
              <a:rPr lang="es-MX" altLang="en-US" sz="280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TES 1:7-9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80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r>
              <a:rPr lang="es-MX" altLang="en-US" sz="2800"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MX" altLang="en-US" sz="2800" b="1">
                <a:cs typeface="Arial" panose="020B0604020202020204" pitchFamily="34" charset="0"/>
              </a:rPr>
              <a:t>Tu sentencia será final </a:t>
            </a:r>
            <a:r>
              <a:rPr lang="es-MX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– </a:t>
            </a:r>
            <a:r>
              <a:rPr lang="es-MX" altLang="en-US" sz="2800" b="1" u="sng">
                <a:solidFill>
                  <a:srgbClr val="0000FF"/>
                </a:solidFill>
                <a:cs typeface="Arial" panose="020B0604020202020204" pitchFamily="34" charset="0"/>
              </a:rPr>
              <a:t>no habrá apelación</a:t>
            </a:r>
            <a:r>
              <a:rPr lang="es-MX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C97E4F-EB3A-EADE-9B37-DDBD2F413DCC}"/>
              </a:ext>
            </a:extLst>
          </p:cNvPr>
          <p:cNvSpPr/>
          <p:nvPr/>
        </p:nvSpPr>
        <p:spPr>
          <a:xfrm>
            <a:off x="0" y="0"/>
            <a:ext cx="40386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Día De Juicio 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E95FC3A-946C-8DB8-5FFD-F15E322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994935F-6DB2-468F-8DC7-7D480EEE660F}" type="slidenum">
              <a:rPr lang="en-US" alt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en-US" altLang="en-US" sz="1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2729D0BD-F8AA-90BF-0BBA-76298CA5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3434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3">
            <a:extLst>
              <a:ext uri="{FF2B5EF4-FFF2-40B4-BE49-F238E27FC236}">
                <a16:creationId xmlns:a16="http://schemas.microsoft.com/office/drawing/2014/main" id="{2098F881-D361-7F5D-247E-BADCC446E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8600"/>
            <a:ext cx="4724400" cy="6400800"/>
          </a:xfrm>
          <a:prstGeom prst="roundRect">
            <a:avLst>
              <a:gd name="adj" fmla="val 9264"/>
            </a:avLst>
          </a:prstGeom>
          <a:solidFill>
            <a:srgbClr val="FFFFFF">
              <a:alpha val="8196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9933FF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TextBox 9">
            <a:extLst>
              <a:ext uri="{FF2B5EF4-FFF2-40B4-BE49-F238E27FC236}">
                <a16:creationId xmlns:a16="http://schemas.microsoft.com/office/drawing/2014/main" id="{76E069A9-1B2A-9640-4DFF-8E23FCA17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04800"/>
            <a:ext cx="45720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400">
                <a:solidFill>
                  <a:srgbClr val="0000FF"/>
                </a:solidFill>
                <a:latin typeface="Arial Black" panose="020B0A04020102020204" pitchFamily="34" charset="0"/>
              </a:rPr>
              <a:t>    </a:t>
            </a:r>
            <a:r>
              <a:rPr lang="es-MX" altLang="en-US">
                <a:solidFill>
                  <a:srgbClr val="0000FF"/>
                </a:solidFill>
                <a:latin typeface="Arial Black" panose="020B0A04020102020204" pitchFamily="34" charset="0"/>
              </a:rPr>
              <a:t>TU ESTÁS ALLÍ</a:t>
            </a:r>
            <a:r>
              <a:rPr lang="es-MX" altLang="en-US">
                <a:latin typeface="Arial Black" panose="020B0A04020102020204" pitchFamily="34" charset="0"/>
              </a:rPr>
              <a:t> </a:t>
            </a:r>
            <a:r>
              <a:rPr lang="es-MX" altLang="en-US" sz="2400">
                <a:latin typeface="Arial Black" panose="020B0A04020102020204" pitchFamily="34" charset="0"/>
              </a:rPr>
              <a:t>                    	               </a:t>
            </a:r>
            <a:r>
              <a:rPr lang="es-MX" altLang="en-US" sz="2400">
                <a:solidFill>
                  <a:srgbClr val="FF0000"/>
                </a:solidFill>
                <a:latin typeface="Arial Black" panose="020B0A04020102020204" pitchFamily="34" charset="0"/>
              </a:rPr>
              <a:t>ROM 14:12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400" b="1"/>
              <a:t>¿Sacrificaste</a:t>
            </a:r>
            <a:r>
              <a:rPr lang="es-MX" altLang="en-US" sz="2400" b="1">
                <a:cs typeface="Arial" panose="020B0604020202020204" pitchFamily="34" charset="0"/>
              </a:rPr>
              <a:t> tu cuerpo al Señor?  	        </a:t>
            </a:r>
            <a:r>
              <a:rPr lang="es-MX" altLang="en-US" sz="2400" b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ROM 12:1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400" b="1"/>
              <a:t>¿Amaste a Dios con todo tu ser</a:t>
            </a:r>
            <a:r>
              <a:rPr lang="es-MX" altLang="en-US" sz="2400" b="1">
                <a:cs typeface="Arial" panose="020B0604020202020204" pitchFamily="34" charset="0"/>
              </a:rPr>
              <a:t>?  	                   </a:t>
            </a:r>
            <a:r>
              <a:rPr lang="es-MX" altLang="en-US" sz="240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22:37</a:t>
            </a:r>
            <a:endParaRPr lang="es-MX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400" b="1"/>
              <a:t>¿Qué</a:t>
            </a:r>
            <a:r>
              <a:rPr lang="es-MX" altLang="en-US" sz="2400" b="1">
                <a:cs typeface="Arial" panose="020B0604020202020204" pitchFamily="34" charset="0"/>
              </a:rPr>
              <a:t> fue tu propósito en la vida?                     </a:t>
            </a:r>
            <a:r>
              <a:rPr lang="es-MX" altLang="en-US" sz="2400" b="1" i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ECC 12:13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400" b="1"/>
              <a:t>¿Qué</a:t>
            </a:r>
            <a:r>
              <a:rPr lang="es-MX" altLang="en-US" sz="2400" b="1">
                <a:cs typeface="Arial" panose="020B0604020202020204" pitchFamily="34" charset="0"/>
              </a:rPr>
              <a:t> fueron tus prioridades? 	                    </a:t>
            </a:r>
            <a:r>
              <a:rPr lang="es-MX" altLang="en-US" sz="2400" b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6:33</a:t>
            </a:r>
            <a:endParaRPr lang="es-MX" altLang="en-US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400" b="1"/>
              <a:t>¿Cuántas almas</a:t>
            </a:r>
            <a:r>
              <a:rPr lang="es-MX" altLang="en-US" sz="2400" b="1">
                <a:cs typeface="Arial" panose="020B0604020202020204" pitchFamily="34" charset="0"/>
              </a:rPr>
              <a:t> trajiste al Señor?    	       </a:t>
            </a:r>
            <a:r>
              <a:rPr lang="es-MX" altLang="en-US" sz="240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PROV 11:30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400" b="1"/>
              <a:t>¿Obedeciste el evangelio?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400" b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	      ROM 1:16</a:t>
            </a:r>
            <a:endParaRPr lang="es-MX" altLang="en-US" sz="240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n-US" sz="240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77CF2-EE94-FE03-CAE4-5323AF5B75E8}"/>
              </a:ext>
            </a:extLst>
          </p:cNvPr>
          <p:cNvSpPr/>
          <p:nvPr/>
        </p:nvSpPr>
        <p:spPr>
          <a:xfrm>
            <a:off x="152400" y="152400"/>
            <a:ext cx="3886199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Día De Juicio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A5FE5-3946-F151-F460-41D15E29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41C0E4F-C6E9-4692-A3A8-D502DD182D30}" type="slidenum">
              <a:rPr lang="en-US" altLang="en-US" sz="14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en-US" altLang="en-US" sz="14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8435" name="Picture 15">
            <a:extLst>
              <a:ext uri="{FF2B5EF4-FFF2-40B4-BE49-F238E27FC236}">
                <a16:creationId xmlns:a16="http://schemas.microsoft.com/office/drawing/2014/main" id="{74298C9B-330F-E767-B02C-5095FAA477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4100513" cy="4297363"/>
          </a:xfrm>
          <a:noFill/>
        </p:spPr>
      </p:pic>
      <p:sp>
        <p:nvSpPr>
          <p:cNvPr id="10" name="AutoShape 16">
            <a:extLst>
              <a:ext uri="{FF2B5EF4-FFF2-40B4-BE49-F238E27FC236}">
                <a16:creationId xmlns:a16="http://schemas.microsoft.com/office/drawing/2014/main" id="{56A0A1B5-4AE6-5F86-4CD8-CF9E0A0F5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"/>
            <a:ext cx="4876800" cy="2895600"/>
          </a:xfrm>
          <a:prstGeom prst="wedgeRoundRectCallout">
            <a:avLst>
              <a:gd name="adj1" fmla="val -84963"/>
              <a:gd name="adj2" fmla="val 2406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25:34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600" b="1">
                <a:latin typeface="Arial Black" panose="020B0A04020102020204" pitchFamily="34" charset="0"/>
                <a:cs typeface="Arial" panose="020B0604020202020204" pitchFamily="34" charset="0"/>
              </a:rPr>
              <a:t>“Venid, benditos de mi Padre, heredad el reino preparado para vosotros desde la fundación del mundo”</a:t>
            </a:r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075B9A1B-DB88-A5E5-04B5-D9CD5898C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419600"/>
            <a:ext cx="5791200" cy="2209800"/>
          </a:xfrm>
          <a:prstGeom prst="wedgeRoundRectCallout">
            <a:avLst>
              <a:gd name="adj1" fmla="val -70176"/>
              <a:gd name="adj2" fmla="val -10330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25:41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600" b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“..Apartaos de mi, malditos, al fuego eterno que ha sido preparado para el diablo y sus ángeles.”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570240-9FAC-7764-1B46-4ECAC6824391}"/>
              </a:ext>
            </a:extLst>
          </p:cNvPr>
          <p:cNvSpPr txBox="1"/>
          <p:nvPr/>
        </p:nvSpPr>
        <p:spPr>
          <a:xfrm>
            <a:off x="0" y="0"/>
            <a:ext cx="4724400" cy="17543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36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Lo que oigas al Señor decirte, </a:t>
            </a:r>
            <a:r>
              <a:rPr lang="es-MX" sz="3600" u="sng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ESTA EN TI</a:t>
            </a:r>
            <a:r>
              <a:rPr lang="es-MX" sz="36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2E7FE-2F02-8122-4225-0EC7CBBEC8EF}"/>
              </a:ext>
            </a:extLst>
          </p:cNvPr>
          <p:cNvSpPr txBox="1"/>
          <p:nvPr/>
        </p:nvSpPr>
        <p:spPr>
          <a:xfrm>
            <a:off x="6019800" y="3733800"/>
            <a:ext cx="838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U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D40225-66F8-5595-036C-8225FC8F5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3400" y="762000"/>
            <a:ext cx="4648200" cy="5943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s-MX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estudiamos después de esta vida nos espera solamente 2 destinos…. prepárate para que tu destino sea el Cielo </a:t>
            </a:r>
          </a:p>
          <a:p>
            <a:pPr>
              <a:buFontTx/>
              <a:buNone/>
              <a:defRPr/>
            </a:pPr>
            <a:r>
              <a:rPr lang="es-MX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porque si  Pierdes el Cielo  solo queda…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9039E424-FDD3-8CE9-C785-7A9E3BE2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76CAAC-4A62-444A-881A-545ED868C5BC}" type="slidenum">
              <a:rPr lang="en-US" altLang="en-US" sz="140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14D3BE-285C-90E0-28DF-CC72AC5F38EE}"/>
              </a:ext>
            </a:extLst>
          </p:cNvPr>
          <p:cNvSpPr/>
          <p:nvPr/>
        </p:nvSpPr>
        <p:spPr>
          <a:xfrm>
            <a:off x="304800" y="152400"/>
            <a:ext cx="3631122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charset="0"/>
              </a:rPr>
              <a:t>CONCLUSION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436B1E-8EBC-65FD-1AA2-D9C5402C9C9A}"/>
              </a:ext>
            </a:extLst>
          </p:cNvPr>
          <p:cNvCxnSpPr/>
          <p:nvPr/>
        </p:nvCxnSpPr>
        <p:spPr>
          <a:xfrm>
            <a:off x="4876800" y="6553200"/>
            <a:ext cx="251460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939</Words>
  <Application>Microsoft Office PowerPoint</Application>
  <PresentationFormat>Presentación en pantalla (4:3)</PresentationFormat>
  <Paragraphs>140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Black Chancery</vt:lpstr>
      <vt:lpstr>Arial Black</vt:lpstr>
      <vt:lpstr>Berlin Sans FB Demi</vt:lpstr>
      <vt:lpstr>Wingdings</vt:lpstr>
      <vt:lpstr>Wingdings 3</vt:lpstr>
      <vt:lpstr>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65th Street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A Day Coming!!!</dc:title>
  <dc:creator>Don McClain</dc:creator>
  <cp:lastModifiedBy>Word Group</cp:lastModifiedBy>
  <cp:revision>127</cp:revision>
  <dcterms:created xsi:type="dcterms:W3CDTF">2005-11-08T17:35:12Z</dcterms:created>
  <dcterms:modified xsi:type="dcterms:W3CDTF">2023-03-16T19:14:23Z</dcterms:modified>
</cp:coreProperties>
</file>