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314" r:id="rId3"/>
    <p:sldId id="310" r:id="rId4"/>
    <p:sldId id="312" r:id="rId5"/>
    <p:sldId id="330" r:id="rId6"/>
    <p:sldId id="320" r:id="rId7"/>
    <p:sldId id="285" r:id="rId8"/>
    <p:sldId id="322" r:id="rId9"/>
    <p:sldId id="324" r:id="rId10"/>
    <p:sldId id="297" r:id="rId11"/>
    <p:sldId id="326" r:id="rId12"/>
    <p:sldId id="268" r:id="rId13"/>
    <p:sldId id="292" r:id="rId14"/>
    <p:sldId id="32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66"/>
    <a:srgbClr val="9900CC"/>
    <a:srgbClr val="006600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4" autoAdjust="0"/>
    <p:restoredTop sz="94660"/>
  </p:normalViewPr>
  <p:slideViewPr>
    <p:cSldViewPr>
      <p:cViewPr varScale="1">
        <p:scale>
          <a:sx n="104" d="100"/>
          <a:sy n="104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01B7E-E66A-43B1-9CF5-3E4D0C9598C0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347E9-871A-41E8-A421-6B771EF832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103A-C50D-4614-8191-9222EC694A86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8FE21-F15E-401D-82DB-0FDF4523D5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1CFA-1330-49F3-B6BB-71038A2101F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195-D546-4DAD-B4F6-1FD6974C7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1CFA-1330-49F3-B6BB-71038A2101F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195-D546-4DAD-B4F6-1FD6974C7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1CFA-1330-49F3-B6BB-71038A2101F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195-D546-4DAD-B4F6-1FD6974C7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30" name="Picture 26" descr="07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20F22F-17D4-4E97-906D-2B79353313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9F312-5DE2-4260-A80C-9E6263E2C2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87149-CFC6-4E0A-B896-5CC0C455E2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C467-EC2D-4951-B34E-C634F2CC15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09E41-D67B-461E-B5B6-148A5296C0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B37E9-E30D-40B6-B52A-24A4673DB7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0FB8D-2640-47F7-B235-5955F2713C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C8DC2-42C3-4A1B-9AB9-A1CE3FB574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1CFA-1330-49F3-B6BB-71038A2101F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195-D546-4DAD-B4F6-1FD6974C7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70F05-1C9D-4431-8730-5BDA1730E2A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FBE91-609F-47FE-855C-72F01A7DF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0038" y="457200"/>
            <a:ext cx="2063750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40438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2DDC0-908A-48F7-906E-0E55F431788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1CFA-1330-49F3-B6BB-71038A2101F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195-D546-4DAD-B4F6-1FD6974C7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1CFA-1330-49F3-B6BB-71038A2101F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195-D546-4DAD-B4F6-1FD6974C7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1CFA-1330-49F3-B6BB-71038A2101F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195-D546-4DAD-B4F6-1FD6974C7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1CFA-1330-49F3-B6BB-71038A2101F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195-D546-4DAD-B4F6-1FD6974C7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1CFA-1330-49F3-B6BB-71038A2101F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195-D546-4DAD-B4F6-1FD6974C7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1CFA-1330-49F3-B6BB-71038A2101F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195-D546-4DAD-B4F6-1FD6974C7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1CFA-1330-49F3-B6BB-71038A2101F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2195-D546-4DAD-B4F6-1FD6974C7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41CFA-1330-49F3-B6BB-71038A2101FB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12195-D546-4DAD-B4F6-1FD6974C7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06" name="Picture 26" descr="077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524000"/>
            <a:ext cx="8229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DC55BB-EA6B-4269-95D1-6304937C2C1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god%20can%20destroy%20both%20body%20and%20soul%20in%20Hell&amp;source=images&amp;cd=&amp;cad=rja&amp;docid=Dv8-JHk_RxsP_M&amp;tbnid=NJgRXhR4wFzw4M:&amp;ved=0CAUQjRw&amp;url=http://www.rainhamaria.com.br/Pagina/13731/Padre-canadense-contesta-Papa-e-diz-que-ateus-vao-para-inferno&amp;ei=kRYNUtHTCeOGyQGBh4CYDQ&amp;bvm=bv.50768961,d.b2I&amp;psig=AFQjCNFdb6nSuWfJH4SnlcUyS7nn8z4t-Q&amp;ust=137667574969227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god%20can%20destroy%20both%20body%20and%20soul%20in%20Hell&amp;source=images&amp;cd=&amp;cad=rja&amp;docid=Dv8-JHk_RxsP_M&amp;tbnid=NJgRXhR4wFzw4M:&amp;ved=0CAUQjRw&amp;url=http://www.rainhamaria.com.br/Pagina/13731/Padre-canadense-contesta-Papa-e-diz-que-ateus-vao-para-inferno&amp;ei=kRYNUtHTCeOGyQGBh4CYDQ&amp;bvm=bv.50768961,d.b2I&amp;psig=AFQjCNFdb6nSuWfJH4SnlcUyS7nn8z4t-Q&amp;ust=137667574969227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2Cf5xig7Z_RvLM&amp;tbnid=MbI-68CCQmWMvM:&amp;ved=0CAUQjRw&amp;url=http://www.picstopin.com/280/the-maggots-are-names-of-slipknot-fansthese-blog-not-only-about-/http:||1*bp*blogspot*com|_hrjSppS25gM|THo3LR8XElI|AAAAAAAAAGU|ai9pBehAnY4|s400|8494-1-400x400*jpg/&amp;ei=-6AXU--9JoH22QWtjoDQAQ&amp;bvm=bv.62577051,d.b2I&amp;psig=AFQjCNHwdJJ4Uad8BcR4F54pLAHygMsg2g&amp;ust=139414384587009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2.bp.blogspot.com/_PpNuf6LljjQ/SwyQiJ9rsAI/AAAAAAAAD-o/qbc07HAnQa8/s1600/30oct09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609600"/>
            <a:ext cx="3581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EL </a:t>
            </a:r>
          </a:p>
          <a:p>
            <a:pPr algn="ctr"/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PAGO</a:t>
            </a:r>
          </a:p>
          <a:p>
            <a:pPr algn="ctr"/>
            <a:r>
              <a:rPr lang="en-US" sz="5400" b="1" cap="none" spc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DEL</a:t>
            </a:r>
          </a:p>
          <a:p>
            <a:pPr algn="ctr"/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PECADO</a:t>
            </a:r>
            <a:endParaRPr lang="en-US" sz="48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048000"/>
            <a:ext cx="3581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EL 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REGALO </a:t>
            </a:r>
          </a:p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DE 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DIOS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3886200"/>
            <a:ext cx="7617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y</a:t>
            </a:r>
            <a:endParaRPr lang="en-US" sz="72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3400" y="685800"/>
            <a:ext cx="447994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ROMANOS 6:23</a:t>
            </a:r>
            <a:endParaRPr lang="en-US" sz="40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715000"/>
            <a:ext cx="447994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ROMANOS 6:23</a:t>
            </a:r>
            <a:endParaRPr lang="en-US" sz="40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http://www.atikoestudio.com/disenador/grafico/fondos/powerpoint/fond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3581400"/>
            <a:ext cx="754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REGALO </a:t>
            </a:r>
            <a:r>
              <a:rPr lang="en-US" sz="4800" b="1" cap="none" spc="0" dirty="0">
                <a:ln w="28575">
                  <a:solidFill>
                    <a:sysClr val="windowText" lastClr="000000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DIOS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68541" y="4495800"/>
            <a:ext cx="29822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 VIDA</a:t>
            </a:r>
          </a:p>
          <a:p>
            <a:pPr algn="ctr"/>
            <a:r>
              <a:rPr lang="en-US" sz="4800" b="1" i="1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ETERNA</a:t>
            </a:r>
            <a:endParaRPr lang="en-US" sz="4800" b="1" i="1" cap="none" spc="0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Picture 4" descr="http://www.soulwinning.info/images/gift_of_eternal_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399"/>
            <a:ext cx="563880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http://www.atikoestudio.com/disenador/grafico/fondos/powerpoint/fond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28600"/>
            <a:ext cx="81534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GEN 2:7</a:t>
            </a:r>
            <a:r>
              <a:rPr lang="es-MX" b="1" dirty="0">
                <a:ln w="19050">
                  <a:solidFill>
                    <a:schemeClr val="tx1"/>
                  </a:solidFill>
                </a:ln>
                <a:latin typeface="Arial Black" pitchFamily="34" charset="0"/>
                <a:sym typeface="Wingdings 3"/>
              </a:rPr>
              <a:t>; </a:t>
            </a:r>
            <a:r>
              <a:rPr lang="es-MX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  <a:sym typeface="Wingdings 3"/>
              </a:rPr>
              <a:t>HCH 17:25</a:t>
            </a:r>
          </a:p>
          <a:p>
            <a:pPr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= Dios nos dio vida física que es temporal y nos dio un espíritu que es eterno; ambos son un regalo de Dios!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Wingdings 3"/>
            </a:endParaRPr>
          </a:p>
          <a:p>
            <a:pPr>
              <a:buNone/>
            </a:pPr>
            <a:r>
              <a:rPr lang="es-MX" dirty="0">
                <a:latin typeface="Arial Black" pitchFamily="34" charset="0"/>
              </a:rPr>
              <a:t>¿Qué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 es vida eterna que Dios nos regala?</a:t>
            </a:r>
          </a:p>
          <a:p>
            <a:pPr>
              <a:buNone/>
            </a:pPr>
            <a:r>
              <a:rPr lang="es-MX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JN 14:1-3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   </a:t>
            </a:r>
          </a:p>
          <a:p>
            <a:pPr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   = </a:t>
            </a:r>
            <a:r>
              <a:rPr lang="es-MX" b="1" dirty="0">
                <a:ln w="12700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Es con Cristo </a:t>
            </a:r>
          </a:p>
          <a:p>
            <a:pPr>
              <a:buNone/>
            </a:pPr>
            <a:r>
              <a:rPr lang="es-MX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1 TES 4:16-17</a:t>
            </a:r>
            <a:r>
              <a:rPr lang="es-MX" sz="3200" b="1" dirty="0">
                <a:ln w="12700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             </a:t>
            </a:r>
            <a:endParaRPr lang="es-MX" sz="32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Wingdings 3"/>
            </a:endParaRPr>
          </a:p>
          <a:p>
            <a:pPr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   = </a:t>
            </a:r>
            <a:r>
              <a:rPr lang="es-MX" b="1" dirty="0">
                <a:ln w="12700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Es Para Siempre</a:t>
            </a:r>
          </a:p>
          <a:p>
            <a:pPr>
              <a:buNone/>
            </a:pPr>
            <a:r>
              <a:rPr lang="es-MX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SAL 23:6                      </a:t>
            </a:r>
          </a:p>
          <a:p>
            <a:pPr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   = </a:t>
            </a:r>
            <a:r>
              <a:rPr lang="es-MX" b="1" dirty="0">
                <a:ln w="12700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Es en Cielo </a:t>
            </a:r>
          </a:p>
          <a:p>
            <a:pPr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 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pic>
        <p:nvPicPr>
          <p:cNvPr id="8" name="Picture 2" descr="http://ubdavid.org/espanol/cch/graphics/6_gi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3712029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715740">
            <a:off x="6168713" y="3576187"/>
            <a:ext cx="904116" cy="264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Vida</a:t>
            </a:r>
          </a:p>
        </p:txBody>
      </p:sp>
      <p:sp>
        <p:nvSpPr>
          <p:cNvPr id="6" name="Rectangle 5"/>
          <p:cNvSpPr/>
          <p:nvPr/>
        </p:nvSpPr>
        <p:spPr>
          <a:xfrm rot="1480887">
            <a:off x="7237906" y="4091178"/>
            <a:ext cx="1021777" cy="30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Eterna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228600"/>
            <a:ext cx="40591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>
                  <a:solidFill>
                    <a:schemeClr val="bg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CONCLUSION</a:t>
            </a:r>
            <a:endParaRPr lang="en-US" sz="4000" b="1" cap="none" spc="0" dirty="0">
              <a:ln w="1905">
                <a:solidFill>
                  <a:schemeClr val="bg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PAGO </a:t>
            </a:r>
          </a:p>
          <a:p>
            <a:r>
              <a:rPr lang="en-US" sz="36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DEL PECADO</a:t>
            </a:r>
            <a:endParaRPr lang="en-US" sz="5400" b="1" dirty="0">
              <a:ln w="190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Picture 8" descr="http://tontovillagechapel.com/images/jesus_hu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1000"/>
            <a:ext cx="3276600" cy="3657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410200" y="4038600"/>
            <a:ext cx="3200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REGALO</a:t>
            </a:r>
          </a:p>
          <a:p>
            <a:pPr algn="ctr"/>
            <a:r>
              <a:rPr lang="en-US" sz="3600" b="1" cap="none" spc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DIOS</a:t>
            </a:r>
            <a:endParaRPr lang="en-US" sz="4400" b="1" cap="none" spc="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791200"/>
            <a:ext cx="66958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LA DECISI</a:t>
            </a:r>
            <a:r>
              <a:rPr lang="en-US" sz="4000" dirty="0">
                <a:ln w="285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Ó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N ES TUYA!</a:t>
            </a:r>
          </a:p>
        </p:txBody>
      </p:sp>
      <p:pic>
        <p:nvPicPr>
          <p:cNvPr id="15" name="Picture 2" descr="http://www.thegospelforallnations.com/images/fir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http://t1.gstatic.com/images?q=tbn:ANd9GcT-ZliJuUTPeRIyS40TefxoM6wvkwuAz9qW6ZDfmt6oGE_HTv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0513" r="23077"/>
          <a:stretch>
            <a:fillRect/>
          </a:stretch>
        </p:blipFill>
        <p:spPr bwMode="auto">
          <a:xfrm>
            <a:off x="228600" y="3657600"/>
            <a:ext cx="1600200" cy="174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http://bp0.blogger.com/__jFgOqdirRY/R_457QIrk4I/AAAAAAAABAM/9ndvChQrk2c/s400/hell2.jpg"/>
          <p:cNvPicPr>
            <a:picLocks noChangeAspect="1" noChangeArrowheads="1"/>
          </p:cNvPicPr>
          <p:nvPr/>
        </p:nvPicPr>
        <p:blipFill>
          <a:blip r:embed="rId6" cstate="print"/>
          <a:srcRect l="39274" t="20990" r="30263" b="27273"/>
          <a:stretch>
            <a:fillRect/>
          </a:stretch>
        </p:blipFill>
        <p:spPr bwMode="auto">
          <a:xfrm>
            <a:off x="2438400" y="3733800"/>
            <a:ext cx="1676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28600" y="2590800"/>
            <a:ext cx="38635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EL INFIERNO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9537" y="457200"/>
            <a:ext cx="3058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CIELO</a:t>
            </a:r>
            <a:endParaRPr lang="en-US" sz="4400" b="1" cap="none" spc="0" dirty="0">
              <a:ln w="28575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owerpointdesigns.net/images/father-ser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600"/>
                </a:solidFill>
                <a:latin typeface="Aachen BT" pitchFamily="18" charset="0"/>
              </a:rPr>
              <a:t>INTRODUCCIÓN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7239000" cy="3733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MX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sym typeface="Wingdings"/>
              </a:rPr>
              <a:t>                  </a:t>
            </a:r>
            <a:r>
              <a:rPr lang="es-MX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sym typeface="Wingdings"/>
              </a:rPr>
              <a:t>ROMANOS 6:23</a:t>
            </a:r>
            <a:endParaRPr lang="es-MX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  <a:sym typeface="Wingdings"/>
            </a:endParaRPr>
          </a:p>
          <a:p>
            <a:pPr>
              <a:buNone/>
            </a:pPr>
            <a:r>
              <a:rPr lang="es-MX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</a:t>
            </a:r>
            <a:r>
              <a:rPr lang="es-MX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 </a:t>
            </a:r>
            <a:r>
              <a:rPr lang="es-MX" sz="4400" dirty="0">
                <a:latin typeface="Arial Black" pitchFamily="34" charset="0"/>
                <a:sym typeface="Wingdings"/>
              </a:rPr>
              <a:t>Este es uno de los gran versículos de la Biblia.</a:t>
            </a:r>
          </a:p>
          <a:p>
            <a:pPr>
              <a:buNone/>
            </a:pPr>
            <a:r>
              <a:rPr lang="es-MX" sz="4400" dirty="0">
                <a:solidFill>
                  <a:srgbClr val="006600"/>
                </a:solidFill>
                <a:latin typeface="Arial Black" pitchFamily="34" charset="0"/>
                <a:sym typeface="Wingdings 3"/>
              </a:rPr>
              <a:t></a:t>
            </a:r>
            <a:r>
              <a:rPr lang="es-MX" sz="4400" dirty="0">
                <a:latin typeface="Arial Black" pitchFamily="34" charset="0"/>
                <a:sym typeface="Wingdings 3"/>
              </a:rPr>
              <a:t> </a:t>
            </a:r>
            <a:r>
              <a:rPr lang="es-MX" sz="4400" dirty="0">
                <a:latin typeface="Arial Black" pitchFamily="34" charset="0"/>
                <a:sym typeface="Wingdings"/>
              </a:rPr>
              <a:t>Aunque corto, este verso es </a:t>
            </a:r>
            <a:r>
              <a:rPr lang="es-MX" sz="4400" u="sng" dirty="0">
                <a:solidFill>
                  <a:srgbClr val="9900CC"/>
                </a:solidFill>
                <a:latin typeface="Arial Black" pitchFamily="34" charset="0"/>
                <a:sym typeface="Wingdings"/>
              </a:rPr>
              <a:t>muy significante por lo que ense</a:t>
            </a:r>
            <a:r>
              <a:rPr lang="es-MX" sz="4400" u="sng" dirty="0">
                <a:solidFill>
                  <a:srgbClr val="9900CC"/>
                </a:solidFill>
                <a:latin typeface="Arial Black" pitchFamily="34" charset="0"/>
              </a:rPr>
              <a:t>ñ</a:t>
            </a:r>
            <a:r>
              <a:rPr lang="es-MX" sz="4400" u="sng" dirty="0">
                <a:solidFill>
                  <a:srgbClr val="9900CC"/>
                </a:solidFill>
                <a:latin typeface="Arial Black" pitchFamily="34" charset="0"/>
                <a:sym typeface="Wingdings"/>
              </a:rPr>
              <a:t>a</a:t>
            </a:r>
            <a:r>
              <a:rPr lang="es-MX" sz="4400" dirty="0">
                <a:latin typeface="Arial Black" pitchFamily="34" charset="0"/>
                <a:sym typeface="Wingdings"/>
              </a:rPr>
              <a:t>.</a:t>
            </a:r>
          </a:p>
          <a:p>
            <a:pPr>
              <a:buNone/>
            </a:pPr>
            <a:r>
              <a:rPr lang="es-MX" sz="5100" dirty="0">
                <a:solidFill>
                  <a:srgbClr val="006600"/>
                </a:solidFill>
                <a:latin typeface="Arial Black" pitchFamily="34" charset="0"/>
                <a:sym typeface="Wingdings 3"/>
              </a:rPr>
              <a:t></a:t>
            </a:r>
            <a:r>
              <a:rPr lang="es-MX" sz="4400" dirty="0">
                <a:latin typeface="Arial Black" pitchFamily="34" charset="0"/>
                <a:sym typeface="Wingdings"/>
              </a:rPr>
              <a:t> </a:t>
            </a:r>
            <a:r>
              <a:rPr lang="es-MX" sz="5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En realidad e</a:t>
            </a:r>
            <a:r>
              <a:rPr lang="es-MX" sz="5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 un </a:t>
            </a:r>
            <a:r>
              <a:rPr lang="es-ES" sz="5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resumen</a:t>
            </a:r>
            <a:r>
              <a:rPr lang="es-MX" sz="5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del Evangelio!</a:t>
            </a:r>
            <a:r>
              <a:rPr lang="es-MX" sz="5100" dirty="0">
                <a:latin typeface="Arial Black" pitchFamily="34" charset="0"/>
              </a:rPr>
              <a:t> </a:t>
            </a:r>
            <a:endParaRPr lang="es-MX" sz="4400" dirty="0">
              <a:latin typeface="Arial Black" pitchFamily="34" charset="0"/>
              <a:sym typeface="Wingdings"/>
            </a:endParaRPr>
          </a:p>
          <a:p>
            <a:pPr>
              <a:buNone/>
            </a:pPr>
            <a:r>
              <a:rPr lang="es-MX" sz="4400" dirty="0">
                <a:latin typeface="Arial Black" pitchFamily="34" charset="0"/>
                <a:sym typeface="Wingdings"/>
              </a:rPr>
              <a:t> </a:t>
            </a:r>
            <a:endParaRPr lang="es-MX" sz="4400" dirty="0">
              <a:latin typeface="Arial Black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owerpointdesigns.net/images/father-ser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6477000" cy="3886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>
                <a:latin typeface="Arial Black" pitchFamily="34" charset="0"/>
              </a:rPr>
              <a:t>Interesantemente el verso esta lleno de contrastes….</a:t>
            </a:r>
          </a:p>
          <a:p>
            <a:pPr>
              <a:buNone/>
            </a:pPr>
            <a:r>
              <a:rPr lang="es-MX" b="1" dirty="0">
                <a:solidFill>
                  <a:srgbClr val="9900CC"/>
                </a:solidFill>
                <a:latin typeface="Arial Black" pitchFamily="34" charset="0"/>
                <a:sym typeface="Wingdings"/>
              </a:rPr>
              <a:t>       =</a:t>
            </a:r>
            <a:r>
              <a:rPr lang="es-MX" dirty="0">
                <a:latin typeface="Arial Black" pitchFamily="34" charset="0"/>
                <a:sym typeface="Wingdings"/>
              </a:rPr>
              <a:t> 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pecado</a:t>
            </a:r>
            <a:r>
              <a:rPr lang="es-MX" dirty="0">
                <a:latin typeface="Arial Black" pitchFamily="34" charset="0"/>
              </a:rPr>
              <a:t> </a:t>
            </a:r>
            <a:r>
              <a:rPr lang="es-MX" i="1" dirty="0">
                <a:latin typeface="Arial Black" pitchFamily="34" charset="0"/>
              </a:rPr>
              <a:t>contra</a:t>
            </a:r>
            <a:r>
              <a:rPr lang="es-MX" dirty="0">
                <a:latin typeface="Arial Black" pitchFamily="34" charset="0"/>
              </a:rPr>
              <a:t> </a:t>
            </a:r>
            <a:r>
              <a:rPr lang="es-MX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Dios  </a:t>
            </a:r>
          </a:p>
          <a:p>
            <a:pPr>
              <a:buNone/>
            </a:pPr>
            <a:r>
              <a:rPr lang="es-MX" b="1" dirty="0">
                <a:solidFill>
                  <a:srgbClr val="9900CC"/>
                </a:solidFill>
                <a:latin typeface="Arial Black" pitchFamily="34" charset="0"/>
              </a:rPr>
              <a:t>       =</a:t>
            </a:r>
            <a:r>
              <a:rPr lang="es-MX" dirty="0">
                <a:latin typeface="Arial Black" pitchFamily="34" charset="0"/>
              </a:rPr>
              <a:t> 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salario</a:t>
            </a:r>
            <a:r>
              <a:rPr lang="es-MX" dirty="0">
                <a:latin typeface="Arial Black" pitchFamily="34" charset="0"/>
              </a:rPr>
              <a:t> </a:t>
            </a:r>
            <a:r>
              <a:rPr lang="es-MX" i="1" dirty="0">
                <a:latin typeface="Arial Black" pitchFamily="34" charset="0"/>
              </a:rPr>
              <a:t>contra</a:t>
            </a:r>
            <a:r>
              <a:rPr lang="es-MX" dirty="0">
                <a:latin typeface="Arial Black" pitchFamily="34" charset="0"/>
              </a:rPr>
              <a:t> </a:t>
            </a:r>
            <a:r>
              <a:rPr lang="es-MX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regalo</a:t>
            </a:r>
            <a:r>
              <a:rPr lang="es-MX" dirty="0">
                <a:latin typeface="Arial Black" pitchFamily="34" charset="0"/>
              </a:rPr>
              <a:t> </a:t>
            </a:r>
            <a:endParaRPr lang="es-MX" dirty="0">
              <a:latin typeface="Arial Black" pitchFamily="34" charset="0"/>
              <a:sym typeface="Wingdings"/>
            </a:endParaRPr>
          </a:p>
          <a:p>
            <a:pPr>
              <a:buNone/>
            </a:pPr>
            <a:r>
              <a:rPr lang="es-MX" b="1" dirty="0">
                <a:solidFill>
                  <a:srgbClr val="9900CC"/>
                </a:solidFill>
                <a:latin typeface="Arial Black" pitchFamily="34" charset="0"/>
                <a:sym typeface="Wingdings"/>
              </a:rPr>
              <a:t>       =</a:t>
            </a:r>
            <a:r>
              <a:rPr lang="es-MX" dirty="0">
                <a:latin typeface="Arial Black" pitchFamily="34" charset="0"/>
                <a:sym typeface="Wingdings"/>
              </a:rPr>
              <a:t> 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vida</a:t>
            </a:r>
            <a:r>
              <a:rPr lang="es-MX" dirty="0">
                <a:latin typeface="Arial Black" pitchFamily="34" charset="0"/>
                <a:sym typeface="Wingdings"/>
              </a:rPr>
              <a:t> contra </a:t>
            </a:r>
            <a:r>
              <a:rPr lang="es-MX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muerte</a:t>
            </a:r>
          </a:p>
          <a:p>
            <a:pPr>
              <a:buNone/>
            </a:pPr>
            <a:r>
              <a:rPr lang="es-MX" dirty="0">
                <a:latin typeface="Arial Black" pitchFamily="34" charset="0"/>
                <a:sym typeface="Wingdings"/>
              </a:rPr>
              <a:t>En esta lección vamos a considerar……..</a:t>
            </a:r>
            <a:endParaRPr lang="en-US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2.bp.blogspot.com/_PpNuf6LljjQ/SwyQiJ9rsAI/AAAAAAAAD-o/qbc07HAnQa8/s1600/30oct09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2590800"/>
            <a:ext cx="3581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EL </a:t>
            </a:r>
          </a:p>
          <a:p>
            <a:pPr algn="ctr"/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PAGO</a:t>
            </a:r>
          </a:p>
          <a:p>
            <a:pPr algn="ctr"/>
            <a:r>
              <a:rPr lang="en-US" sz="5400" b="1" cap="none" spc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DEL</a:t>
            </a:r>
          </a:p>
          <a:p>
            <a:pPr algn="ctr"/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PECADO</a:t>
            </a:r>
            <a:endParaRPr lang="en-US" sz="48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590800"/>
            <a:ext cx="3581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EL 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REGALO </a:t>
            </a:r>
          </a:p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DE 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DIOS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3352800"/>
            <a:ext cx="7617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y</a:t>
            </a:r>
            <a:endParaRPr lang="en-US" sz="72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1447800"/>
            <a:ext cx="533742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ROMANOS 6:23</a:t>
            </a:r>
            <a:endParaRPr lang="en-US" sz="48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0.gstatic.com/images?q=tbn:Cb1kwDXzMhlrlM:http://becomingmighty.com/Images/blog-entry-1.pn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109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4267200"/>
            <a:ext cx="39624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sym typeface="Wingdings"/>
              </a:rPr>
              <a:t>ES </a:t>
            </a:r>
            <a:r>
              <a:rPr lang="es-MX" sz="44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sym typeface="Wingdings"/>
              </a:rPr>
              <a:t>MUERTE</a:t>
            </a:r>
            <a:r>
              <a:rPr lang="es-MX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sym typeface="Wingdings"/>
              </a:rPr>
              <a:t>    </a:t>
            </a:r>
            <a:r>
              <a:rPr lang="es-MX" sz="44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F</a:t>
            </a:r>
            <a:r>
              <a:rPr lang="en-US" sz="4400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Rockwell Extra Bold" pitchFamily="18" charset="0"/>
              </a:rPr>
              <a:t>Í</a:t>
            </a:r>
            <a:r>
              <a:rPr lang="es-MX" sz="44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SICA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81000"/>
            <a:ext cx="6477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PAGO </a:t>
            </a:r>
            <a:r>
              <a:rPr lang="en-US" sz="4000" b="1" cap="none" spc="0" dirty="0">
                <a:ln w="1905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DEL PECADO </a:t>
            </a:r>
          </a:p>
        </p:txBody>
      </p:sp>
      <p:pic>
        <p:nvPicPr>
          <p:cNvPr id="1026" name="Picture 2" descr="http://www.arizonamemorialservices.com/images/cas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0"/>
            <a:ext cx="493776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0.gstatic.com/images?q=tbn:Cb1kwDXzMhlrlM:http://becomingmighty.com/Images/blog-entry-1.pn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109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457200"/>
            <a:ext cx="76962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 3:17-19</a:t>
            </a:r>
          </a:p>
          <a:p>
            <a:pPr>
              <a:buNone/>
            </a:pPr>
            <a:r>
              <a:rPr lang="es-MX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</a:t>
            </a:r>
            <a:r>
              <a:rPr lang="es-MX" sz="2600" b="1" dirty="0">
                <a:latin typeface="Arial Black" pitchFamily="34" charset="0"/>
              </a:rPr>
              <a:t> Dios decretó la muerte física como consecuencia por 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</a:t>
            </a:r>
            <a:r>
              <a:rPr lang="es-MX" sz="2600" b="1" dirty="0">
                <a:latin typeface="Arial Black" pitchFamily="34" charset="0"/>
              </a:rPr>
              <a:t> 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desobediencia </a:t>
            </a:r>
            <a:r>
              <a:rPr lang="es-MX" sz="2600" b="1" dirty="0">
                <a:latin typeface="Arial Black" pitchFamily="34" charset="0"/>
              </a:rPr>
              <a:t> </a:t>
            </a:r>
            <a:endParaRPr lang="es-MX" sz="2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 5:12</a:t>
            </a:r>
          </a:p>
          <a:p>
            <a:pPr>
              <a:buNone/>
            </a:pPr>
            <a:r>
              <a:rPr lang="es-MX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</a:t>
            </a:r>
            <a:r>
              <a:rPr lang="es-MX" sz="2600" b="1" dirty="0">
                <a:latin typeface="Arial Black" pitchFamily="34" charset="0"/>
              </a:rPr>
              <a:t> Fue el 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pecado</a:t>
            </a:r>
            <a:r>
              <a:rPr lang="es-MX" sz="2600" b="1" dirty="0">
                <a:latin typeface="Arial Black" pitchFamily="34" charset="0"/>
              </a:rPr>
              <a:t> (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desobediencia</a:t>
            </a:r>
            <a:r>
              <a:rPr lang="es-MX" sz="2600" b="1" dirty="0">
                <a:latin typeface="Arial Black" pitchFamily="34" charset="0"/>
              </a:rPr>
              <a:t>) de Adán que trajo la muerte física</a:t>
            </a:r>
          </a:p>
          <a:p>
            <a:pPr>
              <a:buNone/>
            </a:pPr>
            <a:r>
              <a:rPr lang="es-MX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</a:t>
            </a:r>
            <a:r>
              <a:rPr lang="es-MX" sz="2600" b="1" dirty="0">
                <a:latin typeface="Arial Black" pitchFamily="34" charset="0"/>
              </a:rPr>
              <a:t> </a:t>
            </a: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 3:23; HEB 9:27</a:t>
            </a:r>
          </a:p>
          <a:p>
            <a:pPr>
              <a:buNone/>
            </a:pPr>
            <a:r>
              <a:rPr lang="es-MX" sz="2600" b="1" dirty="0">
                <a:latin typeface="Arial Black" pitchFamily="34" charset="0"/>
              </a:rPr>
              <a:t>  Porque todos pecamos, todos vamos a morir físicamente!                           </a:t>
            </a:r>
            <a:endParaRPr lang="es-MX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http://www.arizonamemorialservices.com/images/cas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495800"/>
            <a:ext cx="46482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0.gstatic.com/images?q=tbn:Cb1kwDXzMhlrlM:http://becomingmighty.com/Images/blog-entry-1.pn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http://www.thegospelforallnations.com/images/fir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4725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http://t1.gstatic.com/images?q=tbn:ANd9GcT-ZliJuUTPeRIyS40TefxoM6wvkwuAz9qW6ZDfmt6oGE_HTv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0513" r="23077"/>
          <a:stretch>
            <a:fillRect/>
          </a:stretch>
        </p:blipFill>
        <p:spPr bwMode="auto">
          <a:xfrm>
            <a:off x="1828800" y="2590800"/>
            <a:ext cx="2133600" cy="174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http://bp0.blogger.com/__jFgOqdirRY/R_457QIrk4I/AAAAAAAABAM/9ndvChQrk2c/s400/hell2.jpg"/>
          <p:cNvPicPr>
            <a:picLocks noChangeAspect="1" noChangeArrowheads="1"/>
          </p:cNvPicPr>
          <p:nvPr/>
        </p:nvPicPr>
        <p:blipFill>
          <a:blip r:embed="rId6" cstate="print"/>
          <a:srcRect l="39274" t="20990" r="30263" b="27273"/>
          <a:stretch>
            <a:fillRect/>
          </a:stretch>
        </p:blipFill>
        <p:spPr bwMode="auto">
          <a:xfrm>
            <a:off x="5486400" y="2667000"/>
            <a:ext cx="1826623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2438400" y="4419600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ES</a:t>
            </a:r>
            <a:r>
              <a:rPr lang="en-US" sz="4400" b="1" i="1" dirty="0">
                <a:ln w="1905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r>
              <a:rPr lang="en-US" sz="4400" b="1" i="1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MUERTE</a:t>
            </a:r>
          </a:p>
          <a:p>
            <a:pPr algn="ctr"/>
            <a:r>
              <a:rPr lang="es-MX" sz="4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ESPIRITUAL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09800" y="14478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INFIERNO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381000"/>
            <a:ext cx="6629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PAGO </a:t>
            </a:r>
            <a:r>
              <a:rPr lang="en-US" sz="4000" b="1" cap="none" spc="0" dirty="0">
                <a:ln w="1905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DEL PECADO </a:t>
            </a:r>
            <a:endParaRPr lang="en-US" sz="4000" b="1" dirty="0">
              <a:ln w="1905">
                <a:solidFill>
                  <a:sysClr val="windowText" lastClr="0000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0.gstatic.com/images?q=tbn:Cb1kwDXzMhlrlM:http://becomingmighty.com/Images/blog-entry-1.pn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109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73152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>
                <a:solidFill>
                  <a:srgbClr val="0000FF"/>
                </a:solidFill>
                <a:latin typeface="Arial Black" pitchFamily="34" charset="0"/>
                <a:sym typeface="Wingdings"/>
              </a:rPr>
              <a:t>REV 21:8</a:t>
            </a:r>
            <a:r>
              <a:rPr lang="es-MX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es-MX" dirty="0">
                <a:solidFill>
                  <a:srgbClr val="006600"/>
                </a:solidFill>
                <a:latin typeface="Arial Black" pitchFamily="34" charset="0"/>
                <a:sym typeface="Wingdings"/>
              </a:rPr>
              <a:t>   </a:t>
            </a:r>
          </a:p>
          <a:p>
            <a:pPr>
              <a:buNone/>
            </a:pPr>
            <a:r>
              <a:rPr lang="es-MX" dirty="0">
                <a:solidFill>
                  <a:srgbClr val="006600"/>
                </a:solidFill>
                <a:latin typeface="Arial Black" pitchFamily="34" charset="0"/>
                <a:sym typeface="Wingdings"/>
              </a:rPr>
              <a:t>= </a:t>
            </a:r>
            <a:r>
              <a:rPr lang="es-MX" dirty="0">
                <a:latin typeface="Arial Black" pitchFamily="34" charset="0"/>
                <a:sym typeface="Wingdings"/>
              </a:rPr>
              <a:t>Es la “</a:t>
            </a:r>
            <a:r>
              <a:rPr lang="es-MX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Muerte Segunda</a:t>
            </a:r>
            <a:r>
              <a:rPr lang="es-MX" dirty="0">
                <a:latin typeface="Arial Black" pitchFamily="34" charset="0"/>
                <a:sym typeface="Wingdings"/>
              </a:rPr>
              <a:t>” (Infierno)</a:t>
            </a:r>
            <a:endParaRPr lang="es-MX" dirty="0">
              <a:latin typeface="Arial Black" pitchFamily="34" charset="0"/>
            </a:endParaRPr>
          </a:p>
          <a:p>
            <a:pPr>
              <a:buNone/>
            </a:pPr>
            <a:endParaRPr lang="en-US" sz="2400" dirty="0">
              <a:latin typeface="Arial Black" pitchFamily="34" charset="0"/>
            </a:endParaRPr>
          </a:p>
          <a:p>
            <a:pPr>
              <a:buNone/>
            </a:pPr>
            <a:r>
              <a:rPr lang="en-US" sz="2400" dirty="0">
                <a:latin typeface="Arial Black" pitchFamily="34" charset="0"/>
              </a:rPr>
              <a:t>    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4478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MT 25:41; MR 9:43-44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1905000"/>
            <a:ext cx="35865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Fuego Eterno; </a:t>
            </a:r>
          </a:p>
          <a:p>
            <a:r>
              <a:rPr lang="es-MX" sz="2800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      </a:t>
            </a:r>
            <a:r>
              <a:rPr lang="es-MX" sz="2800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Inextinguible</a:t>
            </a:r>
            <a:endParaRPr lang="en-US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3" name="Picture 22" descr="https://encrypted-tbn2.gstatic.com/images?q=tbn:ANd9GcT4hvCxAeybNOcyrNxKXN9vni44nlI1js5fz3JUtAmKDKcPwjf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886200"/>
            <a:ext cx="2971800" cy="19812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57200" y="3124200"/>
            <a:ext cx="2356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MX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MR 9:44,48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" y="3581400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Una sensación    de estar</a:t>
            </a:r>
            <a:r>
              <a:rPr lang="es-MX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lleno de  gusanos que continuamente     te comen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!</a:t>
            </a:r>
            <a:endParaRPr lang="en-US" sz="2800" dirty="0"/>
          </a:p>
        </p:txBody>
      </p:sp>
      <p:pic>
        <p:nvPicPr>
          <p:cNvPr id="28" name="Picture 8" descr="fire_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452222"/>
            <a:ext cx="2895600" cy="23912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/>
          <a:srcRect t="15531"/>
          <a:stretch>
            <a:fillRect/>
          </a:stretch>
        </p:blipFill>
        <p:spPr bwMode="auto">
          <a:xfrm>
            <a:off x="5562600" y="1524000"/>
            <a:ext cx="29337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0.gstatic.com/images?q=tbn:Cb1kwDXzMhlrlM:http://becomingmighty.com/Images/blog-entry-1.pn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457200"/>
            <a:ext cx="6705600" cy="2438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MX" sz="7000" dirty="0">
                <a:solidFill>
                  <a:srgbClr val="0000FF"/>
                </a:solidFill>
                <a:latin typeface="Arial Black" pitchFamily="34" charset="0"/>
                <a:sym typeface="Wingdings"/>
              </a:rPr>
              <a:t>EZE 18:4</a:t>
            </a:r>
            <a:r>
              <a:rPr lang="es-MX" sz="7000" dirty="0">
                <a:latin typeface="Arial Black" pitchFamily="34" charset="0"/>
                <a:sym typeface="Wingdings"/>
              </a:rPr>
              <a:t>;                        </a:t>
            </a:r>
            <a:r>
              <a:rPr lang="es-MX" sz="7000" dirty="0">
                <a:solidFill>
                  <a:srgbClr val="0000FF"/>
                </a:solidFill>
                <a:latin typeface="Arial Black" pitchFamily="34" charset="0"/>
                <a:sym typeface="Wingdings"/>
              </a:rPr>
              <a:t>2 TES 1:6-9</a:t>
            </a:r>
            <a:r>
              <a:rPr lang="es-MX" sz="7000" dirty="0">
                <a:solidFill>
                  <a:srgbClr val="006600"/>
                </a:solidFill>
                <a:latin typeface="Arial Black" pitchFamily="34" charset="0"/>
                <a:sym typeface="Wingdings"/>
              </a:rPr>
              <a:t>    </a:t>
            </a:r>
          </a:p>
          <a:p>
            <a:pPr>
              <a:buNone/>
            </a:pPr>
            <a:r>
              <a:rPr lang="es-MX" sz="7400" dirty="0">
                <a:solidFill>
                  <a:srgbClr val="006600"/>
                </a:solidFill>
                <a:latin typeface="Arial Black" pitchFamily="34" charset="0"/>
                <a:sym typeface="Wingdings"/>
              </a:rPr>
              <a:t>  = </a:t>
            </a:r>
            <a:r>
              <a:rPr lang="es-MX" sz="7400" dirty="0">
                <a:latin typeface="Arial Black" pitchFamily="34" charset="0"/>
                <a:sym typeface="Wingdings"/>
              </a:rPr>
              <a:t>Es </a:t>
            </a:r>
            <a:r>
              <a:rPr lang="es-MX" sz="7400" i="1" dirty="0">
                <a:latin typeface="Arial Black" pitchFamily="34" charset="0"/>
                <a:sym typeface="Wingdings"/>
              </a:rPr>
              <a:t>“</a:t>
            </a:r>
            <a:r>
              <a:rPr lang="es-MX" sz="74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Eterna</a:t>
            </a:r>
            <a:r>
              <a:rPr lang="es-MX" sz="7400" i="1" dirty="0">
                <a:latin typeface="Arial Black" pitchFamily="34" charset="0"/>
                <a:sym typeface="Wingdings"/>
              </a:rPr>
              <a:t> </a:t>
            </a:r>
            <a:r>
              <a:rPr lang="es-MX" sz="74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Separación de Dios</a:t>
            </a:r>
            <a:r>
              <a:rPr lang="es-MX" sz="7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”</a:t>
            </a:r>
            <a:endParaRPr lang="es-MX" sz="7400" i="1" dirty="0">
              <a:solidFill>
                <a:srgbClr val="0000FF"/>
              </a:solidFill>
              <a:latin typeface="Arial Black" pitchFamily="34" charset="0"/>
              <a:sym typeface="Wingdings"/>
            </a:endParaRPr>
          </a:p>
        </p:txBody>
      </p:sp>
      <p:pic>
        <p:nvPicPr>
          <p:cNvPr id="9" name="Picture 4" descr="http://bp2.blogger.com/_qTbAB-5L-bk/RfhtTa2DilI/AAAAAAAAAFk/q0SrhqEI3ZY/s200/death-spiritual.gif"/>
          <p:cNvPicPr>
            <a:picLocks noChangeAspect="1" noChangeArrowheads="1"/>
          </p:cNvPicPr>
          <p:nvPr/>
        </p:nvPicPr>
        <p:blipFill>
          <a:blip r:embed="rId3" cstate="print"/>
          <a:srcRect l="6667" t="2383" r="9524" b="54730"/>
          <a:stretch>
            <a:fillRect/>
          </a:stretch>
        </p:blipFill>
        <p:spPr bwMode="auto">
          <a:xfrm>
            <a:off x="990600" y="3048000"/>
            <a:ext cx="6705600" cy="2590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66800" y="3962400"/>
            <a:ext cx="2514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Hombre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3962400"/>
            <a:ext cx="152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Dios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3048000"/>
            <a:ext cx="15240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29000" y="3657600"/>
            <a:ext cx="2362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MUERTE</a:t>
            </a:r>
          </a:p>
          <a:p>
            <a:pPr algn="ctr"/>
            <a:r>
              <a:rPr lang="en-US" sz="22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ESPIRITUAL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77parchment">
  <a:themeElements>
    <a:clrScheme name="077parchment 7">
      <a:dk1>
        <a:srgbClr val="777777"/>
      </a:dk1>
      <a:lt1>
        <a:srgbClr val="FFFFFF"/>
      </a:lt1>
      <a:dk2>
        <a:srgbClr val="061796"/>
      </a:dk2>
      <a:lt2>
        <a:srgbClr val="FFFFFF"/>
      </a:lt2>
      <a:accent1>
        <a:srgbClr val="07BEFF"/>
      </a:accent1>
      <a:accent2>
        <a:srgbClr val="8787AF"/>
      </a:accent2>
      <a:accent3>
        <a:srgbClr val="AAABC9"/>
      </a:accent3>
      <a:accent4>
        <a:srgbClr val="DADADA"/>
      </a:accent4>
      <a:accent5>
        <a:srgbClr val="AADBFF"/>
      </a:accent5>
      <a:accent6>
        <a:srgbClr val="7A7A9E"/>
      </a:accent6>
      <a:hlink>
        <a:srgbClr val="5FD7AF"/>
      </a:hlink>
      <a:folHlink>
        <a:srgbClr val="6CD0CE"/>
      </a:folHlink>
    </a:clrScheme>
    <a:fontScheme name="077parch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77parch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7parch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7parch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7parch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7parch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7parchment 6">
        <a:dk1>
          <a:srgbClr val="000000"/>
        </a:dk1>
        <a:lt1>
          <a:srgbClr val="9FD5F9"/>
        </a:lt1>
        <a:dk2>
          <a:srgbClr val="000000"/>
        </a:dk2>
        <a:lt2>
          <a:srgbClr val="777777"/>
        </a:lt2>
        <a:accent1>
          <a:srgbClr val="51ADA6"/>
        </a:accent1>
        <a:accent2>
          <a:srgbClr val="008683"/>
        </a:accent2>
        <a:accent3>
          <a:srgbClr val="CDE7FB"/>
        </a:accent3>
        <a:accent4>
          <a:srgbClr val="000000"/>
        </a:accent4>
        <a:accent5>
          <a:srgbClr val="B3D3D0"/>
        </a:accent5>
        <a:accent6>
          <a:srgbClr val="007976"/>
        </a:accent6>
        <a:hlink>
          <a:srgbClr val="006483"/>
        </a:hlink>
        <a:folHlink>
          <a:srgbClr val="0E3B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7parchment 7">
        <a:dk1>
          <a:srgbClr val="777777"/>
        </a:dk1>
        <a:lt1>
          <a:srgbClr val="FFFFFF"/>
        </a:lt1>
        <a:dk2>
          <a:srgbClr val="061796"/>
        </a:dk2>
        <a:lt2>
          <a:srgbClr val="FFFFFF"/>
        </a:lt2>
        <a:accent1>
          <a:srgbClr val="07BEFF"/>
        </a:accent1>
        <a:accent2>
          <a:srgbClr val="8787AF"/>
        </a:accent2>
        <a:accent3>
          <a:srgbClr val="AAABC9"/>
        </a:accent3>
        <a:accent4>
          <a:srgbClr val="DADADA"/>
        </a:accent4>
        <a:accent5>
          <a:srgbClr val="AADBFF"/>
        </a:accent5>
        <a:accent6>
          <a:srgbClr val="7A7A9E"/>
        </a:accent6>
        <a:hlink>
          <a:srgbClr val="5FD7AF"/>
        </a:hlink>
        <a:folHlink>
          <a:srgbClr val="6CD0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305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Aachen BT</vt:lpstr>
      <vt:lpstr>Arial</vt:lpstr>
      <vt:lpstr>Arial Black</vt:lpstr>
      <vt:lpstr>Calibri</vt:lpstr>
      <vt:lpstr>Rockwell Extra Bold</vt:lpstr>
      <vt:lpstr>Trebuchet MS</vt:lpstr>
      <vt:lpstr>Office Theme</vt:lpstr>
      <vt:lpstr>077parchment</vt:lpstr>
      <vt:lpstr>PowerPoint Presentation</vt:lpstr>
      <vt:lpstr>INTRODUCCIÓN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INTRODUCCION - INTRODUCTION</dc:title>
  <dc:creator>Luis</dc:creator>
  <cp:lastModifiedBy>13613319741</cp:lastModifiedBy>
  <cp:revision>147</cp:revision>
  <dcterms:created xsi:type="dcterms:W3CDTF">2011-01-12T21:37:45Z</dcterms:created>
  <dcterms:modified xsi:type="dcterms:W3CDTF">2023-03-15T04:09:13Z</dcterms:modified>
</cp:coreProperties>
</file>