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5D1DE-B47E-4C45-9C40-47A37243C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157078-9396-43C7-ADCC-08FB8DA24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8526C8-41F1-4A06-ACD1-632E4226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7602FB-D247-4989-8FCA-CB447D52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A31C34-4B2E-4447-9EE9-8911FBED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1177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7A1D0-B03F-441F-90F0-4C773EF6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EE03D3-353A-4CB2-8159-53185BAE1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55502-C571-4DE4-91B6-984F5B22F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06DA33-016A-4232-846B-F46EE8B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D5F758-EA79-42EF-ADFE-B1A632AA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7484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2B6F69-A042-40C7-8547-76E54CE89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67A590-651E-453B-94E3-9FD6CCBD7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B9E514-B2A6-48DA-9AFA-2101B400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84C345-DF8E-4F1F-A34D-81577D3F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B9F46D-EF91-415D-B1E1-A0105AE9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3296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EB874-5747-4C25-9DF4-6D96B058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439843-41D1-4F68-A3DC-66683D6CD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6E38D2-B02D-48AD-95A5-13D3135F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D789DB-76AF-48B0-BA02-3AC83532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A0C04D-99BE-4ADC-A5CB-305127B8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4800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ED93F-2A13-42A5-BF26-A91898B06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BE7B3E-92D1-41F6-88BE-8557BCFD5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0AC5FA-9502-4693-8CCE-C68B2C0E8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863C9-E30D-45CB-8962-3C47BE3D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6D11D3-4144-417B-AE78-45CAFE1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9297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5BD09-8DBF-4F13-96FF-4434074A6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7B972F-5E29-4AFC-A58E-7A21190CF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997475-3116-429A-8266-F211A71CA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DCCED0-D5AB-419F-815E-A6330C9A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628F3F-168F-49BD-A6BF-B753C7A7F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068B88-3FDF-4820-A30E-0AE3330E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0278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EFA0D-7B66-4AD8-BE38-DC0C352CD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DAD5A4-CC21-4AF4-AF2F-44D8EBAAF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1CFA98-B87B-4EBC-AD79-8A6A80630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66EF8C-C1E4-47E8-B550-8DDC99BC5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82F6E2C-9C52-4DC4-B448-465F53562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BD91DC-42BC-4442-88FF-97BB689F8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B8A8E73-BE8C-437D-9AEB-61243EB5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13B4C7-C268-47BE-9FFE-16FD2F9F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7972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0CCBF-8A82-4624-81AD-DC25E623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CE3DF5-1069-437D-A544-2C4D5571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B1C6A2-21CD-4B40-9E48-21BDEED2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99CB5B-B361-4146-9803-8DAFE1E5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7100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6FF96F-817D-4D47-9668-5F007EC3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5CE95C-A07A-4170-B094-B2E652A0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8F2563-A6FB-4C0D-9B0A-533A756F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935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0E757-F5EF-42B3-B9B3-FBA7579E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7048BC-AC6E-4D96-9366-7A59E2F5A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AA6AB1-158F-41F5-A537-3C8DC143E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D7488B-E57D-4AEB-87BB-DEB9EC5B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2E389A-A0BE-492F-934B-4A75FA774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4CFE1B-7FA5-4E9B-ACE2-EE00BFE6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5664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AEE596-EB2C-4ED4-BBAB-0420A758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90558C-F9FB-4B69-AE35-BFF8CC0AC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1B0EB0-6C1E-4ABA-A739-E78D42414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731A28-A39E-4403-8106-05F60BA8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AFC9B3-506B-4307-A911-8AFE664C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358ACD-478F-4718-BB4D-C01D8799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1215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9EC0C00-4E3B-4478-88DA-721A4C99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105C82-B4DD-48B5-8EFF-6D7ADBFD2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63FA1-F811-44C1-A1E7-CD6CC0494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847BA-AC6C-458B-95DE-D72983DEC079}" type="datetimeFigureOut">
              <a:rPr lang="es-US" smtClean="0"/>
              <a:t>8/10/2021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8A7-4582-44BA-9649-4B69B41D7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D045AC-52DD-4144-9FD1-27F14722D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00B5-0AA7-490A-A52F-C265DF5E79F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8160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48B7A5-5B4D-42CA-8EE9-2991D51F6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638" y="321869"/>
            <a:ext cx="5309307" cy="2116531"/>
          </a:xfrm>
        </p:spPr>
        <p:txBody>
          <a:bodyPr anchor="t">
            <a:normAutofit/>
          </a:bodyPr>
          <a:lstStyle/>
          <a:p>
            <a:pPr algn="l"/>
            <a:r>
              <a:rPr lang="es-US" sz="4800" b="1" dirty="0">
                <a:latin typeface="Arial Black" panose="020B0A04020102020204" pitchFamily="34" charset="0"/>
              </a:rPr>
              <a:t>VELETAS </a:t>
            </a:r>
            <a:r>
              <a:rPr lang="es-US" sz="4800" dirty="0"/>
              <a:t>(WEATHERVANES) </a:t>
            </a:r>
            <a:r>
              <a:rPr lang="es-US" sz="4800" b="1" dirty="0">
                <a:latin typeface="Arial Black" panose="020B0A04020102020204" pitchFamily="34" charset="0"/>
              </a:rPr>
              <a:t>EN LA IGLESIA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DCDA07-DD31-4847-B1CD-16B33C61D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7" y="2677884"/>
            <a:ext cx="5309307" cy="3858247"/>
          </a:xfrm>
        </p:spPr>
        <p:txBody>
          <a:bodyPr anchor="b">
            <a:normAutofit fontScale="92500" lnSpcReduction="10000"/>
          </a:bodyPr>
          <a:lstStyle/>
          <a:p>
            <a:pPr algn="l"/>
            <a:r>
              <a:rPr lang="es-MX" sz="3600" i="1" dirty="0" err="1"/>
              <a:t>Jud</a:t>
            </a:r>
            <a:r>
              <a:rPr lang="es-MX" sz="3600" i="1" dirty="0"/>
              <a:t> 1:12  Estos son manchas en vuestros ágapes, que comiendo impúdicamente con vosotros se apacientan a sí mismos; nubes sin agua, </a:t>
            </a:r>
            <a:r>
              <a:rPr lang="es-MX" sz="3600" i="1" u="sng" dirty="0"/>
              <a:t>llevadas de acá para allá por los vientos</a:t>
            </a:r>
            <a:r>
              <a:rPr lang="es-MX" sz="3600" i="1" dirty="0"/>
              <a:t>; árboles otoñales, sin fruto, dos veces muertos y desarraigados; </a:t>
            </a:r>
            <a:endParaRPr lang="es-US" sz="3600" i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Una manada de animales caminando en el campo&#10;&#10;Descripción generada automáticamente con confianza media">
            <a:extLst>
              <a:ext uri="{FF2B5EF4-FFF2-40B4-BE49-F238E27FC236}">
                <a16:creationId xmlns:a16="http://schemas.microsoft.com/office/drawing/2014/main" id="{353AF3F4-A9E3-4BCF-9FB9-AB02E847F5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1" r="18450" b="-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9467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B4C2D5-292A-4FAC-BFEB-1696360B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s-MX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Advertencias de la Palabra de Dios</a:t>
            </a:r>
            <a:endParaRPr lang="es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A22DF5-FAF7-471A-97C4-5D64FEC50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130" y="1959429"/>
            <a:ext cx="3385457" cy="4533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b="1" dirty="0"/>
              <a:t>Jóvenes</a:t>
            </a:r>
          </a:p>
          <a:p>
            <a:pPr marL="0" indent="0">
              <a:buNone/>
            </a:pPr>
            <a:r>
              <a:rPr lang="es-419" sz="3200" dirty="0"/>
              <a:t>Salmo 119:9</a:t>
            </a:r>
          </a:p>
          <a:p>
            <a:pPr marL="0" indent="0">
              <a:buNone/>
            </a:pPr>
            <a:r>
              <a:rPr lang="es-419" sz="3200" dirty="0"/>
              <a:t>Proverbios 1:8</a:t>
            </a:r>
          </a:p>
          <a:p>
            <a:pPr marL="0" indent="0">
              <a:buNone/>
            </a:pPr>
            <a:r>
              <a:rPr lang="es-419" sz="3200" b="1" dirty="0"/>
              <a:t>Todo cristiano</a:t>
            </a:r>
          </a:p>
          <a:p>
            <a:pPr marL="0" indent="0">
              <a:buNone/>
            </a:pPr>
            <a:r>
              <a:rPr lang="es-419" sz="3200" dirty="0"/>
              <a:t>Santiago 1:21</a:t>
            </a:r>
          </a:p>
          <a:p>
            <a:pPr marL="0" indent="0">
              <a:buNone/>
            </a:pPr>
            <a:r>
              <a:rPr lang="es-419" sz="3200" dirty="0"/>
              <a:t>1Pedro 2:1-3</a:t>
            </a:r>
          </a:p>
          <a:p>
            <a:pPr marL="0" indent="0">
              <a:buNone/>
            </a:pPr>
            <a:r>
              <a:rPr lang="es-419" sz="3200" dirty="0"/>
              <a:t>Efesios 4:14-16</a:t>
            </a:r>
          </a:p>
          <a:p>
            <a:pPr marL="0" indent="0">
              <a:buNone/>
            </a:pPr>
            <a:r>
              <a:rPr lang="es-419" sz="3200" dirty="0"/>
              <a:t>Fil 2:14-16</a:t>
            </a:r>
          </a:p>
          <a:p>
            <a:pPr marL="0" indent="0">
              <a:buNone/>
            </a:pPr>
            <a:endParaRPr lang="es-US" sz="2000" dirty="0"/>
          </a:p>
        </p:txBody>
      </p:sp>
      <p:pic>
        <p:nvPicPr>
          <p:cNvPr id="5" name="Imagen 4" descr="Una señal de tránsito&#10;&#10;Descripción generada automáticamente con confianza media">
            <a:extLst>
              <a:ext uri="{FF2B5EF4-FFF2-40B4-BE49-F238E27FC236}">
                <a16:creationId xmlns:a16="http://schemas.microsoft.com/office/drawing/2014/main" id="{F6B40D46-F9FC-4720-B084-8950379747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0" r="882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7109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056F68-7303-4B58-BCB5-2D0CE006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r>
              <a:rPr lang="es-US" sz="4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</a:t>
            </a:r>
            <a:endParaRPr lang="es-US" sz="40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6CF3F-7DF7-434F-9742-8EB8F7FBA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74918"/>
          </a:xfrm>
        </p:spPr>
        <p:txBody>
          <a:bodyPr anchor="t"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US" dirty="0"/>
              <a:t>Demasiados enseñadores como veletas.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/>
              <a:t>Los vientos populares no son correctos. 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/>
              <a:t>No temamos decir la verdad de Dios.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/>
              <a:t>Las veletas solo lucen como adornos.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/>
              <a:t>Pero si enseñamos ambiguo, no se ve bien</a:t>
            </a:r>
            <a:r>
              <a:rPr lang="es-US" sz="2000" dirty="0"/>
              <a:t>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B4F96698-E84C-48E6-A36D-FFF6ABBC0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265" y="909081"/>
            <a:ext cx="3867934" cy="507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9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B0DF90E-6BAD-4E82-8FDF-717C9A357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Imagen 14" descr="Imagen que contiene colgando, pequeño, tabla, luz&#10;&#10;Descripción generada automáticamente">
            <a:extLst>
              <a:ext uri="{FF2B5EF4-FFF2-40B4-BE49-F238E27FC236}">
                <a16:creationId xmlns:a16="http://schemas.microsoft.com/office/drawing/2014/main" id="{CC20DDDE-116B-4428-9A8A-BF2563731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36763"/>
            <a:ext cx="3214688" cy="1855788"/>
          </a:xfrm>
          <a:prstGeom prst="rect">
            <a:avLst/>
          </a:prstGeom>
        </p:spPr>
      </p:pic>
      <p:pic>
        <p:nvPicPr>
          <p:cNvPr id="9" name="Imagen 8" descr="Diagrama&#10;&#10;Descripción generada automáticamente">
            <a:extLst>
              <a:ext uri="{FF2B5EF4-FFF2-40B4-BE49-F238E27FC236}">
                <a16:creationId xmlns:a16="http://schemas.microsoft.com/office/drawing/2014/main" id="{E791BBFC-875A-480C-9CC2-AA84DA3F6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2036763"/>
            <a:ext cx="3152775" cy="1855788"/>
          </a:xfrm>
          <a:prstGeom prst="rect">
            <a:avLst/>
          </a:prstGeom>
        </p:spPr>
      </p:pic>
      <p:pic>
        <p:nvPicPr>
          <p:cNvPr id="5" name="Marcador de contenido 4" descr="Imagen que contiene veleta, objeto&#10;&#10;Descripción generada automáticamente">
            <a:extLst>
              <a:ext uri="{FF2B5EF4-FFF2-40B4-BE49-F238E27FC236}">
                <a16:creationId xmlns:a16="http://schemas.microsoft.com/office/drawing/2014/main" id="{E549DE93-20A8-439F-B3A4-E53598202E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125" y="2036763"/>
            <a:ext cx="1855788" cy="1855788"/>
          </a:xfrm>
        </p:spPr>
      </p:pic>
      <p:pic>
        <p:nvPicPr>
          <p:cNvPr id="11" name="Imagen 10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854F652-2598-49F9-B25C-158B55BA09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2036763"/>
            <a:ext cx="2074863" cy="1855788"/>
          </a:xfrm>
          <a:prstGeom prst="rect">
            <a:avLst/>
          </a:prstGeom>
        </p:spPr>
      </p:pic>
      <p:pic>
        <p:nvPicPr>
          <p:cNvPr id="13" name="Imagen 12" descr="Imagen que contiene pájaro&#10;&#10;Descripción generada automáticamente">
            <a:extLst>
              <a:ext uri="{FF2B5EF4-FFF2-40B4-BE49-F238E27FC236}">
                <a16:creationId xmlns:a16="http://schemas.microsoft.com/office/drawing/2014/main" id="{B2B1A171-9CB8-4411-8963-4B5DA92C23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63988"/>
            <a:ext cx="3794125" cy="2197100"/>
          </a:xfrm>
          <a:prstGeom prst="rect">
            <a:avLst/>
          </a:prstGeom>
        </p:spPr>
      </p:pic>
      <p:pic>
        <p:nvPicPr>
          <p:cNvPr id="17" name="Imagen 16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65FF9FBF-EEFC-4467-BA79-68964F184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763" y="3963988"/>
            <a:ext cx="3746500" cy="2197100"/>
          </a:xfrm>
          <a:prstGeom prst="rect">
            <a:avLst/>
          </a:prstGeom>
        </p:spPr>
      </p:pic>
      <p:pic>
        <p:nvPicPr>
          <p:cNvPr id="7" name="Imagen 6" descr="Imagen que contiene veleta, objeto&#10;&#10;Descripción generada automáticamente">
            <a:extLst>
              <a:ext uri="{FF2B5EF4-FFF2-40B4-BE49-F238E27FC236}">
                <a16:creationId xmlns:a16="http://schemas.microsoft.com/office/drawing/2014/main" id="{F74DD943-05FE-44E4-B7FA-1C700466CF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3963988"/>
            <a:ext cx="2832100" cy="21971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5760D-4F58-4170-A16A-D78A73685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s-419" b="1" dirty="0"/>
              <a:t>¿QUÉ ES UNA VELETA?</a:t>
            </a:r>
            <a:endParaRPr lang="es-US" b="1" dirty="0"/>
          </a:p>
        </p:txBody>
      </p:sp>
    </p:spTree>
    <p:extLst>
      <p:ext uri="{BB962C8B-B14F-4D97-AF65-F5344CB8AC3E}">
        <p14:creationId xmlns:p14="http://schemas.microsoft.com/office/powerpoint/2010/main" val="1755859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23B181C-4736-4E8C-8F85-374D3B5A0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6128639" cy="1260629"/>
          </a:xfrm>
        </p:spPr>
        <p:txBody>
          <a:bodyPr anchor="b">
            <a:normAutofit/>
          </a:bodyPr>
          <a:lstStyle/>
          <a:p>
            <a:r>
              <a:rPr lang="es-419" sz="8000" b="1" dirty="0"/>
              <a:t>LOS POLITICOS</a:t>
            </a:r>
            <a:endParaRPr lang="es-US" sz="8000" b="1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255AA792-E0C1-47BB-BFB9-E6145A9DF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834" y="2076599"/>
            <a:ext cx="5480399" cy="369936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MX" sz="5400" dirty="0"/>
              <a:t>Son </a:t>
            </a:r>
          </a:p>
          <a:p>
            <a:pPr marL="0" indent="0">
              <a:buNone/>
            </a:pPr>
            <a:r>
              <a:rPr lang="es-MX" sz="5400" dirty="0"/>
              <a:t>VELETAS </a:t>
            </a:r>
          </a:p>
          <a:p>
            <a:pPr marL="0" indent="0">
              <a:buNone/>
            </a:pPr>
            <a:r>
              <a:rPr lang="es-MX" sz="5400" dirty="0"/>
              <a:t>llevados </a:t>
            </a:r>
          </a:p>
          <a:p>
            <a:pPr marL="0" indent="0">
              <a:buNone/>
            </a:pPr>
            <a:r>
              <a:rPr lang="es-MX" sz="5400" dirty="0"/>
              <a:t>por las encuestas.</a:t>
            </a:r>
            <a:endParaRPr lang="en-US" sz="5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Imagen 6" descr="Diagrama&#10;&#10;Descripción generada automáticamente">
            <a:extLst>
              <a:ext uri="{FF2B5EF4-FFF2-40B4-BE49-F238E27FC236}">
                <a16:creationId xmlns:a16="http://schemas.microsoft.com/office/drawing/2014/main" id="{6B2D36F9-C484-4AE8-889F-5CC981D7AB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1" t="2978" r="11906" b="46925"/>
          <a:stretch/>
        </p:blipFill>
        <p:spPr>
          <a:xfrm flipH="1">
            <a:off x="7288891" y="1239467"/>
            <a:ext cx="3548996" cy="392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1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Una mano con un micrófono en la mano&#10;&#10;Descripción generada automáticamente con confianza media">
            <a:extLst>
              <a:ext uri="{FF2B5EF4-FFF2-40B4-BE49-F238E27FC236}">
                <a16:creationId xmlns:a16="http://schemas.microsoft.com/office/drawing/2014/main" id="{3A7B08AD-A0CF-49B2-878C-C3168F1028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6" t="18424" r="25165" b="9185"/>
          <a:stretch/>
        </p:blipFill>
        <p:spPr>
          <a:xfrm>
            <a:off x="6792686" y="73378"/>
            <a:ext cx="5399312" cy="67846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11A874-6C8B-413E-8892-69BF8450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14" y="310896"/>
            <a:ext cx="5671186" cy="1422399"/>
          </a:xfrm>
        </p:spPr>
        <p:txBody>
          <a:bodyPr anchor="b">
            <a:normAutofit fontScale="90000"/>
          </a:bodyPr>
          <a:lstStyle/>
          <a:p>
            <a:r>
              <a:rPr lang="es-419" sz="6000" b="1" dirty="0"/>
              <a:t>MUCHOS PERIODISTAS</a:t>
            </a:r>
            <a:endParaRPr lang="es-US" sz="6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01997A1-60A8-4B30-B62A-B31D1BB8D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129" y="3051683"/>
            <a:ext cx="4506197" cy="3207258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s-MX" sz="4800" dirty="0"/>
              <a:t>SON REPETIDORES DE LO QUE LOS MEDIOS “RESPETABLES DICEN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819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persona, tabla, hombre, comida&#10;&#10;Descripción generada automáticamente">
            <a:extLst>
              <a:ext uri="{FF2B5EF4-FFF2-40B4-BE49-F238E27FC236}">
                <a16:creationId xmlns:a16="http://schemas.microsoft.com/office/drawing/2014/main" id="{ACCD1165-0096-4FB9-AF75-88FAA3374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55" b="-1"/>
          <a:stretch/>
        </p:blipFill>
        <p:spPr>
          <a:xfrm>
            <a:off x="6355442" y="10"/>
            <a:ext cx="5836558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2376055" y="0"/>
                </a:moveTo>
                <a:lnTo>
                  <a:pt x="5836558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0E55BA-3B63-481E-ABB5-FDF230DE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805753"/>
            <a:ext cx="5808448" cy="230919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4800" dirty="0"/>
              <a:t>NO SE CONFORMAN CON SU FLAMANTE SALARIO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F6DEEFF-5C8C-47A7-B509-02D8B36ED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0"/>
            <a:ext cx="5514194" cy="200832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dirty="0"/>
              <a:t>JUECES, CORRUPTOS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EB73228-F09B-409F-9EC1-7E853C4F5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40" y="5292509"/>
            <a:ext cx="6610160" cy="1565491"/>
          </a:xfrm>
          <a:custGeom>
            <a:avLst/>
            <a:gdLst>
              <a:gd name="connsiteX0" fmla="*/ 1186806 w 6610160"/>
              <a:gd name="connsiteY0" fmla="*/ 0 h 1565491"/>
              <a:gd name="connsiteX1" fmla="*/ 1692132 w 6610160"/>
              <a:gd name="connsiteY1" fmla="*/ 0 h 1565491"/>
              <a:gd name="connsiteX2" fmla="*/ 6104834 w 6610160"/>
              <a:gd name="connsiteY2" fmla="*/ 0 h 1565491"/>
              <a:gd name="connsiteX3" fmla="*/ 6610160 w 6610160"/>
              <a:gd name="connsiteY3" fmla="*/ 0 h 1565491"/>
              <a:gd name="connsiteX4" fmla="*/ 6610160 w 6610160"/>
              <a:gd name="connsiteY4" fmla="*/ 1565491 h 1565491"/>
              <a:gd name="connsiteX5" fmla="*/ 0 w 6610160"/>
              <a:gd name="connsiteY5" fmla="*/ 1565491 h 1565491"/>
              <a:gd name="connsiteX6" fmla="*/ 724290 w 6610160"/>
              <a:gd name="connsiteY6" fmla="*/ 1591 h 1565491"/>
              <a:gd name="connsiteX7" fmla="*/ 1186070 w 6610160"/>
              <a:gd name="connsiteY7" fmla="*/ 15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0160" h="1565491">
                <a:moveTo>
                  <a:pt x="1186806" y="0"/>
                </a:moveTo>
                <a:lnTo>
                  <a:pt x="1692132" y="0"/>
                </a:lnTo>
                <a:lnTo>
                  <a:pt x="6104834" y="0"/>
                </a:lnTo>
                <a:lnTo>
                  <a:pt x="6610160" y="0"/>
                </a:lnTo>
                <a:lnTo>
                  <a:pt x="6610160" y="1565491"/>
                </a:lnTo>
                <a:lnTo>
                  <a:pt x="0" y="1565491"/>
                </a:lnTo>
                <a:lnTo>
                  <a:pt x="724290" y="1591"/>
                </a:lnTo>
                <a:lnTo>
                  <a:pt x="1186070" y="159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150A4AE-7BE7-480D-BD8C-3951E6479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510"/>
            <a:ext cx="6144370" cy="1565491"/>
          </a:xfrm>
          <a:custGeom>
            <a:avLst/>
            <a:gdLst>
              <a:gd name="connsiteX0" fmla="*/ 0 w 6144370"/>
              <a:gd name="connsiteY0" fmla="*/ 0 h 1565491"/>
              <a:gd name="connsiteX1" fmla="*/ 6144370 w 6144370"/>
              <a:gd name="connsiteY1" fmla="*/ 0 h 1565491"/>
              <a:gd name="connsiteX2" fmla="*/ 5419344 w 6144370"/>
              <a:gd name="connsiteY2" fmla="*/ 1565491 h 1565491"/>
              <a:gd name="connsiteX3" fmla="*/ 0 w 6144370"/>
              <a:gd name="connsiteY3" fmla="*/ 15654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4370" h="1565491">
                <a:moveTo>
                  <a:pt x="0" y="0"/>
                </a:moveTo>
                <a:lnTo>
                  <a:pt x="6144370" y="0"/>
                </a:lnTo>
                <a:lnTo>
                  <a:pt x="5419344" y="1565491"/>
                </a:lnTo>
                <a:lnTo>
                  <a:pt x="0" y="156549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8599B0-CF6A-4199-A5B8-6073F0BB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s-US" sz="4100" b="1" dirty="0"/>
              <a:t>¡ALGUNOS PREDICADORES Y MAESTROS!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813B44-CA48-4209-BA15-384AD19DE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3236649" cy="38436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US" dirty="0"/>
              <a:t>SE HACEN A LA MUCHEDUMBRE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/>
              <a:t>SABIENDO DE LA APATIA DE LA MAYORIA…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/>
              <a:t>SABIENDO QUE SE BUSCA UNA RELIGION POPULAR</a:t>
            </a:r>
          </a:p>
        </p:txBody>
      </p:sp>
      <p:pic>
        <p:nvPicPr>
          <p:cNvPr id="6" name="Imagen 5" descr="Imagen que contiene firmar, parado, hombre, teléfono&#10;&#10;Descripción generada automáticamente">
            <a:extLst>
              <a:ext uri="{FF2B5EF4-FFF2-40B4-BE49-F238E27FC236}">
                <a16:creationId xmlns:a16="http://schemas.microsoft.com/office/drawing/2014/main" id="{D869E51C-6AF9-4940-A40A-CB2F1175DE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" r="52106"/>
          <a:stretch/>
        </p:blipFill>
        <p:spPr>
          <a:xfrm>
            <a:off x="5370900" y="0"/>
            <a:ext cx="6818052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5853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Un reloj de pulsera&#10;&#10;Descripción generada automáticamente con confianza baja">
            <a:extLst>
              <a:ext uri="{FF2B5EF4-FFF2-40B4-BE49-F238E27FC236}">
                <a16:creationId xmlns:a16="http://schemas.microsoft.com/office/drawing/2014/main" id="{7BA55A98-7E81-4CCF-B462-7F653681E6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9386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3822FA-202E-441E-83F6-E04B00BDA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56" y="555543"/>
            <a:ext cx="3438144" cy="1299890"/>
          </a:xfrm>
        </p:spPr>
        <p:txBody>
          <a:bodyPr anchor="b">
            <a:normAutofit/>
          </a:bodyPr>
          <a:lstStyle/>
          <a:p>
            <a:pPr marL="342900" lvl="0" indent="-342900">
              <a:spcAft>
                <a:spcPts val="800"/>
              </a:spcAft>
            </a:pPr>
            <a:r>
              <a:rPr lang="es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BIBLIA ES:</a:t>
            </a:r>
            <a:endParaRPr lang="es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7A42DC-8943-4245-9E65-1C93FC540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645812"/>
            <a:ext cx="3438906" cy="3222061"/>
          </a:xfrm>
          <a:solidFill>
            <a:schemeClr val="bg1"/>
          </a:solidFill>
        </p:spPr>
        <p:txBody>
          <a:bodyPr anchor="t"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419" sz="3200" dirty="0"/>
              <a:t>Mapa</a:t>
            </a:r>
          </a:p>
          <a:p>
            <a:pPr marL="514350" indent="-514350">
              <a:buFont typeface="+mj-lt"/>
              <a:buAutoNum type="arabicPeriod"/>
            </a:pPr>
            <a:r>
              <a:rPr lang="es-419" sz="3200" dirty="0"/>
              <a:t>Bastón</a:t>
            </a:r>
          </a:p>
          <a:p>
            <a:pPr marL="514350" indent="-514350">
              <a:buFont typeface="+mj-lt"/>
              <a:buAutoNum type="arabicPeriod"/>
            </a:pPr>
            <a:r>
              <a:rPr lang="es-419" sz="3200" dirty="0"/>
              <a:t>Brújula</a:t>
            </a:r>
          </a:p>
          <a:p>
            <a:pPr marL="514350" indent="-514350">
              <a:buFont typeface="+mj-lt"/>
              <a:buAutoNum type="arabicPeriod"/>
            </a:pPr>
            <a:r>
              <a:rPr lang="es-419" sz="3200" dirty="0"/>
              <a:t>Espada del Espíritu</a:t>
            </a:r>
          </a:p>
          <a:p>
            <a:pPr marL="514350" indent="-514350">
              <a:buFont typeface="+mj-lt"/>
              <a:buAutoNum type="arabicPeriod"/>
            </a:pPr>
            <a:r>
              <a:rPr lang="es-419" sz="3200" dirty="0"/>
              <a:t>Constitución</a:t>
            </a:r>
          </a:p>
          <a:p>
            <a:pPr marL="514350" indent="-514350">
              <a:buFont typeface="+mj-lt"/>
              <a:buAutoNum type="arabicPeriod"/>
            </a:pPr>
            <a:r>
              <a:rPr lang="es-419" sz="3200" dirty="0"/>
              <a:t>Etcétera</a:t>
            </a:r>
          </a:p>
          <a:p>
            <a:pPr marL="514350" indent="-514350">
              <a:buFont typeface="+mj-lt"/>
              <a:buAutoNum type="arabicPeriod"/>
            </a:pPr>
            <a:endParaRPr lang="es-US" sz="3200" dirty="0"/>
          </a:p>
        </p:txBody>
      </p:sp>
    </p:spTree>
    <p:extLst>
      <p:ext uri="{BB962C8B-B14F-4D97-AF65-F5344CB8AC3E}">
        <p14:creationId xmlns:p14="http://schemas.microsoft.com/office/powerpoint/2010/main" val="89105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D1398D-7407-4D77-8C62-252133883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r>
              <a:rPr lang="es-US" sz="4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Biblia compara este tipo de predicación con:</a:t>
            </a:r>
            <a:endParaRPr lang="es-US" sz="420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A3167C-4441-49B3-B16E-E76B580D3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3600" dirty="0"/>
              <a:t>La comezón de oír lo que agrada al oído: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600" dirty="0"/>
              <a:t>¿Cuál es el consejo?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600" dirty="0"/>
              <a:t>2Tim 4:3-5</a:t>
            </a:r>
          </a:p>
          <a:p>
            <a:pPr marL="0" indent="0">
              <a:buNone/>
            </a:pPr>
            <a:endParaRPr lang="es-US" sz="2200" dirty="0"/>
          </a:p>
        </p:txBody>
      </p:sp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631BF06E-D7AB-441A-8D5B-F66B4B3D90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1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2604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7C3F810-C475-405C-87A5-47895322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s-US" sz="5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Versículos afines:</a:t>
            </a:r>
            <a:endParaRPr lang="es-US" sz="540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CF5E56-9999-48CF-8DB5-C68620CE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586994"/>
            <a:ext cx="6653349" cy="39456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US" sz="3600" dirty="0"/>
              <a:t>Mateo 4:4; Juan 7:37-38</a:t>
            </a:r>
          </a:p>
          <a:p>
            <a:pPr marL="514350" indent="-514350">
              <a:buFont typeface="+mj-lt"/>
              <a:buAutoNum type="arabicPeriod"/>
            </a:pPr>
            <a:r>
              <a:rPr lang="es-US" sz="3600" dirty="0"/>
              <a:t>Juan 1:1-2; 1:14</a:t>
            </a:r>
          </a:p>
          <a:p>
            <a:pPr marL="514350" indent="-514350">
              <a:buFont typeface="+mj-lt"/>
              <a:buAutoNum type="arabicPeriod"/>
            </a:pPr>
            <a:r>
              <a:rPr lang="es-US" sz="3600" dirty="0"/>
              <a:t>Salmo 119:105, 130</a:t>
            </a:r>
          </a:p>
          <a:p>
            <a:pPr marL="514350" indent="-514350">
              <a:buFont typeface="+mj-lt"/>
              <a:buAutoNum type="arabicPeriod"/>
            </a:pPr>
            <a:r>
              <a:rPr lang="es-US" sz="3600" dirty="0"/>
              <a:t>Proverbios 2:6; Juan 8:31-32</a:t>
            </a:r>
          </a:p>
          <a:p>
            <a:pPr marL="514350" indent="-514350">
              <a:buFont typeface="+mj-lt"/>
              <a:buAutoNum type="arabicPeriod"/>
            </a:pPr>
            <a:r>
              <a:rPr lang="es-US" sz="3600" dirty="0"/>
              <a:t>Hebreos 1:3; Salmo 118:30</a:t>
            </a:r>
          </a:p>
          <a:p>
            <a:pPr marL="514350" indent="-514350">
              <a:buFont typeface="+mj-lt"/>
              <a:buAutoNum type="arabicPeriod"/>
            </a:pPr>
            <a:r>
              <a:rPr lang="es-US" sz="3600" dirty="0" err="1"/>
              <a:t>Isaias</a:t>
            </a:r>
            <a:r>
              <a:rPr lang="es-US" sz="3600" dirty="0"/>
              <a:t> 40:8; Mateo 24:35 </a:t>
            </a:r>
          </a:p>
        </p:txBody>
      </p:sp>
      <p:pic>
        <p:nvPicPr>
          <p:cNvPr id="5" name="Imagen 4" descr="Imagen que contiene tabla, texto, persona, mujer&#10;&#10;Descripción generada automáticamente">
            <a:extLst>
              <a:ext uri="{FF2B5EF4-FFF2-40B4-BE49-F238E27FC236}">
                <a16:creationId xmlns:a16="http://schemas.microsoft.com/office/drawing/2014/main" id="{42DD251F-9E50-4597-BD93-12FC8B84BF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0" t="2732" r="9973" b="10043"/>
          <a:stretch/>
        </p:blipFill>
        <p:spPr>
          <a:xfrm>
            <a:off x="7946888" y="18288"/>
            <a:ext cx="4245111" cy="6839712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0103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245</Words>
  <Application>Microsoft Office PowerPoint</Application>
  <PresentationFormat>Panorámica</PresentationFormat>
  <Paragraphs>49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Tema de Office</vt:lpstr>
      <vt:lpstr>VELETAS (WEATHERVANES) EN LA IGLESIA</vt:lpstr>
      <vt:lpstr>¿QUÉ ES UNA VELETA?</vt:lpstr>
      <vt:lpstr>LOS POLITICOS</vt:lpstr>
      <vt:lpstr>MUCHOS PERIODISTAS</vt:lpstr>
      <vt:lpstr>JUECES, CORRUPTOS</vt:lpstr>
      <vt:lpstr>¡ALGUNOS PREDICADORES Y MAESTROS! </vt:lpstr>
      <vt:lpstr>LA BIBLIA ES:</vt:lpstr>
      <vt:lpstr>La Biblia compara este tipo de predicación con:</vt:lpstr>
      <vt:lpstr>Versículos afines:</vt:lpstr>
      <vt:lpstr>Advertencias de la Palabra de Dios</vt:lpstr>
      <vt:lpstr>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WEATHERVANES- VELETAS EN LA IGLESIA</dc:title>
  <dc:creator>ADMINISTRADOR MTZ</dc:creator>
  <cp:lastModifiedBy>ANDRES PONG</cp:lastModifiedBy>
  <cp:revision>5</cp:revision>
  <dcterms:created xsi:type="dcterms:W3CDTF">2021-08-10T20:11:57Z</dcterms:created>
  <dcterms:modified xsi:type="dcterms:W3CDTF">2021-08-10T23:49:55Z</dcterms:modified>
</cp:coreProperties>
</file>