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6" r:id="rId30"/>
    <p:sldId id="319" r:id="rId31"/>
    <p:sldId id="285" r:id="rId3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734E7-DE8A-4CB9-81F9-959761ED7EBB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2A02EE-DCF2-4741-8302-FACB739D6B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3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2A02EE-DCF2-4741-8302-FACB739D6B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85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0681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4405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6884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úmero de diapositiva">
            <a:extLst>
              <a:ext uri="{FF2B5EF4-FFF2-40B4-BE49-F238E27FC236}">
                <a16:creationId xmlns:a16="http://schemas.microsoft.com/office/drawing/2014/main" id="{9509371E-2EA5-697C-664D-1AC1B9C6D04A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xfrm>
            <a:off x="4446588" y="6330952"/>
            <a:ext cx="241300" cy="258763"/>
          </a:xfrm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defRPr>
                <a:solidFill>
                  <a:srgbClr val="6F6A5A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fld id="{252D97F6-1B40-4E0E-916B-E7E84456EDA4}" type="slidenum">
              <a:rPr lang="es-NI" altLang="es-NI"/>
              <a:pPr/>
              <a:t>‹Nº›</a:t>
            </a:fld>
            <a:endParaRPr lang="es-NI" altLang="es-NI"/>
          </a:p>
        </p:txBody>
      </p:sp>
    </p:spTree>
    <p:extLst>
      <p:ext uri="{BB962C8B-B14F-4D97-AF65-F5344CB8AC3E}">
        <p14:creationId xmlns:p14="http://schemas.microsoft.com/office/powerpoint/2010/main" val="270541864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3262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5457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24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5992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2974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362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96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2938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F6F5E-EB75-4C11-B48B-3C09A4E294EF}" type="datetimeFigureOut">
              <a:rPr lang="es-ES" smtClean="0"/>
              <a:t>14/05/2024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514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-1"/>
            <a:ext cx="9144000" cy="685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DEFB5C92-4CD9-472F-A2A7-E35E4F9686D5}"/>
              </a:ext>
            </a:extLst>
          </p:cNvPr>
          <p:cNvSpPr/>
          <p:nvPr/>
        </p:nvSpPr>
        <p:spPr>
          <a:xfrm>
            <a:off x="0" y="17396"/>
            <a:ext cx="9144000" cy="1325563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7396"/>
            <a:ext cx="9144000" cy="1325563"/>
          </a:xfrm>
        </p:spPr>
        <p:txBody>
          <a:bodyPr/>
          <a:lstStyle/>
          <a:p>
            <a:pPr algn="ctr"/>
            <a:r>
              <a:rPr lang="es-ES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¿COMO ME VEO?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0" y="1360356"/>
            <a:ext cx="9144000" cy="5497643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INTRODUCCION:</a:t>
            </a:r>
          </a:p>
          <a:p>
            <a:r>
              <a:rPr lang="es-ES" b="1" dirty="0">
                <a:solidFill>
                  <a:schemeClr val="bg1"/>
                </a:solidFill>
              </a:rPr>
              <a:t>Todos tenemos espejos para vernos y arreglarnos, y estar presentados.</a:t>
            </a:r>
          </a:p>
          <a:p>
            <a:r>
              <a:rPr lang="es-ES" b="1" dirty="0">
                <a:solidFill>
                  <a:schemeClr val="bg1"/>
                </a:solidFill>
              </a:rPr>
              <a:t>Y la mayoría de las personas andan preocupadas, acerca de como se ven.</a:t>
            </a:r>
          </a:p>
          <a:p>
            <a:r>
              <a:rPr lang="es-ES" b="1" dirty="0">
                <a:solidFill>
                  <a:schemeClr val="bg1"/>
                </a:solidFill>
              </a:rPr>
              <a:t>Nos preocupamos por nuestro: </a:t>
            </a:r>
          </a:p>
          <a:p>
            <a:r>
              <a:rPr lang="es-ES" b="1" dirty="0">
                <a:solidFill>
                  <a:schemeClr val="bg1"/>
                </a:solidFill>
              </a:rPr>
              <a:t>Cabello.</a:t>
            </a:r>
          </a:p>
          <a:p>
            <a:r>
              <a:rPr lang="es-ES" b="1" dirty="0">
                <a:solidFill>
                  <a:schemeClr val="bg1"/>
                </a:solidFill>
              </a:rPr>
              <a:t>La ropa.</a:t>
            </a:r>
          </a:p>
          <a:p>
            <a:r>
              <a:rPr lang="es-ES" b="1" dirty="0">
                <a:solidFill>
                  <a:schemeClr val="bg1"/>
                </a:solidFill>
              </a:rPr>
              <a:t>Los zapatos.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lamentablemente pasamos por alto, los detalles mas importantes.</a:t>
            </a:r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9986950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6" y="-33874"/>
            <a:ext cx="9139944" cy="6891874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-33874"/>
            <a:ext cx="4906851" cy="683541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V.2.</a:t>
            </a:r>
          </a:p>
          <a:p>
            <a:r>
              <a:rPr lang="es-ES" b="1" u="sng" dirty="0">
                <a:highlight>
                  <a:srgbClr val="00FFFF"/>
                </a:highlight>
              </a:rPr>
              <a:t>Y no os adaptéis a este mundo,</a:t>
            </a:r>
            <a:r>
              <a:rPr lang="es-ES" b="1" dirty="0">
                <a:solidFill>
                  <a:schemeClr val="bg1"/>
                </a:solidFill>
              </a:rPr>
              <a:t> sino transformaos mediante la renovación de vuestra mente, para que verifiquéis cuál es la voluntad de Dios: lo que es bueno, aceptable y perfecto. </a:t>
            </a:r>
          </a:p>
          <a:p>
            <a:r>
              <a:rPr lang="es-ES" b="1" dirty="0">
                <a:solidFill>
                  <a:schemeClr val="bg1"/>
                </a:solidFill>
              </a:rPr>
              <a:t>¿Qué vemos en nuestra vida?</a:t>
            </a:r>
          </a:p>
          <a:p>
            <a:r>
              <a:rPr lang="es-ES" b="1" dirty="0">
                <a:solidFill>
                  <a:schemeClr val="bg1"/>
                </a:solidFill>
              </a:rPr>
              <a:t>Personas iguales que antes que nos bautizáramos.</a:t>
            </a:r>
          </a:p>
          <a:p>
            <a:r>
              <a:rPr lang="es-ES" b="1" dirty="0">
                <a:solidFill>
                  <a:schemeClr val="bg1"/>
                </a:solidFill>
              </a:rPr>
              <a:t>O hemos sido transformado ha había cambio en nuestra vida.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debemos de ser nuevas criaturas.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II Corintios.5:17.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-1"/>
            <a:ext cx="423309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425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De modo que si alguno está en Cristo,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nueva criatura es;</a:t>
            </a:r>
            <a:r>
              <a:rPr lang="es-ES" b="1" dirty="0">
                <a:solidFill>
                  <a:schemeClr val="bg1"/>
                </a:solidFill>
              </a:rPr>
              <a:t> las cosas viejas pasaron; he aquí, son hechas nuevas. </a:t>
            </a:r>
          </a:p>
          <a:p>
            <a:r>
              <a:rPr lang="es-ES" b="1" u="sng" dirty="0">
                <a:solidFill>
                  <a:srgbClr val="FF0000"/>
                </a:solidFill>
              </a:rPr>
              <a:t>¿Somos misericordioso, perdonadores?.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Colosenses.3:12-13.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</a:rPr>
              <a:t>Entonces, como escogidos de Dios, santos y amados,</a:t>
            </a:r>
            <a:r>
              <a:rPr lang="es-ES" b="1" dirty="0">
                <a:solidFill>
                  <a:schemeClr val="bg1"/>
                </a:solidFill>
              </a:rPr>
              <a:t> revestíos de tierna compasión, bondad, humildad, mansedumbre y paciencia;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V.13.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-1"/>
            <a:ext cx="42351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723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008080"/>
                </a:highlight>
              </a:rPr>
              <a:t>soportándoos unos a otros y perdonándoos unos a otros,</a:t>
            </a:r>
            <a:r>
              <a:rPr lang="es-ES" b="1" dirty="0">
                <a:solidFill>
                  <a:schemeClr val="bg1"/>
                </a:solidFill>
              </a:rPr>
              <a:t> si alguno tiene queja contra otro; como Cristo os perdonó, así también hacedlo vosotros. </a:t>
            </a:r>
          </a:p>
          <a:p>
            <a:r>
              <a:rPr lang="es-ES" b="1" dirty="0">
                <a:solidFill>
                  <a:schemeClr val="bg1"/>
                </a:solidFill>
              </a:rPr>
              <a:t>¿Qué ve Usted en este espejo?</a:t>
            </a:r>
          </a:p>
          <a:p>
            <a:r>
              <a:rPr lang="es-ES" b="1" dirty="0">
                <a:solidFill>
                  <a:schemeClr val="bg1"/>
                </a:solidFill>
              </a:rPr>
              <a:t>Sigue viendo al mismo hombre que:</a:t>
            </a:r>
          </a:p>
          <a:p>
            <a:r>
              <a:rPr lang="es-ES" b="1" dirty="0">
                <a:solidFill>
                  <a:schemeClr val="bg1"/>
                </a:solidFill>
              </a:rPr>
              <a:t>No es santo.</a:t>
            </a:r>
          </a:p>
          <a:p>
            <a:r>
              <a:rPr lang="es-ES" b="1" dirty="0">
                <a:solidFill>
                  <a:schemeClr val="bg1"/>
                </a:solidFill>
              </a:rPr>
              <a:t>Que no es compasivo.</a:t>
            </a:r>
          </a:p>
          <a:p>
            <a:r>
              <a:rPr lang="es-ES" b="1" dirty="0">
                <a:solidFill>
                  <a:schemeClr val="bg1"/>
                </a:solidFill>
              </a:rPr>
              <a:t>Bondadoso.</a:t>
            </a:r>
          </a:p>
          <a:p>
            <a:r>
              <a:rPr lang="es-ES" b="1" dirty="0">
                <a:solidFill>
                  <a:schemeClr val="bg1"/>
                </a:solidFill>
              </a:rPr>
              <a:t>Humilde.</a:t>
            </a:r>
          </a:p>
          <a:p>
            <a:r>
              <a:rPr lang="es-ES" b="1" dirty="0">
                <a:solidFill>
                  <a:schemeClr val="bg1"/>
                </a:solidFill>
              </a:rPr>
              <a:t>Paciente.</a:t>
            </a:r>
          </a:p>
          <a:p>
            <a:r>
              <a:rPr lang="es-ES" b="1" dirty="0">
                <a:solidFill>
                  <a:schemeClr val="bg1"/>
                </a:solidFill>
              </a:rPr>
              <a:t>Perdonador.</a:t>
            </a:r>
          </a:p>
          <a:p>
            <a:r>
              <a:rPr lang="es-ES" b="1" dirty="0">
                <a:solidFill>
                  <a:schemeClr val="bg1"/>
                </a:solidFill>
              </a:rPr>
              <a:t>Soportador.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-1"/>
            <a:ext cx="42351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592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Si Usted al ir a la Biblia el espejo todavía esta viendo esto en Usted, Usted debe de cambiar quitar estas cosas de su vida espiritual.</a:t>
            </a:r>
          </a:p>
          <a:p>
            <a:r>
              <a:rPr lang="es-ES" b="1" u="sng" dirty="0">
                <a:solidFill>
                  <a:srgbClr val="FF0000"/>
                </a:solidFill>
              </a:rPr>
              <a:t>¿Usted es una mujer que no se somete a su marido?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Efesios.5:22.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</a:rPr>
              <a:t>Las mujeres estén sometidas a sus propios maridos</a:t>
            </a:r>
            <a:r>
              <a:rPr lang="es-ES" b="1" dirty="0">
                <a:solidFill>
                  <a:schemeClr val="bg1"/>
                </a:solidFill>
              </a:rPr>
              <a:t> como al Señor. </a:t>
            </a:r>
          </a:p>
          <a:p>
            <a:r>
              <a:rPr lang="es-ES" b="1" dirty="0">
                <a:solidFill>
                  <a:schemeClr val="bg1"/>
                </a:solidFill>
              </a:rPr>
              <a:t>Si Usted sigue siendo una esposa que no se somete a su marido, sigue siendo rebelde.</a:t>
            </a:r>
          </a:p>
          <a:p>
            <a:r>
              <a:rPr lang="es-ES" b="1" dirty="0">
                <a:solidFill>
                  <a:schemeClr val="bg1"/>
                </a:solidFill>
              </a:rPr>
              <a:t>Usted necesita cambiar esa actitud y debe someterse a su esposo.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-1"/>
            <a:ext cx="42351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2798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fontScale="92500" lnSpcReduction="10000"/>
          </a:bodyPr>
          <a:lstStyle/>
          <a:p>
            <a:r>
              <a:rPr lang="es-ES" b="1" u="sng" dirty="0">
                <a:solidFill>
                  <a:srgbClr val="FF0000"/>
                </a:solidFill>
              </a:rPr>
              <a:t>Si Usted sigue maltratando a su esposa y no la ama.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Efesios.5:25, 28, 33.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</a:rPr>
              <a:t>Maridos, amad a vuestras mujeres,</a:t>
            </a:r>
            <a:r>
              <a:rPr lang="es-ES" b="1" dirty="0">
                <a:solidFill>
                  <a:schemeClr val="bg1"/>
                </a:solidFill>
              </a:rPr>
              <a:t> así como Cristo amó a la iglesia y se dio a sí mismo por ella,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V.28.</a:t>
            </a:r>
          </a:p>
          <a:p>
            <a:r>
              <a:rPr lang="es-ES" b="1" u="sng" dirty="0">
                <a:highlight>
                  <a:srgbClr val="FFFF00"/>
                </a:highlight>
              </a:rPr>
              <a:t>Así también deben amar los maridos a sus mujeres,</a:t>
            </a:r>
            <a:r>
              <a:rPr lang="es-ES" b="1" dirty="0">
                <a:solidFill>
                  <a:schemeClr val="bg1"/>
                </a:solidFill>
              </a:rPr>
              <a:t> como a sus propios cuerpos. El que ama a su mujer, a sí mismo se ama.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V.33.</a:t>
            </a:r>
          </a:p>
          <a:p>
            <a:r>
              <a:rPr lang="es-ES" b="1" dirty="0">
                <a:solidFill>
                  <a:schemeClr val="bg1"/>
                </a:solidFill>
              </a:rPr>
              <a:t>En todo caso, cada uno de vosotros </a:t>
            </a:r>
            <a:r>
              <a:rPr lang="es-ES" b="1" u="sng" dirty="0">
                <a:highlight>
                  <a:srgbClr val="00FF00"/>
                </a:highlight>
              </a:rPr>
              <a:t>ame también a su mujer como a sí mismo,</a:t>
            </a:r>
            <a:r>
              <a:rPr lang="es-ES" b="1" dirty="0">
                <a:solidFill>
                  <a:schemeClr val="bg1"/>
                </a:solidFill>
              </a:rPr>
              <a:t> y que la mujer respete a su marido.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88" y="-1"/>
            <a:ext cx="42896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0982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Si Usted como esposo como marido maltrata humilla a su esposa, Usted necesita hacer cambios y comenzar a cambiar su manera de tratar a su esposa.</a:t>
            </a:r>
          </a:p>
          <a:p>
            <a:r>
              <a:rPr lang="es-ES" b="1" dirty="0">
                <a:solidFill>
                  <a:schemeClr val="bg1"/>
                </a:solidFill>
              </a:rPr>
              <a:t>Dios desea que los maridos amen a su esposa.</a:t>
            </a:r>
          </a:p>
          <a:p>
            <a:r>
              <a:rPr lang="es-ES" b="1" dirty="0">
                <a:solidFill>
                  <a:schemeClr val="bg1"/>
                </a:solidFill>
              </a:rPr>
              <a:t>Ya no debemos de ser lo que éramos ante de venir a Cristo.</a:t>
            </a:r>
          </a:p>
          <a:p>
            <a:r>
              <a:rPr lang="es-ES" b="1" dirty="0">
                <a:solidFill>
                  <a:schemeClr val="bg1"/>
                </a:solidFill>
              </a:rPr>
              <a:t>El machismo en el cristiano nunca debe de existir.</a:t>
            </a:r>
          </a:p>
          <a:p>
            <a:r>
              <a:rPr lang="es-ES" b="1" dirty="0">
                <a:solidFill>
                  <a:schemeClr val="bg1"/>
                </a:solidFill>
              </a:rPr>
              <a:t>Eso es del hombre del mundo, del hombre carnal.</a:t>
            </a:r>
          </a:p>
          <a:p>
            <a:r>
              <a:rPr lang="es-ES" b="1" dirty="0">
                <a:solidFill>
                  <a:schemeClr val="bg1"/>
                </a:solidFill>
              </a:rPr>
              <a:t>Y Usted como cristiano es un nuevo hombre.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22581"/>
            <a:ext cx="4237149" cy="683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559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u="sng" dirty="0">
                <a:solidFill>
                  <a:srgbClr val="FF0000"/>
                </a:solidFill>
              </a:rPr>
              <a:t>¿Si Usted ve mentira en su vida?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Apocalipsis.21:8.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los cobardes, incrédulos, abominables, asesinos, inmorales, hechiceros, idólatras y </a:t>
            </a:r>
            <a:r>
              <a:rPr lang="es-ES" b="1" u="sng" dirty="0">
                <a:highlight>
                  <a:srgbClr val="00FFFF"/>
                </a:highlight>
              </a:rPr>
              <a:t>todos los mentirosos tendrán su herencia en el lago que arde con fuego y azufre, que es la muerte segunda.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¿Cuándo Usted va a la Biblia que ve en este espejo?</a:t>
            </a:r>
          </a:p>
          <a:p>
            <a:r>
              <a:rPr lang="es-ES" b="1" dirty="0">
                <a:solidFill>
                  <a:schemeClr val="bg1"/>
                </a:solidFill>
              </a:rPr>
              <a:t>¿Ve cobardía?</a:t>
            </a:r>
          </a:p>
          <a:p>
            <a:r>
              <a:rPr lang="es-ES" b="1" dirty="0">
                <a:solidFill>
                  <a:schemeClr val="bg1"/>
                </a:solidFill>
              </a:rPr>
              <a:t>¿Incredulidad?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846" y="22581"/>
            <a:ext cx="4404125" cy="683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194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¿Abominación?</a:t>
            </a:r>
          </a:p>
          <a:p>
            <a:r>
              <a:rPr lang="es-ES" b="1" dirty="0">
                <a:solidFill>
                  <a:schemeClr val="bg1"/>
                </a:solidFill>
              </a:rPr>
              <a:t>¿Asesinato?</a:t>
            </a:r>
          </a:p>
          <a:p>
            <a:r>
              <a:rPr lang="es-ES" b="1" dirty="0">
                <a:solidFill>
                  <a:schemeClr val="bg1"/>
                </a:solidFill>
              </a:rPr>
              <a:t>Y no hablamos solo asesinato físico, sino espiritual.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I Juan.3:14-15.</a:t>
            </a:r>
          </a:p>
          <a:p>
            <a:r>
              <a:rPr lang="es-ES" b="1" dirty="0">
                <a:solidFill>
                  <a:schemeClr val="bg1"/>
                </a:solidFill>
              </a:rPr>
              <a:t>Nosotros sabemos que hemos pasado de muerte a vida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porque amamos a los hermanos.</a:t>
            </a:r>
            <a:r>
              <a:rPr lang="es-ES" b="1" dirty="0">
                <a:solidFill>
                  <a:schemeClr val="bg1"/>
                </a:solidFill>
              </a:rPr>
              <a:t> El que no ama permanece en muerte.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V.15.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</a:rPr>
              <a:t>Todo el que aborrece a su hermano es homicida,</a:t>
            </a:r>
            <a:r>
              <a:rPr lang="es-ES" b="1" dirty="0">
                <a:solidFill>
                  <a:schemeClr val="bg1"/>
                </a:solidFill>
              </a:rPr>
              <a:t> y vosotros sabéis que ningún homicida tiene vida eterna permanente en él. 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-1"/>
            <a:ext cx="434137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509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¿Inmoralidad?</a:t>
            </a:r>
          </a:p>
          <a:p>
            <a:r>
              <a:rPr lang="es-ES" b="1" dirty="0">
                <a:solidFill>
                  <a:schemeClr val="bg1"/>
                </a:solidFill>
              </a:rPr>
              <a:t>Tanto física como espiritual.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Mateo.5:28.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80"/>
                </a:highlight>
              </a:rPr>
              <a:t>Pero yo os digo que todo el que mire a una mujer para codiciarla</a:t>
            </a:r>
            <a:r>
              <a:rPr lang="es-ES" b="1" dirty="0">
                <a:solidFill>
                  <a:schemeClr val="bg1"/>
                </a:solidFill>
              </a:rPr>
              <a:t> ya cometió adulterio con ella en su corazón. </a:t>
            </a:r>
          </a:p>
          <a:p>
            <a:r>
              <a:rPr lang="es-ES" b="1" dirty="0">
                <a:solidFill>
                  <a:schemeClr val="bg1"/>
                </a:solidFill>
              </a:rPr>
              <a:t>¿Hechicería?</a:t>
            </a:r>
          </a:p>
          <a:p>
            <a:r>
              <a:rPr lang="es-ES" b="1" dirty="0">
                <a:solidFill>
                  <a:schemeClr val="bg1"/>
                </a:solidFill>
              </a:rPr>
              <a:t>¿Idolatría?</a:t>
            </a:r>
          </a:p>
          <a:p>
            <a:r>
              <a:rPr lang="es-ES" b="1" dirty="0">
                <a:solidFill>
                  <a:schemeClr val="bg1"/>
                </a:solidFill>
              </a:rPr>
              <a:t>Y no solo por adorar un ídolo, sino también por la avaricia.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Colosenses.3:5.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264" y="-2"/>
            <a:ext cx="2522707" cy="357691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60257" y="3333748"/>
            <a:ext cx="4381711" cy="352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931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</a:rPr>
              <a:t>Por tanto, considerad los miembros de vuestro cuerpo terrenal como muertos a la fornicación,</a:t>
            </a:r>
            <a:r>
              <a:rPr lang="es-ES" b="1" dirty="0">
                <a:solidFill>
                  <a:schemeClr val="bg1"/>
                </a:solidFill>
              </a:rPr>
              <a:t> la impureza, las pasiones, los malos deseos y la avaricia, que es idolatría. </a:t>
            </a:r>
          </a:p>
          <a:p>
            <a:r>
              <a:rPr lang="es-ES" b="1" dirty="0">
                <a:solidFill>
                  <a:schemeClr val="bg1"/>
                </a:solidFill>
              </a:rPr>
              <a:t>Si Usted al ir a la Biblia nuestro espejo delante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Hallamos cualquiera de estas cosas debemos hacer cambios ya, </a:t>
            </a:r>
          </a:p>
          <a:p>
            <a:r>
              <a:rPr lang="es-ES" b="1" dirty="0">
                <a:solidFill>
                  <a:schemeClr val="bg1"/>
                </a:solidFill>
              </a:rPr>
              <a:t>Para podernos limpiar y estar bien presentado delante de Dios y los hombres espiritualmente.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-1"/>
            <a:ext cx="43434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188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¿Cómo nos vemos espiritualmente ante el espejo de Dios la Biblia?.</a:t>
            </a:r>
          </a:p>
          <a:p>
            <a:r>
              <a:rPr lang="es-ES" b="1" dirty="0">
                <a:solidFill>
                  <a:schemeClr val="bg1"/>
                </a:solidFill>
              </a:rPr>
              <a:t>¿Cómo luce Usted ante los demás y especialmente ante Dios?.</a:t>
            </a:r>
          </a:p>
          <a:p>
            <a:r>
              <a:rPr lang="es-ES" b="1" u="sng" dirty="0">
                <a:solidFill>
                  <a:srgbClr val="FF0000"/>
                </a:solidFill>
              </a:rPr>
              <a:t>La Biblia es el espejo donde podemos vernos y corregirnos espiritualmente.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Santiago.1:23-25.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si alguno es oidor de la palabra, y no hacedor, es </a:t>
            </a:r>
            <a:r>
              <a:rPr lang="es-ES" b="1" u="sng" dirty="0">
                <a:highlight>
                  <a:srgbClr val="FFFF00"/>
                </a:highlight>
              </a:rPr>
              <a:t>semejante a un hombre que mira su rostro natural en un espejo;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V.24.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6851" y="3146611"/>
            <a:ext cx="4237149" cy="371138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-1"/>
            <a:ext cx="4237149" cy="314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4582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u="sng" dirty="0">
                <a:solidFill>
                  <a:srgbClr val="FF0000"/>
                </a:solidFill>
              </a:rPr>
              <a:t>¿Ve Usted que esta siendo ejemplo?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I Timoteo.4:12.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</a:rPr>
              <a:t>No permitas que nadie menosprecie tu juventud;</a:t>
            </a:r>
            <a:r>
              <a:rPr lang="es-ES" b="1" dirty="0">
                <a:solidFill>
                  <a:schemeClr val="bg1"/>
                </a:solidFill>
              </a:rPr>
              <a:t> antes, sé ejemplo de los creyentes en palabra, conducta, amor, fe y pureza. </a:t>
            </a:r>
          </a:p>
          <a:p>
            <a:r>
              <a:rPr lang="es-ES" b="1" dirty="0">
                <a:solidFill>
                  <a:schemeClr val="bg1"/>
                </a:solidFill>
              </a:rPr>
              <a:t>Cuando va al espejo la Biblia y Usted se ve en ella.</a:t>
            </a:r>
          </a:p>
          <a:p>
            <a:r>
              <a:rPr lang="es-ES" b="1" dirty="0">
                <a:solidFill>
                  <a:schemeClr val="bg1"/>
                </a:solidFill>
              </a:rPr>
              <a:t>Ve que esta siendo ejemplo en:</a:t>
            </a:r>
          </a:p>
          <a:p>
            <a:r>
              <a:rPr lang="es-ES" b="1" dirty="0">
                <a:solidFill>
                  <a:schemeClr val="bg1"/>
                </a:solidFill>
              </a:rPr>
              <a:t>Palabra.</a:t>
            </a:r>
          </a:p>
          <a:p>
            <a:r>
              <a:rPr lang="es-ES" b="1" dirty="0">
                <a:solidFill>
                  <a:schemeClr val="bg1"/>
                </a:solidFill>
              </a:rPr>
              <a:t>Conducta.</a:t>
            </a:r>
          </a:p>
          <a:p>
            <a:r>
              <a:rPr lang="es-ES" b="1" dirty="0">
                <a:solidFill>
                  <a:schemeClr val="bg1"/>
                </a:solidFill>
              </a:rPr>
              <a:t>Amor.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22581"/>
            <a:ext cx="4235121" cy="683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8355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Fe.</a:t>
            </a:r>
          </a:p>
          <a:p>
            <a:r>
              <a:rPr lang="es-ES" b="1" dirty="0">
                <a:solidFill>
                  <a:schemeClr val="bg1"/>
                </a:solidFill>
              </a:rPr>
              <a:t>Pureza.</a:t>
            </a:r>
          </a:p>
          <a:p>
            <a:r>
              <a:rPr lang="es-ES" b="1" dirty="0">
                <a:solidFill>
                  <a:schemeClr val="bg1"/>
                </a:solidFill>
              </a:rPr>
              <a:t>¿O es todo lo contrario?</a:t>
            </a:r>
          </a:p>
          <a:p>
            <a:r>
              <a:rPr lang="es-ES" b="1" dirty="0">
                <a:solidFill>
                  <a:schemeClr val="bg1"/>
                </a:solidFill>
              </a:rPr>
              <a:t>¿Estoy siendo un mal ejemplo para mis hermanos?</a:t>
            </a:r>
          </a:p>
          <a:p>
            <a:r>
              <a:rPr lang="es-ES" b="1" dirty="0">
                <a:solidFill>
                  <a:schemeClr val="bg1"/>
                </a:solidFill>
              </a:rPr>
              <a:t>Si es así necesito cambiar urgentemente.</a:t>
            </a:r>
          </a:p>
          <a:p>
            <a:r>
              <a:rPr lang="es-ES" b="1" dirty="0">
                <a:solidFill>
                  <a:schemeClr val="bg1"/>
                </a:solidFill>
              </a:rPr>
              <a:t>Hacer los cambios necesarios en mi vida para poder agradar a Dios y estar bien presentado delante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Cualquiera de estas cosas va a interrumpir mi presentación delante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Nuestra vida espiritual debe ser ejemplo en todo.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2" y="0"/>
            <a:ext cx="4237148" cy="675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3831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rgbClr val="FF0000"/>
                </a:solidFill>
              </a:rPr>
              <a:t>¿Ve Usted que falla a la adoración a Dios?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Hebreos.10:25.</a:t>
            </a:r>
          </a:p>
          <a:p>
            <a:r>
              <a:rPr lang="es-ES" b="1" u="sng" dirty="0">
                <a:highlight>
                  <a:srgbClr val="FFFF00"/>
                </a:highlight>
              </a:rPr>
              <a:t>No dejando de congregarnos, como algunos tienen por costumbre,</a:t>
            </a:r>
            <a:r>
              <a:rPr lang="es-ES" b="1" dirty="0">
                <a:solidFill>
                  <a:schemeClr val="bg1"/>
                </a:solidFill>
              </a:rPr>
              <a:t> sino exhortándonos unos a otros , y mucho más al ver que el día se acerca. </a:t>
            </a:r>
          </a:p>
          <a:p>
            <a:r>
              <a:rPr lang="es-ES" b="1" dirty="0">
                <a:solidFill>
                  <a:schemeClr val="bg1"/>
                </a:solidFill>
              </a:rPr>
              <a:t>Si Usted esta fallando a las reuniones del Señor.</a:t>
            </a:r>
          </a:p>
          <a:p>
            <a:r>
              <a:rPr lang="es-ES" b="1" dirty="0">
                <a:solidFill>
                  <a:schemeClr val="bg1"/>
                </a:solidFill>
              </a:rPr>
              <a:t>Usted tiene que hacer los cambios.</a:t>
            </a:r>
          </a:p>
          <a:p>
            <a:r>
              <a:rPr lang="es-ES" b="1" dirty="0">
                <a:solidFill>
                  <a:schemeClr val="bg1"/>
                </a:solidFill>
              </a:rPr>
              <a:t>Usted tiene que cambiar su manera de pensar y actuar con las reuniones de la iglesia.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0"/>
            <a:ext cx="42351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2486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No debe de verla como una carga. </a:t>
            </a:r>
          </a:p>
          <a:p>
            <a:r>
              <a:rPr lang="es-ES" b="1" dirty="0">
                <a:solidFill>
                  <a:schemeClr val="bg1"/>
                </a:solidFill>
              </a:rPr>
              <a:t>Sino como una bendición.</a:t>
            </a:r>
          </a:p>
          <a:p>
            <a:r>
              <a:rPr lang="es-ES" b="1" dirty="0">
                <a:solidFill>
                  <a:schemeClr val="bg1"/>
                </a:solidFill>
              </a:rPr>
              <a:t>Un privilegio.</a:t>
            </a:r>
          </a:p>
          <a:p>
            <a:r>
              <a:rPr lang="es-ES" b="1" dirty="0">
                <a:solidFill>
                  <a:schemeClr val="bg1"/>
                </a:solidFill>
              </a:rPr>
              <a:t>Un Honor.</a:t>
            </a:r>
          </a:p>
          <a:p>
            <a:r>
              <a:rPr lang="es-ES" b="1" dirty="0">
                <a:solidFill>
                  <a:schemeClr val="bg1"/>
                </a:solidFill>
              </a:rPr>
              <a:t>Una oportunidad de acercarme a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Hebreos.10:22.</a:t>
            </a:r>
          </a:p>
          <a:p>
            <a:r>
              <a:rPr lang="es-ES" b="1" u="sng" dirty="0">
                <a:highlight>
                  <a:srgbClr val="00FF00"/>
                </a:highlight>
              </a:rPr>
              <a:t>acerquémonos con corazón sincero,</a:t>
            </a:r>
            <a:r>
              <a:rPr lang="es-ES" b="1" dirty="0">
                <a:solidFill>
                  <a:schemeClr val="bg1"/>
                </a:solidFill>
              </a:rPr>
              <a:t> en plena certidumbre de fe, teniendo nuestro corazón purificado de mala conciencia y nuestro cuerpo lavado con agua pura.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756" y="-1"/>
            <a:ext cx="434921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6376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Hebreos.4:16.</a:t>
            </a:r>
          </a:p>
          <a:p>
            <a:r>
              <a:rPr lang="es-ES" b="1" u="sng" dirty="0">
                <a:highlight>
                  <a:srgbClr val="00FFFF"/>
                </a:highlight>
              </a:rPr>
              <a:t>Por tanto, acerquémonos con confianza al trono de la gracia</a:t>
            </a:r>
            <a:r>
              <a:rPr lang="es-ES" b="1" dirty="0">
                <a:solidFill>
                  <a:schemeClr val="bg1"/>
                </a:solidFill>
              </a:rPr>
              <a:t> para que recibamos misericordia, y hallemos gracia para la ayuda oportuna. </a:t>
            </a:r>
          </a:p>
          <a:p>
            <a:r>
              <a:rPr lang="es-ES" b="1" dirty="0">
                <a:solidFill>
                  <a:schemeClr val="bg1"/>
                </a:solidFill>
              </a:rPr>
              <a:t>Si Usted no cambia su manera de ver las reuniones del Señor.</a:t>
            </a:r>
          </a:p>
          <a:p>
            <a:r>
              <a:rPr lang="es-ES" b="1" dirty="0">
                <a:solidFill>
                  <a:schemeClr val="bg1"/>
                </a:solidFill>
              </a:rPr>
              <a:t>Usted no va a cambiar en su vida espiritual y va seguir siendo inconstante en las reuniones del Señor.</a:t>
            </a:r>
          </a:p>
          <a:p>
            <a:r>
              <a:rPr lang="es-ES" b="1" dirty="0">
                <a:solidFill>
                  <a:schemeClr val="bg1"/>
                </a:solidFill>
              </a:rPr>
              <a:t>Usted debe cambiar primero en su manera de pensar.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-1"/>
            <a:ext cx="42351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2887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Para que después pueda cambiar su manera de actuar hacia las reuniones del Señor.</a:t>
            </a:r>
          </a:p>
          <a:p>
            <a:r>
              <a:rPr lang="es-ES" b="1" dirty="0">
                <a:solidFill>
                  <a:schemeClr val="bg1"/>
                </a:solidFill>
              </a:rPr>
              <a:t>Cambie su manera de pensar de actuar de vivir para El Señor.</a:t>
            </a:r>
          </a:p>
          <a:p>
            <a:r>
              <a:rPr lang="es-ES" b="1" u="sng" dirty="0">
                <a:solidFill>
                  <a:srgbClr val="FF0000"/>
                </a:solidFill>
              </a:rPr>
              <a:t>¿Ve Usted hipocresía?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Mateo.15:7-9.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¡Hipócritas!</a:t>
            </a:r>
            <a:r>
              <a:rPr lang="es-ES" b="1" dirty="0">
                <a:solidFill>
                  <a:schemeClr val="bg1"/>
                </a:solidFill>
              </a:rPr>
              <a:t> Bien profetizó Isaías de vosotros cuando dijo: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V.8.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</a:rPr>
              <a:t>"ESTE PUEBLO CON LOS LABIOS ME HONRA,</a:t>
            </a:r>
            <a:r>
              <a:rPr lang="es-ES" b="1" dirty="0">
                <a:solidFill>
                  <a:schemeClr val="bg1"/>
                </a:solidFill>
              </a:rPr>
              <a:t> PERO SU CORAZON ESTA MUY LEJOS DE MI.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V.9.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-1"/>
            <a:ext cx="42351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2478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"MAS EN VANO ME RINDEN CULTO,</a:t>
            </a:r>
            <a:r>
              <a:rPr lang="es-ES" b="1" dirty="0">
                <a:solidFill>
                  <a:schemeClr val="bg1"/>
                </a:solidFill>
              </a:rPr>
              <a:t> ENSEÑANDO COMO DOCTRINAS PRECEPTOS DE HOMBRES." </a:t>
            </a:r>
          </a:p>
          <a:p>
            <a:r>
              <a:rPr lang="es-ES" b="1" dirty="0">
                <a:solidFill>
                  <a:schemeClr val="bg1"/>
                </a:solidFill>
              </a:rPr>
              <a:t>Si Usted ve hipocresía en su vida Usted debe de cambiar su manera de actuar y no seguir siendo hipócrita.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eso lo va a condenar como el Apóstol Pablo le dijo al Apóstol Pedro.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Galatas.2:12-14.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80"/>
                </a:highlight>
              </a:rPr>
              <a:t>Porque antes de venir algunos de parte de Jacobo,</a:t>
            </a:r>
            <a:r>
              <a:rPr lang="es-ES" b="1" dirty="0">
                <a:solidFill>
                  <a:schemeClr val="bg1"/>
                </a:solidFill>
              </a:rPr>
              <a:t> él comía con los gentiles, pero cuando vinieron, empezó a retraerse y apartarse, porque temía a los de la circuncisión.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0"/>
            <a:ext cx="423714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2159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V.13.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</a:rPr>
              <a:t>Y el resto de los judíos se le unió en su hipocresía,</a:t>
            </a:r>
            <a:r>
              <a:rPr lang="es-ES" b="1" dirty="0">
                <a:solidFill>
                  <a:schemeClr val="bg1"/>
                </a:solidFill>
              </a:rPr>
              <a:t> de tal manera que aun Bernabé fue arrastrado por la hipocresía de ellos.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V.14.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</a:rPr>
              <a:t>Pero cuando vi que no andaban con rectitud en cuanto a la verdad del evangelio,</a:t>
            </a:r>
            <a:r>
              <a:rPr lang="es-ES" b="1" dirty="0">
                <a:solidFill>
                  <a:schemeClr val="bg1"/>
                </a:solidFill>
              </a:rPr>
              <a:t> dije a Pedro delante de todos: Si tú, siendo judío, vives como los gentiles y no como los judíos, ¿por qué obligas a los gentiles a vivir como judíos?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22581"/>
            <a:ext cx="4235121" cy="683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415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La hipocresía es ponerse una mascara, es hacer un papel que no es El suyo.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00"/>
                </a:highlight>
              </a:rPr>
              <a:t>HIPOCRESÍA-</a:t>
            </a:r>
            <a:r>
              <a:rPr lang="es-ES" b="1" dirty="0">
                <a:solidFill>
                  <a:schemeClr val="bg1"/>
                </a:solidFill>
              </a:rPr>
              <a:t> </a:t>
            </a:r>
            <a:r>
              <a:rPr lang="es-ES" b="1" dirty="0" err="1">
                <a:solidFill>
                  <a:schemeClr val="bg1"/>
                </a:solidFill>
              </a:rPr>
              <a:t>jupokrisis</a:t>
            </a:r>
            <a:r>
              <a:rPr lang="es-ES" b="1" dirty="0">
                <a:solidFill>
                  <a:schemeClr val="bg1"/>
                </a:solidFill>
              </a:rPr>
              <a:t> (ὑπ</a:t>
            </a:r>
            <a:r>
              <a:rPr lang="es-ES" b="1" dirty="0" err="1">
                <a:solidFill>
                  <a:schemeClr val="bg1"/>
                </a:solidFill>
              </a:rPr>
              <a:t>όκρισις</a:t>
            </a:r>
            <a:r>
              <a:rPr lang="es-ES" b="1" dirty="0">
                <a:solidFill>
                  <a:schemeClr val="bg1"/>
                </a:solidFill>
              </a:rPr>
              <a:t>, G5272), denota primariamente una respuesta (relacionado con </a:t>
            </a:r>
            <a:r>
              <a:rPr lang="es-ES" b="1" dirty="0" err="1">
                <a:solidFill>
                  <a:schemeClr val="bg1"/>
                </a:solidFill>
              </a:rPr>
              <a:t>jupokrinomai</a:t>
            </a:r>
            <a:r>
              <a:rPr lang="es-ES" b="1" dirty="0">
                <a:solidFill>
                  <a:schemeClr val="bg1"/>
                </a:solidFill>
              </a:rPr>
              <a:t>, responder); luego, actuación dramática, referido al hablar de los actores en diálogo; de ahí pretensión, hipocresía. VINE.</a:t>
            </a:r>
          </a:p>
          <a:p>
            <a:r>
              <a:rPr lang="es-ES" b="1" dirty="0">
                <a:solidFill>
                  <a:schemeClr val="bg1"/>
                </a:solidFill>
              </a:rPr>
              <a:t>No juguemos un papel que no es el nuestro, eso es hipocresía y nos vamos a condenar sino cambiamos.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2" y="22581"/>
            <a:ext cx="4235120" cy="683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0733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65B934EA-A314-4D30-9A02-995D558974D1}"/>
              </a:ext>
            </a:extLst>
          </p:cNvPr>
          <p:cNvSpPr/>
          <p:nvPr/>
        </p:nvSpPr>
        <p:spPr>
          <a:xfrm>
            <a:off x="2040835" y="0"/>
            <a:ext cx="4876800" cy="1139687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40835" y="0"/>
            <a:ext cx="4876800" cy="1325563"/>
          </a:xfrm>
        </p:spPr>
        <p:txBody>
          <a:bodyPr/>
          <a:lstStyle/>
          <a:p>
            <a:pPr algn="ctr"/>
            <a:r>
              <a:rPr lang="es-ES" b="1" u="sng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CONCLUSIÓN</a:t>
            </a:r>
            <a:r>
              <a:rPr lang="es-ES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325564"/>
            <a:ext cx="9144000" cy="553243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Las personas están muy preocupadas por lo físico como se ven delante de las otras personas.</a:t>
            </a:r>
          </a:p>
          <a:p>
            <a:r>
              <a:rPr lang="es-ES" b="1" dirty="0">
                <a:solidFill>
                  <a:schemeClr val="bg1"/>
                </a:solidFill>
              </a:rPr>
              <a:t>Su ropa.</a:t>
            </a:r>
          </a:p>
          <a:p>
            <a:r>
              <a:rPr lang="es-ES" b="1" dirty="0">
                <a:solidFill>
                  <a:schemeClr val="bg1"/>
                </a:solidFill>
              </a:rPr>
              <a:t>Su pelo.</a:t>
            </a:r>
          </a:p>
          <a:p>
            <a:r>
              <a:rPr lang="es-ES" b="1" dirty="0">
                <a:solidFill>
                  <a:schemeClr val="bg1"/>
                </a:solidFill>
              </a:rPr>
              <a:t>Su zapato.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lamentablemente no nos estamos preocupando por nuestra apariencia espiritual.</a:t>
            </a:r>
          </a:p>
          <a:p>
            <a:r>
              <a:rPr lang="es-ES" b="1" dirty="0">
                <a:solidFill>
                  <a:schemeClr val="bg1"/>
                </a:solidFill>
              </a:rPr>
              <a:t>Poca veces vamos al espejo espiritual de Dios, la Biblia y si vamos no queremos hacer los cambios que tenemos que hacer.</a:t>
            </a:r>
          </a:p>
          <a:p>
            <a:r>
              <a:rPr lang="es-ES" b="1" dirty="0">
                <a:solidFill>
                  <a:schemeClr val="bg1"/>
                </a:solidFill>
              </a:rPr>
              <a:t>Seguimos con los mismos errores.</a:t>
            </a:r>
          </a:p>
          <a:p>
            <a:r>
              <a:rPr lang="es-ES" b="1" dirty="0">
                <a:solidFill>
                  <a:schemeClr val="bg1"/>
                </a:solidFill>
              </a:rPr>
              <a:t>Vayamos al espejo la Biblia para hacer cambios y agradar a Dios.</a:t>
            </a:r>
          </a:p>
        </p:txBody>
      </p:sp>
    </p:spTree>
    <p:extLst>
      <p:ext uri="{BB962C8B-B14F-4D97-AF65-F5344CB8AC3E}">
        <p14:creationId xmlns:p14="http://schemas.microsoft.com/office/powerpoint/2010/main" val="34874715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5085564" cy="6835417"/>
          </a:xfrm>
        </p:spPr>
        <p:txBody>
          <a:bodyPr/>
          <a:lstStyle/>
          <a:p>
            <a:r>
              <a:rPr lang="es-ES" b="1" u="sng" dirty="0">
                <a:highlight>
                  <a:srgbClr val="00FF00"/>
                </a:highlight>
              </a:rPr>
              <a:t>pues después de mirarse a sí mismo e irse,</a:t>
            </a:r>
            <a:r>
              <a:rPr lang="es-ES" b="1" dirty="0">
                <a:solidFill>
                  <a:schemeClr val="bg1"/>
                </a:solidFill>
              </a:rPr>
              <a:t> inmediatamente se olvida de qué clase de persona es.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V.25.</a:t>
            </a:r>
          </a:p>
          <a:p>
            <a:r>
              <a:rPr lang="es-ES" b="1" u="sng" dirty="0">
                <a:highlight>
                  <a:srgbClr val="00FFFF"/>
                </a:highlight>
              </a:rPr>
              <a:t>Pero el que mira atentamente a la ley perfecta,</a:t>
            </a:r>
            <a:r>
              <a:rPr lang="es-ES" b="1" dirty="0">
                <a:solidFill>
                  <a:schemeClr val="bg1"/>
                </a:solidFill>
              </a:rPr>
              <a:t> la ley de la libertad, y permanece en ella, no habiéndose vuelto un oidor olvidadizo sino un hacedor eficaz, éste será bienaventurado en lo que hace. </a:t>
            </a:r>
          </a:p>
          <a:p>
            <a:r>
              <a:rPr lang="es-ES" b="1" dirty="0">
                <a:solidFill>
                  <a:schemeClr val="bg1"/>
                </a:solidFill>
              </a:rPr>
              <a:t>La Biblia es el espejo donde Usted puede verse como esta espiritualmente.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542740A-3132-4E4F-2E82-C2244EA7D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592" y="0"/>
            <a:ext cx="40564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5031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 CuadroTexto">
            <a:extLst>
              <a:ext uri="{FF2B5EF4-FFF2-40B4-BE49-F238E27FC236}">
                <a16:creationId xmlns:a16="http://schemas.microsoft.com/office/drawing/2014/main" id="{79C5EFC5-4953-9DE2-2CBB-C2A6BEAD0D45}"/>
              </a:ext>
            </a:extLst>
          </p:cNvPr>
          <p:cNvSpPr txBox="1"/>
          <p:nvPr/>
        </p:nvSpPr>
        <p:spPr>
          <a:xfrm>
            <a:off x="75877" y="1670603"/>
            <a:ext cx="2371862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514298">
              <a:defRPr/>
            </a:pPr>
            <a:r>
              <a:rPr lang="es-CL" sz="1350" b="1" dirty="0">
                <a:ln w="0"/>
                <a:solidFill>
                  <a:srgbClr val="C00000"/>
                </a:solidFill>
                <a:effectLst>
                  <a:reflection blurRad="6350" stA="91000" endPos="7000" dir="5400000" sy="-90000" algn="bl" rotWithShape="0"/>
                </a:effectLst>
                <a:latin typeface="Cambria" charset="0"/>
                <a:ea typeface="Cambria" charset="0"/>
                <a:cs typeface="Cambria" charset="0"/>
              </a:rPr>
              <a:t>¿</a:t>
            </a:r>
            <a:r>
              <a:rPr lang="es-CL" sz="1350" dirty="0">
                <a:ln w="0"/>
                <a:solidFill>
                  <a:srgbClr val="002060"/>
                </a:solidFill>
                <a:effectLst>
                  <a:reflection blurRad="6350" stA="91000" endPos="7000" dir="5400000" sy="-90000" algn="bl" rotWithShape="0"/>
                </a:effectLst>
                <a:latin typeface="Al Bayan Plain" charset="-78"/>
                <a:ea typeface="Al Bayan Plain" charset="-78"/>
                <a:cs typeface="Al Bayan Plain" charset="-78"/>
              </a:rPr>
              <a:t>Que debo hacer </a:t>
            </a:r>
          </a:p>
          <a:p>
            <a:pPr algn="ctr" defTabSz="514298">
              <a:defRPr/>
            </a:pPr>
            <a:r>
              <a:rPr lang="es-CL" sz="1350" dirty="0">
                <a:ln w="0"/>
                <a:solidFill>
                  <a:srgbClr val="002060"/>
                </a:solidFill>
                <a:effectLst>
                  <a:reflection blurRad="6350" stA="91000" endPos="7000" dir="5400000" sy="-90000" algn="bl" rotWithShape="0"/>
                </a:effectLst>
                <a:latin typeface="Al Bayan Plain" charset="-78"/>
                <a:ea typeface="Al Bayan Plain" charset="-78"/>
                <a:cs typeface="Al Bayan Plain" charset="-78"/>
              </a:rPr>
              <a:t>para ser  salvo…</a:t>
            </a:r>
            <a:r>
              <a:rPr lang="es-CL" sz="1350" b="1" dirty="0">
                <a:ln w="0"/>
                <a:solidFill>
                  <a:srgbClr val="C00000"/>
                </a:solidFill>
                <a:effectLst>
                  <a:reflection blurRad="6350" stA="91000" endPos="7000" dir="5400000" sy="-90000" algn="bl" rotWithShape="0"/>
                </a:effectLst>
                <a:latin typeface="Cambria" charset="0"/>
                <a:ea typeface="Cambria" charset="0"/>
                <a:cs typeface="Cambria" charset="0"/>
              </a:rPr>
              <a:t>?</a:t>
            </a:r>
          </a:p>
        </p:txBody>
      </p:sp>
      <p:pic>
        <p:nvPicPr>
          <p:cNvPr id="4" name="Picture 2" descr="C:\Users\Emilio\Downloads\images (7).jpg">
            <a:extLst>
              <a:ext uri="{FF2B5EF4-FFF2-40B4-BE49-F238E27FC236}">
                <a16:creationId xmlns:a16="http://schemas.microsoft.com/office/drawing/2014/main" id="{0446778D-E693-90B8-0D0F-2070D29E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539" y="3938380"/>
            <a:ext cx="1895918" cy="2919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4576378A-A95F-E39C-A19F-1D437D74B7A3}"/>
              </a:ext>
            </a:extLst>
          </p:cNvPr>
          <p:cNvSpPr/>
          <p:nvPr/>
        </p:nvSpPr>
        <p:spPr>
          <a:xfrm>
            <a:off x="3717132" y="1606155"/>
            <a:ext cx="1654969" cy="79652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514298">
              <a:defRPr/>
            </a:pPr>
            <a:r>
              <a:rPr lang="es-ES" sz="3300" b="1" dirty="0">
                <a:solidFill>
                  <a:sysClr val="windowText" lastClr="000000"/>
                </a:solidFill>
                <a:latin typeface="Cambria" charset="0"/>
                <a:ea typeface="Cambria" charset="0"/>
                <a:cs typeface="Cambria" charset="0"/>
              </a:rPr>
              <a:t>DIOS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1CA3919-7DE0-B10A-51EB-97EA0C159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4661" y="5313299"/>
            <a:ext cx="314578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defTabSz="514298">
              <a:defRPr/>
            </a:pPr>
            <a:r>
              <a:rPr lang="es-ES" altLang="es-E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l Nile" charset="-78"/>
                <a:ea typeface="Al Nile" charset="-78"/>
                <a:cs typeface="Al Nile" charset="-78"/>
              </a:rPr>
              <a:t>Cristo es Él Salvador de los que le obedecen </a:t>
            </a:r>
          </a:p>
          <a:p>
            <a:pPr algn="ctr" defTabSz="514298">
              <a:defRPr/>
            </a:pPr>
            <a:r>
              <a:rPr lang="es-ES" altLang="es-ES" sz="1500" b="1" dirty="0">
                <a:solidFill>
                  <a:schemeClr val="bg1"/>
                </a:solidFill>
                <a:latin typeface="Al Nile" charset="-78"/>
                <a:ea typeface="Al Nile" charset="-78"/>
                <a:cs typeface="Al Nile" charset="-78"/>
              </a:rPr>
              <a:t>“…</a:t>
            </a:r>
            <a:r>
              <a:rPr lang="es-ES" altLang="es-ES" sz="1500" i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y habiendo sido perfeccionado, vino a ser autor de eterna salvación para todos los que le obedecen</a:t>
            </a:r>
            <a:r>
              <a:rPr lang="es-ES" altLang="es-ES" sz="15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” </a:t>
            </a:r>
            <a:r>
              <a:rPr lang="es-ES" altLang="es-ES" sz="15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Hebreos.5:9</a:t>
            </a:r>
            <a:r>
              <a:rPr lang="es-ES" altLang="es-ES" sz="15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.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89631D9-40F9-F1CB-3D09-37BCA2C57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7553" y="2952715"/>
            <a:ext cx="365522" cy="2308324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42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6842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6842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6842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6842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O</a:t>
            </a:r>
            <a:endParaRPr lang="es-ES" altLang="es-ES" sz="1500" dirty="0">
              <a:solidFill>
                <a:srgbClr val="C00000"/>
              </a:solidFill>
              <a:latin typeface="Britannic Bold" panose="020B0903060703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F349F5E-AC64-0989-2CDB-2C0A5F31EE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168" y="2922984"/>
            <a:ext cx="982790" cy="223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30D1886-63E9-4AE6-B79D-CF6E9D981291}"/>
              </a:ext>
            </a:extLst>
          </p:cNvPr>
          <p:cNvSpPr txBox="1"/>
          <p:nvPr/>
        </p:nvSpPr>
        <p:spPr>
          <a:xfrm>
            <a:off x="1857379" y="6245656"/>
            <a:ext cx="1783555" cy="323165"/>
          </a:xfrm>
          <a:prstGeom prst="rect">
            <a:avLst/>
          </a:prstGeom>
          <a:solidFill>
            <a:srgbClr val="94C6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OIR, Rom.10:17.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3BD85DE-6E44-B60B-AEE6-E0D435956483}"/>
              </a:ext>
            </a:extLst>
          </p:cNvPr>
          <p:cNvSpPr txBox="1"/>
          <p:nvPr/>
        </p:nvSpPr>
        <p:spPr>
          <a:xfrm>
            <a:off x="2037994" y="5922491"/>
            <a:ext cx="2137013" cy="323165"/>
          </a:xfrm>
          <a:prstGeom prst="rect">
            <a:avLst/>
          </a:prstGeom>
          <a:solidFill>
            <a:srgbClr val="FFC0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CREER, Mar.16:15-16.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FE9622-05DA-B1B7-773B-9454F4093B95}"/>
              </a:ext>
            </a:extLst>
          </p:cNvPr>
          <p:cNvSpPr txBox="1"/>
          <p:nvPr/>
        </p:nvSpPr>
        <p:spPr>
          <a:xfrm>
            <a:off x="2254525" y="5599326"/>
            <a:ext cx="2641846" cy="323165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ARREPENTIRSE. Hech.17:30.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DD576C0-B80A-3433-ECAC-660BBBBE4E12}"/>
              </a:ext>
            </a:extLst>
          </p:cNvPr>
          <p:cNvSpPr txBox="1"/>
          <p:nvPr/>
        </p:nvSpPr>
        <p:spPr>
          <a:xfrm>
            <a:off x="2606874" y="5284019"/>
            <a:ext cx="2641846" cy="323165"/>
          </a:xfrm>
          <a:prstGeom prst="rect">
            <a:avLst/>
          </a:prstGeom>
          <a:solidFill>
            <a:srgbClr val="C000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schemeClr val="bg1"/>
                </a:solidFill>
                <a:latin typeface="Century Gothic"/>
                <a:ea typeface="ＭＳ Ｐゴシック" charset="-128"/>
              </a:rPr>
              <a:t>CONFESAR. Rom.10:9-10.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EC04EB7-F467-71A3-C7D4-E4A0212AA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757" y="4960854"/>
            <a:ext cx="2476500" cy="323165"/>
          </a:xfrm>
          <a:prstGeom prst="rect">
            <a:avLst/>
          </a:prstGeom>
          <a:solidFill>
            <a:srgbClr val="7030A0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defTabSz="6842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6842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6842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6842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6842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_tradnl" sz="15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BAUTIZARSE. Hech.2:38.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907AE1B-3B3F-8BAD-2F38-1A11E8E6FC97}"/>
              </a:ext>
            </a:extLst>
          </p:cNvPr>
          <p:cNvSpPr txBox="1"/>
          <p:nvPr/>
        </p:nvSpPr>
        <p:spPr>
          <a:xfrm>
            <a:off x="0" y="2839865"/>
            <a:ext cx="2936757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35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“por cuanto todos pecaron, y están destituidos de la gloria de Dios”    </a:t>
            </a:r>
            <a:r>
              <a:rPr lang="es-ES" sz="135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Romanos. 3:23.  </a:t>
            </a:r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9FDEEEF5-F656-7945-CC4A-34403DF03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1916" y="1676400"/>
            <a:ext cx="2974337" cy="1028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393FF"/>
              </a:gs>
              <a:gs pos="100000">
                <a:srgbClr val="1818CE"/>
              </a:gs>
            </a:gsLst>
            <a:lin ang="5400000"/>
          </a:gradFill>
          <a:ln w="9525">
            <a:solidFill>
              <a:srgbClr val="2828B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endParaRPr lang="es-ES_tradnl" altLang="es-NI" sz="1800">
              <a:solidFill>
                <a:srgbClr val="FFFFFF"/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C7EC741-F295-149C-A33C-A18243F2C835}"/>
              </a:ext>
            </a:extLst>
          </p:cNvPr>
          <p:cNvSpPr/>
          <p:nvPr/>
        </p:nvSpPr>
        <p:spPr>
          <a:xfrm>
            <a:off x="5872163" y="1695450"/>
            <a:ext cx="2904090" cy="101566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L" altLang="es-NI" sz="1500" dirty="0">
                <a:solidFill>
                  <a:srgbClr val="F2F2F2"/>
                </a:solidFill>
                <a:latin typeface="Cambria" panose="02040503050406030204" pitchFamily="18" charset="0"/>
              </a:rPr>
              <a:t>“EL </a:t>
            </a:r>
            <a:r>
              <a:rPr lang="es-CL" altLang="es-NI" sz="1500" dirty="0">
                <a:solidFill>
                  <a:srgbClr val="FFF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SEÑOR AÑADÍA </a:t>
            </a:r>
            <a:r>
              <a:rPr lang="es-CL" altLang="es-NI" sz="1500" dirty="0">
                <a:solidFill>
                  <a:srgbClr val="F2F2F2"/>
                </a:solidFill>
                <a:latin typeface="Cambria" panose="02040503050406030204" pitchFamily="18" charset="0"/>
              </a:rPr>
              <a:t>CADA DÍA A LA IGLESIA LOS QUE HABÍAN DE SER SALVOS”</a:t>
            </a:r>
          </a:p>
          <a:p>
            <a:pPr algn="ctr"/>
            <a:r>
              <a:rPr lang="es-CL" altLang="es-NI" sz="1500" b="1" dirty="0">
                <a:solidFill>
                  <a:srgbClr val="CCCCCC"/>
                </a:solidFill>
                <a:latin typeface="Cambria" panose="02040503050406030204" pitchFamily="18" charset="0"/>
              </a:rPr>
              <a:t>HECHOS.2:47 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9D8CF95-803F-CEFB-40CA-3661EBF19AF0}"/>
              </a:ext>
            </a:extLst>
          </p:cNvPr>
          <p:cNvSpPr/>
          <p:nvPr/>
        </p:nvSpPr>
        <p:spPr>
          <a:xfrm>
            <a:off x="1438850" y="994849"/>
            <a:ext cx="7756675" cy="6278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hangingPunct="1">
              <a:defRPr/>
            </a:pPr>
            <a:r>
              <a:rPr lang="es-CL" sz="3480" b="1">
                <a:ln w="22225">
                  <a:solidFill>
                    <a:schemeClr val="accent5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l Bayan Plain" charset="-78"/>
                <a:ea typeface="Al Bayan Plain" charset="-78"/>
                <a:cs typeface="Al Bayan Plain" charset="-78"/>
              </a:rPr>
              <a:t>PLAN DE SALVACIÓN SEGÚN DIOS</a:t>
            </a:r>
            <a:endParaRPr lang="es-CL" sz="3480" b="1" dirty="0">
              <a:ln w="22225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</a:ln>
              <a:solidFill>
                <a:srgbClr val="FF0000"/>
              </a:solidFill>
              <a:latin typeface="Al Bayan Plain" charset="-78"/>
              <a:ea typeface="Al Bayan Plain" charset="-78"/>
              <a:cs typeface="Al Bayan Plain" charset="-78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653CB41E-D63B-5EA5-2F8C-9662A3BE76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125" y="2816293"/>
            <a:ext cx="3935160" cy="20842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5540189"/>
            <a:ext cx="9144000" cy="1317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/>
              <a:t>DIOS NOS BENDIGA A TODOS.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54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87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Así como vamos al espejo natural y nos miramos y hacemos cambios para vernos bien.</a:t>
            </a:r>
          </a:p>
          <a:p>
            <a:r>
              <a:rPr lang="es-ES" b="1" dirty="0">
                <a:solidFill>
                  <a:schemeClr val="bg1"/>
                </a:solidFill>
              </a:rPr>
              <a:t>La Biblia es el espejo donde nos reflejamos espiritualmente y ver nuestra vida espiritual.</a:t>
            </a:r>
          </a:p>
          <a:p>
            <a:r>
              <a:rPr lang="es-ES" b="1" dirty="0">
                <a:solidFill>
                  <a:schemeClr val="bg1"/>
                </a:solidFill>
              </a:rPr>
              <a:t>Ella penetra hasta lo mas profundo de nuestro ser.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Hebreos.4:12.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Porque la palabra de Dios es viva y eficaz,</a:t>
            </a:r>
            <a:r>
              <a:rPr lang="es-ES" b="1" dirty="0">
                <a:solidFill>
                  <a:schemeClr val="bg1"/>
                </a:solidFill>
              </a:rPr>
              <a:t> y más cortante que cualquier espada de dos filos; penetra hasta la división del alma y del espíritu, de las coyunturas y los tuétanos, y es poderosa para discernir los pensamientos y las intenciones del corazón.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306" y="22581"/>
            <a:ext cx="4139666" cy="683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766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¿Cuándo vamos al espejo la Biblia que vemos en nosotros?.</a:t>
            </a:r>
          </a:p>
          <a:p>
            <a:r>
              <a:rPr lang="es-ES" b="1" u="sng" dirty="0">
                <a:solidFill>
                  <a:srgbClr val="FF0000"/>
                </a:solidFill>
              </a:rPr>
              <a:t>¿Humildes o arrogantes?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Proverbios.8:13.</a:t>
            </a:r>
          </a:p>
          <a:p>
            <a:r>
              <a:rPr lang="es-ES" b="1" dirty="0">
                <a:solidFill>
                  <a:schemeClr val="bg1"/>
                </a:solidFill>
              </a:rPr>
              <a:t>El temor del SEÑOR es aborrecer el mal.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</a:rPr>
              <a:t>El orgullo, la arrogancia,</a:t>
            </a:r>
            <a:r>
              <a:rPr lang="es-ES" b="1" dirty="0">
                <a:solidFill>
                  <a:schemeClr val="bg1"/>
                </a:solidFill>
              </a:rPr>
              <a:t> el mal camino y la boca perversa, yo aborrezco. </a:t>
            </a:r>
          </a:p>
          <a:p>
            <a:r>
              <a:rPr lang="es-ES" b="1" dirty="0">
                <a:solidFill>
                  <a:schemeClr val="bg1"/>
                </a:solidFill>
              </a:rPr>
              <a:t>¿Qué ve en Usted?</a:t>
            </a:r>
          </a:p>
          <a:p>
            <a:r>
              <a:rPr lang="es-ES" b="1" dirty="0">
                <a:solidFill>
                  <a:schemeClr val="bg1"/>
                </a:solidFill>
              </a:rPr>
              <a:t>Arrogancia.</a:t>
            </a:r>
          </a:p>
          <a:p>
            <a:r>
              <a:rPr lang="es-ES" b="1" dirty="0">
                <a:solidFill>
                  <a:schemeClr val="bg1"/>
                </a:solidFill>
              </a:rPr>
              <a:t>Orgullo.</a:t>
            </a:r>
          </a:p>
          <a:p>
            <a:r>
              <a:rPr lang="es-ES" b="1" dirty="0">
                <a:solidFill>
                  <a:schemeClr val="bg1"/>
                </a:solidFill>
              </a:rPr>
              <a:t>Boca Perversa.</a:t>
            </a:r>
          </a:p>
          <a:p>
            <a:r>
              <a:rPr lang="es-ES" b="1" dirty="0">
                <a:solidFill>
                  <a:schemeClr val="bg1"/>
                </a:solidFill>
              </a:rPr>
              <a:t>Un mal camino.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152" y="-1"/>
            <a:ext cx="435481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9448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Si Usted ve cualquiera de estas cosas en su vida tiene que hacer cambios.</a:t>
            </a:r>
          </a:p>
          <a:p>
            <a:r>
              <a:rPr lang="es-ES" b="1" u="sng" dirty="0">
                <a:solidFill>
                  <a:srgbClr val="FF0000"/>
                </a:solidFill>
              </a:rPr>
              <a:t>¿Rebelde engañadores?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Tito.1:10.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Porque hay muchos rebeldes,</a:t>
            </a:r>
            <a:r>
              <a:rPr lang="es-ES" b="1" dirty="0">
                <a:solidFill>
                  <a:schemeClr val="bg1"/>
                </a:solidFill>
              </a:rPr>
              <a:t> habladores vanos y engañadores, especialmente los de la circuncisión, </a:t>
            </a:r>
          </a:p>
          <a:p>
            <a:r>
              <a:rPr lang="es-ES" b="1" dirty="0">
                <a:solidFill>
                  <a:schemeClr val="bg1"/>
                </a:solidFill>
              </a:rPr>
              <a:t>Hay muchos que son rebeldes a la palabra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Muchos habladores vanos y por cada palabra que hablemos daremos cuenta a Dios.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-1"/>
            <a:ext cx="423714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719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Mateo.12:36-37.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80"/>
                </a:highlight>
              </a:rPr>
              <a:t>Y yo os digo que de toda palabra vana que hablen los hombres,</a:t>
            </a:r>
            <a:r>
              <a:rPr lang="es-ES" b="1" dirty="0">
                <a:solidFill>
                  <a:schemeClr val="bg1"/>
                </a:solidFill>
              </a:rPr>
              <a:t> darán cuenta de ella en el día del juicio.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V.37.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</a:rPr>
              <a:t>Porque por tus palabras serás justificado,</a:t>
            </a:r>
            <a:r>
              <a:rPr lang="es-ES" b="1" dirty="0">
                <a:solidFill>
                  <a:schemeClr val="bg1"/>
                </a:solidFill>
              </a:rPr>
              <a:t> y por tus palabras serás condenado. </a:t>
            </a:r>
          </a:p>
          <a:p>
            <a:r>
              <a:rPr lang="es-ES" b="1" dirty="0">
                <a:solidFill>
                  <a:schemeClr val="bg1"/>
                </a:solidFill>
              </a:rPr>
              <a:t>¿Cuántas palabras vanas hablamos cada día?</a:t>
            </a:r>
          </a:p>
          <a:p>
            <a:r>
              <a:rPr lang="es-ES" b="1" dirty="0">
                <a:solidFill>
                  <a:schemeClr val="bg1"/>
                </a:solidFill>
              </a:rPr>
              <a:t>¿Y cuantas son para edifican?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Efesios.4:29.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</a:rPr>
              <a:t>No salga de vuestra boca ninguna palabra mala,</a:t>
            </a:r>
            <a:r>
              <a:rPr lang="es-ES" b="1" dirty="0">
                <a:solidFill>
                  <a:schemeClr val="bg1"/>
                </a:solidFill>
              </a:rPr>
              <a:t> sino sólo la que sea buena para edificación, según la necesidad del momento, para que imparta gracia a los que escuchan.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2581"/>
            <a:ext cx="4341371" cy="683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891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Engañadores son muchos los que les gusta engañar para sacar provecho.</a:t>
            </a:r>
          </a:p>
          <a:p>
            <a:r>
              <a:rPr lang="es-ES" b="1" dirty="0">
                <a:solidFill>
                  <a:schemeClr val="bg1"/>
                </a:solidFill>
              </a:rPr>
              <a:t>Si algunas de estas cosas esta en su vida Usted debe de cambiar.</a:t>
            </a:r>
          </a:p>
          <a:p>
            <a:r>
              <a:rPr lang="es-ES" b="1" u="sng" dirty="0">
                <a:solidFill>
                  <a:srgbClr val="FF0000"/>
                </a:solidFill>
              </a:rPr>
              <a:t>¿Espirituales o carnales?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I Corintios.3:1.</a:t>
            </a:r>
          </a:p>
          <a:p>
            <a:r>
              <a:rPr lang="es-ES" b="1" dirty="0">
                <a:solidFill>
                  <a:schemeClr val="bg1"/>
                </a:solidFill>
              </a:rPr>
              <a:t>Así que yo, hermanos, no pude hablaros como a espirituales, </a:t>
            </a:r>
            <a:r>
              <a:rPr lang="es-ES" b="1" u="sng" dirty="0">
                <a:highlight>
                  <a:srgbClr val="FFFF00"/>
                </a:highlight>
              </a:rPr>
              <a:t>sino como a carnales, como a niños en Cristo.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Lamentablemente muchos todavía siguen siendo carnales, no espirituales.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471" y="0"/>
            <a:ext cx="44375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413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Dios desea que seamos espirituales maduros.</a:t>
            </a:r>
          </a:p>
          <a:p>
            <a:r>
              <a:rPr lang="es-ES" b="1" dirty="0">
                <a:solidFill>
                  <a:schemeClr val="bg1"/>
                </a:solidFill>
              </a:rPr>
              <a:t>Si todavía hay carnalidad en nosotros debemos de hacer cambios en nuestra vida espiritual.</a:t>
            </a:r>
          </a:p>
          <a:p>
            <a:r>
              <a:rPr lang="es-ES" b="1" u="sng" dirty="0">
                <a:solidFill>
                  <a:srgbClr val="FF0000"/>
                </a:solidFill>
              </a:rPr>
              <a:t>¿Nos vemos transformados o seguimos siendo iguales?.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Romanos.12:1-2.</a:t>
            </a:r>
          </a:p>
          <a:p>
            <a:r>
              <a:rPr lang="es-ES" b="1" dirty="0">
                <a:solidFill>
                  <a:schemeClr val="bg1"/>
                </a:solidFill>
              </a:rPr>
              <a:t>Por consiguiente, hermanos, os ruego por las misericordias de Dios </a:t>
            </a:r>
            <a:r>
              <a:rPr lang="es-ES" b="1" u="sng" dirty="0">
                <a:highlight>
                  <a:srgbClr val="00FF00"/>
                </a:highlight>
              </a:rPr>
              <a:t>que presentéis vuestros cuerpos como sacrificio vivo y santo, aceptable a Dios,</a:t>
            </a:r>
            <a:r>
              <a:rPr lang="es-ES" b="1" dirty="0">
                <a:solidFill>
                  <a:schemeClr val="bg1"/>
                </a:solidFill>
              </a:rPr>
              <a:t> que es vuestro culto racional.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0"/>
            <a:ext cx="4235121" cy="368449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3707076"/>
            <a:ext cx="4235121" cy="315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0996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255</TotalTime>
  <Words>2292</Words>
  <Application>Microsoft Office PowerPoint</Application>
  <PresentationFormat>Presentación en pantalla (4:3)</PresentationFormat>
  <Paragraphs>209</Paragraphs>
  <Slides>31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41" baseType="lpstr">
      <vt:lpstr>Al Bayan Plain</vt:lpstr>
      <vt:lpstr>Al Nile</vt:lpstr>
      <vt:lpstr>Arial</vt:lpstr>
      <vt:lpstr>Britannic Bold</vt:lpstr>
      <vt:lpstr>Calibri</vt:lpstr>
      <vt:lpstr>Calibri Light</vt:lpstr>
      <vt:lpstr>Cambria</vt:lpstr>
      <vt:lpstr>Century Gothic</vt:lpstr>
      <vt:lpstr>Cochin</vt:lpstr>
      <vt:lpstr>Tema de Office</vt:lpstr>
      <vt:lpstr>¿COMO ME VEO?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CONCLUSIÓN: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</dc:creator>
  <cp:lastModifiedBy>Mario Moreno</cp:lastModifiedBy>
  <cp:revision>38</cp:revision>
  <dcterms:created xsi:type="dcterms:W3CDTF">2019-05-13T16:03:36Z</dcterms:created>
  <dcterms:modified xsi:type="dcterms:W3CDTF">2024-05-14T20:41:39Z</dcterms:modified>
</cp:coreProperties>
</file>