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58" r:id="rId4"/>
    <p:sldId id="279" r:id="rId5"/>
    <p:sldId id="277" r:id="rId6"/>
    <p:sldId id="264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FFCC"/>
    <a:srgbClr val="CC0000"/>
    <a:srgbClr val="000066"/>
    <a:srgbClr val="FFCC00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535" autoAdjust="0"/>
    <p:restoredTop sz="90929"/>
  </p:normalViewPr>
  <p:slideViewPr>
    <p:cSldViewPr>
      <p:cViewPr varScale="1">
        <p:scale>
          <a:sx n="75" d="100"/>
          <a:sy n="75" d="100"/>
        </p:scale>
        <p:origin x="1085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>
        <p:scale>
          <a:sx n="150" d="100"/>
          <a:sy n="150" d="100"/>
        </p:scale>
        <p:origin x="-1752" y="251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57200" y="0"/>
            <a:ext cx="58674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>
                <a:latin typeface="Times New Roman" charset="0"/>
              </a:defRPr>
            </a:lvl1pPr>
          </a:lstStyle>
          <a:p>
            <a:r>
              <a:rPr lang="en-US"/>
              <a:t>1. Actitud, Error, Verdad</a:t>
            </a:r>
          </a:p>
        </p:txBody>
      </p:sp>
      <p:sp>
        <p:nvSpPr>
          <p:cNvPr id="17412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charset="0"/>
              </a:defRPr>
            </a:lvl1pPr>
          </a:lstStyle>
          <a:p>
            <a:r>
              <a:rPr lang="en-US"/>
              <a:t>Colecci</a:t>
            </a:r>
            <a:r>
              <a:rPr lang="es-MX"/>
              <a:t>ón de Sermones I</a:t>
            </a:r>
            <a:endParaRPr lang="en-US"/>
          </a:p>
        </p:txBody>
      </p:sp>
      <p:sp>
        <p:nvSpPr>
          <p:cNvPr id="17413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charset="0"/>
              </a:defRPr>
            </a:lvl1pPr>
          </a:lstStyle>
          <a:p>
            <a:r>
              <a:rPr lang="en-US"/>
              <a:t>1.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r>
              <a:rPr lang="en-US"/>
              <a:t>*</a:t>
            </a:r>
            <a:endParaRPr lang="en-US" sz="12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r>
              <a:rPr lang="en-US"/>
              <a:t>07/16/96</a:t>
            </a:r>
            <a:endParaRPr lang="en-US" sz="1200"/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r>
              <a:rPr lang="en-US"/>
              <a:t>*</a:t>
            </a:r>
            <a:endParaRPr lang="en-US" sz="1200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r>
              <a:rPr lang="en-US"/>
              <a:t>##</a:t>
            </a:r>
            <a:endParaRPr lang="en-US" sz="12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57200" y="457200"/>
            <a:ext cx="1676400" cy="639921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1143000" y="0"/>
            <a:ext cx="1447800" cy="38100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1447800" y="1143000"/>
            <a:ext cx="6324600" cy="1371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447800" y="1219200"/>
            <a:ext cx="63246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895600" y="2895600"/>
            <a:ext cx="4953000" cy="1752600"/>
          </a:xfrm>
        </p:spPr>
        <p:txBody>
          <a:bodyPr/>
          <a:lstStyle>
            <a:lvl1pPr marL="0" indent="0">
              <a:buFont typeface="Monotype Sorts" pitchFamily="2" charset="2"/>
              <a:buNone/>
              <a:defRPr sz="2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400800"/>
            <a:ext cx="1676400" cy="455613"/>
          </a:xfrm>
        </p:spPr>
        <p:txBody>
          <a:bodyPr/>
          <a:lstStyle>
            <a:lvl1pPr>
              <a:defRPr/>
            </a:lvl1pPr>
          </a:lstStyle>
          <a:p>
            <a:fld id="{5AC127A3-2946-47D4-9D8C-BE1DEA92520D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ftr" sz="quarter" idx="3"/>
          </p:nvPr>
        </p:nvSpPr>
        <p:spPr>
          <a:xfrm>
            <a:off x="5105400" y="6399213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sldNum" sz="quarter" idx="4"/>
          </p:nvPr>
        </p:nvSpPr>
        <p:spPr>
          <a:xfrm>
            <a:off x="8382000" y="6399213"/>
            <a:ext cx="304800" cy="457200"/>
          </a:xfrm>
        </p:spPr>
        <p:txBody>
          <a:bodyPr/>
          <a:lstStyle>
            <a:lvl1pPr>
              <a:defRPr/>
            </a:lvl1pPr>
          </a:lstStyle>
          <a:p>
            <a:fld id="{716D7D63-0401-4636-89AD-BCE5D2D4A3D0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0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 autoUpdateAnimBg="0"/>
      <p:bldP spid="3078" grpId="0" build="p" autoUpdateAnimBg="0">
        <p:tmplLst>
          <p:tmpl lvl="1">
            <p:tnLst>
              <p:par>
                <p:cTn presetID="3" presetClass="entr" presetSubtype="1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7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3078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A555AAC-74BC-4C25-A8A4-8F435D73FA64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AD3570-3D56-45DD-89E4-0A719498AC37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00" y="1257300"/>
            <a:ext cx="1866900" cy="4686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7800" y="1257300"/>
            <a:ext cx="5448300" cy="4686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04772E-2F6B-4CA5-AB13-1D46F0F1A7EA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991D67-BB0C-48D8-BAF4-DA1ED70F1358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1306471-08C7-4ADD-B56F-62DEBDE4B1B5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A5F33E-74CC-4E30-BE91-F7C0EA7EF1CD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1E695C4-B780-4B8F-97C2-A5197A573396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355152-F28C-46B9-A648-3B1339C6AD44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43200" y="2590800"/>
            <a:ext cx="30099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05500" y="2590800"/>
            <a:ext cx="3009900" cy="3352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A5500F-DAD4-44C5-83D4-7A501A809DCF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F93D7A-0CDE-439B-A514-F03316AB614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695550-87E2-4E40-8338-1EB25C023987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2631CC-97DF-4358-B013-4BB861B9DF95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FD48781-2E25-443C-B890-952854A2472D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722C24-7C3A-4330-B511-59EA614BC101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BD0849D-8176-406F-BDF0-2847C5784894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4C7354-FD85-4965-8696-9B9A8C2AA23F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14F70FF-8968-4238-988C-88AB91660AB9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67515F-A3B9-4DF0-98D9-E4050868D43B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E14786-592B-4E81-98DD-E6F3A40F243F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7DAB4F-52E0-4534-BE60-A3D70CCDD0E9}" type="slidenum">
              <a:rPr lang="en-US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457200" y="457200"/>
            <a:ext cx="1676400" cy="639921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1143000" y="0"/>
            <a:ext cx="1447800" cy="3810000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447800" y="1143000"/>
            <a:ext cx="6324600" cy="13716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447800" y="1257300"/>
            <a:ext cx="632460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2743200" y="2590800"/>
            <a:ext cx="6172200" cy="3352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008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22F9C7CE-2B83-4ECE-9B90-1296B7E07E2E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103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105400" y="6400800"/>
            <a:ext cx="2895600" cy="455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en-US"/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382000" y="6400800"/>
            <a:ext cx="304800" cy="457200"/>
          </a:xfrm>
          <a:prstGeom prst="rect">
            <a:avLst/>
          </a:prstGeom>
          <a:solidFill>
            <a:srgbClr val="000066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fld id="{14E7D99D-7361-4A4E-9A84-299627D4ACD8}" type="slidenum">
              <a:rPr lang="en-US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0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0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0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9" grpId="0" autoUpdateAnimBg="0"/>
      <p:bldP spid="1030" grpId="0" build="p" autoUpdateAnimBg="0">
        <p:tmplLst>
          <p:tmpl lvl="1">
            <p:tnLst>
              <p:par>
                <p:cTn presetID="3" presetClass="entr" presetSubtype="1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10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10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10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10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3" presetClass="entr" presetSubtype="1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blinds(horizontal)">
                      <p:cBhvr>
                        <p:cTn dur="500"/>
                        <p:tgtEl>
                          <p:spTgt spid="10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sldNum="0" hdr="0" ftr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1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1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1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1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2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Monotype Sorts" pitchFamily="2" charset="2"/>
        <a:buChar char="n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&lt;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kumimoji="1"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/>
          <a:p>
            <a:fld id="{8B7AB0BD-D36A-40DC-A6EE-44BF193AFF3D}" type="datetime1">
              <a:rPr lang="en-US" sz="1200"/>
              <a:pPr/>
              <a:t>5/18/2026</a:t>
            </a:fld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ACTITUD, ERROR, VERDAD</a:t>
            </a:r>
            <a:br>
              <a:rPr lang="en-US" dirty="0"/>
            </a:b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Combinación</a:t>
            </a:r>
            <a:r>
              <a:rPr lang="en-US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Correcta</a:t>
            </a:r>
            <a:endParaRPr lang="en-US" sz="4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1763688" y="6453336"/>
            <a:ext cx="4953000" cy="288032"/>
          </a:xfrm>
        </p:spPr>
        <p:txBody>
          <a:bodyPr/>
          <a:lstStyle/>
          <a:p>
            <a:r>
              <a:rPr lang="en-US" sz="1200" dirty="0"/>
              <a:t>Jorge Maldonado</a:t>
            </a:r>
          </a:p>
        </p:txBody>
      </p:sp>
    </p:spTree>
  </p:cSld>
  <p:clrMapOvr>
    <a:overrideClrMapping bg1="dk2" tx1="lt1" bg2="dk1" tx2="lt2" accent1="accent1" accent2="accent2" accent3="accent3" accent4="accent4" accent5="accent5" accent6="accent6" hlink="hlink" folHlink="folHlink"/>
  </p:clrMapOvr>
  <p:transition advTm="0">
    <p:cover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D89A08-8124-4E5B-BBF3-57735AA40EC3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ACTITUD, VERDAD, ERROR</a:t>
            </a:r>
          </a:p>
        </p:txBody>
      </p:sp>
      <p:sp>
        <p:nvSpPr>
          <p:cNvPr id="5128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Estas cosas pueden combinarse mal</a:t>
            </a:r>
          </a:p>
          <a:p>
            <a:r>
              <a:rPr lang="en-US"/>
              <a:t>Jesús ha dicho que debemos conectar el espíritu y la verdad, Jn.4:24</a:t>
            </a:r>
          </a:p>
          <a:p>
            <a:r>
              <a:rPr lang="en-US"/>
              <a:t>El combinar bien, nos puede librar del pecado</a:t>
            </a:r>
          </a:p>
          <a:p>
            <a:r>
              <a:rPr lang="en-US"/>
              <a:t>Solo una de estas le salvará…...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1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51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7" grpId="0" autoUpdateAnimBg="0"/>
      <p:bldP spid="5128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021FD8-CB32-4F94-83A3-477CE61B0A04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LA MALA ACTITUD                   + EL ERROR</a:t>
            </a:r>
          </a:p>
        </p:txBody>
      </p:sp>
      <p:sp>
        <p:nvSpPr>
          <p:cNvPr id="6152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Muchos están en error por no querer la verdad</a:t>
            </a:r>
          </a:p>
          <a:p>
            <a:r>
              <a:rPr lang="en-US"/>
              <a:t>Muchos hacen lo mismo que Mateo 13:13-15</a:t>
            </a:r>
          </a:p>
          <a:p>
            <a:r>
              <a:rPr lang="en-US"/>
              <a:t>Es adoración vana cuando se tiene una mala actitud y además…….se sigue el error, como los fariseos (Mateo 15:8,9)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1" grpId="0" autoUpdateAnimBg="0"/>
      <p:bldP spid="6152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5285-31BB-40C9-AFCA-592F085EA0FC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MALA ACTITUD                    + LA VERDAD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Esta combinaci</a:t>
            </a:r>
            <a:r>
              <a:rPr lang="es-MX"/>
              <a:t>ón </a:t>
            </a:r>
            <a:r>
              <a:rPr lang="es-MX" b="1"/>
              <a:t>NO </a:t>
            </a:r>
            <a:r>
              <a:rPr lang="es-MX"/>
              <a:t>salva</a:t>
            </a:r>
            <a:r>
              <a:rPr lang="en-US"/>
              <a:t> </a:t>
            </a:r>
          </a:p>
          <a:p>
            <a:r>
              <a:rPr lang="en-US"/>
              <a:t>El joven rico, Mateo 19:16-22</a:t>
            </a:r>
          </a:p>
          <a:p>
            <a:r>
              <a:rPr lang="en-US"/>
              <a:t>Los que mataron a Esteban, Hechos 7:1-60</a:t>
            </a:r>
          </a:p>
          <a:p>
            <a:r>
              <a:rPr lang="en-US"/>
              <a:t>De esto hay mucho en la iglesia del Señor -- Conocen la verdad, pero tienen una muy mala actitúd</a:t>
            </a:r>
          </a:p>
        </p:txBody>
      </p:sp>
    </p:spTree>
  </p:cSld>
  <p:clrMapOvr>
    <a:masterClrMapping/>
  </p:clrMapOvr>
  <p:transition>
    <p:blinds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B3FDD-174F-42DE-8968-F897B2D30FF5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BUENA ACTITUD                    + EL ERROR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Hay muchos en esta condición, pero perdidos</a:t>
            </a:r>
          </a:p>
          <a:p>
            <a:r>
              <a:rPr lang="en-US"/>
              <a:t>Saulo de Tarso, Hch. 23:1; 26:9-11</a:t>
            </a:r>
          </a:p>
          <a:p>
            <a:r>
              <a:rPr lang="en-US"/>
              <a:t>El eunuco etíope, Hechos 8:26-35</a:t>
            </a:r>
          </a:p>
          <a:p>
            <a:r>
              <a:rPr lang="en-US"/>
              <a:t>El error, por mas buena la actitud, </a:t>
            </a:r>
            <a:r>
              <a:rPr lang="en-US" b="1"/>
              <a:t>NO</a:t>
            </a:r>
            <a:r>
              <a:rPr lang="en-US"/>
              <a:t> salva</a:t>
            </a:r>
          </a:p>
        </p:txBody>
      </p:sp>
    </p:spTree>
  </p:cSld>
  <p:clrMapOvr>
    <a:masterClrMapping/>
  </p:clrMapOvr>
  <p:transition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0830E4-20CE-4164-B80C-AD55C762EF7E}" type="datetime1">
              <a:rPr lang="en-US"/>
              <a:pPr/>
              <a:t>5/18/2026</a:t>
            </a:fld>
            <a:endParaRPr lang="en-US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 ACTITUD CORRECTA          + LA VERDAD</a:t>
            </a:r>
          </a:p>
        </p:txBody>
      </p:sp>
      <p:sp>
        <p:nvSpPr>
          <p:cNvPr id="12296" name="Rectangle 8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Juan 4</a:t>
            </a:r>
            <a:r>
              <a:rPr lang="es-MX" dirty="0"/>
              <a:t>:24</a:t>
            </a:r>
          </a:p>
          <a:p>
            <a:r>
              <a:rPr lang="es-MX" dirty="0"/>
              <a:t>Esto es lo que abre las puertas del cielo</a:t>
            </a:r>
          </a:p>
          <a:p>
            <a:r>
              <a:rPr lang="es-MX" dirty="0"/>
              <a:t>Los de </a:t>
            </a:r>
            <a:r>
              <a:rPr lang="es-MX" dirty="0" err="1"/>
              <a:t>Berea</a:t>
            </a:r>
            <a:r>
              <a:rPr lang="es-MX" dirty="0"/>
              <a:t>, Hechos 17:11,12</a:t>
            </a:r>
          </a:p>
          <a:p>
            <a:r>
              <a:rPr lang="es-MX" dirty="0"/>
              <a:t>Los que obedecieron en pentecostés</a:t>
            </a:r>
            <a:endParaRPr lang="en-US"/>
          </a:p>
          <a:p>
            <a:pPr lvl="1"/>
            <a:r>
              <a:rPr lang="en-US"/>
              <a:t>Compungidos</a:t>
            </a:r>
            <a:r>
              <a:rPr lang="en-US" dirty="0"/>
              <a:t>, “</a:t>
            </a:r>
            <a:r>
              <a:rPr lang="en-US" dirty="0" err="1"/>
              <a:t>que</a:t>
            </a:r>
            <a:r>
              <a:rPr lang="en-US" dirty="0"/>
              <a:t> </a:t>
            </a:r>
            <a:r>
              <a:rPr lang="en-US" dirty="0" err="1"/>
              <a:t>haremos</a:t>
            </a:r>
            <a:r>
              <a:rPr lang="en-US" dirty="0"/>
              <a:t>”</a:t>
            </a:r>
          </a:p>
          <a:p>
            <a:pPr lvl="1"/>
            <a:r>
              <a:rPr lang="en-US" dirty="0" err="1"/>
              <a:t>Hechos</a:t>
            </a:r>
            <a:r>
              <a:rPr lang="en-US" dirty="0"/>
              <a:t> 2:5,37,38,40,41</a:t>
            </a:r>
          </a:p>
        </p:txBody>
      </p:sp>
    </p:spTree>
  </p:cSld>
  <p:clrMapOvr>
    <a:masterClrMapping/>
  </p:clrMapOvr>
  <p:transition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22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22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2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2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22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22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5" grpId="0" autoUpdateAnimBg="0"/>
      <p:bldP spid="12296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4D4D4D"/>
      </a:dk1>
      <a:lt1>
        <a:srgbClr val="D6EFD0"/>
      </a:lt1>
      <a:dk2>
        <a:srgbClr val="336699"/>
      </a:dk2>
      <a:lt2>
        <a:srgbClr val="65B5D1"/>
      </a:lt2>
      <a:accent1>
        <a:srgbClr val="9BB9C3"/>
      </a:accent1>
      <a:accent2>
        <a:srgbClr val="99CCFF"/>
      </a:accent2>
      <a:accent3>
        <a:srgbClr val="E8F6E4"/>
      </a:accent3>
      <a:accent4>
        <a:srgbClr val="404040"/>
      </a:accent4>
      <a:accent5>
        <a:srgbClr val="CBD9DE"/>
      </a:accent5>
      <a:accent6>
        <a:srgbClr val="8AB9E7"/>
      </a:accent6>
      <a:hlink>
        <a:srgbClr val="009999"/>
      </a:hlink>
      <a:folHlink>
        <a:srgbClr val="CCCCFF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3300"/>
        </a:dk1>
        <a:lt1>
          <a:srgbClr val="FFFFFF"/>
        </a:lt1>
        <a:dk2>
          <a:srgbClr val="336600"/>
        </a:dk2>
        <a:lt2>
          <a:srgbClr val="FFCC66"/>
        </a:lt2>
        <a:accent1>
          <a:srgbClr val="996633"/>
        </a:accent1>
        <a:accent2>
          <a:srgbClr val="0099CC"/>
        </a:accent2>
        <a:accent3>
          <a:srgbClr val="ADB8AA"/>
        </a:accent3>
        <a:accent4>
          <a:srgbClr val="DADADA"/>
        </a:accent4>
        <a:accent5>
          <a:srgbClr val="CAB8AD"/>
        </a:accent5>
        <a:accent6>
          <a:srgbClr val="008AB9"/>
        </a:accent6>
        <a:hlink>
          <a:srgbClr val="FF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4D4D4D"/>
        </a:dk1>
        <a:lt1>
          <a:srgbClr val="D6EFD0"/>
        </a:lt1>
        <a:dk2>
          <a:srgbClr val="336699"/>
        </a:dk2>
        <a:lt2>
          <a:srgbClr val="65B5D1"/>
        </a:lt2>
        <a:accent1>
          <a:srgbClr val="9BB9C3"/>
        </a:accent1>
        <a:accent2>
          <a:srgbClr val="99CCFF"/>
        </a:accent2>
        <a:accent3>
          <a:srgbClr val="E8F6E4"/>
        </a:accent3>
        <a:accent4>
          <a:srgbClr val="404040"/>
        </a:accent4>
        <a:accent5>
          <a:srgbClr val="CBD9DE"/>
        </a:accent5>
        <a:accent6>
          <a:srgbClr val="8AB9E7"/>
        </a:accent6>
        <a:hlink>
          <a:srgbClr val="009999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3300"/>
    </a:dk1>
    <a:lt1>
      <a:srgbClr val="FFFFFF"/>
    </a:lt1>
    <a:dk2>
      <a:srgbClr val="336600"/>
    </a:dk2>
    <a:lt2>
      <a:srgbClr val="FFCC66"/>
    </a:lt2>
    <a:accent1>
      <a:srgbClr val="996633"/>
    </a:accent1>
    <a:accent2>
      <a:srgbClr val="0099CC"/>
    </a:accent2>
    <a:accent3>
      <a:srgbClr val="ADB8AA"/>
    </a:accent3>
    <a:accent4>
      <a:srgbClr val="DADADA"/>
    </a:accent4>
    <a:accent5>
      <a:srgbClr val="CAB8AD"/>
    </a:accent5>
    <a:accent6>
      <a:srgbClr val="008AB9"/>
    </a:accent6>
    <a:hlink>
      <a:srgbClr val="FF9933"/>
    </a:hlink>
    <a:folHlink>
      <a:srgbClr val="0099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194</TotalTime>
  <Words>227</Words>
  <Application>Microsoft Office PowerPoint</Application>
  <PresentationFormat>Presentación en pantalla (4:3)</PresentationFormat>
  <Paragraphs>34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Monotype Sorts</vt:lpstr>
      <vt:lpstr>Times New Roman</vt:lpstr>
      <vt:lpstr>Default Design</vt:lpstr>
      <vt:lpstr>ACTITUD, ERROR, VERDAD La Combinación Correcta</vt:lpstr>
      <vt:lpstr>ACTITUD, VERDAD, ERROR</vt:lpstr>
      <vt:lpstr> LA MALA ACTITUD                   + EL ERROR</vt:lpstr>
      <vt:lpstr>LA MALA ACTITUD                    + LA VERDAD</vt:lpstr>
      <vt:lpstr>LA BUENA ACTITUD                    + EL ERROR</vt:lpstr>
      <vt:lpstr>LA ACTITUD CORRECTA          + LA VERDAD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ACTITUD, EL ERROR, Y LA VERDAD</dc:title>
  <dc:creator>jorge maldonado</dc:creator>
  <cp:lastModifiedBy>Mario Moreno</cp:lastModifiedBy>
  <cp:revision>13</cp:revision>
  <cp:lastPrinted>2001-07-07T03:29:57Z</cp:lastPrinted>
  <dcterms:created xsi:type="dcterms:W3CDTF">2001-07-04T05:49:27Z</dcterms:created>
  <dcterms:modified xsi:type="dcterms:W3CDTF">2026-05-18T21:12:09Z</dcterms:modified>
</cp:coreProperties>
</file>