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40.jpg" ContentType="image/gif"/>
  <Override PartName="/ppt/media/image43.jpg" ContentType="image/gif"/>
  <Override PartName="/ppt/media/image62.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76" r:id="rId5"/>
    <p:sldId id="259" r:id="rId6"/>
    <p:sldId id="260" r:id="rId7"/>
    <p:sldId id="261" r:id="rId8"/>
    <p:sldId id="262" r:id="rId9"/>
    <p:sldId id="264" r:id="rId10"/>
    <p:sldId id="265" r:id="rId11"/>
    <p:sldId id="277" r:id="rId12"/>
    <p:sldId id="266" r:id="rId13"/>
    <p:sldId id="267" r:id="rId14"/>
    <p:sldId id="268" r:id="rId15"/>
    <p:sldId id="269" r:id="rId16"/>
    <p:sldId id="270" r:id="rId17"/>
    <p:sldId id="278" r:id="rId18"/>
    <p:sldId id="271" r:id="rId19"/>
    <p:sldId id="272" r:id="rId20"/>
    <p:sldId id="273" r:id="rId21"/>
    <p:sldId id="274" r:id="rId22"/>
    <p:sldId id="275" r:id="rId23"/>
    <p:sldId id="279" r:id="rId24"/>
    <p:sldId id="297" r:id="rId25"/>
    <p:sldId id="280" r:id="rId26"/>
    <p:sldId id="281" r:id="rId27"/>
    <p:sldId id="298" r:id="rId28"/>
    <p:sldId id="282" r:id="rId29"/>
    <p:sldId id="283" r:id="rId30"/>
    <p:sldId id="284" r:id="rId31"/>
    <p:sldId id="285" r:id="rId32"/>
    <p:sldId id="286" r:id="rId33"/>
    <p:sldId id="287" r:id="rId34"/>
    <p:sldId id="299" r:id="rId35"/>
    <p:sldId id="288" r:id="rId36"/>
    <p:sldId id="289" r:id="rId37"/>
    <p:sldId id="290" r:id="rId38"/>
    <p:sldId id="300" r:id="rId39"/>
    <p:sldId id="291" r:id="rId40"/>
    <p:sldId id="292" r:id="rId41"/>
    <p:sldId id="293" r:id="rId42"/>
    <p:sldId id="301" r:id="rId43"/>
    <p:sldId id="294" r:id="rId44"/>
    <p:sldId id="295" r:id="rId45"/>
    <p:sldId id="317" r:id="rId46"/>
    <p:sldId id="296" r:id="rId47"/>
    <p:sldId id="302" r:id="rId48"/>
    <p:sldId id="303" r:id="rId49"/>
    <p:sldId id="318" r:id="rId50"/>
    <p:sldId id="304" r:id="rId51"/>
    <p:sldId id="305" r:id="rId52"/>
    <p:sldId id="306" r:id="rId53"/>
    <p:sldId id="319" r:id="rId54"/>
    <p:sldId id="307" r:id="rId55"/>
    <p:sldId id="308" r:id="rId56"/>
    <p:sldId id="309" r:id="rId57"/>
    <p:sldId id="310" r:id="rId58"/>
    <p:sldId id="311" r:id="rId59"/>
    <p:sldId id="312" r:id="rId60"/>
    <p:sldId id="313" r:id="rId61"/>
    <p:sldId id="320" r:id="rId62"/>
    <p:sldId id="314" r:id="rId63"/>
    <p:sldId id="315" r:id="rId64"/>
    <p:sldId id="316" r:id="rId65"/>
    <p:sldId id="321" r:id="rId66"/>
    <p:sldId id="327" r:id="rId67"/>
    <p:sldId id="322" r:id="rId68"/>
    <p:sldId id="328" r:id="rId69"/>
    <p:sldId id="326" r:id="rId7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136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9068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844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816884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275256198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11/04/2024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132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1FF6F5E-EB75-4C11-B48B-3C09A4E294EF}" type="datetimeFigureOut">
              <a:rPr lang="es-ES" smtClean="0"/>
              <a:t>11/04/2024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5254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FF6F5E-EB75-4C11-B48B-3C09A4E294EF}" type="datetimeFigureOut">
              <a:rPr lang="es-ES" smtClean="0"/>
              <a:t>11/04/2024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6152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FF6F5E-EB75-4C11-B48B-3C09A4E294EF}" type="datetimeFigureOut">
              <a:rPr lang="es-ES" smtClean="0"/>
              <a:t>11/04/2024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7959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FF6F5E-EB75-4C11-B48B-3C09A4E294EF}" type="datetimeFigureOut">
              <a:rPr lang="es-ES" smtClean="0"/>
              <a:t>11/04/2024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9729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F6F5E-EB75-4C11-B48B-3C09A4E294EF}" type="datetimeFigureOut">
              <a:rPr lang="es-ES" smtClean="0"/>
              <a:t>11/04/2024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353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11/04/2024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5596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11/04/2024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16429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F6F5E-EB75-4C11-B48B-3C09A4E294EF}" type="datetimeFigureOut">
              <a:rPr lang="es-ES" smtClean="0"/>
              <a:t>11/04/2024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BA826-7FF3-4ED1-8D5F-0F8698BBDA05}" type="slidenum">
              <a:rPr lang="es-ES" smtClean="0"/>
              <a:t>‹Nº›</a:t>
            </a:fld>
            <a:endParaRPr lang="es-ES"/>
          </a:p>
        </p:txBody>
      </p:sp>
    </p:spTree>
    <p:extLst>
      <p:ext uri="{BB962C8B-B14F-4D97-AF65-F5344CB8AC3E}">
        <p14:creationId xmlns:p14="http://schemas.microsoft.com/office/powerpoint/2010/main" val="421551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 Id="rId5" Type="http://schemas.openxmlformats.org/officeDocument/2006/relationships/image" Target="../media/image62.jp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Rectángulo: esquinas redondeadas 2">
            <a:extLst>
              <a:ext uri="{FF2B5EF4-FFF2-40B4-BE49-F238E27FC236}">
                <a16:creationId xmlns:a16="http://schemas.microsoft.com/office/drawing/2014/main" id="{BCB79556-022A-4E6C-9509-91AAC6796E70}"/>
              </a:ext>
            </a:extLst>
          </p:cNvPr>
          <p:cNvSpPr/>
          <p:nvPr/>
        </p:nvSpPr>
        <p:spPr>
          <a:xfrm>
            <a:off x="1" y="0"/>
            <a:ext cx="9144000" cy="1627924"/>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0" y="17396"/>
            <a:ext cx="9143999" cy="1627924"/>
          </a:xfrm>
        </p:spPr>
        <p:txBody>
          <a:bodyPr>
            <a:noAutofit/>
          </a:bodyPr>
          <a:lstStyle/>
          <a:p>
            <a:pPr algn="ctr"/>
            <a:r>
              <a:rPr lang="es-ES" b="1" u="sng" dirty="0">
                <a:ln w="6600">
                  <a:solidFill>
                    <a:schemeClr val="accent2"/>
                  </a:solidFill>
                  <a:prstDash val="solid"/>
                </a:ln>
                <a:solidFill>
                  <a:srgbClr val="FFFFFF"/>
                </a:solidFill>
                <a:effectLst>
                  <a:outerShdw dist="38100" dir="2700000" algn="tl" rotWithShape="0">
                    <a:schemeClr val="accent2"/>
                  </a:outerShdw>
                </a:effectLst>
              </a:rPr>
              <a:t>12 RECOMENDACIONES O RESPONSABILIDADES DEL APÓSTOL PABLO A TIMOTEO.</a:t>
            </a:r>
          </a:p>
        </p:txBody>
      </p:sp>
      <p:sp>
        <p:nvSpPr>
          <p:cNvPr id="5" name="Marcador de contenido 4"/>
          <p:cNvSpPr>
            <a:spLocks noGrp="1"/>
          </p:cNvSpPr>
          <p:nvPr>
            <p:ph idx="1"/>
          </p:nvPr>
        </p:nvSpPr>
        <p:spPr>
          <a:xfrm>
            <a:off x="0" y="1662716"/>
            <a:ext cx="9144000" cy="5195283"/>
          </a:xfrm>
        </p:spPr>
        <p:txBody>
          <a:bodyPr>
            <a:normAutofit lnSpcReduction="10000"/>
          </a:bodyPr>
          <a:lstStyle/>
          <a:p>
            <a:r>
              <a:rPr lang="es-ES" b="1" u="sng" dirty="0">
                <a:highlight>
                  <a:srgbClr val="FFFF00"/>
                </a:highlight>
              </a:rPr>
              <a:t>INTRODUCCIÓN:</a:t>
            </a:r>
          </a:p>
          <a:p>
            <a:r>
              <a:rPr lang="es-ES" b="1" dirty="0"/>
              <a:t>Él apóstol Pablo advierte al joven evangelista de la inminente falsa doctrina. </a:t>
            </a:r>
          </a:p>
          <a:p>
            <a:pPr algn="ctr"/>
            <a:r>
              <a:rPr lang="es-ES" b="1" dirty="0">
                <a:highlight>
                  <a:srgbClr val="FFFF00"/>
                </a:highlight>
              </a:rPr>
              <a:t>I Timoteo.1:3. </a:t>
            </a:r>
          </a:p>
          <a:p>
            <a:r>
              <a:rPr lang="es-ES" b="1" dirty="0"/>
              <a:t>Como te rogué al partir para Macedonia que te quedaras en Éfeso para que instruyeras a algunos </a:t>
            </a:r>
            <a:r>
              <a:rPr lang="es-ES" b="1" u="sng" dirty="0">
                <a:highlight>
                  <a:srgbClr val="00FF00"/>
                </a:highlight>
              </a:rPr>
              <a:t>que no enseñaran doctrinas extrañas,</a:t>
            </a:r>
            <a:r>
              <a:rPr lang="es-ES" b="1" dirty="0"/>
              <a:t> </a:t>
            </a:r>
          </a:p>
          <a:p>
            <a:pPr algn="ctr"/>
            <a:r>
              <a:rPr lang="es-ES" b="1" u="sng" dirty="0">
                <a:highlight>
                  <a:srgbClr val="FFFF00"/>
                </a:highlight>
              </a:rPr>
              <a:t>I Timoteo.6:3-5. </a:t>
            </a:r>
          </a:p>
          <a:p>
            <a:r>
              <a:rPr lang="es-ES" b="1" u="sng" dirty="0">
                <a:highlight>
                  <a:srgbClr val="00FFFF"/>
                </a:highlight>
              </a:rPr>
              <a:t>Si alguno enseña una doctrina diferente y no se conforma a las sanas palabras,</a:t>
            </a:r>
            <a:r>
              <a:rPr lang="es-ES" b="1" dirty="0"/>
              <a:t> las de nuestro Señor Jesucristo, y a la doctrina que es conforme a la piedad, </a:t>
            </a:r>
          </a:p>
          <a:p>
            <a:pPr algn="ctr"/>
            <a:r>
              <a:rPr lang="es-ES" b="1" u="sng" dirty="0">
                <a:highlight>
                  <a:srgbClr val="FFFF00"/>
                </a:highlight>
              </a:rPr>
              <a:t>V.4.</a:t>
            </a:r>
          </a:p>
        </p:txBody>
      </p:sp>
    </p:spTree>
    <p:extLst>
      <p:ext uri="{BB962C8B-B14F-4D97-AF65-F5344CB8AC3E}">
        <p14:creationId xmlns:p14="http://schemas.microsoft.com/office/powerpoint/2010/main" val="29986950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3"/>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5">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p:cTn id="40"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 calcmode="lin" valueType="num">
                                      <p:cBhvr>
                                        <p:cTn id="4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5">
                                            <p:txEl>
                                              <p:pRg st="5" end="5"/>
                                            </p:txEl>
                                          </p:spTgt>
                                        </p:tgtEl>
                                        <p:attrNameLst>
                                          <p:attrName>style.visibility</p:attrName>
                                        </p:attrNameLst>
                                      </p:cBhvr>
                                      <p:to>
                                        <p:strVal val="visible"/>
                                      </p:to>
                                    </p:set>
                                    <p:anim calcmode="lin" valueType="num">
                                      <p:cBhvr>
                                        <p:cTn id="54" dur="500" fill="hold"/>
                                        <p:tgtEl>
                                          <p:spTgt spid="5">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5">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anim calcmode="lin" valueType="num">
                                      <p:cBhvr>
                                        <p:cTn id="61" dur="500" fill="hold"/>
                                        <p:tgtEl>
                                          <p:spTgt spid="5">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t>Los ancianos deben ser sobrios, dignos, prudentes, sanos en la fe, en el amor, en la perseverancia. </a:t>
            </a:r>
          </a:p>
          <a:p>
            <a:r>
              <a:rPr lang="es-ES" b="1" dirty="0"/>
              <a:t>Debemos retener fieles la sana doctrina, para no enseñar falsa doctrina, y desviarnos de la verdad.</a:t>
            </a:r>
          </a:p>
          <a:p>
            <a:r>
              <a:rPr lang="es-ES" b="1" dirty="0"/>
              <a:t>Y así no perdernos eternamente.</a:t>
            </a:r>
          </a:p>
          <a:p>
            <a:r>
              <a:rPr lang="es-ES" b="1" dirty="0"/>
              <a:t>Por no tener la sana doctrina, sino tenemos la sana doctrina nos vamos a perder.</a:t>
            </a:r>
          </a:p>
          <a:p>
            <a:r>
              <a:rPr lang="es-ES" b="1" dirty="0"/>
              <a:t>La doctrina verdadera nos salvara en el día final.</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9051"/>
            <a:ext cx="4237149" cy="6877050"/>
          </a:xfrm>
          <a:prstGeom prst="rect">
            <a:avLst/>
          </a:prstGeom>
        </p:spPr>
      </p:pic>
    </p:spTree>
    <p:extLst>
      <p:ext uri="{BB962C8B-B14F-4D97-AF65-F5344CB8AC3E}">
        <p14:creationId xmlns:p14="http://schemas.microsoft.com/office/powerpoint/2010/main" val="106409960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800479F9-EDB2-4BD3-B5E7-28AE9C139885}"/>
              </a:ext>
            </a:extLst>
          </p:cNvPr>
          <p:cNvSpPr/>
          <p:nvPr/>
        </p:nvSpPr>
        <p:spPr>
          <a:xfrm>
            <a:off x="0" y="17396"/>
            <a:ext cx="9144000"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4000" cy="1342959"/>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ESFUÉRZATE.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TIMOTEO.2:1. </a:t>
            </a:r>
          </a:p>
        </p:txBody>
      </p:sp>
      <p:sp>
        <p:nvSpPr>
          <p:cNvPr id="7" name="Marcador de contenido 6">
            <a:extLst>
              <a:ext uri="{FF2B5EF4-FFF2-40B4-BE49-F238E27FC236}">
                <a16:creationId xmlns:a16="http://schemas.microsoft.com/office/drawing/2014/main" id="{2AEE4897-FF1E-57CD-B742-FF0DB80FF9C2}"/>
              </a:ext>
            </a:extLst>
          </p:cNvPr>
          <p:cNvSpPr>
            <a:spLocks noGrp="1"/>
          </p:cNvSpPr>
          <p:nvPr>
            <p:ph idx="1"/>
          </p:nvPr>
        </p:nvSpPr>
        <p:spPr>
          <a:xfrm>
            <a:off x="0" y="1613590"/>
            <a:ext cx="5433391" cy="5227013"/>
          </a:xfrm>
        </p:spPr>
        <p:txBody>
          <a:bodyPr/>
          <a:lstStyle/>
          <a:p>
            <a:r>
              <a:rPr lang="es-ES" b="1" dirty="0"/>
              <a:t>Tú, pues, hijo mío, </a:t>
            </a:r>
            <a:r>
              <a:rPr lang="es-ES" b="1" u="sng" dirty="0">
                <a:highlight>
                  <a:srgbClr val="00FF00"/>
                </a:highlight>
              </a:rPr>
              <a:t>fortalécete</a:t>
            </a:r>
            <a:r>
              <a:rPr lang="es-ES" b="1" dirty="0"/>
              <a:t> en la gracia que hay en Cristo Jesús.</a:t>
            </a:r>
          </a:p>
          <a:p>
            <a:r>
              <a:rPr lang="es-ES" b="1" dirty="0"/>
              <a:t>La palabra Griega esta compuesta de dos de: </a:t>
            </a:r>
          </a:p>
          <a:p>
            <a:r>
              <a:rPr lang="es-ES" b="1" dirty="0"/>
              <a:t>“EN Y DE PODER”- Se traduce se esforzaba en. </a:t>
            </a:r>
          </a:p>
          <a:p>
            <a:pPr algn="ctr"/>
            <a:r>
              <a:rPr lang="es-ES" b="1" u="sng" dirty="0">
                <a:highlight>
                  <a:srgbClr val="FFFF00"/>
                </a:highlight>
              </a:rPr>
              <a:t>Hechos.9:22. </a:t>
            </a:r>
          </a:p>
          <a:p>
            <a:r>
              <a:rPr lang="es-ES" b="1" dirty="0"/>
              <a:t>Pero Saulo seguía </a:t>
            </a:r>
            <a:r>
              <a:rPr lang="es-ES" b="1" u="sng" dirty="0">
                <a:highlight>
                  <a:srgbClr val="00FFFF"/>
                </a:highlight>
              </a:rPr>
              <a:t>fortaleciéndose</a:t>
            </a:r>
            <a:r>
              <a:rPr lang="es-ES" b="1" dirty="0"/>
              <a:t> y confundiendo a los judíos que habitaban en Damasco, demostrando que este Jesús es el Cristo.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912" y="1360355"/>
            <a:ext cx="3650088" cy="5497644"/>
          </a:xfrm>
          <a:prstGeom prst="rect">
            <a:avLst/>
          </a:prstGeom>
        </p:spPr>
      </p:pic>
    </p:spTree>
    <p:extLst>
      <p:ext uri="{BB962C8B-B14F-4D97-AF65-F5344CB8AC3E}">
        <p14:creationId xmlns:p14="http://schemas.microsoft.com/office/powerpoint/2010/main" val="289537822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0F7377B3-18F2-2A98-4AEB-60D86A236122}"/>
              </a:ext>
            </a:extLst>
          </p:cNvPr>
          <p:cNvSpPr>
            <a:spLocks noGrp="1"/>
          </p:cNvSpPr>
          <p:nvPr>
            <p:ph idx="1"/>
          </p:nvPr>
        </p:nvSpPr>
        <p:spPr>
          <a:xfrm>
            <a:off x="0" y="22579"/>
            <a:ext cx="5181600" cy="6812839"/>
          </a:xfrm>
        </p:spPr>
        <p:txBody>
          <a:bodyPr>
            <a:normAutofit lnSpcReduction="10000"/>
          </a:bodyPr>
          <a:lstStyle/>
          <a:p>
            <a:r>
              <a:rPr lang="es-ES" b="1" dirty="0"/>
              <a:t>Aparece en:  </a:t>
            </a:r>
          </a:p>
          <a:p>
            <a:pPr algn="ctr"/>
            <a:r>
              <a:rPr lang="es-ES" b="1" u="sng" dirty="0">
                <a:highlight>
                  <a:srgbClr val="FFFF00"/>
                </a:highlight>
              </a:rPr>
              <a:t>I Timoteo.1:12. </a:t>
            </a:r>
          </a:p>
          <a:p>
            <a:r>
              <a:rPr lang="es-ES" b="1" dirty="0"/>
              <a:t>Doy gracias a Cristo Jesús nuestro Señor, </a:t>
            </a:r>
            <a:r>
              <a:rPr lang="es-ES" b="1" u="sng" dirty="0">
                <a:solidFill>
                  <a:schemeClr val="bg1"/>
                </a:solidFill>
                <a:highlight>
                  <a:srgbClr val="FF00FF"/>
                </a:highlight>
              </a:rPr>
              <a:t>que me ha fortalecido,</a:t>
            </a:r>
            <a:r>
              <a:rPr lang="es-ES" b="1" dirty="0"/>
              <a:t> porque me tuvo por fiel, poniéndome en el ministerio; </a:t>
            </a:r>
          </a:p>
          <a:p>
            <a:pPr algn="ctr"/>
            <a:r>
              <a:rPr lang="es-ES" b="1" u="sng" dirty="0">
                <a:highlight>
                  <a:srgbClr val="FFFF00"/>
                </a:highlight>
              </a:rPr>
              <a:t>II Timoteo.4:17.</a:t>
            </a:r>
          </a:p>
          <a:p>
            <a:r>
              <a:rPr lang="es-ES" b="1" dirty="0"/>
              <a:t>Pero el Señor estuvo </a:t>
            </a:r>
            <a:r>
              <a:rPr lang="es-ES" b="1" u="sng" dirty="0">
                <a:solidFill>
                  <a:schemeClr val="bg1"/>
                </a:solidFill>
                <a:highlight>
                  <a:srgbClr val="0000FF"/>
                </a:highlight>
              </a:rPr>
              <a:t>conmigo y me fortaleció,</a:t>
            </a:r>
            <a:r>
              <a:rPr lang="es-ES" b="1" dirty="0"/>
              <a:t> a fin de que por mí se cumpliera cabalmente la proclamación del mensaje  y que todos los gentiles oyeran. Y fui librado de la boca del león.  </a:t>
            </a:r>
          </a:p>
          <a:p>
            <a:r>
              <a:rPr lang="es-ES" b="1" dirty="0"/>
              <a:t>Este mandamiento de Pablo corresponde a lo que dice en: </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7"/>
          </a:xfrm>
          <a:prstGeom prst="rect">
            <a:avLst/>
          </a:prstGeom>
        </p:spPr>
      </p:pic>
    </p:spTree>
    <p:extLst>
      <p:ext uri="{BB962C8B-B14F-4D97-AF65-F5344CB8AC3E}">
        <p14:creationId xmlns:p14="http://schemas.microsoft.com/office/powerpoint/2010/main" val="14672425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D5CB17EC-4CA6-1ADD-8EF6-E7929E4E1BFB}"/>
              </a:ext>
            </a:extLst>
          </p:cNvPr>
          <p:cNvSpPr>
            <a:spLocks noGrp="1"/>
          </p:cNvSpPr>
          <p:nvPr>
            <p:ph idx="1"/>
          </p:nvPr>
        </p:nvSpPr>
        <p:spPr>
          <a:xfrm>
            <a:off x="0" y="-3"/>
            <a:ext cx="4906852" cy="6857999"/>
          </a:xfrm>
        </p:spPr>
        <p:txBody>
          <a:bodyPr>
            <a:normAutofit lnSpcReduction="10000"/>
          </a:bodyPr>
          <a:lstStyle/>
          <a:p>
            <a:pPr algn="ctr"/>
            <a:r>
              <a:rPr lang="es-ES" b="1" u="sng" dirty="0">
                <a:highlight>
                  <a:srgbClr val="FFFF00"/>
                </a:highlight>
              </a:rPr>
              <a:t>II Timoteo.1:17. </a:t>
            </a:r>
          </a:p>
          <a:p>
            <a:r>
              <a:rPr lang="es-ES" b="1" dirty="0"/>
              <a:t>antes bien, cuando estuvo en Roma, </a:t>
            </a:r>
            <a:r>
              <a:rPr lang="es-ES" b="1" u="sng" dirty="0">
                <a:solidFill>
                  <a:schemeClr val="bg1"/>
                </a:solidFill>
                <a:highlight>
                  <a:srgbClr val="FF0000"/>
                </a:highlight>
              </a:rPr>
              <a:t>me buscó con afán y me halló;</a:t>
            </a:r>
            <a:r>
              <a:rPr lang="es-ES" b="1" dirty="0"/>
              <a:t> </a:t>
            </a:r>
          </a:p>
          <a:p>
            <a:r>
              <a:rPr lang="es-ES" b="1" dirty="0"/>
              <a:t>(Espíritu de poder). </a:t>
            </a:r>
          </a:p>
          <a:p>
            <a:r>
              <a:rPr lang="es-ES" b="1" dirty="0"/>
              <a:t>Timoteo debía de revestirse de poder. </a:t>
            </a:r>
          </a:p>
          <a:p>
            <a:pPr algn="ctr"/>
            <a:r>
              <a:rPr lang="es-ES" b="1" u="sng" dirty="0">
                <a:highlight>
                  <a:srgbClr val="FFFF00"/>
                </a:highlight>
              </a:rPr>
              <a:t>Romanos.4:20. </a:t>
            </a:r>
          </a:p>
          <a:p>
            <a:r>
              <a:rPr lang="es-ES" b="1" dirty="0"/>
              <a:t>sin embargo, respecto a la promesa de Dios, Abraham no titubeó con incredulidad, </a:t>
            </a:r>
            <a:r>
              <a:rPr lang="es-ES" b="1" u="sng" dirty="0">
                <a:solidFill>
                  <a:schemeClr val="bg1"/>
                </a:solidFill>
                <a:highlight>
                  <a:srgbClr val="000080"/>
                </a:highlight>
              </a:rPr>
              <a:t>sino que se fortaleció en fe,</a:t>
            </a:r>
            <a:r>
              <a:rPr lang="es-ES" b="1" dirty="0"/>
              <a:t> dando gloria a Dios, </a:t>
            </a:r>
          </a:p>
          <a:p>
            <a:pPr algn="ctr"/>
            <a:r>
              <a:rPr lang="es-ES" b="1" u="sng" dirty="0">
                <a:highlight>
                  <a:srgbClr val="FFFF00"/>
                </a:highlight>
              </a:rPr>
              <a:t>Filipenses.4:13. </a:t>
            </a:r>
          </a:p>
          <a:p>
            <a:r>
              <a:rPr lang="es-ES" b="1" dirty="0"/>
              <a:t>Todo lo puedo en Cristo que </a:t>
            </a:r>
            <a:r>
              <a:rPr lang="es-ES" b="1" u="sng" dirty="0">
                <a:solidFill>
                  <a:schemeClr val="bg1"/>
                </a:solidFill>
                <a:highlight>
                  <a:srgbClr val="008000"/>
                </a:highlight>
              </a:rPr>
              <a:t>me fortalece.</a:t>
            </a:r>
            <a:r>
              <a:rPr lang="es-ES" b="1" dirty="0"/>
              <a:t> </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15399723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D01A7B12-A8D7-3AAE-FB85-56452520A6AA}"/>
              </a:ext>
            </a:extLst>
          </p:cNvPr>
          <p:cNvSpPr>
            <a:spLocks noGrp="1"/>
          </p:cNvSpPr>
          <p:nvPr>
            <p:ph idx="1"/>
          </p:nvPr>
        </p:nvSpPr>
        <p:spPr>
          <a:xfrm>
            <a:off x="-1" y="0"/>
            <a:ext cx="4778063" cy="6835416"/>
          </a:xfrm>
        </p:spPr>
        <p:txBody>
          <a:bodyPr/>
          <a:lstStyle/>
          <a:p>
            <a:pPr algn="ctr"/>
            <a:r>
              <a:rPr lang="es-ES" b="1" u="sng" dirty="0">
                <a:highlight>
                  <a:srgbClr val="FFFF00"/>
                </a:highlight>
              </a:rPr>
              <a:t>Efesios.6:10. </a:t>
            </a:r>
          </a:p>
          <a:p>
            <a:r>
              <a:rPr lang="es-ES" b="1" dirty="0"/>
              <a:t>Por lo demás, </a:t>
            </a:r>
            <a:r>
              <a:rPr lang="es-ES" b="1" u="sng" dirty="0">
                <a:solidFill>
                  <a:schemeClr val="bg1"/>
                </a:solidFill>
                <a:highlight>
                  <a:srgbClr val="800080"/>
                </a:highlight>
              </a:rPr>
              <a:t>fortaleceos en el Señor</a:t>
            </a:r>
            <a:r>
              <a:rPr lang="es-ES" b="1" dirty="0"/>
              <a:t> y en el poder de su fuerza. </a:t>
            </a:r>
          </a:p>
          <a:p>
            <a:r>
              <a:rPr lang="es-ES" b="1" dirty="0"/>
              <a:t>Persiste en ser energizado, mantente en contacto con el poder.</a:t>
            </a:r>
          </a:p>
          <a:p>
            <a:r>
              <a:rPr lang="es-ES" b="1" dirty="0"/>
              <a:t>1. </a:t>
            </a:r>
            <a:r>
              <a:rPr lang="es-ES" b="1" u="sng" dirty="0">
                <a:solidFill>
                  <a:schemeClr val="bg1"/>
                </a:solidFill>
                <a:highlight>
                  <a:srgbClr val="000000"/>
                </a:highlight>
              </a:rPr>
              <a:t>“EN LA GRACIA”-</a:t>
            </a:r>
            <a:r>
              <a:rPr lang="es-ES" b="1" dirty="0"/>
              <a:t> La gracia es la fuente de la fuerza verdadera este favor no merecido de Dios, viene a consecuencia de la fe, y la fe viene por el oír la palabra de Dios. </a:t>
            </a:r>
          </a:p>
          <a:p>
            <a:pPr algn="ctr"/>
            <a:r>
              <a:rPr lang="es-ES" b="1" u="sng" dirty="0">
                <a:highlight>
                  <a:srgbClr val="FFFF00"/>
                </a:highlight>
              </a:rPr>
              <a:t>Romanos.10:17.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063" y="22582"/>
            <a:ext cx="4365938" cy="6835417"/>
          </a:xfrm>
          <a:prstGeom prst="rect">
            <a:avLst/>
          </a:prstGeom>
        </p:spPr>
      </p:pic>
    </p:spTree>
    <p:extLst>
      <p:ext uri="{BB962C8B-B14F-4D97-AF65-F5344CB8AC3E}">
        <p14:creationId xmlns:p14="http://schemas.microsoft.com/office/powerpoint/2010/main" val="33723592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82CF5695-80DC-E407-8435-F03426D2EE32}"/>
              </a:ext>
            </a:extLst>
          </p:cNvPr>
          <p:cNvSpPr>
            <a:spLocks noGrp="1"/>
          </p:cNvSpPr>
          <p:nvPr>
            <p:ph idx="1"/>
          </p:nvPr>
        </p:nvSpPr>
        <p:spPr>
          <a:xfrm>
            <a:off x="0" y="0"/>
            <a:ext cx="4906851" cy="6835418"/>
          </a:xfrm>
        </p:spPr>
        <p:txBody>
          <a:bodyPr>
            <a:normAutofit lnSpcReduction="10000"/>
          </a:bodyPr>
          <a:lstStyle/>
          <a:p>
            <a:r>
              <a:rPr lang="es-ES" b="1" u="sng" dirty="0">
                <a:highlight>
                  <a:srgbClr val="00FF00"/>
                </a:highlight>
              </a:rPr>
              <a:t>Así que la fe viene del oír, y el oír,</a:t>
            </a:r>
            <a:r>
              <a:rPr lang="es-ES" b="1" dirty="0"/>
              <a:t> por la palabra de Cristo. </a:t>
            </a:r>
          </a:p>
          <a:p>
            <a:r>
              <a:rPr lang="es-ES" b="1" dirty="0"/>
              <a:t>Y la obediencia del cristiano al madurar diariamente. </a:t>
            </a:r>
          </a:p>
          <a:p>
            <a:r>
              <a:rPr lang="es-ES" b="1" dirty="0"/>
              <a:t>¿Dónde se encuentra este poder?. </a:t>
            </a:r>
          </a:p>
          <a:p>
            <a:r>
              <a:rPr lang="es-ES" b="1" dirty="0"/>
              <a:t>Cristo es la fuente de poder, pero debemos mantenernos en contacto con Él y esto solo se logra permaneciendo en Él. </a:t>
            </a:r>
          </a:p>
          <a:p>
            <a:pPr algn="ctr"/>
            <a:r>
              <a:rPr lang="es-ES" b="1" u="sng" dirty="0">
                <a:highlight>
                  <a:srgbClr val="FFFF00"/>
                </a:highlight>
              </a:rPr>
              <a:t>II Juan.9-11.</a:t>
            </a:r>
          </a:p>
          <a:p>
            <a:r>
              <a:rPr lang="es-ES" b="1" dirty="0"/>
              <a:t>Escribí algo a la iglesia, </a:t>
            </a:r>
            <a:r>
              <a:rPr lang="es-ES" b="1" u="sng" dirty="0">
                <a:highlight>
                  <a:srgbClr val="00FFFF"/>
                </a:highlight>
              </a:rPr>
              <a:t>pero Diótrefes,</a:t>
            </a:r>
            <a:r>
              <a:rPr lang="es-ES" b="1" dirty="0"/>
              <a:t> a quien le gusta ser el primero entre ellos, no acepta lo que decimos. </a:t>
            </a:r>
          </a:p>
          <a:p>
            <a:pPr algn="ctr"/>
            <a:r>
              <a:rPr lang="es-ES" b="1" u="sng" dirty="0">
                <a:highlight>
                  <a:srgbClr val="FFFF00"/>
                </a:highlight>
              </a:rPr>
              <a:t>V.10.</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2"/>
            <a:ext cx="4237149" cy="6835417"/>
          </a:xfrm>
          <a:prstGeom prst="rect">
            <a:avLst/>
          </a:prstGeom>
        </p:spPr>
      </p:pic>
    </p:spTree>
    <p:extLst>
      <p:ext uri="{BB962C8B-B14F-4D97-AF65-F5344CB8AC3E}">
        <p14:creationId xmlns:p14="http://schemas.microsoft.com/office/powerpoint/2010/main" val="127527989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72E516D1-B11F-439A-5660-FD31D9EE4B63}"/>
              </a:ext>
            </a:extLst>
          </p:cNvPr>
          <p:cNvSpPr>
            <a:spLocks noGrp="1"/>
          </p:cNvSpPr>
          <p:nvPr>
            <p:ph idx="1"/>
          </p:nvPr>
        </p:nvSpPr>
        <p:spPr>
          <a:xfrm>
            <a:off x="0" y="22582"/>
            <a:ext cx="5009322" cy="6812836"/>
          </a:xfrm>
        </p:spPr>
        <p:txBody>
          <a:bodyPr/>
          <a:lstStyle/>
          <a:p>
            <a:r>
              <a:rPr lang="es-ES" b="1" u="sng" dirty="0">
                <a:highlight>
                  <a:srgbClr val="00FF00"/>
                </a:highlight>
              </a:rPr>
              <a:t>Por esta razón, si voy, llamaré la atención a las obras que hace,</a:t>
            </a:r>
            <a:r>
              <a:rPr lang="es-ES" b="1" dirty="0"/>
              <a:t> acusándonos injustamente con palabras maliciosas; y no satisfecho con esto, él mismo no recibe a los hermanos, se lo prohíbe a los que quieren hacerlo y los expulsa de la iglesia. </a:t>
            </a:r>
          </a:p>
          <a:p>
            <a:pPr algn="ctr"/>
            <a:r>
              <a:rPr lang="es-ES" b="1" u="sng" dirty="0">
                <a:highlight>
                  <a:srgbClr val="FFFF00"/>
                </a:highlight>
              </a:rPr>
              <a:t>V.11.</a:t>
            </a:r>
          </a:p>
          <a:p>
            <a:r>
              <a:rPr lang="es-ES" b="1" dirty="0"/>
              <a:t>Amado, </a:t>
            </a:r>
            <a:r>
              <a:rPr lang="es-ES" b="1" u="sng" dirty="0">
                <a:highlight>
                  <a:srgbClr val="00FFFF"/>
                </a:highlight>
              </a:rPr>
              <a:t>no imites lo malo sino lo bueno.</a:t>
            </a:r>
            <a:r>
              <a:rPr lang="es-ES" b="1" dirty="0"/>
              <a:t> El que hace lo bueno es de Dios; el que hace lo malo no ha visto a Dios.</a:t>
            </a:r>
          </a:p>
          <a:p>
            <a:r>
              <a:rPr lang="es-ES" b="1" dirty="0"/>
              <a:t>No imitemos lo malo mejor sigamos lo bueno siempre. </a:t>
            </a:r>
          </a:p>
          <a:p>
            <a:pPr marL="0" indent="0">
              <a:buNone/>
            </a:pPr>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2"/>
            <a:ext cx="4237148" cy="6835417"/>
          </a:xfrm>
          <a:prstGeom prst="rect">
            <a:avLst/>
          </a:prstGeom>
        </p:spPr>
      </p:pic>
    </p:spTree>
    <p:extLst>
      <p:ext uri="{BB962C8B-B14F-4D97-AF65-F5344CB8AC3E}">
        <p14:creationId xmlns:p14="http://schemas.microsoft.com/office/powerpoint/2010/main" val="14770982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932DCA30-8212-4FFB-87F7-32382AC87220}"/>
              </a:ext>
            </a:extLst>
          </p:cNvPr>
          <p:cNvSpPr/>
          <p:nvPr/>
        </p:nvSpPr>
        <p:spPr>
          <a:xfrm>
            <a:off x="0" y="0"/>
            <a:ext cx="9143999" cy="134295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3999" cy="1342959"/>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SUFRE PENALIDADES.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TIMOTEO.2:3.</a:t>
            </a:r>
          </a:p>
        </p:txBody>
      </p:sp>
      <p:sp>
        <p:nvSpPr>
          <p:cNvPr id="7" name="Marcador de contenido 6">
            <a:extLst>
              <a:ext uri="{FF2B5EF4-FFF2-40B4-BE49-F238E27FC236}">
                <a16:creationId xmlns:a16="http://schemas.microsoft.com/office/drawing/2014/main" id="{E665C4AB-89BB-5672-AEE1-B9463A20C2B4}"/>
              </a:ext>
            </a:extLst>
          </p:cNvPr>
          <p:cNvSpPr>
            <a:spLocks noGrp="1"/>
          </p:cNvSpPr>
          <p:nvPr>
            <p:ph idx="1"/>
          </p:nvPr>
        </p:nvSpPr>
        <p:spPr>
          <a:xfrm>
            <a:off x="0" y="1467815"/>
            <a:ext cx="5141843" cy="5390183"/>
          </a:xfrm>
        </p:spPr>
        <p:txBody>
          <a:bodyPr>
            <a:normAutofit lnSpcReduction="10000"/>
          </a:bodyPr>
          <a:lstStyle/>
          <a:p>
            <a:r>
              <a:rPr lang="es-ES" b="1" u="sng" dirty="0">
                <a:solidFill>
                  <a:schemeClr val="bg1"/>
                </a:solidFill>
                <a:highlight>
                  <a:srgbClr val="FF00FF"/>
                </a:highlight>
              </a:rPr>
              <a:t>Sufre penalidades</a:t>
            </a:r>
            <a:r>
              <a:rPr lang="es-ES" b="1" dirty="0"/>
              <a:t> conmigo, como buen soldado de Cristo Jesús. </a:t>
            </a:r>
          </a:p>
          <a:p>
            <a:r>
              <a:rPr lang="es-ES" b="1" dirty="0"/>
              <a:t>Se le exhorta a Timoteo a que sufra penalidades, juntamente con Pablo, imitándole a El. </a:t>
            </a:r>
          </a:p>
          <a:p>
            <a:pPr algn="ctr"/>
            <a:r>
              <a:rPr lang="es-ES" b="1" u="sng" dirty="0">
                <a:highlight>
                  <a:srgbClr val="FFFF00"/>
                </a:highlight>
              </a:rPr>
              <a:t>II Timoteo.1:8. </a:t>
            </a:r>
          </a:p>
          <a:p>
            <a:r>
              <a:rPr lang="es-ES" b="1" dirty="0"/>
              <a:t>Por tanto, no te avergüences del testimonio de nuestro Señor, ni de mí, prisionero suyo, sino </a:t>
            </a:r>
            <a:r>
              <a:rPr lang="es-ES" b="1" u="sng" dirty="0">
                <a:solidFill>
                  <a:schemeClr val="bg1"/>
                </a:solidFill>
                <a:highlight>
                  <a:srgbClr val="0000FF"/>
                </a:highlight>
              </a:rPr>
              <a:t>participa conmigo en las aflicciones</a:t>
            </a:r>
            <a:r>
              <a:rPr lang="es-ES" b="1" dirty="0"/>
              <a:t> por el evangelio, según el poder de Dios, </a:t>
            </a:r>
          </a:p>
          <a:p>
            <a:pPr algn="ctr"/>
            <a:r>
              <a:rPr lang="es-ES" b="1" u="sng" dirty="0">
                <a:highlight>
                  <a:srgbClr val="FFFF00"/>
                </a:highlight>
              </a:rPr>
              <a:t>II Timoteo.2:9-10.</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992" y="1360355"/>
            <a:ext cx="3909007" cy="5497644"/>
          </a:xfrm>
          <a:prstGeom prst="rect">
            <a:avLst/>
          </a:prstGeom>
        </p:spPr>
      </p:pic>
    </p:spTree>
    <p:extLst>
      <p:ext uri="{BB962C8B-B14F-4D97-AF65-F5344CB8AC3E}">
        <p14:creationId xmlns:p14="http://schemas.microsoft.com/office/powerpoint/2010/main" val="42006216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6CB84E2C-06A8-611B-773A-CC60F5B77D10}"/>
              </a:ext>
            </a:extLst>
          </p:cNvPr>
          <p:cNvSpPr>
            <a:spLocks noGrp="1"/>
          </p:cNvSpPr>
          <p:nvPr>
            <p:ph idx="1"/>
          </p:nvPr>
        </p:nvSpPr>
        <p:spPr>
          <a:xfrm>
            <a:off x="0" y="-1"/>
            <a:ext cx="4906849" cy="6835417"/>
          </a:xfrm>
        </p:spPr>
        <p:txBody>
          <a:bodyPr>
            <a:normAutofit fontScale="92500"/>
          </a:bodyPr>
          <a:lstStyle/>
          <a:p>
            <a:r>
              <a:rPr lang="es-ES" b="1" u="sng" dirty="0">
                <a:solidFill>
                  <a:schemeClr val="bg1"/>
                </a:solidFill>
                <a:highlight>
                  <a:srgbClr val="FF0000"/>
                </a:highlight>
              </a:rPr>
              <a:t>por el cual sufro penalidades,</a:t>
            </a:r>
            <a:r>
              <a:rPr lang="es-ES" b="1" dirty="0"/>
              <a:t> hasta el encarcelamiento como un malhechor; pero la palabra de Dios no está presa. </a:t>
            </a:r>
          </a:p>
          <a:p>
            <a:pPr algn="ctr"/>
            <a:r>
              <a:rPr lang="es-ES" b="1" u="sng" dirty="0">
                <a:highlight>
                  <a:srgbClr val="FFFF00"/>
                </a:highlight>
              </a:rPr>
              <a:t>V.10.</a:t>
            </a:r>
          </a:p>
          <a:p>
            <a:r>
              <a:rPr lang="es-ES" b="1" u="sng" dirty="0">
                <a:solidFill>
                  <a:schemeClr val="bg1"/>
                </a:solidFill>
                <a:highlight>
                  <a:srgbClr val="000080"/>
                </a:highlight>
              </a:rPr>
              <a:t>Por tanto, todo lo soporto por amor a los escogidos,</a:t>
            </a:r>
            <a:r>
              <a:rPr lang="es-ES" b="1" dirty="0"/>
              <a:t> para que también ellos obtengan la salvación que está en Cristo Jesús, y con ella gloria eterna. </a:t>
            </a:r>
          </a:p>
          <a:p>
            <a:pPr algn="ctr"/>
            <a:r>
              <a:rPr lang="es-ES" b="1" u="sng" dirty="0">
                <a:highlight>
                  <a:srgbClr val="FFFF00"/>
                </a:highlight>
              </a:rPr>
              <a:t>II Timoteo.3:11. </a:t>
            </a:r>
          </a:p>
          <a:p>
            <a:r>
              <a:rPr lang="es-ES" b="1" u="sng" dirty="0">
                <a:solidFill>
                  <a:schemeClr val="bg1"/>
                </a:solidFill>
                <a:highlight>
                  <a:srgbClr val="008000"/>
                </a:highlight>
              </a:rPr>
              <a:t>persecuciones, sufrimientos,</a:t>
            </a:r>
            <a:r>
              <a:rPr lang="es-ES" b="1" dirty="0"/>
              <a:t> como los que me acaecieron en Antioquía, en Iconio y en Listra. ¡Qué persecuciones sufrí! Y de todas ellas me libró el Señor. </a:t>
            </a:r>
          </a:p>
          <a:p>
            <a:pPr algn="ctr"/>
            <a:r>
              <a:rPr lang="es-ES" b="1" u="sng" dirty="0">
                <a:highlight>
                  <a:srgbClr val="FFFF00"/>
                </a:highlight>
              </a:rPr>
              <a:t>II Timoteo.4:7.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7"/>
          </a:xfrm>
          <a:prstGeom prst="rect">
            <a:avLst/>
          </a:prstGeom>
        </p:spPr>
      </p:pic>
    </p:spTree>
    <p:extLst>
      <p:ext uri="{BB962C8B-B14F-4D97-AF65-F5344CB8AC3E}">
        <p14:creationId xmlns:p14="http://schemas.microsoft.com/office/powerpoint/2010/main" val="37074559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90CA3A7C-D691-65DA-24EC-1CE51B8A2039}"/>
              </a:ext>
            </a:extLst>
          </p:cNvPr>
          <p:cNvSpPr>
            <a:spLocks noGrp="1"/>
          </p:cNvSpPr>
          <p:nvPr>
            <p:ph idx="1"/>
          </p:nvPr>
        </p:nvSpPr>
        <p:spPr>
          <a:xfrm>
            <a:off x="0" y="0"/>
            <a:ext cx="5056836" cy="6858000"/>
          </a:xfrm>
        </p:spPr>
        <p:txBody>
          <a:bodyPr/>
          <a:lstStyle/>
          <a:p>
            <a:r>
              <a:rPr lang="es-ES" b="1" u="sng" dirty="0">
                <a:solidFill>
                  <a:schemeClr val="bg1"/>
                </a:solidFill>
                <a:highlight>
                  <a:srgbClr val="800080"/>
                </a:highlight>
              </a:rPr>
              <a:t>He peleado la buena batalla,</a:t>
            </a:r>
            <a:r>
              <a:rPr lang="es-ES" b="1" dirty="0"/>
              <a:t> he terminado la carrera, he guardado la fe. </a:t>
            </a:r>
          </a:p>
          <a:p>
            <a:r>
              <a:rPr lang="es-ES" b="1" dirty="0"/>
              <a:t>Timoteo tenía que compartir con Pablo las dificultades por Cristo.</a:t>
            </a:r>
          </a:p>
          <a:p>
            <a:r>
              <a:rPr lang="es-ES" b="1" dirty="0"/>
              <a:t>Alistarse como soldado implica estar dispuesto a sufrir, Pablo no duda en emplear esta metáfora militar. </a:t>
            </a:r>
          </a:p>
          <a:p>
            <a:r>
              <a:rPr lang="es-ES" b="1" dirty="0"/>
              <a:t>Esta palabra, solo aquí para un siervo de Cristo, con la que están tan familiarizado, ya que ha empleado esta metáfora en. </a:t>
            </a:r>
          </a:p>
          <a:p>
            <a:pPr algn="ctr"/>
            <a:r>
              <a:rPr lang="es-ES" b="1" u="sng" dirty="0">
                <a:highlight>
                  <a:srgbClr val="FFFF00"/>
                </a:highlight>
              </a:rPr>
              <a:t>I Corintios..9:7. </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836" y="-1"/>
            <a:ext cx="4087164" cy="6857999"/>
          </a:xfrm>
          <a:prstGeom prst="rect">
            <a:avLst/>
          </a:prstGeom>
        </p:spPr>
      </p:pic>
    </p:spTree>
    <p:extLst>
      <p:ext uri="{BB962C8B-B14F-4D97-AF65-F5344CB8AC3E}">
        <p14:creationId xmlns:p14="http://schemas.microsoft.com/office/powerpoint/2010/main" val="5964194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7998"/>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solidFill>
                  <a:schemeClr val="bg1"/>
                </a:solidFill>
                <a:highlight>
                  <a:srgbClr val="FF00FF"/>
                </a:highlight>
              </a:rPr>
              <a:t>está envanecido y nada entiende,</a:t>
            </a:r>
            <a:r>
              <a:rPr lang="es-ES" b="1" dirty="0"/>
              <a:t> sino que tiene un interés morboso en discusiones y contiendas de palabras, de las cuales nacen envidias, pleitos, blasfemias, malas sospechas, </a:t>
            </a:r>
          </a:p>
          <a:p>
            <a:pPr algn="ctr"/>
            <a:r>
              <a:rPr lang="es-ES" b="1" u="sng" dirty="0">
                <a:highlight>
                  <a:srgbClr val="FFFF00"/>
                </a:highlight>
              </a:rPr>
              <a:t>V.5.</a:t>
            </a:r>
          </a:p>
          <a:p>
            <a:r>
              <a:rPr lang="es-ES" b="1" u="sng" dirty="0">
                <a:solidFill>
                  <a:schemeClr val="bg1"/>
                </a:solidFill>
                <a:highlight>
                  <a:srgbClr val="0000FF"/>
                </a:highlight>
              </a:rPr>
              <a:t>y constantes rencillas entre hombres de mente depravada,</a:t>
            </a:r>
            <a:r>
              <a:rPr lang="es-ES" b="1" dirty="0"/>
              <a:t> que están privados de la verdad, que suponen que la piedad es un medio de ganancia. </a:t>
            </a:r>
          </a:p>
          <a:p>
            <a:r>
              <a:rPr lang="es-ES" b="1" dirty="0"/>
              <a:t>De la cual ya había víctimas entre los cristianos.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157045827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BA93DFE1-E13A-F360-B5E1-00251A0AA7E4}"/>
              </a:ext>
            </a:extLst>
          </p:cNvPr>
          <p:cNvSpPr>
            <a:spLocks noGrp="1"/>
          </p:cNvSpPr>
          <p:nvPr>
            <p:ph idx="1"/>
          </p:nvPr>
        </p:nvSpPr>
        <p:spPr>
          <a:xfrm>
            <a:off x="0" y="0"/>
            <a:ext cx="4906849" cy="6835416"/>
          </a:xfrm>
        </p:spPr>
        <p:txBody>
          <a:bodyPr/>
          <a:lstStyle/>
          <a:p>
            <a:pPr algn="ctr"/>
            <a:r>
              <a:rPr lang="es-ES" b="1" u="sng" dirty="0">
                <a:highlight>
                  <a:srgbClr val="FFFF00"/>
                </a:highlight>
              </a:rPr>
              <a:t>II Corintios.10:2. </a:t>
            </a:r>
          </a:p>
          <a:p>
            <a:r>
              <a:rPr lang="es-ES" b="1" dirty="0"/>
              <a:t>ruego, </a:t>
            </a:r>
            <a:r>
              <a:rPr lang="es-ES" b="1" u="sng" dirty="0">
                <a:highlight>
                  <a:srgbClr val="00FF00"/>
                </a:highlight>
              </a:rPr>
              <a:t>pues, que cuando esté presente,</a:t>
            </a:r>
            <a:r>
              <a:rPr lang="es-ES" b="1" dirty="0"/>
              <a:t> no tenga que ser osado con la confianza con que me propongo proceder resueltamente contra algunos que nos consideran como si anduviéramos según la carne. </a:t>
            </a:r>
          </a:p>
          <a:p>
            <a:pPr algn="ctr"/>
            <a:r>
              <a:rPr lang="es-ES" b="1" u="sng" dirty="0">
                <a:highlight>
                  <a:srgbClr val="FFFF00"/>
                </a:highlight>
              </a:rPr>
              <a:t>I Timoteo.1:18.</a:t>
            </a:r>
          </a:p>
          <a:p>
            <a:r>
              <a:rPr lang="es-ES" b="1" dirty="0"/>
              <a:t>Esta comisión te confío, hijo Timoteo, conforme a las profecías que antes se hicieron en cuanto a ti, </a:t>
            </a:r>
            <a:r>
              <a:rPr lang="es-ES" b="1" u="sng" dirty="0">
                <a:highlight>
                  <a:srgbClr val="00FFFF"/>
                </a:highlight>
              </a:rPr>
              <a:t>a fin de que por ellas pelees la buena batalla,</a:t>
            </a:r>
            <a:r>
              <a:rPr lang="es-ES" b="1" dirty="0"/>
              <a:t>  </a:t>
            </a:r>
          </a:p>
          <a:p>
            <a:pPr algn="ctr"/>
            <a:r>
              <a:rPr lang="es-ES" b="1" u="sng" dirty="0">
                <a:highlight>
                  <a:srgbClr val="FFFF00"/>
                </a:highlight>
              </a:rPr>
              <a:t>Filipenses.2:25.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7"/>
          </a:xfrm>
          <a:prstGeom prst="rect">
            <a:avLst/>
          </a:prstGeom>
        </p:spPr>
      </p:pic>
    </p:spTree>
    <p:extLst>
      <p:ext uri="{BB962C8B-B14F-4D97-AF65-F5344CB8AC3E}">
        <p14:creationId xmlns:p14="http://schemas.microsoft.com/office/powerpoint/2010/main" val="238915097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AFC96607-A932-4C1D-F93C-6E55AF63C9D6}"/>
              </a:ext>
            </a:extLst>
          </p:cNvPr>
          <p:cNvSpPr>
            <a:spLocks noGrp="1"/>
          </p:cNvSpPr>
          <p:nvPr>
            <p:ph idx="1"/>
          </p:nvPr>
        </p:nvSpPr>
        <p:spPr>
          <a:xfrm>
            <a:off x="-1" y="0"/>
            <a:ext cx="4906849" cy="6858000"/>
          </a:xfrm>
        </p:spPr>
        <p:txBody>
          <a:bodyPr>
            <a:normAutofit fontScale="92500" lnSpcReduction="10000"/>
          </a:bodyPr>
          <a:lstStyle/>
          <a:p>
            <a:r>
              <a:rPr lang="es-ES" b="1" dirty="0"/>
              <a:t>Pero creí necesario enviaros a Epafrodito, mi hermano, colaborador y </a:t>
            </a:r>
            <a:r>
              <a:rPr lang="es-ES" b="1" u="sng" dirty="0">
                <a:solidFill>
                  <a:schemeClr val="bg1"/>
                </a:solidFill>
                <a:highlight>
                  <a:srgbClr val="FF00FF"/>
                </a:highlight>
              </a:rPr>
              <a:t>compañero de milicia,</a:t>
            </a:r>
            <a:r>
              <a:rPr lang="es-ES" b="1" dirty="0"/>
              <a:t> quien también es vuestro mensajero y servidor para mis necesidades; </a:t>
            </a:r>
          </a:p>
          <a:p>
            <a:pPr algn="ctr"/>
            <a:r>
              <a:rPr lang="es-ES" b="1" u="sng" dirty="0">
                <a:highlight>
                  <a:srgbClr val="FFFF00"/>
                </a:highlight>
              </a:rPr>
              <a:t>Filemon.2.</a:t>
            </a:r>
          </a:p>
          <a:p>
            <a:r>
              <a:rPr lang="es-ES" b="1" dirty="0"/>
              <a:t>y a la hermana Apia, y a Arquipo, </a:t>
            </a:r>
            <a:r>
              <a:rPr lang="es-ES" b="1" u="sng" dirty="0">
                <a:solidFill>
                  <a:schemeClr val="bg1"/>
                </a:solidFill>
                <a:highlight>
                  <a:srgbClr val="0000FF"/>
                </a:highlight>
              </a:rPr>
              <a:t>nuestro compañero de milicia,</a:t>
            </a:r>
            <a:r>
              <a:rPr lang="es-ES" b="1" dirty="0"/>
              <a:t> y a la iglesia que está en tu casa: </a:t>
            </a:r>
          </a:p>
          <a:p>
            <a:r>
              <a:rPr lang="es-ES" b="1" dirty="0"/>
              <a:t>La predicación fiel del evangelio trae dificultades (Cosas malas) que han de ser soportadas o sufridas. </a:t>
            </a:r>
          </a:p>
          <a:p>
            <a:r>
              <a:rPr lang="es-ES" b="1" dirty="0"/>
              <a:t>Esto se debe a la naturaleza del conflicto entre Cristo y Satanás, la luz y las tinieblas, él converso e inconverso.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7149" cy="6857999"/>
          </a:xfrm>
          <a:prstGeom prst="rect">
            <a:avLst/>
          </a:prstGeom>
        </p:spPr>
      </p:pic>
    </p:spTree>
    <p:extLst>
      <p:ext uri="{BB962C8B-B14F-4D97-AF65-F5344CB8AC3E}">
        <p14:creationId xmlns:p14="http://schemas.microsoft.com/office/powerpoint/2010/main" val="33230931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1D9FFB9C-4231-6A50-C1BF-D24F016572E6}"/>
              </a:ext>
            </a:extLst>
          </p:cNvPr>
          <p:cNvSpPr>
            <a:spLocks noGrp="1"/>
          </p:cNvSpPr>
          <p:nvPr>
            <p:ph idx="1"/>
          </p:nvPr>
        </p:nvSpPr>
        <p:spPr>
          <a:xfrm>
            <a:off x="0" y="0"/>
            <a:ext cx="5035637" cy="6857998"/>
          </a:xfrm>
        </p:spPr>
        <p:txBody>
          <a:bodyPr/>
          <a:lstStyle/>
          <a:p>
            <a:r>
              <a:rPr lang="es-ES" b="1" dirty="0"/>
              <a:t>Todos los que quieren vivir piadosamente en Cristo serán perseguidos. </a:t>
            </a:r>
          </a:p>
          <a:p>
            <a:pPr algn="ctr"/>
            <a:r>
              <a:rPr lang="es-ES" b="1" u="sng" dirty="0">
                <a:highlight>
                  <a:srgbClr val="FFFF00"/>
                </a:highlight>
              </a:rPr>
              <a:t>II Timoteo.3:12. </a:t>
            </a:r>
          </a:p>
          <a:p>
            <a:r>
              <a:rPr lang="es-ES" b="1" dirty="0"/>
              <a:t>Y en verdad, todos los que quieren vivir piadosamente en Cristo Jesús, </a:t>
            </a:r>
            <a:r>
              <a:rPr lang="es-ES" b="1" u="sng" dirty="0">
                <a:solidFill>
                  <a:schemeClr val="bg1"/>
                </a:solidFill>
                <a:highlight>
                  <a:srgbClr val="FF0000"/>
                </a:highlight>
              </a:rPr>
              <a:t>serán perseguidos.</a:t>
            </a:r>
          </a:p>
          <a:p>
            <a:pPr algn="ctr"/>
            <a:r>
              <a:rPr lang="es-ES" b="1" u="sng" dirty="0">
                <a:highlight>
                  <a:srgbClr val="FFFF00"/>
                </a:highlight>
              </a:rPr>
              <a:t>Juan.15:20. </a:t>
            </a:r>
          </a:p>
          <a:p>
            <a:r>
              <a:rPr lang="es-ES" b="1" dirty="0"/>
              <a:t>Acordaos de la palabra que yo os dije: </a:t>
            </a:r>
            <a:r>
              <a:rPr lang="es-ES" b="1" u="sng" dirty="0">
                <a:solidFill>
                  <a:schemeClr val="bg1"/>
                </a:solidFill>
                <a:highlight>
                  <a:srgbClr val="000080"/>
                </a:highlight>
              </a:rPr>
              <a:t>"Un siervo no es mayor que su señor."</a:t>
            </a:r>
            <a:r>
              <a:rPr lang="es-ES" b="1" dirty="0"/>
              <a:t> Si me persiguieron a mí, también os perseguirán a vosotros; si guardaron mi palabra, también guardarán la vuestra.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638" y="-1"/>
            <a:ext cx="4108361" cy="6857999"/>
          </a:xfrm>
          <a:prstGeom prst="rect">
            <a:avLst/>
          </a:prstGeom>
        </p:spPr>
      </p:pic>
    </p:spTree>
    <p:extLst>
      <p:ext uri="{BB962C8B-B14F-4D97-AF65-F5344CB8AC3E}">
        <p14:creationId xmlns:p14="http://schemas.microsoft.com/office/powerpoint/2010/main" val="365221888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0"/>
            <a:ext cx="4906851" cy="6857999"/>
          </a:xfrm>
        </p:spPr>
        <p:txBody>
          <a:bodyPr>
            <a:normAutofit fontScale="92500" lnSpcReduction="20000"/>
          </a:bodyPr>
          <a:lstStyle/>
          <a:p>
            <a:pPr algn="ctr"/>
            <a:r>
              <a:rPr lang="es-ES" b="1" u="sng" dirty="0">
                <a:highlight>
                  <a:srgbClr val="FFFF00"/>
                </a:highlight>
              </a:rPr>
              <a:t>Hechos.14:22. </a:t>
            </a:r>
          </a:p>
          <a:p>
            <a:r>
              <a:rPr lang="es-ES" b="1" dirty="0"/>
              <a:t>fortaleciendo los ánimos de los discípulos, </a:t>
            </a:r>
            <a:r>
              <a:rPr lang="es-ES" b="1" u="sng" dirty="0">
                <a:solidFill>
                  <a:schemeClr val="bg1"/>
                </a:solidFill>
                <a:highlight>
                  <a:srgbClr val="008000"/>
                </a:highlight>
              </a:rPr>
              <a:t>exhortándolos a que perseveraran en la fe, y diciendo:</a:t>
            </a:r>
            <a:r>
              <a:rPr lang="es-ES" b="1" dirty="0"/>
              <a:t> Es necesario que a través de muchas tribulaciones entremos en el reino de Dios. </a:t>
            </a:r>
          </a:p>
          <a:p>
            <a:pPr algn="ctr"/>
            <a:r>
              <a:rPr lang="es-ES" b="1" u="sng" dirty="0">
                <a:highlight>
                  <a:srgbClr val="FFFF00"/>
                </a:highlight>
              </a:rPr>
              <a:t>II Corintios.4:9-10.</a:t>
            </a:r>
          </a:p>
          <a:p>
            <a:r>
              <a:rPr lang="es-ES" b="1" u="sng" dirty="0">
                <a:solidFill>
                  <a:schemeClr val="bg1"/>
                </a:solidFill>
                <a:highlight>
                  <a:srgbClr val="800080"/>
                </a:highlight>
              </a:rPr>
              <a:t>perseguidos, pero no abandonados;</a:t>
            </a:r>
            <a:r>
              <a:rPr lang="es-ES" b="1" dirty="0"/>
              <a:t> derribados, pero no destruidos; </a:t>
            </a:r>
          </a:p>
          <a:p>
            <a:pPr algn="ctr"/>
            <a:r>
              <a:rPr lang="es-ES" b="1" u="sng" dirty="0">
                <a:highlight>
                  <a:srgbClr val="FFFF00"/>
                </a:highlight>
              </a:rPr>
              <a:t>V.10.</a:t>
            </a:r>
          </a:p>
          <a:p>
            <a:r>
              <a:rPr lang="es-ES" b="1" u="sng" dirty="0">
                <a:highlight>
                  <a:srgbClr val="00FF00"/>
                </a:highlight>
              </a:rPr>
              <a:t>llevando siempre en el cuerpo por todas partes la muerte de Jesús,</a:t>
            </a:r>
            <a:r>
              <a:rPr lang="es-ES" b="1" dirty="0"/>
              <a:t> para que también la vida de Jesús se manifieste en nuestro cuerpo. </a:t>
            </a:r>
          </a:p>
          <a:p>
            <a:r>
              <a:rPr lang="es-ES" b="1" dirty="0"/>
              <a:t>Como soldados de Jesús debemos estar dispuesto a sufrir penalidades.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86404572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17B0C6D7-1FA4-46B0-9FF3-0178382E45B7}"/>
              </a:ext>
            </a:extLst>
          </p:cNvPr>
          <p:cNvSpPr/>
          <p:nvPr/>
        </p:nvSpPr>
        <p:spPr>
          <a:xfrm>
            <a:off x="0" y="0"/>
            <a:ext cx="9144000"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4000" cy="1325563"/>
          </a:xfrm>
        </p:spPr>
        <p:txBody>
          <a:bodyPr>
            <a:noAutofit/>
          </a:bodyPr>
          <a:lstStyle/>
          <a:p>
            <a:pPr algn="ctr"/>
            <a:r>
              <a:rPr lang="pt-BR" sz="4800" b="1" u="sng" dirty="0">
                <a:ln w="6600">
                  <a:solidFill>
                    <a:schemeClr val="accent2"/>
                  </a:solidFill>
                  <a:prstDash val="solid"/>
                </a:ln>
                <a:solidFill>
                  <a:srgbClr val="FFFFFF"/>
                </a:solidFill>
                <a:effectLst>
                  <a:outerShdw dist="38100" dir="2700000" algn="tl" rotWithShape="0">
                    <a:schemeClr val="accent2"/>
                  </a:outerShdw>
                </a:effectLst>
              </a:rPr>
              <a:t>ACUÉRDATE DE JESUCRISTO. </a:t>
            </a:r>
            <a:br>
              <a:rPr lang="pt-BR" sz="4800" b="1" u="sng" dirty="0">
                <a:ln w="6600">
                  <a:solidFill>
                    <a:schemeClr val="accent2"/>
                  </a:solidFill>
                  <a:prstDash val="solid"/>
                </a:ln>
                <a:solidFill>
                  <a:srgbClr val="FFFFFF"/>
                </a:solidFill>
                <a:effectLst>
                  <a:outerShdw dist="38100" dir="2700000" algn="tl" rotWithShape="0">
                    <a:schemeClr val="accent2"/>
                  </a:outerShdw>
                </a:effectLst>
              </a:rPr>
            </a:br>
            <a:r>
              <a:rPr lang="pt-BR" sz="4800" b="1" u="sng" dirty="0">
                <a:ln w="6600">
                  <a:solidFill>
                    <a:schemeClr val="accent2"/>
                  </a:solidFill>
                  <a:prstDash val="solid"/>
                </a:ln>
                <a:solidFill>
                  <a:srgbClr val="FFFFFF"/>
                </a:solidFill>
                <a:effectLst>
                  <a:outerShdw dist="38100" dir="2700000" algn="tl" rotWithShape="0">
                    <a:schemeClr val="accent2"/>
                  </a:outerShdw>
                </a:effectLst>
              </a:rPr>
              <a:t>II TIMOTEO.2:8.</a:t>
            </a:r>
            <a:endParaRPr lang="es-ES" sz="4800"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Marcador de contenido 6">
            <a:extLst>
              <a:ext uri="{FF2B5EF4-FFF2-40B4-BE49-F238E27FC236}">
                <a16:creationId xmlns:a16="http://schemas.microsoft.com/office/drawing/2014/main" id="{0183B76D-48A2-2AA8-DFBC-231C46C8B59D}"/>
              </a:ext>
            </a:extLst>
          </p:cNvPr>
          <p:cNvSpPr>
            <a:spLocks noGrp="1"/>
          </p:cNvSpPr>
          <p:nvPr>
            <p:ph idx="1"/>
          </p:nvPr>
        </p:nvSpPr>
        <p:spPr>
          <a:xfrm>
            <a:off x="0" y="1325563"/>
            <a:ext cx="5133975" cy="5532437"/>
          </a:xfrm>
        </p:spPr>
        <p:txBody>
          <a:bodyPr/>
          <a:lstStyle/>
          <a:p>
            <a:r>
              <a:rPr lang="es-ES" b="1" u="sng" dirty="0">
                <a:highlight>
                  <a:srgbClr val="00FFFF"/>
                </a:highlight>
              </a:rPr>
              <a:t>Acuérdate de Jesucristo,</a:t>
            </a:r>
            <a:r>
              <a:rPr lang="es-ES" b="1" dirty="0"/>
              <a:t> resucitado de entre los muertos, descendiente de David, conforme a mi evangelio; </a:t>
            </a:r>
          </a:p>
          <a:p>
            <a:r>
              <a:rPr lang="es-ES" b="1" dirty="0"/>
              <a:t>Acuérdate- Recordar, significa llamar a la mente, recordar como en. </a:t>
            </a:r>
          </a:p>
          <a:p>
            <a:pPr algn="ctr"/>
            <a:r>
              <a:rPr lang="es-ES" b="1" u="sng" dirty="0">
                <a:highlight>
                  <a:srgbClr val="FFFF00"/>
                </a:highlight>
              </a:rPr>
              <a:t>Lucas.17:32.</a:t>
            </a:r>
          </a:p>
          <a:p>
            <a:r>
              <a:rPr lang="es-ES" b="1" u="sng" dirty="0">
                <a:solidFill>
                  <a:schemeClr val="bg1"/>
                </a:solidFill>
                <a:highlight>
                  <a:srgbClr val="FF00FF"/>
                </a:highlight>
              </a:rPr>
              <a:t>Acordaos</a:t>
            </a:r>
            <a:r>
              <a:rPr lang="es-ES" b="1" dirty="0"/>
              <a:t> de la mujer de Lot. </a:t>
            </a:r>
          </a:p>
          <a:p>
            <a:r>
              <a:rPr lang="es-ES" b="1" dirty="0"/>
              <a:t>Pablo no estaba recordando a Timoteo.</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75" y="1325563"/>
            <a:ext cx="4010025" cy="5532436"/>
          </a:xfrm>
          <a:prstGeom prst="rect">
            <a:avLst/>
          </a:prstGeom>
        </p:spPr>
      </p:pic>
    </p:spTree>
    <p:extLst>
      <p:ext uri="{BB962C8B-B14F-4D97-AF65-F5344CB8AC3E}">
        <p14:creationId xmlns:p14="http://schemas.microsoft.com/office/powerpoint/2010/main" val="87020115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F03F80AA-5EF7-125D-9A58-C362663AFD03}"/>
              </a:ext>
            </a:extLst>
          </p:cNvPr>
          <p:cNvSpPr>
            <a:spLocks noGrp="1"/>
          </p:cNvSpPr>
          <p:nvPr>
            <p:ph idx="1"/>
          </p:nvPr>
        </p:nvSpPr>
        <p:spPr>
          <a:xfrm>
            <a:off x="0" y="0"/>
            <a:ext cx="5035637" cy="6858000"/>
          </a:xfrm>
        </p:spPr>
        <p:txBody>
          <a:bodyPr>
            <a:normAutofit lnSpcReduction="10000"/>
          </a:bodyPr>
          <a:lstStyle/>
          <a:p>
            <a:r>
              <a:rPr lang="es-ES" b="1" dirty="0"/>
              <a:t>Ni tampoco había necesidad para ello que Cristo había resucitado de los muertos, de lo que sí tiene necesidad era de recordar, tener presente en su mente a aquel que había resucitado, la fuente de todo bien y proveedor de todas sus necesidades.</a:t>
            </a:r>
          </a:p>
          <a:p>
            <a:r>
              <a:rPr lang="es-ES" b="1" dirty="0"/>
              <a:t>Timoteo debería estar haciéndolo siempre. </a:t>
            </a:r>
          </a:p>
          <a:p>
            <a:r>
              <a:rPr lang="es-ES" b="1" dirty="0"/>
              <a:t>Tener a Cristo en su mente.</a:t>
            </a:r>
          </a:p>
          <a:p>
            <a:r>
              <a:rPr lang="es-ES" b="1" dirty="0"/>
              <a:t>¿Para que acordarse Timoteo de Jesucristo y esto de continuo?. </a:t>
            </a:r>
          </a:p>
          <a:p>
            <a:r>
              <a:rPr lang="es-ES" b="1" dirty="0"/>
              <a:t>Para imitarle por que Jesucristo es él ejemplo por excelencia.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638" y="0"/>
            <a:ext cx="4108361" cy="6857999"/>
          </a:xfrm>
          <a:prstGeom prst="rect">
            <a:avLst/>
          </a:prstGeom>
        </p:spPr>
      </p:pic>
    </p:spTree>
    <p:extLst>
      <p:ext uri="{BB962C8B-B14F-4D97-AF65-F5344CB8AC3E}">
        <p14:creationId xmlns:p14="http://schemas.microsoft.com/office/powerpoint/2010/main" val="29930805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pPr algn="ctr"/>
            <a:r>
              <a:rPr lang="es-ES" b="1" u="sng" dirty="0">
                <a:highlight>
                  <a:srgbClr val="FFFF00"/>
                </a:highlight>
              </a:rPr>
              <a:t>I Pedro.2:20-22.  </a:t>
            </a:r>
          </a:p>
          <a:p>
            <a:r>
              <a:rPr lang="es-ES" b="1" dirty="0"/>
              <a:t>Pues </a:t>
            </a:r>
            <a:r>
              <a:rPr lang="es-ES" b="1" u="sng" dirty="0">
                <a:solidFill>
                  <a:schemeClr val="bg1"/>
                </a:solidFill>
                <a:highlight>
                  <a:srgbClr val="0000FF"/>
                </a:highlight>
              </a:rPr>
              <a:t>¿qué mérito hay, si cuando pecáis y sois tratados con severidad lo soportáis con paciencia?</a:t>
            </a:r>
            <a:r>
              <a:rPr lang="es-ES" b="1" dirty="0"/>
              <a:t> Pero si cuando hacéis lo bueno sufrís por ello y lo soportáis con paciencia, esto halla gracia con Dios. </a:t>
            </a:r>
          </a:p>
          <a:p>
            <a:pPr algn="ctr"/>
            <a:r>
              <a:rPr lang="es-ES" b="1" u="sng" dirty="0">
                <a:highlight>
                  <a:srgbClr val="FFFF00"/>
                </a:highlight>
              </a:rPr>
              <a:t>V.21.</a:t>
            </a:r>
          </a:p>
          <a:p>
            <a:r>
              <a:rPr lang="es-ES" b="1" dirty="0"/>
              <a:t>Porque para este propósito habéis sido llamados, pues también Cristo sufrió por vosotros, </a:t>
            </a:r>
            <a:r>
              <a:rPr lang="es-ES" b="1" u="sng" dirty="0">
                <a:solidFill>
                  <a:schemeClr val="bg1"/>
                </a:solidFill>
                <a:highlight>
                  <a:srgbClr val="FF0000"/>
                </a:highlight>
              </a:rPr>
              <a:t>dejándoos ejemplo para que sigáis sus pisadas,</a:t>
            </a:r>
            <a:r>
              <a:rPr lang="es-ES" b="1" dirty="0"/>
              <a:t> </a:t>
            </a:r>
          </a:p>
          <a:p>
            <a:pPr algn="ctr"/>
            <a:r>
              <a:rPr lang="es-ES" b="1" u="sng" dirty="0">
                <a:highlight>
                  <a:srgbClr val="FFFF00"/>
                </a:highlight>
              </a:rPr>
              <a:t>V.22.</a:t>
            </a:r>
          </a:p>
          <a:p>
            <a:r>
              <a:rPr lang="es-ES" b="1" u="sng" dirty="0">
                <a:solidFill>
                  <a:schemeClr val="bg1"/>
                </a:solidFill>
                <a:highlight>
                  <a:srgbClr val="000080"/>
                </a:highlight>
              </a:rPr>
              <a:t>EL CUAL NO COMETIO PECADO,</a:t>
            </a:r>
            <a:r>
              <a:rPr lang="es-ES" b="1" dirty="0"/>
              <a:t> NI ENGAÑO ALGUNO SE HALLO EN SU BOCA; </a:t>
            </a:r>
          </a:p>
          <a:p>
            <a:r>
              <a:rPr lang="es-ES" b="1" dirty="0"/>
              <a:t>Para imitarle con el fin de quedarse inmóvil en medio de los sufrimientos que vendrían.</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16764071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03D1A7F7-9128-43F1-88A7-14D92A412B91}"/>
              </a:ext>
            </a:extLst>
          </p:cNvPr>
          <p:cNvSpPr/>
          <p:nvPr/>
        </p:nvSpPr>
        <p:spPr>
          <a:xfrm>
            <a:off x="-1" y="0"/>
            <a:ext cx="9144001" cy="143123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3999" cy="1431235"/>
          </a:xfrm>
        </p:spPr>
        <p:txBody>
          <a:bodyPr>
            <a:normAutofit/>
          </a:bodyPr>
          <a:lstStyle/>
          <a:p>
            <a:pPr algn="ctr"/>
            <a:r>
              <a:rPr lang="it-IT" sz="4800" b="1" u="sng" dirty="0">
                <a:ln w="6600">
                  <a:solidFill>
                    <a:schemeClr val="accent2"/>
                  </a:solidFill>
                  <a:prstDash val="solid"/>
                </a:ln>
                <a:solidFill>
                  <a:srgbClr val="FFFFFF"/>
                </a:solidFill>
                <a:effectLst>
                  <a:outerShdw dist="38100" dir="2700000" algn="tl" rotWithShape="0">
                    <a:schemeClr val="accent2"/>
                  </a:outerShdw>
                </a:effectLst>
              </a:rPr>
              <a:t>PROCURA CON DILIGENCIA. </a:t>
            </a:r>
            <a:br>
              <a:rPr lang="it-IT" sz="4800" b="1" u="sng" dirty="0">
                <a:ln w="6600">
                  <a:solidFill>
                    <a:schemeClr val="accent2"/>
                  </a:solidFill>
                  <a:prstDash val="solid"/>
                </a:ln>
                <a:solidFill>
                  <a:srgbClr val="FFFFFF"/>
                </a:solidFill>
                <a:effectLst>
                  <a:outerShdw dist="38100" dir="2700000" algn="tl" rotWithShape="0">
                    <a:schemeClr val="accent2"/>
                  </a:outerShdw>
                </a:effectLst>
              </a:rPr>
            </a:br>
            <a:r>
              <a:rPr lang="it-IT" sz="4800" b="1" u="sng" dirty="0">
                <a:ln w="6600">
                  <a:solidFill>
                    <a:schemeClr val="accent2"/>
                  </a:solidFill>
                  <a:prstDash val="solid"/>
                </a:ln>
                <a:solidFill>
                  <a:srgbClr val="FFFFFF"/>
                </a:solidFill>
                <a:effectLst>
                  <a:outerShdw dist="38100" dir="2700000" algn="tl" rotWithShape="0">
                    <a:schemeClr val="accent2"/>
                  </a:outerShdw>
                </a:effectLst>
              </a:rPr>
              <a:t>II TIMOTEO.2:15.</a:t>
            </a:r>
            <a:endParaRPr lang="es-ES" sz="4800" b="1" u="sng"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Marcador de contenido 6">
            <a:extLst>
              <a:ext uri="{FF2B5EF4-FFF2-40B4-BE49-F238E27FC236}">
                <a16:creationId xmlns:a16="http://schemas.microsoft.com/office/drawing/2014/main" id="{633B229D-1696-3677-0F55-B3977164C9F8}"/>
              </a:ext>
            </a:extLst>
          </p:cNvPr>
          <p:cNvSpPr>
            <a:spLocks noGrp="1"/>
          </p:cNvSpPr>
          <p:nvPr>
            <p:ph idx="1"/>
          </p:nvPr>
        </p:nvSpPr>
        <p:spPr>
          <a:xfrm>
            <a:off x="-1" y="1573834"/>
            <a:ext cx="4952867" cy="5284164"/>
          </a:xfrm>
        </p:spPr>
        <p:txBody>
          <a:bodyPr>
            <a:normAutofit lnSpcReduction="10000"/>
          </a:bodyPr>
          <a:lstStyle/>
          <a:p>
            <a:r>
              <a:rPr lang="es-ES" b="1" u="sng" dirty="0">
                <a:solidFill>
                  <a:schemeClr val="bg1"/>
                </a:solidFill>
                <a:highlight>
                  <a:srgbClr val="008000"/>
                </a:highlight>
              </a:rPr>
              <a:t>Procura con diligencia</a:t>
            </a:r>
            <a:r>
              <a:rPr lang="es-ES" b="1" dirty="0"/>
              <a:t> presentarte a Dios aprobado, como obrero que no tiene de qué avergonzarse, que maneja con precisión la palabra de verdad. </a:t>
            </a:r>
          </a:p>
          <a:p>
            <a:r>
              <a:rPr lang="es-ES" b="1" dirty="0"/>
              <a:t>“PROCURA”- Apresurarse, ser celoso. </a:t>
            </a:r>
          </a:p>
          <a:p>
            <a:pPr algn="ctr"/>
            <a:r>
              <a:rPr lang="es-ES" b="1" u="sng" dirty="0">
                <a:highlight>
                  <a:srgbClr val="FFFF00"/>
                </a:highlight>
              </a:rPr>
              <a:t>Gálatas.2:10.</a:t>
            </a:r>
          </a:p>
          <a:p>
            <a:r>
              <a:rPr lang="es-ES" b="1" dirty="0"/>
              <a:t>Sólo nos pidieron que nos acordáramos de los pobres, </a:t>
            </a:r>
            <a:r>
              <a:rPr lang="es-ES" b="1" u="sng" dirty="0">
                <a:solidFill>
                  <a:schemeClr val="bg1"/>
                </a:solidFill>
                <a:highlight>
                  <a:srgbClr val="800080"/>
                </a:highlight>
              </a:rPr>
              <a:t>lo mismo que yo estaba también deseoso de hacer.</a:t>
            </a:r>
            <a:r>
              <a:rPr lang="es-ES" b="1" dirty="0"/>
              <a:t> </a:t>
            </a:r>
            <a:endParaRPr lang="es-NI"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866" y="1431235"/>
            <a:ext cx="4191134" cy="5426763"/>
          </a:xfrm>
          <a:prstGeom prst="rect">
            <a:avLst/>
          </a:prstGeom>
        </p:spPr>
      </p:pic>
    </p:spTree>
    <p:extLst>
      <p:ext uri="{BB962C8B-B14F-4D97-AF65-F5344CB8AC3E}">
        <p14:creationId xmlns:p14="http://schemas.microsoft.com/office/powerpoint/2010/main" val="9907856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pPr algn="ctr"/>
            <a:r>
              <a:rPr lang="es-ES" b="1" u="sng" dirty="0">
                <a:highlight>
                  <a:srgbClr val="FFFF00"/>
                </a:highlight>
              </a:rPr>
              <a:t>Efesios.4:3. </a:t>
            </a:r>
          </a:p>
          <a:p>
            <a:r>
              <a:rPr lang="es-ES" b="1" u="sng" dirty="0">
                <a:highlight>
                  <a:srgbClr val="00FF00"/>
                </a:highlight>
              </a:rPr>
              <a:t>esforzándoos</a:t>
            </a:r>
            <a:r>
              <a:rPr lang="es-ES" b="1" dirty="0"/>
              <a:t> por preservar la unidad del Espíritu en el vínculo de la paz. </a:t>
            </a:r>
          </a:p>
          <a:p>
            <a:r>
              <a:rPr lang="es-ES" b="1" dirty="0"/>
              <a:t>“SOLICITOS”. </a:t>
            </a:r>
          </a:p>
          <a:p>
            <a:pPr algn="ctr"/>
            <a:r>
              <a:rPr lang="es-ES" b="1" u="sng" dirty="0">
                <a:highlight>
                  <a:srgbClr val="FFFF00"/>
                </a:highlight>
              </a:rPr>
              <a:t>I Tesalonicenses.2:17.</a:t>
            </a:r>
          </a:p>
          <a:p>
            <a:r>
              <a:rPr lang="es-ES" b="1" dirty="0"/>
              <a:t>Pero nosotros, hermanos, separados de vosotros por breve tiempo, en persona pero no en espíritu, </a:t>
            </a:r>
            <a:r>
              <a:rPr lang="es-ES" b="1" u="sng" dirty="0">
                <a:highlight>
                  <a:srgbClr val="00FFFF"/>
                </a:highlight>
              </a:rPr>
              <a:t>estábamos muy ansiosos,</a:t>
            </a:r>
            <a:r>
              <a:rPr lang="es-ES" b="1" dirty="0"/>
              <a:t> con profundo deseo de ver vuestro rostro.  </a:t>
            </a:r>
          </a:p>
          <a:p>
            <a:pPr algn="ctr"/>
            <a:r>
              <a:rPr lang="es-ES" b="1" u="sng" dirty="0">
                <a:highlight>
                  <a:srgbClr val="FFFF00"/>
                </a:highlight>
              </a:rPr>
              <a:t>II Pedro.1:10.</a:t>
            </a:r>
          </a:p>
          <a:p>
            <a:r>
              <a:rPr lang="es-ES" b="1" dirty="0"/>
              <a:t>Así que, hermanos, </a:t>
            </a:r>
            <a:r>
              <a:rPr lang="es-ES" b="1" u="sng" dirty="0">
                <a:solidFill>
                  <a:schemeClr val="bg1"/>
                </a:solidFill>
                <a:highlight>
                  <a:srgbClr val="FF00FF"/>
                </a:highlight>
              </a:rPr>
              <a:t>sed tanto más diligentes</a:t>
            </a:r>
            <a:r>
              <a:rPr lang="es-ES" b="1" dirty="0"/>
              <a:t> para hacer firme vuestro llamado y elección de parte de Dios; porque mientras hagáis estas cosas nunca tropezaréis; </a:t>
            </a:r>
          </a:p>
          <a:p>
            <a:r>
              <a:rPr lang="es-ES" b="1" dirty="0"/>
              <a:t>Debemos de ser diligentes.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018" y="22582"/>
            <a:ext cx="4100982" cy="6835417"/>
          </a:xfrm>
          <a:prstGeom prst="rect">
            <a:avLst/>
          </a:prstGeom>
        </p:spPr>
      </p:pic>
    </p:spTree>
    <p:extLst>
      <p:ext uri="{BB962C8B-B14F-4D97-AF65-F5344CB8AC3E}">
        <p14:creationId xmlns:p14="http://schemas.microsoft.com/office/powerpoint/2010/main" val="41778519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p:cTn id="63"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u="sng" dirty="0">
                <a:solidFill>
                  <a:schemeClr val="bg1"/>
                </a:solidFill>
                <a:highlight>
                  <a:srgbClr val="000000"/>
                </a:highlight>
              </a:rPr>
              <a:t>“DILIGENCIA”-</a:t>
            </a:r>
            <a:r>
              <a:rPr lang="es-ES" b="1" dirty="0"/>
              <a:t> “SPOUDE- CELO”- O en ocasiones la prisa que acompaña a ello. </a:t>
            </a:r>
          </a:p>
          <a:p>
            <a:pPr algn="ctr"/>
            <a:r>
              <a:rPr lang="es-ES" b="1" u="sng" dirty="0">
                <a:highlight>
                  <a:srgbClr val="FFFF00"/>
                </a:highlight>
              </a:rPr>
              <a:t>Marcos.6:25.</a:t>
            </a:r>
          </a:p>
          <a:p>
            <a:r>
              <a:rPr lang="es-ES" b="1" u="sng" dirty="0">
                <a:solidFill>
                  <a:schemeClr val="bg1"/>
                </a:solidFill>
                <a:highlight>
                  <a:srgbClr val="0000FF"/>
                </a:highlight>
              </a:rPr>
              <a:t>Enseguida ella se presentó apresuradamente</a:t>
            </a:r>
            <a:r>
              <a:rPr lang="es-ES" b="1" dirty="0"/>
              <a:t> ante el rey con su petición, diciendo: Quiero que me des ahora mismo la cabeza de Juan el Bautista en una bandeja. </a:t>
            </a:r>
          </a:p>
          <a:p>
            <a:r>
              <a:rPr lang="es-ES" b="1" dirty="0"/>
              <a:t> “PRONTAMENTE”. </a:t>
            </a:r>
          </a:p>
          <a:p>
            <a:pPr algn="ctr"/>
            <a:r>
              <a:rPr lang="es-ES" b="1" u="sng" dirty="0">
                <a:highlight>
                  <a:srgbClr val="FFFF00"/>
                </a:highlight>
              </a:rPr>
              <a:t>Lucas.1:39.</a:t>
            </a:r>
          </a:p>
          <a:p>
            <a:r>
              <a:rPr lang="es-ES" b="1" dirty="0"/>
              <a:t>En esos días María se levantó y fue </a:t>
            </a:r>
            <a:r>
              <a:rPr lang="es-ES" b="1" u="sng" dirty="0">
                <a:solidFill>
                  <a:schemeClr val="bg1"/>
                </a:solidFill>
                <a:highlight>
                  <a:srgbClr val="FF0000"/>
                </a:highlight>
              </a:rPr>
              <a:t>apresuradamente</a:t>
            </a:r>
            <a:r>
              <a:rPr lang="es-ES" b="1" dirty="0"/>
              <a:t> a la región montañosa, a una ciudad de Judá;  </a:t>
            </a:r>
          </a:p>
          <a:p>
            <a:r>
              <a:rPr lang="es-ES" b="1" dirty="0"/>
              <a:t>“PRISA”.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20467238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B9822F9D-CF5D-5E56-BDF8-DC3AD45477C2}"/>
              </a:ext>
            </a:extLst>
          </p:cNvPr>
          <p:cNvSpPr>
            <a:spLocks noGrp="1"/>
          </p:cNvSpPr>
          <p:nvPr>
            <p:ph idx="1"/>
          </p:nvPr>
        </p:nvSpPr>
        <p:spPr>
          <a:xfrm>
            <a:off x="0" y="0"/>
            <a:ext cx="5208104" cy="6857998"/>
          </a:xfrm>
        </p:spPr>
        <p:txBody>
          <a:bodyPr/>
          <a:lstStyle/>
          <a:p>
            <a:pPr algn="ctr"/>
            <a:r>
              <a:rPr lang="es-ES" b="1" u="sng" dirty="0">
                <a:highlight>
                  <a:srgbClr val="FFFF00"/>
                </a:highlight>
              </a:rPr>
              <a:t>I Timoteo.1:6. </a:t>
            </a:r>
          </a:p>
          <a:p>
            <a:r>
              <a:rPr lang="es-ES" b="1" u="sng" dirty="0">
                <a:solidFill>
                  <a:schemeClr val="bg1"/>
                </a:solidFill>
                <a:highlight>
                  <a:srgbClr val="FF0000"/>
                </a:highlight>
              </a:rPr>
              <a:t>Pues algunos, desviándose de estas cosas,</a:t>
            </a:r>
            <a:r>
              <a:rPr lang="es-ES" b="1" dirty="0"/>
              <a:t> se han apartado hacia una vana palabrería, </a:t>
            </a:r>
          </a:p>
          <a:p>
            <a:r>
              <a:rPr lang="es-ES" b="1" dirty="0"/>
              <a:t>Algunos ya se había desviado, han errado el blanco y por eso han caído.</a:t>
            </a:r>
          </a:p>
          <a:p>
            <a:r>
              <a:rPr lang="es-ES" b="1" dirty="0"/>
              <a:t>Hay por lo menos 12 encargos que él apóstol Pablo entregó a Timoteo a lo largo de la carta.</a:t>
            </a:r>
          </a:p>
          <a:p>
            <a:r>
              <a:rPr lang="es-ES" b="1" dirty="0"/>
              <a:t>Lo cual nos ayudaría mucho a nosotros también estudiarlas.</a:t>
            </a:r>
          </a:p>
          <a:p>
            <a:r>
              <a:rPr lang="es-ES" b="1" dirty="0"/>
              <a:t>Y ponerla en practica en nuestra vida diaria.</a:t>
            </a:r>
          </a:p>
          <a:p>
            <a:r>
              <a:rPr lang="es-ES" b="1" dirty="0"/>
              <a:t>Para el servicio a Dios.</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398" y="-1"/>
            <a:ext cx="4082602" cy="6857999"/>
          </a:xfrm>
          <a:prstGeom prst="rect">
            <a:avLst/>
          </a:prstGeom>
        </p:spPr>
      </p:pic>
    </p:spTree>
    <p:extLst>
      <p:ext uri="{BB962C8B-B14F-4D97-AF65-F5344CB8AC3E}">
        <p14:creationId xmlns:p14="http://schemas.microsoft.com/office/powerpoint/2010/main" val="17705031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CE54B496-0BA6-2685-011F-C0478277A376}"/>
              </a:ext>
            </a:extLst>
          </p:cNvPr>
          <p:cNvSpPr>
            <a:spLocks noGrp="1"/>
          </p:cNvSpPr>
          <p:nvPr>
            <p:ph idx="1"/>
          </p:nvPr>
        </p:nvSpPr>
        <p:spPr>
          <a:xfrm>
            <a:off x="0" y="0"/>
            <a:ext cx="4816700" cy="6857998"/>
          </a:xfrm>
        </p:spPr>
        <p:txBody>
          <a:bodyPr/>
          <a:lstStyle/>
          <a:p>
            <a:pPr algn="ctr"/>
            <a:r>
              <a:rPr lang="es-ES" b="1" u="sng" dirty="0">
                <a:highlight>
                  <a:srgbClr val="FFFF00"/>
                </a:highlight>
              </a:rPr>
              <a:t>Romanos.12:11. </a:t>
            </a:r>
          </a:p>
          <a:p>
            <a:r>
              <a:rPr lang="es-ES" b="1" dirty="0"/>
              <a:t>no seáis perezosos en lo que </a:t>
            </a:r>
            <a:r>
              <a:rPr lang="es-ES" b="1" u="sng" dirty="0">
                <a:solidFill>
                  <a:schemeClr val="bg1"/>
                </a:solidFill>
                <a:highlight>
                  <a:srgbClr val="000080"/>
                </a:highlight>
              </a:rPr>
              <a:t>requiere diligencia;</a:t>
            </a:r>
            <a:r>
              <a:rPr lang="es-ES" b="1" dirty="0"/>
              <a:t> fervientes en espíritu, sirviendo al Señor, </a:t>
            </a:r>
          </a:p>
          <a:p>
            <a:pPr algn="ctr"/>
            <a:r>
              <a:rPr lang="es-ES" b="1" u="sng" dirty="0">
                <a:highlight>
                  <a:srgbClr val="FFFF00"/>
                </a:highlight>
              </a:rPr>
              <a:t>II Corintios.7:11-12. </a:t>
            </a:r>
          </a:p>
          <a:p>
            <a:r>
              <a:rPr lang="es-ES" b="1" dirty="0"/>
              <a:t>Porque mirad, </a:t>
            </a:r>
            <a:r>
              <a:rPr lang="es-ES" b="1" u="sng" dirty="0">
                <a:solidFill>
                  <a:schemeClr val="bg1"/>
                </a:solidFill>
                <a:highlight>
                  <a:srgbClr val="008000"/>
                </a:highlight>
              </a:rPr>
              <a:t>¡qué solicitud</a:t>
            </a:r>
            <a:r>
              <a:rPr lang="es-ES" b="1" dirty="0"/>
              <a:t> ha producido en vosotros esto, esta tristeza piadosa, qué vindicación de vosotros mismos, qué indignación, qué temor, qué gran afecto, qué celo, qué castigo del mal! En todo habéis demostrado ser inocentes en el asunto. </a:t>
            </a:r>
          </a:p>
          <a:p>
            <a:pPr algn="ctr"/>
            <a:r>
              <a:rPr lang="es-ES" b="1" u="sng" dirty="0">
                <a:highlight>
                  <a:srgbClr val="FFFF00"/>
                </a:highlight>
              </a:rPr>
              <a:t>V.12.</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700" y="-1"/>
            <a:ext cx="4327300" cy="6857999"/>
          </a:xfrm>
          <a:prstGeom prst="rect">
            <a:avLst/>
          </a:prstGeom>
        </p:spPr>
      </p:pic>
    </p:spTree>
    <p:extLst>
      <p:ext uri="{BB962C8B-B14F-4D97-AF65-F5344CB8AC3E}">
        <p14:creationId xmlns:p14="http://schemas.microsoft.com/office/powerpoint/2010/main" val="344913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t>Así que, aunque os escribí, no fue por causa del que ofendió, ni por causa del ofendido, sino para que vuestra </a:t>
            </a:r>
            <a:r>
              <a:rPr lang="es-ES" b="1" u="sng" dirty="0">
                <a:solidFill>
                  <a:schemeClr val="bg1"/>
                </a:solidFill>
                <a:highlight>
                  <a:srgbClr val="800080"/>
                </a:highlight>
              </a:rPr>
              <a:t>solicitud</a:t>
            </a:r>
            <a:r>
              <a:rPr lang="es-ES" b="1" dirty="0"/>
              <a:t> por nosotros se manifestara a vosotros delante de Dios. </a:t>
            </a:r>
          </a:p>
          <a:p>
            <a:pPr algn="ctr"/>
            <a:r>
              <a:rPr lang="es-ES" b="1" u="sng" dirty="0">
                <a:highlight>
                  <a:srgbClr val="FFFF00"/>
                </a:highlight>
              </a:rPr>
              <a:t>II Corintios.8:7-8, 16.</a:t>
            </a:r>
          </a:p>
          <a:p>
            <a:r>
              <a:rPr lang="es-ES" b="1" dirty="0"/>
              <a:t>Mas así como vosotros abundáis en todo: en fe, en palabra, en conocimiento, en toda </a:t>
            </a:r>
            <a:r>
              <a:rPr lang="es-ES" b="1" u="sng" dirty="0">
                <a:highlight>
                  <a:srgbClr val="00FF00"/>
                </a:highlight>
              </a:rPr>
              <a:t>solicitud,</a:t>
            </a:r>
            <a:r>
              <a:rPr lang="es-ES" b="1" dirty="0"/>
              <a:t> y en el amor que hemos inspirado en vosotros, ved que también abundéis en esta obra de gracia.</a:t>
            </a:r>
          </a:p>
          <a:p>
            <a:pPr algn="ctr"/>
            <a:r>
              <a:rPr lang="es-ES" b="1" u="sng" dirty="0">
                <a:highlight>
                  <a:srgbClr val="FFFF00"/>
                </a:highlight>
              </a:rPr>
              <a:t>V.8.</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0"/>
            <a:ext cx="4237148" cy="6857999"/>
          </a:xfrm>
          <a:prstGeom prst="rect">
            <a:avLst/>
          </a:prstGeom>
        </p:spPr>
      </p:pic>
    </p:spTree>
    <p:extLst>
      <p:ext uri="{BB962C8B-B14F-4D97-AF65-F5344CB8AC3E}">
        <p14:creationId xmlns:p14="http://schemas.microsoft.com/office/powerpoint/2010/main" val="36347067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t>No digo esto como un mandamiento, sino para probar, por </a:t>
            </a:r>
            <a:r>
              <a:rPr lang="es-ES" b="1" u="sng" dirty="0">
                <a:highlight>
                  <a:srgbClr val="00FFFF"/>
                </a:highlight>
              </a:rPr>
              <a:t>la solicitud de otros,</a:t>
            </a:r>
            <a:r>
              <a:rPr lang="es-ES" b="1" dirty="0"/>
              <a:t> también la sinceridad de vuestro amor. </a:t>
            </a:r>
          </a:p>
          <a:p>
            <a:pPr algn="ctr"/>
            <a:r>
              <a:rPr lang="es-ES" b="1" u="sng" dirty="0">
                <a:highlight>
                  <a:srgbClr val="FFFF00"/>
                </a:highlight>
              </a:rPr>
              <a:t>V.16.</a:t>
            </a:r>
          </a:p>
          <a:p>
            <a:r>
              <a:rPr lang="es-ES" b="1" dirty="0"/>
              <a:t>Pero gracias a Dios que pone </a:t>
            </a:r>
            <a:r>
              <a:rPr lang="es-ES" b="1" u="sng" dirty="0">
                <a:solidFill>
                  <a:schemeClr val="bg1"/>
                </a:solidFill>
                <a:highlight>
                  <a:srgbClr val="FF00FF"/>
                </a:highlight>
              </a:rPr>
              <a:t>la misma solicitud</a:t>
            </a:r>
            <a:r>
              <a:rPr lang="es-ES" b="1" dirty="0"/>
              <a:t> por vosotros en el corazón de Tito. </a:t>
            </a:r>
          </a:p>
          <a:p>
            <a:pPr algn="ctr"/>
            <a:r>
              <a:rPr lang="es-ES" b="1" u="sng" dirty="0">
                <a:highlight>
                  <a:srgbClr val="FFFF00"/>
                </a:highlight>
              </a:rPr>
              <a:t>Hebreos.6:11. </a:t>
            </a:r>
          </a:p>
          <a:p>
            <a:r>
              <a:rPr lang="es-ES" b="1" dirty="0"/>
              <a:t>Pero deseamos que cada uno de vosotros muestre </a:t>
            </a:r>
            <a:r>
              <a:rPr lang="es-ES" b="1" u="sng" dirty="0">
                <a:solidFill>
                  <a:schemeClr val="bg1"/>
                </a:solidFill>
                <a:highlight>
                  <a:srgbClr val="0000FF"/>
                </a:highlight>
              </a:rPr>
              <a:t>la misma solicitud hasta el fin,</a:t>
            </a:r>
            <a:r>
              <a:rPr lang="es-ES" b="1" dirty="0"/>
              <a:t> para alcanzar la plena seguridad de la esperanza,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1513581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t>Debemos tratar con esfuerzo ser hallados aprobados por Dios. </a:t>
            </a:r>
          </a:p>
          <a:p>
            <a:r>
              <a:rPr lang="es-ES" b="1" dirty="0"/>
              <a:t>Dios es él juez y por eso es a él a quien se debe procurar presentarse aprobado y no al hombre. </a:t>
            </a:r>
          </a:p>
          <a:p>
            <a:pPr algn="ctr"/>
            <a:r>
              <a:rPr lang="es-ES" b="1" u="sng" dirty="0">
                <a:highlight>
                  <a:srgbClr val="FFFF00"/>
                </a:highlight>
              </a:rPr>
              <a:t>II Corintios.10:18.</a:t>
            </a:r>
          </a:p>
          <a:p>
            <a:r>
              <a:rPr lang="es-ES" b="1" dirty="0"/>
              <a:t>Porque no es aprobado el que se alaba a sí mismo, </a:t>
            </a:r>
            <a:r>
              <a:rPr lang="es-ES" b="1" u="sng" dirty="0">
                <a:solidFill>
                  <a:schemeClr val="bg1"/>
                </a:solidFill>
                <a:highlight>
                  <a:srgbClr val="FF0000"/>
                </a:highlight>
              </a:rPr>
              <a:t>sino aquel a quien el Señor alaba.</a:t>
            </a:r>
          </a:p>
          <a:p>
            <a:r>
              <a:rPr lang="es-ES" b="1" dirty="0"/>
              <a:t>No debemos alabarnos nosotros mismos.</a:t>
            </a:r>
          </a:p>
          <a:p>
            <a:r>
              <a:rPr lang="es-ES" b="1" dirty="0"/>
              <a:t>Dios a su debido tiempo nos va recompensar. </a:t>
            </a:r>
          </a:p>
          <a:p>
            <a:endParaRPr lang="es-ES" b="1" dirty="0"/>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38124788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8DA3A36C-1B33-4D81-AA64-E8A14E8DD3EB}"/>
              </a:ext>
            </a:extLst>
          </p:cNvPr>
          <p:cNvSpPr/>
          <p:nvPr/>
        </p:nvSpPr>
        <p:spPr>
          <a:xfrm>
            <a:off x="-1" y="0"/>
            <a:ext cx="9112818" cy="135583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1"/>
            <a:ext cx="9112817" cy="1355838"/>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EVITA.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TIMOTEO.2:16.</a:t>
            </a:r>
          </a:p>
        </p:txBody>
      </p:sp>
      <p:sp>
        <p:nvSpPr>
          <p:cNvPr id="7" name="Marcador de contenido 6">
            <a:extLst>
              <a:ext uri="{FF2B5EF4-FFF2-40B4-BE49-F238E27FC236}">
                <a16:creationId xmlns:a16="http://schemas.microsoft.com/office/drawing/2014/main" id="{C161EC71-4C41-2AB8-E5B9-346F45480433}"/>
              </a:ext>
            </a:extLst>
          </p:cNvPr>
          <p:cNvSpPr>
            <a:spLocks noGrp="1"/>
          </p:cNvSpPr>
          <p:nvPr>
            <p:ph idx="1"/>
          </p:nvPr>
        </p:nvSpPr>
        <p:spPr>
          <a:xfrm>
            <a:off x="31183" y="1355838"/>
            <a:ext cx="5416578" cy="5502158"/>
          </a:xfrm>
        </p:spPr>
        <p:txBody>
          <a:bodyPr>
            <a:normAutofit lnSpcReduction="10000"/>
          </a:bodyPr>
          <a:lstStyle/>
          <a:p>
            <a:r>
              <a:rPr lang="es-ES" b="1" u="sng" dirty="0">
                <a:solidFill>
                  <a:schemeClr val="bg1"/>
                </a:solidFill>
                <a:highlight>
                  <a:srgbClr val="000080"/>
                </a:highlight>
              </a:rPr>
              <a:t>Evita</a:t>
            </a:r>
            <a:r>
              <a:rPr lang="es-ES" b="1" dirty="0"/>
              <a:t> las palabrerías vacías y profanas, porque los dados a ellas, conducirán más y más a la impiedad, </a:t>
            </a:r>
          </a:p>
          <a:p>
            <a:r>
              <a:rPr lang="es-ES" b="1" u="sng" dirty="0">
                <a:solidFill>
                  <a:schemeClr val="bg1"/>
                </a:solidFill>
                <a:highlight>
                  <a:srgbClr val="000000"/>
                </a:highlight>
              </a:rPr>
              <a:t>“EVITA”-</a:t>
            </a:r>
            <a:r>
              <a:rPr lang="es-ES" b="1" dirty="0"/>
              <a:t> Girarse alrededor, con el propósito de evitar algo, esquivar, aquí Pablo presenta un contraste has esto. </a:t>
            </a:r>
          </a:p>
          <a:p>
            <a:pPr algn="ctr"/>
            <a:r>
              <a:rPr lang="es-ES" b="1" u="sng" dirty="0">
                <a:highlight>
                  <a:srgbClr val="FFFF00"/>
                </a:highlight>
              </a:rPr>
              <a:t>V.15.</a:t>
            </a:r>
          </a:p>
          <a:p>
            <a:r>
              <a:rPr lang="es-ES" b="1" u="sng" dirty="0">
                <a:solidFill>
                  <a:schemeClr val="bg1"/>
                </a:solidFill>
                <a:highlight>
                  <a:srgbClr val="008000"/>
                </a:highlight>
              </a:rPr>
              <a:t>Procura</a:t>
            </a:r>
            <a:r>
              <a:rPr lang="es-ES" b="1" dirty="0"/>
              <a:t> con diligencia presentarte a Dios aprobado, como obrero que no tiene de qué avergonzarse, que maneja con precisión la palabra de verdad.</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762" y="1565433"/>
            <a:ext cx="3696237" cy="5292565"/>
          </a:xfrm>
          <a:prstGeom prst="rect">
            <a:avLst/>
          </a:prstGeom>
        </p:spPr>
      </p:pic>
    </p:spTree>
    <p:extLst>
      <p:ext uri="{BB962C8B-B14F-4D97-AF65-F5344CB8AC3E}">
        <p14:creationId xmlns:p14="http://schemas.microsoft.com/office/powerpoint/2010/main" val="41438636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t>Y no esto. </a:t>
            </a:r>
          </a:p>
          <a:p>
            <a:pPr algn="ctr"/>
            <a:r>
              <a:rPr lang="es-ES" b="1" u="sng" dirty="0">
                <a:highlight>
                  <a:srgbClr val="FFFF00"/>
                </a:highlight>
              </a:rPr>
              <a:t>V.16.</a:t>
            </a:r>
          </a:p>
          <a:p>
            <a:r>
              <a:rPr lang="es-ES" b="1" u="sng" dirty="0">
                <a:solidFill>
                  <a:schemeClr val="bg1"/>
                </a:solidFill>
                <a:highlight>
                  <a:srgbClr val="800080"/>
                </a:highlight>
              </a:rPr>
              <a:t>Evita</a:t>
            </a:r>
            <a:r>
              <a:rPr lang="es-ES" b="1" dirty="0"/>
              <a:t> las palabrerías vacías y profanas, porque los dados a ellas, conducirán más y más a la impiedad, </a:t>
            </a:r>
          </a:p>
          <a:p>
            <a:r>
              <a:rPr lang="es-ES" b="1" dirty="0"/>
              <a:t>La palabra Griega que aparece aquí también aparece en. </a:t>
            </a:r>
          </a:p>
          <a:p>
            <a:pPr algn="ctr"/>
            <a:r>
              <a:rPr lang="es-ES" b="1" u="sng" dirty="0">
                <a:highlight>
                  <a:srgbClr val="FFFF00"/>
                </a:highlight>
              </a:rPr>
              <a:t>Tito.3:9. </a:t>
            </a:r>
          </a:p>
          <a:p>
            <a:r>
              <a:rPr lang="es-ES" b="1" u="sng" dirty="0">
                <a:highlight>
                  <a:srgbClr val="00FF00"/>
                </a:highlight>
              </a:rPr>
              <a:t>Pero evita</a:t>
            </a:r>
            <a:r>
              <a:rPr lang="es-ES" b="1" dirty="0"/>
              <a:t> controversias necias, genealogías, contiendas y discusiones acerca de la ley, porque son sin provecho y sin valor. </a:t>
            </a:r>
          </a:p>
          <a:p>
            <a:r>
              <a:rPr lang="es-ES" b="1" dirty="0"/>
              <a:t>Significa rodear o esquivar, para evitar y no dar atención.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760" y="-1"/>
            <a:ext cx="4121240" cy="6857999"/>
          </a:xfrm>
          <a:prstGeom prst="rect">
            <a:avLst/>
          </a:prstGeom>
        </p:spPr>
      </p:pic>
    </p:spTree>
    <p:extLst>
      <p:ext uri="{BB962C8B-B14F-4D97-AF65-F5344CB8AC3E}">
        <p14:creationId xmlns:p14="http://schemas.microsoft.com/office/powerpoint/2010/main" val="18813206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dirty="0">
                <a:highlight>
                  <a:srgbClr val="FFFF00"/>
                </a:highlight>
              </a:rPr>
              <a:t>I Timoteo.1:4. </a:t>
            </a:r>
          </a:p>
          <a:p>
            <a:r>
              <a:rPr lang="es-ES" b="1" u="sng" dirty="0">
                <a:highlight>
                  <a:srgbClr val="00FFFF"/>
                </a:highlight>
              </a:rPr>
              <a:t>ni prestaran atención</a:t>
            </a:r>
            <a:r>
              <a:rPr lang="es-ES" b="1" dirty="0"/>
              <a:t> a mitos y genealogías interminables, lo que da lugar a discusiones inútiles en vez de hacer avanzar  el plan de Dios que es por fe, así te encargo ahora. </a:t>
            </a:r>
          </a:p>
          <a:p>
            <a:pPr algn="ctr"/>
            <a:r>
              <a:rPr lang="es-ES" b="1" u="sng" dirty="0">
                <a:highlight>
                  <a:srgbClr val="FFFF00"/>
                </a:highlight>
              </a:rPr>
              <a:t>I Timoteo.6:20. </a:t>
            </a:r>
          </a:p>
          <a:p>
            <a:r>
              <a:rPr lang="es-ES" b="1" dirty="0"/>
              <a:t>Oh Timoteo, guarda lo que se te ha encomendado, </a:t>
            </a:r>
            <a:r>
              <a:rPr lang="es-ES" b="1" u="sng" dirty="0">
                <a:solidFill>
                  <a:schemeClr val="bg1"/>
                </a:solidFill>
                <a:highlight>
                  <a:srgbClr val="FF00FF"/>
                </a:highlight>
              </a:rPr>
              <a:t>y evita</a:t>
            </a:r>
            <a:r>
              <a:rPr lang="es-ES" b="1" dirty="0"/>
              <a:t> las palabrerías vacías y profanas, y las objeciones de lo que falsamente se llama ciencia, </a:t>
            </a:r>
          </a:p>
          <a:p>
            <a:pPr algn="ctr"/>
            <a:r>
              <a:rPr lang="es-ES" b="1" u="sng" dirty="0">
                <a:highlight>
                  <a:srgbClr val="FFFF00"/>
                </a:highlight>
              </a:rPr>
              <a:t>Romanos.13:12.</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790" y="22581"/>
            <a:ext cx="4443210" cy="6835417"/>
          </a:xfrm>
          <a:prstGeom prst="rect">
            <a:avLst/>
          </a:prstGeom>
        </p:spPr>
      </p:pic>
    </p:spTree>
    <p:extLst>
      <p:ext uri="{BB962C8B-B14F-4D97-AF65-F5344CB8AC3E}">
        <p14:creationId xmlns:p14="http://schemas.microsoft.com/office/powerpoint/2010/main" val="1292831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A723A810-6169-212D-47B7-63367C7BD374}"/>
              </a:ext>
            </a:extLst>
          </p:cNvPr>
          <p:cNvSpPr>
            <a:spLocks noGrp="1"/>
          </p:cNvSpPr>
          <p:nvPr>
            <p:ph idx="1"/>
          </p:nvPr>
        </p:nvSpPr>
        <p:spPr>
          <a:xfrm>
            <a:off x="0" y="-1"/>
            <a:ext cx="4906849" cy="6857999"/>
          </a:xfrm>
        </p:spPr>
        <p:txBody>
          <a:bodyPr/>
          <a:lstStyle/>
          <a:p>
            <a:r>
              <a:rPr lang="es-ES" b="1" dirty="0"/>
              <a:t>La noche está muy avanzada, y el día está cerca. Por tanto, </a:t>
            </a:r>
            <a:r>
              <a:rPr lang="es-ES" b="1" u="sng" dirty="0">
                <a:solidFill>
                  <a:schemeClr val="bg1"/>
                </a:solidFill>
                <a:highlight>
                  <a:srgbClr val="0000FF"/>
                </a:highlight>
              </a:rPr>
              <a:t>desechemos</a:t>
            </a:r>
            <a:r>
              <a:rPr lang="es-ES" b="1" dirty="0"/>
              <a:t> las obras de las tinieblas y vistámonos con las armas de la luz. </a:t>
            </a:r>
          </a:p>
          <a:p>
            <a:r>
              <a:rPr lang="es-ES" b="1" dirty="0"/>
              <a:t>Debemos de evitar las cosas que no nos ayuda para la vida eterna.</a:t>
            </a:r>
          </a:p>
          <a:p>
            <a:r>
              <a:rPr lang="es-ES" b="1" dirty="0"/>
              <a:t>Debemos a un lado las cosas vanas.</a:t>
            </a:r>
          </a:p>
          <a:p>
            <a:r>
              <a:rPr lang="es-ES" b="1" dirty="0"/>
              <a:t>Temas que no son importante para nuestra salvación.</a:t>
            </a:r>
          </a:p>
          <a:p>
            <a:r>
              <a:rPr lang="es-ES" b="1" dirty="0"/>
              <a:t>Evitemos confrontaciones que no son doctrina.</a:t>
            </a:r>
          </a:p>
          <a:p>
            <a:r>
              <a:rPr lang="es-ES" b="1" dirty="0"/>
              <a:t>Sino opiniones.</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2"/>
            <a:ext cx="4237149" cy="6835417"/>
          </a:xfrm>
          <a:prstGeom prst="rect">
            <a:avLst/>
          </a:prstGeom>
        </p:spPr>
      </p:pic>
    </p:spTree>
    <p:extLst>
      <p:ext uri="{BB962C8B-B14F-4D97-AF65-F5344CB8AC3E}">
        <p14:creationId xmlns:p14="http://schemas.microsoft.com/office/powerpoint/2010/main" val="221149894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3B745C6D-0118-46E9-A14E-6199A2E6C4B3}"/>
              </a:ext>
            </a:extLst>
          </p:cNvPr>
          <p:cNvSpPr/>
          <p:nvPr/>
        </p:nvSpPr>
        <p:spPr>
          <a:xfrm>
            <a:off x="0" y="0"/>
            <a:ext cx="9144000" cy="132556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1"/>
            <a:ext cx="9143999" cy="1325562"/>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HUYE.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TIMOTEO.2:22.</a:t>
            </a:r>
          </a:p>
        </p:txBody>
      </p:sp>
      <p:sp>
        <p:nvSpPr>
          <p:cNvPr id="7" name="Marcador de contenido 6">
            <a:extLst>
              <a:ext uri="{FF2B5EF4-FFF2-40B4-BE49-F238E27FC236}">
                <a16:creationId xmlns:a16="http://schemas.microsoft.com/office/drawing/2014/main" id="{0DD859E7-F7C9-B223-37A8-32C6707EF7A2}"/>
              </a:ext>
            </a:extLst>
          </p:cNvPr>
          <p:cNvSpPr>
            <a:spLocks noGrp="1"/>
          </p:cNvSpPr>
          <p:nvPr>
            <p:ph idx="1"/>
          </p:nvPr>
        </p:nvSpPr>
        <p:spPr>
          <a:xfrm>
            <a:off x="1" y="1325562"/>
            <a:ext cx="4857750" cy="5532436"/>
          </a:xfrm>
        </p:spPr>
        <p:txBody>
          <a:bodyPr>
            <a:normAutofit fontScale="92500" lnSpcReduction="10000"/>
          </a:bodyPr>
          <a:lstStyle/>
          <a:p>
            <a:r>
              <a:rPr lang="es-ES" b="1" u="sng" dirty="0">
                <a:solidFill>
                  <a:schemeClr val="bg1"/>
                </a:solidFill>
                <a:highlight>
                  <a:srgbClr val="008000"/>
                </a:highlight>
              </a:rPr>
              <a:t>Huye,</a:t>
            </a:r>
            <a:r>
              <a:rPr lang="es-ES" b="1" dirty="0"/>
              <a:t> pues, de las pasiones juveniles y sigue la justicia, la fe, el amor y la paz, con los que invocan al Señor con un corazón puro. </a:t>
            </a:r>
          </a:p>
          <a:p>
            <a:r>
              <a:rPr lang="es-ES" b="1" dirty="0"/>
              <a:t>Significa seguir huyendo siempre. </a:t>
            </a:r>
          </a:p>
          <a:p>
            <a:r>
              <a:rPr lang="es-ES" b="1" dirty="0"/>
              <a:t>El mismo verbo Griego aparece en: </a:t>
            </a:r>
          </a:p>
          <a:p>
            <a:pPr algn="ctr"/>
            <a:r>
              <a:rPr lang="es-ES" b="1" u="sng" dirty="0">
                <a:highlight>
                  <a:srgbClr val="FFFF00"/>
                </a:highlight>
              </a:rPr>
              <a:t>I Corintios.6:18. </a:t>
            </a:r>
          </a:p>
          <a:p>
            <a:r>
              <a:rPr lang="es-ES" b="1" u="sng" dirty="0">
                <a:solidFill>
                  <a:schemeClr val="bg1"/>
                </a:solidFill>
                <a:highlight>
                  <a:srgbClr val="800080"/>
                </a:highlight>
              </a:rPr>
              <a:t>Huid</a:t>
            </a:r>
            <a:r>
              <a:rPr lang="es-ES" b="1" dirty="0"/>
              <a:t> de la fornicación. Todos los demás pecados que un hombre comete están fuera del cuerpo, pero el fornicario peca contra su propio cuerpo.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1325563"/>
            <a:ext cx="4286250" cy="5532436"/>
          </a:xfrm>
          <a:prstGeom prst="rect">
            <a:avLst/>
          </a:prstGeom>
          <a:solidFill>
            <a:srgbClr val="00B0F0"/>
          </a:solidFill>
        </p:spPr>
      </p:pic>
    </p:spTree>
    <p:extLst>
      <p:ext uri="{BB962C8B-B14F-4D97-AF65-F5344CB8AC3E}">
        <p14:creationId xmlns:p14="http://schemas.microsoft.com/office/powerpoint/2010/main" val="159788258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t>Es lo que hizo el joven José frente a la tentación. </a:t>
            </a:r>
          </a:p>
          <a:p>
            <a:pPr algn="ctr"/>
            <a:r>
              <a:rPr lang="es-ES" b="1" u="sng" dirty="0">
                <a:highlight>
                  <a:srgbClr val="FFFF00"/>
                </a:highlight>
              </a:rPr>
              <a:t>Genesis.39:12.</a:t>
            </a:r>
          </a:p>
          <a:p>
            <a:r>
              <a:rPr lang="es-ES" b="1" dirty="0"/>
              <a:t>entonces ella lo asió de la ropa, diciendo: ¡Acuéstate conmigo! Mas él le dejó su ropa en la mano, </a:t>
            </a:r>
            <a:r>
              <a:rPr lang="es-ES" b="1" u="sng" dirty="0">
                <a:highlight>
                  <a:srgbClr val="00FF00"/>
                </a:highlight>
              </a:rPr>
              <a:t>y salió huyendo afuera.</a:t>
            </a:r>
            <a:r>
              <a:rPr lang="es-ES" b="1" dirty="0"/>
              <a:t> </a:t>
            </a:r>
          </a:p>
          <a:p>
            <a:r>
              <a:rPr lang="es-ES" b="1" dirty="0"/>
              <a:t>Las pasiones juveniles en este contexto, tienen que referirse a tales cosas como las que demostraban Himeneo y </a:t>
            </a:r>
            <a:r>
              <a:rPr lang="es-ES" b="1" dirty="0" err="1"/>
              <a:t>Fileto</a:t>
            </a:r>
            <a:r>
              <a:rPr lang="es-ES" b="1" dirty="0"/>
              <a:t>, al ocuparse en profanas y vanas palabrerías. </a:t>
            </a:r>
          </a:p>
          <a:p>
            <a:pPr algn="ctr"/>
            <a:r>
              <a:rPr lang="es-ES" b="1" u="sng" dirty="0">
                <a:highlight>
                  <a:srgbClr val="FFFF00"/>
                </a:highlight>
              </a:rPr>
              <a:t>II Timoteo.2:16.</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239452672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3C47ACC2-3E65-4197-8D89-975F79994DDC}"/>
              </a:ext>
            </a:extLst>
          </p:cNvPr>
          <p:cNvSpPr/>
          <p:nvPr/>
        </p:nvSpPr>
        <p:spPr>
          <a:xfrm>
            <a:off x="0" y="0"/>
            <a:ext cx="9223513"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4000" cy="1325563"/>
          </a:xfrm>
        </p:spPr>
        <p:txBody>
          <a:bodyPr>
            <a:noAutofit/>
          </a:bodyPr>
          <a:lstStyle/>
          <a:p>
            <a:pPr algn="ctr"/>
            <a:r>
              <a:rPr lang="es-ES" sz="5400" b="1" u="sng" dirty="0">
                <a:ln w="6600">
                  <a:solidFill>
                    <a:schemeClr val="accent2"/>
                  </a:solidFill>
                  <a:prstDash val="solid"/>
                </a:ln>
                <a:solidFill>
                  <a:srgbClr val="FFFFFF"/>
                </a:solidFill>
                <a:effectLst>
                  <a:outerShdw dist="38100" dir="2700000" algn="tl" rotWithShape="0">
                    <a:schemeClr val="accent2"/>
                  </a:outerShdw>
                </a:effectLst>
              </a:rPr>
              <a:t>RETEN. </a:t>
            </a:r>
            <a:br>
              <a:rPr lang="es-ES" sz="5400" b="1" u="sng" dirty="0">
                <a:ln w="6600">
                  <a:solidFill>
                    <a:schemeClr val="accent2"/>
                  </a:solidFill>
                  <a:prstDash val="solid"/>
                </a:ln>
                <a:solidFill>
                  <a:srgbClr val="FFFFFF"/>
                </a:solidFill>
                <a:effectLst>
                  <a:outerShdw dist="38100" dir="2700000" algn="tl" rotWithShape="0">
                    <a:schemeClr val="accent2"/>
                  </a:outerShdw>
                </a:effectLst>
              </a:rPr>
            </a:br>
            <a:r>
              <a:rPr lang="es-ES" sz="5400" b="1" u="sng" dirty="0">
                <a:ln w="6600">
                  <a:solidFill>
                    <a:schemeClr val="accent2"/>
                  </a:solidFill>
                  <a:prstDash val="solid"/>
                </a:ln>
                <a:solidFill>
                  <a:srgbClr val="FFFFFF"/>
                </a:solidFill>
                <a:effectLst>
                  <a:outerShdw dist="38100" dir="2700000" algn="tl" rotWithShape="0">
                    <a:schemeClr val="accent2"/>
                  </a:outerShdw>
                </a:effectLst>
              </a:rPr>
              <a:t>II TIMOTEO.1:13.</a:t>
            </a:r>
          </a:p>
        </p:txBody>
      </p:sp>
      <p:sp>
        <p:nvSpPr>
          <p:cNvPr id="7" name="Marcador de contenido 6">
            <a:extLst>
              <a:ext uri="{FF2B5EF4-FFF2-40B4-BE49-F238E27FC236}">
                <a16:creationId xmlns:a16="http://schemas.microsoft.com/office/drawing/2014/main" id="{D536E2E7-426D-EB49-AC08-54BA59A5DB60}"/>
              </a:ext>
            </a:extLst>
          </p:cNvPr>
          <p:cNvSpPr>
            <a:spLocks noGrp="1"/>
          </p:cNvSpPr>
          <p:nvPr>
            <p:ph idx="1"/>
          </p:nvPr>
        </p:nvSpPr>
        <p:spPr>
          <a:xfrm>
            <a:off x="0" y="1325562"/>
            <a:ext cx="4893971" cy="5532435"/>
          </a:xfrm>
        </p:spPr>
        <p:txBody>
          <a:bodyPr>
            <a:normAutofit lnSpcReduction="10000"/>
          </a:bodyPr>
          <a:lstStyle/>
          <a:p>
            <a:r>
              <a:rPr lang="es-ES" b="1" u="sng" dirty="0">
                <a:solidFill>
                  <a:schemeClr val="bg1"/>
                </a:solidFill>
                <a:highlight>
                  <a:srgbClr val="000080"/>
                </a:highlight>
              </a:rPr>
              <a:t>Retén</a:t>
            </a:r>
            <a:r>
              <a:rPr lang="es-ES" b="1" dirty="0"/>
              <a:t> la norma de las sanas palabras que has oído de mí, en la fe y el amor en Cristo Jesús. </a:t>
            </a:r>
          </a:p>
          <a:p>
            <a:r>
              <a:rPr lang="es-ES" b="1" dirty="0"/>
              <a:t>El texto Griego emplea el vocablo. “ECHO”- Tener o retener, se utiliza de una concepción mental, considerar, se usa de una firme adhesión a la fe. W.E. VINE.</a:t>
            </a:r>
          </a:p>
          <a:p>
            <a:r>
              <a:rPr lang="es-ES" b="1" dirty="0"/>
              <a:t>La misma palabra Griega aparece en. </a:t>
            </a:r>
          </a:p>
          <a:p>
            <a:pPr algn="ctr"/>
            <a:r>
              <a:rPr lang="es-ES" b="1" u="sng" dirty="0">
                <a:highlight>
                  <a:srgbClr val="FFFF00"/>
                </a:highlight>
              </a:rPr>
              <a:t>I Timoteo.1:19.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972" y="1325563"/>
            <a:ext cx="4250028" cy="5532436"/>
          </a:xfrm>
          <a:prstGeom prst="rect">
            <a:avLst/>
          </a:prstGeom>
        </p:spPr>
      </p:pic>
    </p:spTree>
    <p:extLst>
      <p:ext uri="{BB962C8B-B14F-4D97-AF65-F5344CB8AC3E}">
        <p14:creationId xmlns:p14="http://schemas.microsoft.com/office/powerpoint/2010/main" val="40838309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345AA6F3-4102-332C-6F72-EB7463757C08}"/>
              </a:ext>
            </a:extLst>
          </p:cNvPr>
          <p:cNvSpPr>
            <a:spLocks noGrp="1"/>
          </p:cNvSpPr>
          <p:nvPr>
            <p:ph idx="1"/>
          </p:nvPr>
        </p:nvSpPr>
        <p:spPr>
          <a:xfrm>
            <a:off x="0" y="-1"/>
            <a:ext cx="4757530" cy="6835416"/>
          </a:xfrm>
        </p:spPr>
        <p:txBody>
          <a:bodyPr/>
          <a:lstStyle/>
          <a:p>
            <a:r>
              <a:rPr lang="es-ES" b="1" u="sng" dirty="0">
                <a:highlight>
                  <a:srgbClr val="00FFFF"/>
                </a:highlight>
              </a:rPr>
              <a:t>Evita</a:t>
            </a:r>
            <a:r>
              <a:rPr lang="es-ES" b="1" dirty="0"/>
              <a:t> las palabrerías vacías y profanas, porque los dados a ellas, conducirán más y más a la impiedad, </a:t>
            </a:r>
          </a:p>
          <a:p>
            <a:r>
              <a:rPr lang="es-ES" b="1" dirty="0"/>
              <a:t>1. </a:t>
            </a:r>
            <a:r>
              <a:rPr lang="es-ES" b="1" u="sng" dirty="0">
                <a:solidFill>
                  <a:schemeClr val="bg1"/>
                </a:solidFill>
                <a:highlight>
                  <a:srgbClr val="000000"/>
                </a:highlight>
              </a:rPr>
              <a:t>“SIGUE”-</a:t>
            </a:r>
            <a:r>
              <a:rPr lang="es-ES" b="1" dirty="0"/>
              <a:t> Literalmente persigue o proseguir como una cacería. </a:t>
            </a:r>
          </a:p>
          <a:p>
            <a:pPr algn="ctr"/>
            <a:r>
              <a:rPr lang="es-ES" b="1" u="sng" dirty="0">
                <a:highlight>
                  <a:srgbClr val="FFFF00"/>
                </a:highlight>
              </a:rPr>
              <a:t>I Timoteo.5:15.</a:t>
            </a:r>
          </a:p>
          <a:p>
            <a:r>
              <a:rPr lang="es-ES" b="1" dirty="0"/>
              <a:t>Pues algunas ya se han </a:t>
            </a:r>
            <a:r>
              <a:rPr lang="es-ES" b="1" u="sng" dirty="0">
                <a:solidFill>
                  <a:schemeClr val="bg1"/>
                </a:solidFill>
                <a:highlight>
                  <a:srgbClr val="FF00FF"/>
                </a:highlight>
              </a:rPr>
              <a:t>apartado</a:t>
            </a:r>
            <a:r>
              <a:rPr lang="es-ES" b="1" dirty="0"/>
              <a:t> para seguir a Satanás. </a:t>
            </a:r>
          </a:p>
          <a:p>
            <a:r>
              <a:rPr lang="es-ES" b="1" dirty="0"/>
              <a:t>2. </a:t>
            </a:r>
            <a:r>
              <a:rPr lang="es-ES" b="1" u="sng" dirty="0">
                <a:solidFill>
                  <a:schemeClr val="bg1"/>
                </a:solidFill>
                <a:highlight>
                  <a:srgbClr val="000000"/>
                </a:highlight>
              </a:rPr>
              <a:t>“LA JUSTICIA”-</a:t>
            </a:r>
            <a:r>
              <a:rPr lang="es-ES" b="1" dirty="0"/>
              <a:t> O sea el estado de corazón que armoniza con lo que es justo, santificado, inocente.</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530" y="22581"/>
            <a:ext cx="4386469" cy="6835417"/>
          </a:xfrm>
          <a:prstGeom prst="rect">
            <a:avLst/>
          </a:prstGeom>
        </p:spPr>
      </p:pic>
    </p:spTree>
    <p:extLst>
      <p:ext uri="{BB962C8B-B14F-4D97-AF65-F5344CB8AC3E}">
        <p14:creationId xmlns:p14="http://schemas.microsoft.com/office/powerpoint/2010/main" val="3508150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6CF82EA6-11B8-1A44-EA1C-8DAC4693ACFB}"/>
              </a:ext>
            </a:extLst>
          </p:cNvPr>
          <p:cNvSpPr>
            <a:spLocks noGrp="1"/>
          </p:cNvSpPr>
          <p:nvPr>
            <p:ph idx="1"/>
          </p:nvPr>
        </p:nvSpPr>
        <p:spPr>
          <a:xfrm>
            <a:off x="0" y="0"/>
            <a:ext cx="4906851" cy="6857998"/>
          </a:xfrm>
        </p:spPr>
        <p:txBody>
          <a:bodyPr>
            <a:normAutofit lnSpcReduction="10000"/>
          </a:bodyPr>
          <a:lstStyle/>
          <a:p>
            <a:r>
              <a:rPr lang="es-ES" b="1" dirty="0"/>
              <a:t>3. </a:t>
            </a:r>
            <a:r>
              <a:rPr lang="es-ES" b="1" u="sng" dirty="0">
                <a:solidFill>
                  <a:schemeClr val="bg1"/>
                </a:solidFill>
                <a:highlight>
                  <a:srgbClr val="000000"/>
                </a:highlight>
              </a:rPr>
              <a:t>“FE”-</a:t>
            </a:r>
            <a:r>
              <a:rPr lang="es-ES" b="1" dirty="0"/>
              <a:t> O sea la fidelidad en el cumplimiento de los deberes.</a:t>
            </a:r>
          </a:p>
          <a:p>
            <a:r>
              <a:rPr lang="es-ES" b="1" dirty="0"/>
              <a:t>4. </a:t>
            </a:r>
            <a:r>
              <a:rPr lang="es-ES" b="1" u="sng" dirty="0">
                <a:solidFill>
                  <a:schemeClr val="bg1"/>
                </a:solidFill>
                <a:highlight>
                  <a:srgbClr val="000000"/>
                </a:highlight>
              </a:rPr>
              <a:t>“EL AMOR”-</a:t>
            </a:r>
            <a:r>
              <a:rPr lang="es-ES" b="1" dirty="0"/>
              <a:t> Que resulta de ir tras las demás virtudes mencionadas. </a:t>
            </a:r>
          </a:p>
          <a:p>
            <a:r>
              <a:rPr lang="es-ES" b="1" dirty="0"/>
              <a:t>Sigamos lo mejor para servir a Dios.</a:t>
            </a:r>
          </a:p>
          <a:p>
            <a:r>
              <a:rPr lang="es-ES" b="1" dirty="0"/>
              <a:t>Y no fracasar huyamos de todo lo que nos estorbe para servir a Dios.</a:t>
            </a:r>
          </a:p>
          <a:p>
            <a:r>
              <a:rPr lang="es-ES" b="1" dirty="0"/>
              <a:t>Huyamos de todas las pasiones que combaten contra nuestra alma. </a:t>
            </a:r>
          </a:p>
          <a:p>
            <a:r>
              <a:rPr lang="es-ES" b="1" dirty="0"/>
              <a:t>Para no pecar contra Dios y mantenernos fieles a Él, hasta la muerte.</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20636377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A2ED7687-5AD6-4F06-963C-45326270F20F}"/>
              </a:ext>
            </a:extLst>
          </p:cNvPr>
          <p:cNvSpPr/>
          <p:nvPr/>
        </p:nvSpPr>
        <p:spPr>
          <a:xfrm>
            <a:off x="1" y="0"/>
            <a:ext cx="9144000"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4000" cy="1325563"/>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RECHAZA.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TIMOTEO.2:23.</a:t>
            </a:r>
          </a:p>
        </p:txBody>
      </p:sp>
      <p:sp>
        <p:nvSpPr>
          <p:cNvPr id="7" name="Marcador de contenido 6">
            <a:extLst>
              <a:ext uri="{FF2B5EF4-FFF2-40B4-BE49-F238E27FC236}">
                <a16:creationId xmlns:a16="http://schemas.microsoft.com/office/drawing/2014/main" id="{99EDC536-F31B-5E33-FFDA-CD6CE520323E}"/>
              </a:ext>
            </a:extLst>
          </p:cNvPr>
          <p:cNvSpPr>
            <a:spLocks noGrp="1"/>
          </p:cNvSpPr>
          <p:nvPr>
            <p:ph idx="1"/>
          </p:nvPr>
        </p:nvSpPr>
        <p:spPr>
          <a:xfrm>
            <a:off x="0" y="1481067"/>
            <a:ext cx="5287617" cy="5376931"/>
          </a:xfrm>
        </p:spPr>
        <p:txBody>
          <a:bodyPr>
            <a:normAutofit lnSpcReduction="10000"/>
          </a:bodyPr>
          <a:lstStyle/>
          <a:p>
            <a:r>
              <a:rPr lang="es-ES" b="1" u="sng" dirty="0">
                <a:solidFill>
                  <a:schemeClr val="bg1"/>
                </a:solidFill>
                <a:highlight>
                  <a:srgbClr val="000080"/>
                </a:highlight>
              </a:rPr>
              <a:t>Pero rechaza</a:t>
            </a:r>
            <a:r>
              <a:rPr lang="es-ES" b="1" dirty="0"/>
              <a:t> los razonamientos necios e ignorantes, sabiendo que producen altercados. </a:t>
            </a:r>
          </a:p>
          <a:p>
            <a:r>
              <a:rPr lang="es-ES" b="1" dirty="0"/>
              <a:t>“RECHAZA”- Desechar, librarse de lo que ha sido hecho, poner a un lado, de invalidar, anular, desechar, rechazar.</a:t>
            </a:r>
          </a:p>
          <a:p>
            <a:r>
              <a:rPr lang="es-ES" b="1" dirty="0"/>
              <a:t>El verbo Griego aparece en: </a:t>
            </a:r>
          </a:p>
          <a:p>
            <a:pPr algn="ctr"/>
            <a:r>
              <a:rPr lang="es-ES" b="1" u="sng" dirty="0">
                <a:highlight>
                  <a:srgbClr val="FFFF00"/>
                </a:highlight>
              </a:rPr>
              <a:t>I Timoteo.4:7. </a:t>
            </a:r>
          </a:p>
          <a:p>
            <a:r>
              <a:rPr lang="es-ES" b="1" u="sng" dirty="0">
                <a:solidFill>
                  <a:schemeClr val="bg1"/>
                </a:solidFill>
                <a:highlight>
                  <a:srgbClr val="008000"/>
                </a:highlight>
              </a:rPr>
              <a:t>Pero nada tengas</a:t>
            </a:r>
            <a:r>
              <a:rPr lang="es-ES" b="1" dirty="0"/>
              <a:t> que ver con las fábulas profanas propias de viejas. Más bien disciplínate a ti mismo para la piedad;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043" y="1325563"/>
            <a:ext cx="3925957" cy="5532436"/>
          </a:xfrm>
          <a:prstGeom prst="rect">
            <a:avLst/>
          </a:prstGeom>
          <a:solidFill>
            <a:srgbClr val="7030A0"/>
          </a:solidFill>
        </p:spPr>
      </p:pic>
    </p:spTree>
    <p:extLst>
      <p:ext uri="{BB962C8B-B14F-4D97-AF65-F5344CB8AC3E}">
        <p14:creationId xmlns:p14="http://schemas.microsoft.com/office/powerpoint/2010/main" val="20575489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ADEA0D5A-842B-AAF2-44C2-3D984CB19D68}"/>
              </a:ext>
            </a:extLst>
          </p:cNvPr>
          <p:cNvSpPr>
            <a:spLocks noGrp="1"/>
          </p:cNvSpPr>
          <p:nvPr>
            <p:ph idx="1"/>
          </p:nvPr>
        </p:nvSpPr>
        <p:spPr>
          <a:xfrm>
            <a:off x="0" y="-2"/>
            <a:ext cx="5139005" cy="6857998"/>
          </a:xfrm>
        </p:spPr>
        <p:txBody>
          <a:bodyPr/>
          <a:lstStyle/>
          <a:p>
            <a:r>
              <a:rPr lang="es-ES" b="1" dirty="0">
                <a:solidFill>
                  <a:schemeClr val="bg1"/>
                </a:solidFill>
                <a:highlight>
                  <a:srgbClr val="000000"/>
                </a:highlight>
              </a:rPr>
              <a:t>“DESECHA”.</a:t>
            </a:r>
            <a:r>
              <a:rPr lang="es-ES" b="1" dirty="0"/>
              <a:t> </a:t>
            </a:r>
          </a:p>
          <a:p>
            <a:pPr algn="ctr"/>
            <a:r>
              <a:rPr lang="es-ES" b="1" u="sng" dirty="0">
                <a:highlight>
                  <a:srgbClr val="FFFF00"/>
                </a:highlight>
              </a:rPr>
              <a:t>I Timoteo.5:11. </a:t>
            </a:r>
          </a:p>
          <a:p>
            <a:r>
              <a:rPr lang="es-ES" b="1" u="sng" dirty="0">
                <a:solidFill>
                  <a:schemeClr val="bg1"/>
                </a:solidFill>
                <a:highlight>
                  <a:srgbClr val="800080"/>
                </a:highlight>
              </a:rPr>
              <a:t>Pero rehúsa</a:t>
            </a:r>
            <a:r>
              <a:rPr lang="es-ES" b="1" dirty="0"/>
              <a:t> poner en la lista a viudas más jóvenes, porque cuando sienten deseos sensuales, contrarios a Cristo, se quieren casar,</a:t>
            </a:r>
          </a:p>
          <a:p>
            <a:r>
              <a:rPr lang="es-ES" b="1" u="sng" dirty="0">
                <a:solidFill>
                  <a:schemeClr val="bg1"/>
                </a:solidFill>
                <a:highlight>
                  <a:srgbClr val="000000"/>
                </a:highlight>
              </a:rPr>
              <a:t>“NO ADMITAS”.</a:t>
            </a:r>
            <a:r>
              <a:rPr lang="es-ES" b="1" dirty="0"/>
              <a:t> </a:t>
            </a:r>
          </a:p>
          <a:p>
            <a:pPr algn="ctr"/>
            <a:r>
              <a:rPr lang="es-ES" b="1" u="sng" dirty="0">
                <a:highlight>
                  <a:srgbClr val="FFFF00"/>
                </a:highlight>
              </a:rPr>
              <a:t>Tito.3:10. </a:t>
            </a:r>
          </a:p>
          <a:p>
            <a:r>
              <a:rPr lang="es-ES" b="1" dirty="0"/>
              <a:t>Al hombre que cause divisiones, después de la primera y segunda amonestación, </a:t>
            </a:r>
            <a:r>
              <a:rPr lang="es-ES" b="1" u="sng" dirty="0">
                <a:highlight>
                  <a:srgbClr val="00FF00"/>
                </a:highlight>
              </a:rPr>
              <a:t>deséchalo,</a:t>
            </a:r>
            <a:r>
              <a:rPr lang="es-ES" b="1" dirty="0"/>
              <a:t> </a:t>
            </a:r>
          </a:p>
          <a:p>
            <a:r>
              <a:rPr lang="es-ES" b="1" u="sng" dirty="0">
                <a:solidFill>
                  <a:schemeClr val="bg1"/>
                </a:solidFill>
                <a:highlight>
                  <a:srgbClr val="000000"/>
                </a:highlight>
              </a:rPr>
              <a:t>“DESÉCHALO”.</a:t>
            </a:r>
            <a:r>
              <a:rPr lang="es-ES" b="1" dirty="0"/>
              <a:t> </a:t>
            </a:r>
          </a:p>
          <a:p>
            <a:r>
              <a:rPr lang="es-ES" b="1" dirty="0"/>
              <a:t>Es más fuerte que evitar.</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005" y="-1"/>
            <a:ext cx="4004995" cy="6857999"/>
          </a:xfrm>
          <a:prstGeom prst="rect">
            <a:avLst/>
          </a:prstGeom>
        </p:spPr>
      </p:pic>
    </p:spTree>
    <p:extLst>
      <p:ext uri="{BB962C8B-B14F-4D97-AF65-F5344CB8AC3E}">
        <p14:creationId xmlns:p14="http://schemas.microsoft.com/office/powerpoint/2010/main" val="396797764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dirty="0"/>
              <a:t>1. Debemos desechar las cuestiones necias e insensatas- No instruido, no educado, especulaciones de una mente educada a medias.</a:t>
            </a:r>
          </a:p>
          <a:p>
            <a:r>
              <a:rPr lang="es-ES" b="1" dirty="0"/>
              <a:t>2. ¿Por que hay que desecharlos?. </a:t>
            </a:r>
          </a:p>
          <a:p>
            <a:r>
              <a:rPr lang="es-ES" b="1" dirty="0"/>
              <a:t>Por que  producen altercados. </a:t>
            </a:r>
          </a:p>
          <a:p>
            <a:pPr algn="ctr"/>
            <a:r>
              <a:rPr lang="es-ES" b="1" u="sng" dirty="0">
                <a:highlight>
                  <a:srgbClr val="FFFF00"/>
                </a:highlight>
              </a:rPr>
              <a:t>II Timoteo.2:14. </a:t>
            </a:r>
          </a:p>
          <a:p>
            <a:r>
              <a:rPr lang="es-ES" b="1" dirty="0"/>
              <a:t>Recuérdales esto, encargándoles  solemnemente en la presencia de Dios, </a:t>
            </a:r>
            <a:r>
              <a:rPr lang="es-ES" b="1" u="sng" dirty="0">
                <a:highlight>
                  <a:srgbClr val="00FFFF"/>
                </a:highlight>
              </a:rPr>
              <a:t>que no contiendan</a:t>
            </a:r>
            <a:r>
              <a:rPr lang="es-ES" b="1" dirty="0"/>
              <a:t> sobre palabras, lo cual para nada aprovecha y lleva a los oyentes a la ruina. </a:t>
            </a:r>
          </a:p>
          <a:p>
            <a:pPr algn="ctr"/>
            <a:r>
              <a:rPr lang="es-ES" b="1" u="sng" dirty="0">
                <a:highlight>
                  <a:srgbClr val="FFFF00"/>
                </a:highlight>
              </a:rPr>
              <a:t>Tito.3:10.</a:t>
            </a:r>
          </a:p>
          <a:p>
            <a:r>
              <a:rPr lang="es-ES" b="1" dirty="0"/>
              <a:t>Al hombre que cause divisiones, después de la primera y segunda amonestación, </a:t>
            </a:r>
            <a:r>
              <a:rPr lang="es-ES" b="1" u="sng" dirty="0">
                <a:solidFill>
                  <a:schemeClr val="bg1"/>
                </a:solidFill>
                <a:highlight>
                  <a:srgbClr val="FF00FF"/>
                </a:highlight>
              </a:rPr>
              <a:t>deséchalo,</a:t>
            </a:r>
            <a:r>
              <a:rPr lang="es-ES" b="1"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1"/>
            <a:ext cx="4237148" cy="6857999"/>
          </a:xfrm>
          <a:prstGeom prst="rect">
            <a:avLst/>
          </a:prstGeom>
        </p:spPr>
      </p:pic>
    </p:spTree>
    <p:extLst>
      <p:ext uri="{BB962C8B-B14F-4D97-AF65-F5344CB8AC3E}">
        <p14:creationId xmlns:p14="http://schemas.microsoft.com/office/powerpoint/2010/main" val="321994636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E139DF6D-A110-4745-8D77-C42046E00503}"/>
              </a:ext>
            </a:extLst>
          </p:cNvPr>
          <p:cNvSpPr/>
          <p:nvPr/>
        </p:nvSpPr>
        <p:spPr>
          <a:xfrm>
            <a:off x="0" y="0"/>
            <a:ext cx="9144000"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25758" y="0"/>
            <a:ext cx="9144000" cy="1325563"/>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NO SER RENCILLOSO.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TIMOTEO.2:24.</a:t>
            </a:r>
          </a:p>
        </p:txBody>
      </p:sp>
      <p:sp>
        <p:nvSpPr>
          <p:cNvPr id="7" name="Marcador de contenido 6">
            <a:extLst>
              <a:ext uri="{FF2B5EF4-FFF2-40B4-BE49-F238E27FC236}">
                <a16:creationId xmlns:a16="http://schemas.microsoft.com/office/drawing/2014/main" id="{6BEA5ECD-323C-7FEC-08F8-269B29D244EC}"/>
              </a:ext>
            </a:extLst>
          </p:cNvPr>
          <p:cNvSpPr>
            <a:spLocks noGrp="1"/>
          </p:cNvSpPr>
          <p:nvPr>
            <p:ph idx="1"/>
          </p:nvPr>
        </p:nvSpPr>
        <p:spPr>
          <a:xfrm>
            <a:off x="-25758" y="1325561"/>
            <a:ext cx="5177307" cy="5532435"/>
          </a:xfrm>
        </p:spPr>
        <p:txBody>
          <a:bodyPr/>
          <a:lstStyle/>
          <a:p>
            <a:r>
              <a:rPr lang="es-ES" b="1" dirty="0"/>
              <a:t>Y el siervo del Señor </a:t>
            </a:r>
            <a:r>
              <a:rPr lang="es-ES" b="1" u="sng" dirty="0">
                <a:solidFill>
                  <a:schemeClr val="bg1"/>
                </a:solidFill>
                <a:highlight>
                  <a:srgbClr val="0000FF"/>
                </a:highlight>
              </a:rPr>
              <a:t>no debe ser rencilloso,</a:t>
            </a:r>
            <a:r>
              <a:rPr lang="es-ES" b="1" dirty="0"/>
              <a:t> sino amable para con todos, apto para enseñar, sufrido, </a:t>
            </a:r>
          </a:p>
          <a:p>
            <a:r>
              <a:rPr lang="es-ES" b="1" dirty="0"/>
              <a:t>Él siervo del Señor no debe ser contencioso, más bien no le es necesario luchar en tales minucias verbales.</a:t>
            </a:r>
          </a:p>
          <a:p>
            <a:r>
              <a:rPr lang="es-ES" b="1" dirty="0"/>
              <a:t>No es pendenciero o peleador, que entra en pleitos verbales por cualquier minucia.</a:t>
            </a:r>
          </a:p>
          <a:p>
            <a:r>
              <a:rPr lang="es-ES" b="1" dirty="0"/>
              <a:t>Que por todo esta peleando, todo le incomoda.</a:t>
            </a:r>
          </a:p>
          <a:p>
            <a:endParaRPr lang="es-NI"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549" y="1325563"/>
            <a:ext cx="4018209" cy="5532435"/>
          </a:xfrm>
          <a:prstGeom prst="rect">
            <a:avLst/>
          </a:prstGeom>
        </p:spPr>
      </p:pic>
    </p:spTree>
    <p:extLst>
      <p:ext uri="{BB962C8B-B14F-4D97-AF65-F5344CB8AC3E}">
        <p14:creationId xmlns:p14="http://schemas.microsoft.com/office/powerpoint/2010/main" val="28720370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DAC2D83B-BB99-7A81-A4C6-F89753C76CE6}"/>
              </a:ext>
            </a:extLst>
          </p:cNvPr>
          <p:cNvSpPr>
            <a:spLocks noGrp="1"/>
          </p:cNvSpPr>
          <p:nvPr>
            <p:ph idx="1"/>
          </p:nvPr>
        </p:nvSpPr>
        <p:spPr>
          <a:xfrm>
            <a:off x="0" y="0"/>
            <a:ext cx="4906851" cy="6835418"/>
          </a:xfrm>
        </p:spPr>
        <p:txBody>
          <a:bodyPr>
            <a:normAutofit lnSpcReduction="10000"/>
          </a:bodyPr>
          <a:lstStyle/>
          <a:p>
            <a:r>
              <a:rPr lang="es-ES" b="1" dirty="0"/>
              <a:t>Los que contendían sobre palabras. </a:t>
            </a:r>
          </a:p>
          <a:p>
            <a:pPr algn="ctr"/>
            <a:r>
              <a:rPr lang="es-ES" b="1" u="sng" dirty="0">
                <a:highlight>
                  <a:srgbClr val="FFFF00"/>
                </a:highlight>
              </a:rPr>
              <a:t>V.14. </a:t>
            </a:r>
          </a:p>
          <a:p>
            <a:r>
              <a:rPr lang="es-ES" b="1" dirty="0"/>
              <a:t>Recuérdales esto, encargándoles  solemnemente en la presencia de Dios, </a:t>
            </a:r>
            <a:r>
              <a:rPr lang="es-ES" b="1" u="sng" dirty="0">
                <a:solidFill>
                  <a:schemeClr val="bg1"/>
                </a:solidFill>
                <a:highlight>
                  <a:srgbClr val="FF0000"/>
                </a:highlight>
              </a:rPr>
              <a:t>que no contiendan</a:t>
            </a:r>
            <a:r>
              <a:rPr lang="es-ES" b="1" dirty="0"/>
              <a:t> sobre palabras, lo cual para nada aprovecha y lleva a los oyentes a la ruina. </a:t>
            </a:r>
          </a:p>
          <a:p>
            <a:r>
              <a:rPr lang="es-ES" b="1" dirty="0"/>
              <a:t>Se ocupaban en lo que produce contiendas. </a:t>
            </a:r>
          </a:p>
          <a:p>
            <a:pPr algn="ctr"/>
            <a:r>
              <a:rPr lang="es-ES" b="1" u="sng" dirty="0">
                <a:highlight>
                  <a:srgbClr val="FFFF00"/>
                </a:highlight>
              </a:rPr>
              <a:t>V.23.</a:t>
            </a:r>
          </a:p>
          <a:p>
            <a:r>
              <a:rPr lang="es-ES" b="1" u="sng" dirty="0">
                <a:solidFill>
                  <a:schemeClr val="bg1"/>
                </a:solidFill>
                <a:highlight>
                  <a:srgbClr val="000080"/>
                </a:highlight>
              </a:rPr>
              <a:t>Pero rechaza</a:t>
            </a:r>
            <a:r>
              <a:rPr lang="es-ES" b="1" dirty="0"/>
              <a:t> los razonamientos necios e ignorantes, sabiendo que producen altercados.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2"/>
            <a:ext cx="4237149" cy="6835417"/>
          </a:xfrm>
          <a:prstGeom prst="rect">
            <a:avLst/>
          </a:prstGeom>
        </p:spPr>
      </p:pic>
    </p:spTree>
    <p:extLst>
      <p:ext uri="{BB962C8B-B14F-4D97-AF65-F5344CB8AC3E}">
        <p14:creationId xmlns:p14="http://schemas.microsoft.com/office/powerpoint/2010/main" val="2221519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D22280AE-537D-02D7-EA81-E6F218F31DD1}"/>
              </a:ext>
            </a:extLst>
          </p:cNvPr>
          <p:cNvSpPr>
            <a:spLocks noGrp="1"/>
          </p:cNvSpPr>
          <p:nvPr>
            <p:ph idx="1"/>
          </p:nvPr>
        </p:nvSpPr>
        <p:spPr>
          <a:xfrm>
            <a:off x="0" y="0"/>
            <a:ext cx="4752303" cy="6858000"/>
          </a:xfrm>
        </p:spPr>
        <p:txBody>
          <a:bodyPr/>
          <a:lstStyle/>
          <a:p>
            <a:r>
              <a:rPr lang="es-ES" b="1" dirty="0"/>
              <a:t>1. Él siervo del Señor es amable- Afable, gentil, Aquí se trata la actitud correcta al enseñar la verdad a otros este adjetivo se usa en: </a:t>
            </a:r>
          </a:p>
          <a:p>
            <a:pPr algn="ctr"/>
            <a:r>
              <a:rPr lang="es-ES" b="1" u="sng" dirty="0">
                <a:highlight>
                  <a:srgbClr val="FFFF00"/>
                </a:highlight>
              </a:rPr>
              <a:t>I Tesalonicenses.2:7. </a:t>
            </a:r>
          </a:p>
          <a:p>
            <a:r>
              <a:rPr lang="es-ES" b="1" dirty="0"/>
              <a:t>Más bien </a:t>
            </a:r>
            <a:r>
              <a:rPr lang="es-ES" b="1" u="sng" dirty="0">
                <a:solidFill>
                  <a:schemeClr val="bg1"/>
                </a:solidFill>
                <a:highlight>
                  <a:srgbClr val="008000"/>
                </a:highlight>
              </a:rPr>
              <a:t>demostramos ser benignos</a:t>
            </a:r>
            <a:r>
              <a:rPr lang="es-ES" b="1" dirty="0"/>
              <a:t> entre vosotros, como una madre que cría con ternura a sus propios hijos. </a:t>
            </a:r>
          </a:p>
          <a:p>
            <a:r>
              <a:rPr lang="es-ES" b="1" u="sng" dirty="0">
                <a:solidFill>
                  <a:schemeClr val="bg1"/>
                </a:solidFill>
                <a:highlight>
                  <a:srgbClr val="000000"/>
                </a:highlight>
              </a:rPr>
              <a:t>“TIERNO”.</a:t>
            </a:r>
          </a:p>
          <a:p>
            <a:r>
              <a:rPr lang="es-ES" b="1" dirty="0"/>
              <a:t>2. Apto para enseñar adiestrado en la enseñanza. </a:t>
            </a:r>
          </a:p>
          <a:p>
            <a:pPr algn="ctr"/>
            <a:r>
              <a:rPr lang="es-ES" b="1" u="sng" dirty="0">
                <a:highlight>
                  <a:srgbClr val="FFFF00"/>
                </a:highlight>
              </a:rPr>
              <a:t>I Timoteo.3:2.</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2304" y="-1"/>
            <a:ext cx="4391695" cy="6857999"/>
          </a:xfrm>
          <a:prstGeom prst="rect">
            <a:avLst/>
          </a:prstGeom>
        </p:spPr>
      </p:pic>
    </p:spTree>
    <p:extLst>
      <p:ext uri="{BB962C8B-B14F-4D97-AF65-F5344CB8AC3E}">
        <p14:creationId xmlns:p14="http://schemas.microsoft.com/office/powerpoint/2010/main" val="115778030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dirty="0"/>
              <a:t>Un obispo debe ser, pues, irreprochable, marido de una sola mujer, sobrio, prudente, </a:t>
            </a:r>
            <a:r>
              <a:rPr lang="es-ES" b="1" u="sng" dirty="0">
                <a:solidFill>
                  <a:schemeClr val="bg1"/>
                </a:solidFill>
                <a:highlight>
                  <a:srgbClr val="800080"/>
                </a:highlight>
              </a:rPr>
              <a:t>de conducta decorosa,</a:t>
            </a:r>
            <a:r>
              <a:rPr lang="es-ES" b="1" dirty="0"/>
              <a:t> hospitalario, apto para enseñar, </a:t>
            </a:r>
          </a:p>
          <a:p>
            <a:r>
              <a:rPr lang="es-ES" b="1" dirty="0"/>
              <a:t>3. Sufrido, soportando el mal. </a:t>
            </a:r>
          </a:p>
          <a:p>
            <a:pPr algn="ctr"/>
            <a:r>
              <a:rPr lang="es-ES" b="1" u="sng" dirty="0">
                <a:highlight>
                  <a:srgbClr val="FFFF00"/>
                </a:highlight>
              </a:rPr>
              <a:t>Tito.2:7-8.</a:t>
            </a:r>
          </a:p>
          <a:p>
            <a:r>
              <a:rPr lang="es-ES" b="1" u="sng" dirty="0">
                <a:highlight>
                  <a:srgbClr val="00FF00"/>
                </a:highlight>
              </a:rPr>
              <a:t>muéstrate en todo como ejemplo de buenas obras,</a:t>
            </a:r>
            <a:r>
              <a:rPr lang="es-ES" b="1" dirty="0"/>
              <a:t> con pureza de doctrina, con dignidad, </a:t>
            </a:r>
          </a:p>
          <a:p>
            <a:pPr algn="ctr"/>
            <a:r>
              <a:rPr lang="es-ES" b="1" u="sng" dirty="0">
                <a:highlight>
                  <a:srgbClr val="FFFF00"/>
                </a:highlight>
              </a:rPr>
              <a:t>V.8.</a:t>
            </a:r>
          </a:p>
          <a:p>
            <a:r>
              <a:rPr lang="es-ES" b="1" u="sng" dirty="0">
                <a:highlight>
                  <a:srgbClr val="00FFFF"/>
                </a:highlight>
              </a:rPr>
              <a:t>con palabra sana e irreprochable,</a:t>
            </a:r>
            <a:r>
              <a:rPr lang="es-ES" b="1" dirty="0"/>
              <a:t> a fin de que el adversario se avergüence al no tener nada malo que decir de nosotros.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7148" cy="6835417"/>
          </a:xfrm>
          <a:prstGeom prst="rect">
            <a:avLst/>
          </a:prstGeom>
        </p:spPr>
      </p:pic>
    </p:spTree>
    <p:extLst>
      <p:ext uri="{BB962C8B-B14F-4D97-AF65-F5344CB8AC3E}">
        <p14:creationId xmlns:p14="http://schemas.microsoft.com/office/powerpoint/2010/main" val="6382062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DC957342-3154-464B-8A9A-FA4C4E140A29}"/>
              </a:ext>
            </a:extLst>
          </p:cNvPr>
          <p:cNvSpPr/>
          <p:nvPr/>
        </p:nvSpPr>
        <p:spPr>
          <a:xfrm>
            <a:off x="1" y="0"/>
            <a:ext cx="9144000"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 y="0"/>
            <a:ext cx="9143998" cy="1325563"/>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PERSISTE.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TIMOTEO.3:14.</a:t>
            </a:r>
          </a:p>
        </p:txBody>
      </p:sp>
      <p:sp>
        <p:nvSpPr>
          <p:cNvPr id="7" name="Marcador de contenido 6">
            <a:extLst>
              <a:ext uri="{FF2B5EF4-FFF2-40B4-BE49-F238E27FC236}">
                <a16:creationId xmlns:a16="http://schemas.microsoft.com/office/drawing/2014/main" id="{2C657D01-6560-48CF-7707-42C69BF733B2}"/>
              </a:ext>
            </a:extLst>
          </p:cNvPr>
          <p:cNvSpPr>
            <a:spLocks noGrp="1"/>
          </p:cNvSpPr>
          <p:nvPr>
            <p:ph idx="1"/>
          </p:nvPr>
        </p:nvSpPr>
        <p:spPr>
          <a:xfrm>
            <a:off x="0" y="1325561"/>
            <a:ext cx="5221357" cy="5532435"/>
          </a:xfrm>
        </p:spPr>
        <p:txBody>
          <a:bodyPr/>
          <a:lstStyle/>
          <a:p>
            <a:r>
              <a:rPr lang="es-ES" b="1" dirty="0"/>
              <a:t>Tú, sin embargo, </a:t>
            </a:r>
            <a:r>
              <a:rPr lang="es-ES" b="1" u="sng" dirty="0">
                <a:solidFill>
                  <a:schemeClr val="bg1"/>
                </a:solidFill>
                <a:highlight>
                  <a:srgbClr val="FF00FF"/>
                </a:highlight>
              </a:rPr>
              <a:t>persiste</a:t>
            </a:r>
            <a:r>
              <a:rPr lang="es-ES" b="1" dirty="0"/>
              <a:t> en las cosas que has aprendido y de las cuales te convenciste, sabiendo de quiénes las has aprendido; </a:t>
            </a:r>
          </a:p>
          <a:p>
            <a:r>
              <a:rPr lang="es-ES" b="1" dirty="0"/>
              <a:t>Se introduce un contraste con los malos hombres del Versículo anterior. </a:t>
            </a:r>
          </a:p>
          <a:p>
            <a:pPr algn="ctr"/>
            <a:r>
              <a:rPr lang="es-ES" b="1" u="sng" dirty="0">
                <a:highlight>
                  <a:srgbClr val="FFFF00"/>
                </a:highlight>
              </a:rPr>
              <a:t>V.13.</a:t>
            </a:r>
          </a:p>
          <a:p>
            <a:r>
              <a:rPr lang="es-ES" b="1" u="sng" dirty="0">
                <a:solidFill>
                  <a:schemeClr val="bg1"/>
                </a:solidFill>
                <a:highlight>
                  <a:srgbClr val="0000FF"/>
                </a:highlight>
              </a:rPr>
              <a:t>Pero los hombres malos</a:t>
            </a:r>
            <a:r>
              <a:rPr lang="es-ES" b="1" dirty="0"/>
              <a:t> e impostores irán de mal en peor, engañando y siendo engañados. </a:t>
            </a:r>
          </a:p>
          <a:p>
            <a:endParaRPr lang="es-NI" b="1"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854" y="1325563"/>
            <a:ext cx="3812145" cy="5532435"/>
          </a:xfrm>
          <a:prstGeom prst="rect">
            <a:avLst/>
          </a:prstGeom>
        </p:spPr>
      </p:pic>
    </p:spTree>
    <p:extLst>
      <p:ext uri="{BB962C8B-B14F-4D97-AF65-F5344CB8AC3E}">
        <p14:creationId xmlns:p14="http://schemas.microsoft.com/office/powerpoint/2010/main" val="342535048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u="sng" dirty="0">
                <a:solidFill>
                  <a:schemeClr val="bg1"/>
                </a:solidFill>
                <a:highlight>
                  <a:srgbClr val="008000"/>
                </a:highlight>
              </a:rPr>
              <a:t>guardando</a:t>
            </a:r>
            <a:r>
              <a:rPr lang="es-ES" b="1" dirty="0"/>
              <a:t> la fe y una buena conciencia, que algunos han rechazado y naufragaron en lo que toca a la fe. </a:t>
            </a:r>
          </a:p>
          <a:p>
            <a:r>
              <a:rPr lang="es-ES" b="1" u="sng" dirty="0">
                <a:solidFill>
                  <a:schemeClr val="bg1"/>
                </a:solidFill>
                <a:highlight>
                  <a:srgbClr val="000000"/>
                </a:highlight>
              </a:rPr>
              <a:t>“TENIENDO”.</a:t>
            </a:r>
            <a:r>
              <a:rPr lang="es-ES" b="1" dirty="0"/>
              <a:t> </a:t>
            </a:r>
          </a:p>
          <a:p>
            <a:pPr algn="ctr"/>
            <a:r>
              <a:rPr lang="es-ES" b="1" u="sng" dirty="0">
                <a:highlight>
                  <a:srgbClr val="FFFF00"/>
                </a:highlight>
              </a:rPr>
              <a:t>Apocalipsis.3:11. </a:t>
            </a:r>
          </a:p>
          <a:p>
            <a:r>
              <a:rPr lang="es-ES" b="1" dirty="0"/>
              <a:t>'Vengo pronto; </a:t>
            </a:r>
            <a:r>
              <a:rPr lang="es-ES" b="1" u="sng" dirty="0">
                <a:solidFill>
                  <a:schemeClr val="bg1"/>
                </a:solidFill>
                <a:highlight>
                  <a:srgbClr val="800080"/>
                </a:highlight>
              </a:rPr>
              <a:t>retén firme</a:t>
            </a:r>
            <a:r>
              <a:rPr lang="es-ES" b="1" dirty="0"/>
              <a:t> lo que tienes, para que nadie tome tu corona. </a:t>
            </a:r>
          </a:p>
          <a:p>
            <a:r>
              <a:rPr lang="es-ES" b="1" u="sng" dirty="0">
                <a:solidFill>
                  <a:schemeClr val="bg1"/>
                </a:solidFill>
                <a:highlight>
                  <a:srgbClr val="000000"/>
                </a:highlight>
              </a:rPr>
              <a:t>“RETEN”.</a:t>
            </a:r>
          </a:p>
          <a:p>
            <a:r>
              <a:rPr lang="es-ES" b="1" dirty="0"/>
              <a:t>La palabra reten, reteniendo guardando tienen el mismo significado en la palabra hebrea.</a:t>
            </a:r>
          </a:p>
          <a:p>
            <a:r>
              <a:rPr lang="es-ES" b="1" u="sng" dirty="0">
                <a:solidFill>
                  <a:schemeClr val="bg1"/>
                </a:solidFill>
                <a:highlight>
                  <a:srgbClr val="000000"/>
                </a:highlight>
              </a:rPr>
              <a:t>“RETENIENDO”.</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p:spPr>
      </p:pic>
    </p:spTree>
    <p:extLst>
      <p:ext uri="{BB962C8B-B14F-4D97-AF65-F5344CB8AC3E}">
        <p14:creationId xmlns:p14="http://schemas.microsoft.com/office/powerpoint/2010/main" val="261937668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5B55C4D2-F3CE-E7D3-4971-10EEF3D1A911}"/>
              </a:ext>
            </a:extLst>
          </p:cNvPr>
          <p:cNvSpPr>
            <a:spLocks noGrp="1"/>
          </p:cNvSpPr>
          <p:nvPr>
            <p:ph idx="1"/>
          </p:nvPr>
        </p:nvSpPr>
        <p:spPr>
          <a:xfrm>
            <a:off x="0" y="0"/>
            <a:ext cx="4810539" cy="6858000"/>
          </a:xfrm>
        </p:spPr>
        <p:txBody>
          <a:bodyPr/>
          <a:lstStyle/>
          <a:p>
            <a:r>
              <a:rPr lang="es-ES" b="1" dirty="0"/>
              <a:t>Los malos hombres iban a  avanzar de mal en peor, no basta sencillamente aprender la verdad, hay que persistir en ella. </a:t>
            </a:r>
          </a:p>
          <a:p>
            <a:pPr algn="ctr"/>
            <a:r>
              <a:rPr lang="es-ES" b="1" u="sng" dirty="0">
                <a:highlight>
                  <a:srgbClr val="FFFF00"/>
                </a:highlight>
              </a:rPr>
              <a:t>Efesios.4:14.</a:t>
            </a:r>
          </a:p>
          <a:p>
            <a:r>
              <a:rPr lang="es-ES" b="1" dirty="0"/>
              <a:t>para que ya no seamos niños, sacudidos por las olas y llevados de aquí para allá por todo viento de doctrina, </a:t>
            </a:r>
            <a:r>
              <a:rPr lang="es-ES" b="1" u="sng" dirty="0">
                <a:solidFill>
                  <a:schemeClr val="bg1"/>
                </a:solidFill>
                <a:highlight>
                  <a:srgbClr val="FF0000"/>
                </a:highlight>
              </a:rPr>
              <a:t>por la astucia de los hombres, por las artimañas engañosas del error;</a:t>
            </a:r>
            <a:r>
              <a:rPr lang="es-ES" b="1" dirty="0"/>
              <a:t> </a:t>
            </a:r>
          </a:p>
          <a:p>
            <a:r>
              <a:rPr lang="es-ES" b="1" dirty="0"/>
              <a:t>Hay que permanecer en la doctrina. </a:t>
            </a:r>
          </a:p>
          <a:p>
            <a:pPr algn="ctr"/>
            <a:r>
              <a:rPr lang="es-ES" b="1" u="sng" dirty="0">
                <a:highlight>
                  <a:srgbClr val="FFFF00"/>
                </a:highlight>
              </a:rPr>
              <a:t>Hechos.2:42.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8000"/>
          </a:xfrm>
          <a:prstGeom prst="rect">
            <a:avLst/>
          </a:prstGeom>
        </p:spPr>
      </p:pic>
    </p:spTree>
    <p:extLst>
      <p:ext uri="{BB962C8B-B14F-4D97-AF65-F5344CB8AC3E}">
        <p14:creationId xmlns:p14="http://schemas.microsoft.com/office/powerpoint/2010/main" val="18913069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47A24B0C-80C9-C2D2-E8F7-B1814DCAC5C0}"/>
              </a:ext>
            </a:extLst>
          </p:cNvPr>
          <p:cNvSpPr>
            <a:spLocks noGrp="1"/>
          </p:cNvSpPr>
          <p:nvPr>
            <p:ph idx="1"/>
          </p:nvPr>
        </p:nvSpPr>
        <p:spPr>
          <a:xfrm>
            <a:off x="0" y="0"/>
            <a:ext cx="4906851" cy="6858000"/>
          </a:xfrm>
        </p:spPr>
        <p:txBody>
          <a:bodyPr>
            <a:normAutofit fontScale="92500" lnSpcReduction="10000"/>
          </a:bodyPr>
          <a:lstStyle/>
          <a:p>
            <a:r>
              <a:rPr lang="es-ES" b="1" u="sng" dirty="0">
                <a:solidFill>
                  <a:schemeClr val="bg1"/>
                </a:solidFill>
                <a:highlight>
                  <a:srgbClr val="000080"/>
                </a:highlight>
              </a:rPr>
              <a:t>Y se dedicaban continuamente</a:t>
            </a:r>
            <a:r>
              <a:rPr lang="es-ES" b="1" dirty="0"/>
              <a:t> a las enseñanzas de los apóstoles, a la comunión, al partimiento del pan y a la oración. </a:t>
            </a:r>
          </a:p>
          <a:p>
            <a:pPr algn="ctr"/>
            <a:r>
              <a:rPr lang="es-ES" b="1" u="sng" dirty="0">
                <a:highlight>
                  <a:srgbClr val="FFFF00"/>
                </a:highlight>
              </a:rPr>
              <a:t>II Juan.9-11.</a:t>
            </a:r>
          </a:p>
          <a:p>
            <a:r>
              <a:rPr lang="es-ES" b="1" u="sng" dirty="0">
                <a:solidFill>
                  <a:schemeClr val="bg1"/>
                </a:solidFill>
                <a:highlight>
                  <a:srgbClr val="008000"/>
                </a:highlight>
              </a:rPr>
              <a:t>Todo el que se desvía</a:t>
            </a:r>
            <a:r>
              <a:rPr lang="es-ES" b="1" dirty="0"/>
              <a:t> y no permanece en la enseñanza de Cristo, no tiene a Dios; el que permanece en la enseñanza tiene tanto al Padre como al Hijo. </a:t>
            </a:r>
          </a:p>
          <a:p>
            <a:pPr algn="ctr"/>
            <a:r>
              <a:rPr lang="es-ES" b="1" u="sng" dirty="0">
                <a:highlight>
                  <a:srgbClr val="FFFF00"/>
                </a:highlight>
              </a:rPr>
              <a:t>V.10.</a:t>
            </a:r>
          </a:p>
          <a:p>
            <a:r>
              <a:rPr lang="es-ES" b="1" dirty="0"/>
              <a:t>Si alguno viene a vosotros y no trae esta enseñanza, </a:t>
            </a:r>
            <a:r>
              <a:rPr lang="es-ES" b="1" u="sng" dirty="0">
                <a:solidFill>
                  <a:schemeClr val="bg1"/>
                </a:solidFill>
                <a:highlight>
                  <a:srgbClr val="800080"/>
                </a:highlight>
              </a:rPr>
              <a:t>no lo recibáis en casa, ni lo saludéis,</a:t>
            </a:r>
          </a:p>
          <a:p>
            <a:pPr algn="ctr"/>
            <a:r>
              <a:rPr lang="es-ES" b="1" u="sng" dirty="0">
                <a:highlight>
                  <a:srgbClr val="FFFF00"/>
                </a:highlight>
              </a:rPr>
              <a:t>V.11.</a:t>
            </a:r>
          </a:p>
          <a:p>
            <a:r>
              <a:rPr lang="es-ES" b="1" dirty="0"/>
              <a:t>pues el que lo saluda </a:t>
            </a:r>
            <a:r>
              <a:rPr lang="es-ES" b="1" u="sng" dirty="0">
                <a:highlight>
                  <a:srgbClr val="00FF00"/>
                </a:highlight>
              </a:rPr>
              <a:t>participa en sus malas obras.</a:t>
            </a:r>
            <a:r>
              <a:rPr lang="es-ES" b="1" dirty="0"/>
              <a:t> </a:t>
            </a:r>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423206532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dirty="0"/>
              <a:t>Timoteo debía permanecer en lo que había aprendido desde la niñez. </a:t>
            </a:r>
          </a:p>
          <a:p>
            <a:pPr algn="ctr"/>
            <a:r>
              <a:rPr lang="es-ES" b="1" u="sng" dirty="0">
                <a:highlight>
                  <a:srgbClr val="FFFF00"/>
                </a:highlight>
              </a:rPr>
              <a:t>II Timoteo.3:15. </a:t>
            </a:r>
          </a:p>
          <a:p>
            <a:r>
              <a:rPr lang="es-ES" b="1" u="sng" dirty="0">
                <a:highlight>
                  <a:srgbClr val="00FFFF"/>
                </a:highlight>
              </a:rPr>
              <a:t>y que desde la niñez has sabido las Sagradas Escrituras,</a:t>
            </a:r>
            <a:r>
              <a:rPr lang="es-ES" b="1" dirty="0"/>
              <a:t> las cuales te pueden dar la sabiduría que lleva a la salvación mediante la fe en Cristo Jesús. </a:t>
            </a:r>
          </a:p>
          <a:p>
            <a:r>
              <a:rPr lang="es-ES" b="1" dirty="0"/>
              <a:t>Y las aprendió de su abuela y madre. </a:t>
            </a:r>
          </a:p>
          <a:p>
            <a:pPr algn="ctr"/>
            <a:r>
              <a:rPr lang="es-ES" b="1" u="sng" dirty="0">
                <a:highlight>
                  <a:srgbClr val="FFFF00"/>
                </a:highlight>
              </a:rPr>
              <a:t>II Timoteo.1:5.</a:t>
            </a:r>
          </a:p>
          <a:p>
            <a:r>
              <a:rPr lang="es-ES" b="1" u="sng" dirty="0">
                <a:solidFill>
                  <a:schemeClr val="bg1"/>
                </a:solidFill>
                <a:highlight>
                  <a:srgbClr val="FF00FF"/>
                </a:highlight>
              </a:rPr>
              <a:t>Porque tengo presente la fe sincera que hay en ti,</a:t>
            </a:r>
            <a:r>
              <a:rPr lang="es-ES" b="1" dirty="0"/>
              <a:t> la cual habitó primero en tu abuela Loida y en tu madre Eunice, y estoy seguro que en ti también.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003" y="-1"/>
            <a:ext cx="4146997" cy="6857999"/>
          </a:xfrm>
          <a:prstGeom prst="rect">
            <a:avLst/>
          </a:prstGeom>
        </p:spPr>
      </p:pic>
    </p:spTree>
    <p:extLst>
      <p:ext uri="{BB962C8B-B14F-4D97-AF65-F5344CB8AC3E}">
        <p14:creationId xmlns:p14="http://schemas.microsoft.com/office/powerpoint/2010/main" val="297101323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F53D1E9D-F8A1-4FF5-90A6-F9E3B3813D65}"/>
              </a:ext>
            </a:extLst>
          </p:cNvPr>
          <p:cNvSpPr/>
          <p:nvPr/>
        </p:nvSpPr>
        <p:spPr>
          <a:xfrm>
            <a:off x="0" y="0"/>
            <a:ext cx="9143999" cy="113334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3999" cy="1133341"/>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PREDICA LA PALABRA.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TIMOTEO.4:2.</a:t>
            </a:r>
          </a:p>
        </p:txBody>
      </p:sp>
      <p:sp>
        <p:nvSpPr>
          <p:cNvPr id="7" name="Marcador de contenido 6">
            <a:extLst>
              <a:ext uri="{FF2B5EF4-FFF2-40B4-BE49-F238E27FC236}">
                <a16:creationId xmlns:a16="http://schemas.microsoft.com/office/drawing/2014/main" id="{D23B5B4D-3925-E313-3FDE-85149607DC00}"/>
              </a:ext>
            </a:extLst>
          </p:cNvPr>
          <p:cNvSpPr>
            <a:spLocks noGrp="1"/>
          </p:cNvSpPr>
          <p:nvPr>
            <p:ph idx="1"/>
          </p:nvPr>
        </p:nvSpPr>
        <p:spPr>
          <a:xfrm>
            <a:off x="0" y="1133340"/>
            <a:ext cx="5208104" cy="5724659"/>
          </a:xfrm>
        </p:spPr>
        <p:txBody>
          <a:bodyPr>
            <a:normAutofit fontScale="92500" lnSpcReduction="20000"/>
          </a:bodyPr>
          <a:lstStyle/>
          <a:p>
            <a:r>
              <a:rPr lang="es-ES" b="1" u="sng" dirty="0">
                <a:solidFill>
                  <a:schemeClr val="bg1"/>
                </a:solidFill>
                <a:highlight>
                  <a:srgbClr val="0000FF"/>
                </a:highlight>
              </a:rPr>
              <a:t>Predica la palabra;</a:t>
            </a:r>
            <a:r>
              <a:rPr lang="es-ES" b="1" dirty="0"/>
              <a:t> insiste a tiempo y fuera de tiempo; redarguye, reprende, exhorta con mucha paciencia e instrucción. </a:t>
            </a:r>
          </a:p>
          <a:p>
            <a:r>
              <a:rPr lang="es-ES" b="1" dirty="0"/>
              <a:t>El verbo Griego es “KERUSSO”- Que significa ser un heraldo, uno que proclama públicamente y sin miedo. </a:t>
            </a:r>
          </a:p>
          <a:p>
            <a:pPr algn="ctr"/>
            <a:r>
              <a:rPr lang="es-ES" b="1" u="sng" dirty="0">
                <a:highlight>
                  <a:srgbClr val="FFFF00"/>
                </a:highlight>
              </a:rPr>
              <a:t>Marcos.1:45. </a:t>
            </a:r>
          </a:p>
          <a:p>
            <a:r>
              <a:rPr lang="es-ES" b="1" dirty="0"/>
              <a:t>Pero él, en cuanto salió, </a:t>
            </a:r>
            <a:r>
              <a:rPr lang="es-ES" b="1" u="sng" dirty="0">
                <a:solidFill>
                  <a:schemeClr val="bg1"/>
                </a:solidFill>
                <a:highlight>
                  <a:srgbClr val="FF0000"/>
                </a:highlight>
              </a:rPr>
              <a:t>comenzó a proclamarlo</a:t>
            </a:r>
            <a:r>
              <a:rPr lang="es-ES" b="1" dirty="0"/>
              <a:t> abiertamente y a divulgar el hecho, a tal punto que Jesús ya no podía entrar públicamente en ninguna ciudad, sino que se quedaba fuera en lugares despoblados; y venían a El de todas partes.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8518" y="1133341"/>
            <a:ext cx="4095482" cy="5724658"/>
          </a:xfrm>
          <a:prstGeom prst="rect">
            <a:avLst/>
          </a:prstGeom>
        </p:spPr>
      </p:pic>
    </p:spTree>
    <p:extLst>
      <p:ext uri="{BB962C8B-B14F-4D97-AF65-F5344CB8AC3E}">
        <p14:creationId xmlns:p14="http://schemas.microsoft.com/office/powerpoint/2010/main" val="212412819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3B9E58E7-E7B2-2835-E806-8102C95AD5DA}"/>
              </a:ext>
            </a:extLst>
          </p:cNvPr>
          <p:cNvSpPr>
            <a:spLocks noGrp="1"/>
          </p:cNvSpPr>
          <p:nvPr>
            <p:ph idx="1"/>
          </p:nvPr>
        </p:nvSpPr>
        <p:spPr>
          <a:xfrm>
            <a:off x="0" y="-2"/>
            <a:ext cx="4906849" cy="6858002"/>
          </a:xfrm>
        </p:spPr>
        <p:txBody>
          <a:bodyPr>
            <a:normAutofit lnSpcReduction="10000"/>
          </a:bodyPr>
          <a:lstStyle/>
          <a:p>
            <a:r>
              <a:rPr lang="es-ES" b="1" dirty="0"/>
              <a:t>“PROCLAMAR ABIERTAMENTE EL HECHO”. </a:t>
            </a:r>
          </a:p>
          <a:p>
            <a:pPr algn="ctr"/>
            <a:r>
              <a:rPr lang="es-ES" b="1" u="sng" dirty="0">
                <a:highlight>
                  <a:srgbClr val="FFFF00"/>
                </a:highlight>
              </a:rPr>
              <a:t>Romanos.10:14.</a:t>
            </a:r>
          </a:p>
          <a:p>
            <a:r>
              <a:rPr lang="es-ES" b="1" dirty="0"/>
              <a:t>¿Cómo, pues, invocarán a aquel en quien no han creído? </a:t>
            </a:r>
            <a:r>
              <a:rPr lang="es-ES" b="1" u="sng" dirty="0">
                <a:solidFill>
                  <a:schemeClr val="bg1"/>
                </a:solidFill>
                <a:highlight>
                  <a:srgbClr val="000080"/>
                </a:highlight>
              </a:rPr>
              <a:t>¿Y cómo creerán en aquel de quien no han oído?</a:t>
            </a:r>
            <a:r>
              <a:rPr lang="es-ES" b="1" dirty="0"/>
              <a:t> ¿Y cómo oirán sin haber quien les predique? </a:t>
            </a:r>
          </a:p>
          <a:p>
            <a:r>
              <a:rPr lang="es-ES" b="1" dirty="0"/>
              <a:t>Este versículo se conecta estrechamente con: </a:t>
            </a:r>
          </a:p>
          <a:p>
            <a:pPr algn="ctr"/>
            <a:r>
              <a:rPr lang="es-ES" b="1" u="sng" dirty="0">
                <a:highlight>
                  <a:srgbClr val="FFFF00"/>
                </a:highlight>
              </a:rPr>
              <a:t>II Timoteo.3:14-17.</a:t>
            </a:r>
          </a:p>
          <a:p>
            <a:r>
              <a:rPr lang="es-ES" b="1" dirty="0"/>
              <a:t>Tú, sin embargo, </a:t>
            </a:r>
            <a:r>
              <a:rPr lang="es-ES" b="1" u="sng" dirty="0">
                <a:solidFill>
                  <a:schemeClr val="bg1"/>
                </a:solidFill>
                <a:highlight>
                  <a:srgbClr val="008000"/>
                </a:highlight>
              </a:rPr>
              <a:t>persiste en las cosas que has aprendido</a:t>
            </a:r>
            <a:r>
              <a:rPr lang="es-ES" b="1" dirty="0"/>
              <a:t> y de las cuales te convenciste, sabiendo de quiénes las has aprendido; </a:t>
            </a:r>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23043680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C1829B66-3CBC-DFD5-D5EF-16030C9FD5B3}"/>
              </a:ext>
            </a:extLst>
          </p:cNvPr>
          <p:cNvSpPr>
            <a:spLocks noGrp="1"/>
          </p:cNvSpPr>
          <p:nvPr>
            <p:ph idx="1"/>
          </p:nvPr>
        </p:nvSpPr>
        <p:spPr>
          <a:xfrm>
            <a:off x="0" y="0"/>
            <a:ext cx="4906851" cy="6858000"/>
          </a:xfrm>
        </p:spPr>
        <p:txBody>
          <a:bodyPr>
            <a:normAutofit fontScale="92500" lnSpcReduction="10000"/>
          </a:bodyPr>
          <a:lstStyle/>
          <a:p>
            <a:pPr algn="ctr"/>
            <a:r>
              <a:rPr lang="es-ES" b="1" u="sng" dirty="0">
                <a:highlight>
                  <a:srgbClr val="FFFF00"/>
                </a:highlight>
              </a:rPr>
              <a:t>V.15.</a:t>
            </a:r>
          </a:p>
          <a:p>
            <a:r>
              <a:rPr lang="es-ES" b="1" u="sng" dirty="0">
                <a:solidFill>
                  <a:schemeClr val="bg1"/>
                </a:solidFill>
                <a:highlight>
                  <a:srgbClr val="800080"/>
                </a:highlight>
              </a:rPr>
              <a:t>y que desde la niñez has sabido las Sagradas Escrituras,</a:t>
            </a:r>
            <a:r>
              <a:rPr lang="es-ES" b="1" dirty="0"/>
              <a:t> las cuales te pueden dar la sabiduría que lleva a la salvación mediante la fe en Cristo Jesús. </a:t>
            </a:r>
          </a:p>
          <a:p>
            <a:pPr algn="ctr"/>
            <a:r>
              <a:rPr lang="es-ES" b="1" u="sng" dirty="0">
                <a:highlight>
                  <a:srgbClr val="FFFF00"/>
                </a:highlight>
              </a:rPr>
              <a:t>V.16.</a:t>
            </a:r>
          </a:p>
          <a:p>
            <a:r>
              <a:rPr lang="es-ES" b="1" u="sng" dirty="0">
                <a:highlight>
                  <a:srgbClr val="00FF00"/>
                </a:highlight>
              </a:rPr>
              <a:t>Toda Escritura es inspirada por Dios y útil para enseñar,</a:t>
            </a:r>
            <a:r>
              <a:rPr lang="es-ES" b="1" dirty="0"/>
              <a:t> para reprender, para corregir, para instruir en justicia, </a:t>
            </a:r>
          </a:p>
          <a:p>
            <a:pPr algn="ctr"/>
            <a:r>
              <a:rPr lang="es-ES" b="1" u="sng" dirty="0">
                <a:highlight>
                  <a:srgbClr val="FFFF00"/>
                </a:highlight>
              </a:rPr>
              <a:t>V.17.</a:t>
            </a:r>
          </a:p>
          <a:p>
            <a:r>
              <a:rPr lang="es-ES" b="1" u="sng" dirty="0">
                <a:highlight>
                  <a:srgbClr val="00FFFF"/>
                </a:highlight>
              </a:rPr>
              <a:t>a fin de que el hombre de Dios sea perfecto,</a:t>
            </a:r>
            <a:r>
              <a:rPr lang="es-ES" b="1" dirty="0"/>
              <a:t> equipado para toda buena obra. </a:t>
            </a:r>
          </a:p>
          <a:p>
            <a:r>
              <a:rPr lang="es-ES" b="1" dirty="0"/>
              <a:t>La razón por que predicar la palabra es que ella ha sido inspirada por Dios.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p:spPr>
      </p:pic>
    </p:spTree>
    <p:extLst>
      <p:ext uri="{BB962C8B-B14F-4D97-AF65-F5344CB8AC3E}">
        <p14:creationId xmlns:p14="http://schemas.microsoft.com/office/powerpoint/2010/main" val="118862591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F896B8D3-A517-2666-EACB-4DA6BEB8461F}"/>
              </a:ext>
            </a:extLst>
          </p:cNvPr>
          <p:cNvSpPr>
            <a:spLocks noGrp="1"/>
          </p:cNvSpPr>
          <p:nvPr>
            <p:ph idx="1"/>
          </p:nvPr>
        </p:nvSpPr>
        <p:spPr>
          <a:xfrm>
            <a:off x="0" y="0"/>
            <a:ext cx="4906852" cy="6858000"/>
          </a:xfrm>
        </p:spPr>
        <p:txBody>
          <a:bodyPr>
            <a:normAutofit lnSpcReduction="10000"/>
          </a:bodyPr>
          <a:lstStyle/>
          <a:p>
            <a:r>
              <a:rPr lang="es-ES" b="1" dirty="0"/>
              <a:t>1. “A TIEMPO Y FUERA DE TIEMPO”- Es cuando las personas quieren, y fuera de tiempo- Es cuando no lo quieren, de modo que ya sea que lo quieran o no tú mantente predicando. </a:t>
            </a:r>
          </a:p>
          <a:p>
            <a:r>
              <a:rPr lang="es-ES" b="1" dirty="0"/>
              <a:t>Es decir a toda hora, como Jesús. </a:t>
            </a:r>
          </a:p>
          <a:p>
            <a:pPr algn="ctr"/>
            <a:r>
              <a:rPr lang="es-ES" b="1" u="sng" dirty="0">
                <a:highlight>
                  <a:srgbClr val="FFFF00"/>
                </a:highlight>
              </a:rPr>
              <a:t>Marcos.1:32.</a:t>
            </a:r>
          </a:p>
          <a:p>
            <a:r>
              <a:rPr lang="es-ES" b="1" u="sng" dirty="0">
                <a:solidFill>
                  <a:schemeClr val="bg1"/>
                </a:solidFill>
                <a:highlight>
                  <a:srgbClr val="0000FF"/>
                </a:highlight>
              </a:rPr>
              <a:t>A la caída de la tarde, después de la puesta del sol,</a:t>
            </a:r>
            <a:r>
              <a:rPr lang="es-ES" b="1" dirty="0"/>
              <a:t> le trajeron todos los que estaban enfermos y los endemoniados.  </a:t>
            </a:r>
          </a:p>
          <a:p>
            <a:r>
              <a:rPr lang="es-ES" b="1" u="sng" dirty="0">
                <a:solidFill>
                  <a:schemeClr val="bg1"/>
                </a:solidFill>
                <a:highlight>
                  <a:srgbClr val="000000"/>
                </a:highlight>
              </a:rPr>
              <a:t>“A LA CAIDA DE LA TARDE”.</a:t>
            </a:r>
            <a:r>
              <a:rPr lang="es-ES" b="1" dirty="0"/>
              <a:t> </a:t>
            </a:r>
          </a:p>
          <a:p>
            <a:r>
              <a:rPr lang="es-ES" b="1" u="sng" dirty="0">
                <a:solidFill>
                  <a:schemeClr val="bg1"/>
                </a:solidFill>
                <a:highlight>
                  <a:srgbClr val="000000"/>
                </a:highlight>
              </a:rPr>
              <a:t>“MUY DE MAÑANA”.</a:t>
            </a:r>
            <a:r>
              <a:rPr lang="es-ES" b="1"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2" y="22581"/>
            <a:ext cx="4237148" cy="6835417"/>
          </a:xfrm>
          <a:prstGeom prst="rect">
            <a:avLst/>
          </a:prstGeom>
        </p:spPr>
      </p:pic>
    </p:spTree>
    <p:extLst>
      <p:ext uri="{BB962C8B-B14F-4D97-AF65-F5344CB8AC3E}">
        <p14:creationId xmlns:p14="http://schemas.microsoft.com/office/powerpoint/2010/main" val="427076904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8" name="Marcador de contenido 7">
            <a:extLst>
              <a:ext uri="{FF2B5EF4-FFF2-40B4-BE49-F238E27FC236}">
                <a16:creationId xmlns:a16="http://schemas.microsoft.com/office/drawing/2014/main" id="{9C23D87F-1F7C-8EC7-E1CD-A2A62245B12A}"/>
              </a:ext>
            </a:extLst>
          </p:cNvPr>
          <p:cNvSpPr>
            <a:spLocks noGrp="1"/>
          </p:cNvSpPr>
          <p:nvPr>
            <p:ph idx="1"/>
          </p:nvPr>
        </p:nvSpPr>
        <p:spPr>
          <a:xfrm>
            <a:off x="0" y="0"/>
            <a:ext cx="4675031" cy="6857998"/>
          </a:xfrm>
        </p:spPr>
        <p:txBody>
          <a:bodyPr>
            <a:normAutofit fontScale="92500" lnSpcReduction="10000"/>
          </a:bodyPr>
          <a:lstStyle/>
          <a:p>
            <a:pPr algn="ctr"/>
            <a:r>
              <a:rPr lang="es-ES" b="1" u="sng" dirty="0">
                <a:highlight>
                  <a:srgbClr val="FFFF00"/>
                </a:highlight>
              </a:rPr>
              <a:t>V.35-39. </a:t>
            </a:r>
          </a:p>
          <a:p>
            <a:r>
              <a:rPr lang="es-ES" b="1" u="sng" dirty="0">
                <a:solidFill>
                  <a:schemeClr val="bg1"/>
                </a:solidFill>
                <a:highlight>
                  <a:srgbClr val="FF0000"/>
                </a:highlight>
              </a:rPr>
              <a:t>Levantándose muy de mañana,</a:t>
            </a:r>
            <a:r>
              <a:rPr lang="es-ES" b="1" dirty="0"/>
              <a:t> cuando todavía estaba oscuro, salió, y se fue a un lugar solitario, y allí oraba. </a:t>
            </a:r>
          </a:p>
          <a:p>
            <a:pPr algn="ctr"/>
            <a:r>
              <a:rPr lang="es-ES" b="1" u="sng" dirty="0">
                <a:highlight>
                  <a:srgbClr val="FFFF00"/>
                </a:highlight>
              </a:rPr>
              <a:t>V.36.</a:t>
            </a:r>
          </a:p>
          <a:p>
            <a:r>
              <a:rPr lang="es-ES" b="1" dirty="0"/>
              <a:t>Y Simón y sus compañeros </a:t>
            </a:r>
            <a:r>
              <a:rPr lang="es-ES" b="1" u="sng" dirty="0">
                <a:solidFill>
                  <a:schemeClr val="bg1"/>
                </a:solidFill>
                <a:highlight>
                  <a:srgbClr val="008000"/>
                </a:highlight>
              </a:rPr>
              <a:t>salieron a buscarle;</a:t>
            </a:r>
            <a:r>
              <a:rPr lang="es-ES" b="1" dirty="0"/>
              <a:t> </a:t>
            </a:r>
          </a:p>
          <a:p>
            <a:pPr algn="ctr"/>
            <a:r>
              <a:rPr lang="es-ES" b="1" u="sng" dirty="0">
                <a:highlight>
                  <a:srgbClr val="FFFF00"/>
                </a:highlight>
              </a:rPr>
              <a:t>V.37.</a:t>
            </a:r>
          </a:p>
          <a:p>
            <a:r>
              <a:rPr lang="es-ES" b="1" u="sng" dirty="0">
                <a:solidFill>
                  <a:schemeClr val="bg1"/>
                </a:solidFill>
                <a:highlight>
                  <a:srgbClr val="000080"/>
                </a:highlight>
              </a:rPr>
              <a:t>le encontraron</a:t>
            </a:r>
            <a:r>
              <a:rPr lang="es-ES" b="1" dirty="0"/>
              <a:t> y le dijeron*: Todos te buscan. </a:t>
            </a:r>
          </a:p>
          <a:p>
            <a:pPr algn="ctr"/>
            <a:r>
              <a:rPr lang="es-ES" b="1" u="sng" dirty="0">
                <a:highlight>
                  <a:srgbClr val="FFFF00"/>
                </a:highlight>
              </a:rPr>
              <a:t>V.38.</a:t>
            </a:r>
          </a:p>
          <a:p>
            <a:r>
              <a:rPr lang="es-ES" b="1" dirty="0"/>
              <a:t>Y El les dijo*: Vamos a otro lugar, a los pueblos vecinos, </a:t>
            </a:r>
            <a:r>
              <a:rPr lang="es-ES" b="1" u="sng" dirty="0">
                <a:solidFill>
                  <a:schemeClr val="bg1"/>
                </a:solidFill>
                <a:highlight>
                  <a:srgbClr val="800080"/>
                </a:highlight>
              </a:rPr>
              <a:t>para que predique también allí, porque para eso he venido.</a:t>
            </a:r>
            <a:r>
              <a:rPr lang="es-ES" b="1" dirty="0"/>
              <a:t> </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031" y="0"/>
            <a:ext cx="4468969" cy="6857999"/>
          </a:xfrm>
          <a:prstGeom prst="rect">
            <a:avLst/>
          </a:prstGeom>
        </p:spPr>
      </p:pic>
    </p:spTree>
    <p:extLst>
      <p:ext uri="{BB962C8B-B14F-4D97-AF65-F5344CB8AC3E}">
        <p14:creationId xmlns:p14="http://schemas.microsoft.com/office/powerpoint/2010/main" val="175465987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92B289B6-101B-5389-1C13-24A483CE44A7}"/>
              </a:ext>
            </a:extLst>
          </p:cNvPr>
          <p:cNvSpPr>
            <a:spLocks noGrp="1"/>
          </p:cNvSpPr>
          <p:nvPr>
            <p:ph idx="1"/>
          </p:nvPr>
        </p:nvSpPr>
        <p:spPr>
          <a:xfrm>
            <a:off x="0" y="0"/>
            <a:ext cx="4906851" cy="6857998"/>
          </a:xfrm>
        </p:spPr>
        <p:txBody>
          <a:bodyPr>
            <a:normAutofit lnSpcReduction="10000"/>
          </a:bodyPr>
          <a:lstStyle/>
          <a:p>
            <a:pPr algn="ctr"/>
            <a:r>
              <a:rPr lang="es-ES" b="1" u="sng" dirty="0">
                <a:highlight>
                  <a:srgbClr val="FFFF00"/>
                </a:highlight>
              </a:rPr>
              <a:t>V.39.</a:t>
            </a:r>
          </a:p>
          <a:p>
            <a:r>
              <a:rPr lang="es-ES" b="1" dirty="0"/>
              <a:t>Y fue por toda Galilea, </a:t>
            </a:r>
            <a:r>
              <a:rPr lang="es-ES" b="1" u="sng" dirty="0">
                <a:highlight>
                  <a:srgbClr val="00FF00"/>
                </a:highlight>
              </a:rPr>
              <a:t>predicando en sus sinagogas</a:t>
            </a:r>
            <a:r>
              <a:rPr lang="es-ES" b="1" dirty="0"/>
              <a:t> y expulsando demonios. </a:t>
            </a:r>
          </a:p>
          <a:p>
            <a:r>
              <a:rPr lang="es-ES" b="1" dirty="0"/>
              <a:t>Tenemos que predicar el evangelio en todo momento.</a:t>
            </a:r>
          </a:p>
          <a:p>
            <a:r>
              <a:rPr lang="es-ES" b="1" dirty="0"/>
              <a:t>“Ya que es un encargo, (Testificar) solemnemente delante de Dios”. </a:t>
            </a:r>
          </a:p>
          <a:p>
            <a:pPr algn="ctr"/>
            <a:r>
              <a:rPr lang="es-ES" b="1" u="sng" dirty="0">
                <a:highlight>
                  <a:srgbClr val="FFFF00"/>
                </a:highlight>
              </a:rPr>
              <a:t>II Timoteo.4:1.</a:t>
            </a:r>
          </a:p>
          <a:p>
            <a:r>
              <a:rPr lang="es-ES" b="1" u="sng" dirty="0">
                <a:highlight>
                  <a:srgbClr val="00FFFF"/>
                </a:highlight>
              </a:rPr>
              <a:t>Te encargo solemnemente, en la presencia de Dios</a:t>
            </a:r>
            <a:r>
              <a:rPr lang="es-ES" b="1" dirty="0"/>
              <a:t> y de Cristo Jesús, que ha de juzgar a los vivos y a los muertos, por su manifestación y por su reino: </a:t>
            </a:r>
          </a:p>
          <a:p>
            <a:r>
              <a:rPr lang="es-ES" b="1" dirty="0"/>
              <a:t>Es Dios quien nos manda.</a:t>
            </a:r>
          </a:p>
          <a:p>
            <a:endParaRPr lang="es-NI"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p:spPr>
      </p:pic>
    </p:spTree>
    <p:extLst>
      <p:ext uri="{BB962C8B-B14F-4D97-AF65-F5344CB8AC3E}">
        <p14:creationId xmlns:p14="http://schemas.microsoft.com/office/powerpoint/2010/main" val="16516763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CC2E043A-AAE7-3153-F499-82BED550E9E4}"/>
              </a:ext>
            </a:extLst>
          </p:cNvPr>
          <p:cNvSpPr>
            <a:spLocks noGrp="1"/>
          </p:cNvSpPr>
          <p:nvPr>
            <p:ph idx="1"/>
          </p:nvPr>
        </p:nvSpPr>
        <p:spPr>
          <a:xfrm>
            <a:off x="0" y="0"/>
            <a:ext cx="4906851" cy="6857998"/>
          </a:xfrm>
        </p:spPr>
        <p:txBody>
          <a:bodyPr>
            <a:normAutofit lnSpcReduction="10000"/>
          </a:bodyPr>
          <a:lstStyle/>
          <a:p>
            <a:r>
              <a:rPr lang="es-ES" b="1" dirty="0"/>
              <a:t>2. </a:t>
            </a:r>
            <a:r>
              <a:rPr lang="es-ES" b="1" u="sng" dirty="0">
                <a:solidFill>
                  <a:schemeClr val="bg1"/>
                </a:solidFill>
                <a:highlight>
                  <a:srgbClr val="000000"/>
                </a:highlight>
              </a:rPr>
              <a:t>“INSTES”-</a:t>
            </a:r>
            <a:r>
              <a:rPr lang="es-ES" b="1" dirty="0"/>
              <a:t> Significa estar listo, presente en un lugar, estar de pie a su altura, proseguir, mantenerse en ello.</a:t>
            </a:r>
          </a:p>
          <a:p>
            <a:r>
              <a:rPr lang="es-ES" b="1" dirty="0"/>
              <a:t>3. </a:t>
            </a:r>
            <a:r>
              <a:rPr lang="es-ES" b="1" u="sng" dirty="0">
                <a:solidFill>
                  <a:schemeClr val="bg1"/>
                </a:solidFill>
                <a:highlight>
                  <a:srgbClr val="000000"/>
                </a:highlight>
              </a:rPr>
              <a:t>“REDARGUYE”-</a:t>
            </a:r>
            <a:r>
              <a:rPr lang="es-ES" b="1" dirty="0"/>
              <a:t> Corrección, censura, convencer, refutar, reprender. Traer a prueba. </a:t>
            </a:r>
          </a:p>
          <a:p>
            <a:pPr algn="ctr"/>
            <a:r>
              <a:rPr lang="es-ES" b="1" u="sng" dirty="0">
                <a:highlight>
                  <a:srgbClr val="FFFF00"/>
                </a:highlight>
              </a:rPr>
              <a:t>EFesios.5:11.</a:t>
            </a:r>
          </a:p>
          <a:p>
            <a:r>
              <a:rPr lang="es-ES" b="1" dirty="0"/>
              <a:t>Y no participéis en las obras estériles de las tinieblas, sino más bien, </a:t>
            </a:r>
            <a:r>
              <a:rPr lang="es-ES" b="1" u="sng" dirty="0">
                <a:solidFill>
                  <a:schemeClr val="bg1"/>
                </a:solidFill>
                <a:highlight>
                  <a:srgbClr val="FF00FF"/>
                </a:highlight>
              </a:rPr>
              <a:t>desenmascaradlas;</a:t>
            </a:r>
            <a:r>
              <a:rPr lang="es-ES" b="1" dirty="0"/>
              <a:t> </a:t>
            </a:r>
          </a:p>
          <a:p>
            <a:r>
              <a:rPr lang="es-ES" b="1" dirty="0"/>
              <a:t>4. </a:t>
            </a:r>
            <a:r>
              <a:rPr lang="es-ES" b="1" u="sng" dirty="0">
                <a:solidFill>
                  <a:schemeClr val="bg1"/>
                </a:solidFill>
                <a:highlight>
                  <a:srgbClr val="000000"/>
                </a:highlight>
              </a:rPr>
              <a:t>“REPRENDE”-</a:t>
            </a:r>
            <a:r>
              <a:rPr lang="es-ES" b="1" dirty="0"/>
              <a:t> Acusar de mal, dar honra, reprochar.</a:t>
            </a:r>
          </a:p>
          <a:p>
            <a:r>
              <a:rPr lang="es-ES" b="1" dirty="0"/>
              <a:t>5. </a:t>
            </a:r>
            <a:r>
              <a:rPr lang="es-ES" b="1" u="sng" dirty="0">
                <a:solidFill>
                  <a:schemeClr val="bg1"/>
                </a:solidFill>
                <a:highlight>
                  <a:srgbClr val="000000"/>
                </a:highlight>
              </a:rPr>
              <a:t>“EXHORTA”-</a:t>
            </a:r>
            <a:r>
              <a:rPr lang="es-ES" b="1" dirty="0"/>
              <a:t> Hay casos que demanda que se ruegue o se consuele. </a:t>
            </a:r>
          </a:p>
          <a:p>
            <a:pPr algn="ctr"/>
            <a:r>
              <a:rPr lang="es-ES" b="1" u="sng" dirty="0">
                <a:highlight>
                  <a:srgbClr val="FFFF00"/>
                </a:highlight>
              </a:rPr>
              <a:t>Romanos.12:1, 8.</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38942519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0A53FC11-0842-694D-8B38-4900A4839E02}"/>
              </a:ext>
            </a:extLst>
          </p:cNvPr>
          <p:cNvSpPr>
            <a:spLocks noGrp="1"/>
          </p:cNvSpPr>
          <p:nvPr>
            <p:ph idx="1"/>
          </p:nvPr>
        </p:nvSpPr>
        <p:spPr>
          <a:xfrm>
            <a:off x="0" y="-1"/>
            <a:ext cx="5005587" cy="6857999"/>
          </a:xfrm>
        </p:spPr>
        <p:txBody>
          <a:bodyPr>
            <a:normAutofit lnSpcReduction="10000"/>
          </a:bodyPr>
          <a:lstStyle/>
          <a:p>
            <a:r>
              <a:rPr lang="es-ES" b="1" dirty="0"/>
              <a:t>Una palabra similar se usa en </a:t>
            </a:r>
          </a:p>
          <a:p>
            <a:pPr algn="ctr"/>
            <a:r>
              <a:rPr lang="es-ES" b="1" u="sng" dirty="0">
                <a:highlight>
                  <a:srgbClr val="FFFF00"/>
                </a:highlight>
              </a:rPr>
              <a:t>Tito.1:9. </a:t>
            </a:r>
          </a:p>
          <a:p>
            <a:r>
              <a:rPr lang="es-ES" b="1" u="sng" dirty="0">
                <a:highlight>
                  <a:srgbClr val="00FF00"/>
                </a:highlight>
              </a:rPr>
              <a:t>reteniendo la palabra fiel</a:t>
            </a:r>
            <a:r>
              <a:rPr lang="es-ES" b="1" dirty="0"/>
              <a:t> que es conforme a la enseñanza, para que sea capaz también de exhortar con sana doctrina y refutar a los que contradicen. </a:t>
            </a:r>
          </a:p>
          <a:p>
            <a:r>
              <a:rPr lang="es-ES" b="1" u="sng" dirty="0">
                <a:solidFill>
                  <a:schemeClr val="bg1"/>
                </a:solidFill>
                <a:highlight>
                  <a:srgbClr val="000000"/>
                </a:highlight>
              </a:rPr>
              <a:t>“RETENEDOR”.</a:t>
            </a:r>
          </a:p>
          <a:p>
            <a:r>
              <a:rPr lang="es-ES" b="1" dirty="0"/>
              <a:t>1. “Forma”- Modelo, norma ejemplo. </a:t>
            </a:r>
          </a:p>
          <a:p>
            <a:pPr algn="ctr"/>
            <a:r>
              <a:rPr lang="es-ES" b="1" u="sng" dirty="0">
                <a:highlight>
                  <a:srgbClr val="FFFF00"/>
                </a:highlight>
              </a:rPr>
              <a:t>Romanos.6:17.</a:t>
            </a:r>
          </a:p>
          <a:p>
            <a:r>
              <a:rPr lang="es-ES" b="1" dirty="0"/>
              <a:t>Pero gracias a Dios, que aunque erais esclavos del pecado, os hicisteis obedientes de corazón a aquella </a:t>
            </a:r>
            <a:r>
              <a:rPr lang="es-ES" b="1" u="sng" dirty="0">
                <a:highlight>
                  <a:srgbClr val="00FFFF"/>
                </a:highlight>
              </a:rPr>
              <a:t>forma</a:t>
            </a:r>
            <a:r>
              <a:rPr lang="es-ES" b="1" dirty="0"/>
              <a:t> de enseñanza a la que fuisteis entregados;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5588" y="0"/>
            <a:ext cx="4138411" cy="6857999"/>
          </a:xfrm>
          <a:prstGeom prst="rect">
            <a:avLst/>
          </a:prstGeom>
        </p:spPr>
      </p:pic>
    </p:spTree>
    <p:extLst>
      <p:ext uri="{BB962C8B-B14F-4D97-AF65-F5344CB8AC3E}">
        <p14:creationId xmlns:p14="http://schemas.microsoft.com/office/powerpoint/2010/main" val="145394486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dirty="0"/>
              <a:t>Por consiguiente, hermanos, os ruego por las misericordias de Dios que </a:t>
            </a:r>
            <a:r>
              <a:rPr lang="es-ES" b="1" u="sng" dirty="0">
                <a:solidFill>
                  <a:schemeClr val="bg1"/>
                </a:solidFill>
                <a:highlight>
                  <a:srgbClr val="0000FF"/>
                </a:highlight>
              </a:rPr>
              <a:t>presentéis vuestros cuerpos como sacrificio vivo y santo,</a:t>
            </a:r>
            <a:r>
              <a:rPr lang="es-ES" b="1" dirty="0"/>
              <a:t> aceptable a Dios, que es vuestro culto racional. </a:t>
            </a:r>
          </a:p>
          <a:p>
            <a:pPr algn="ctr"/>
            <a:r>
              <a:rPr lang="es-ES" b="1" u="sng" dirty="0">
                <a:highlight>
                  <a:srgbClr val="FFFF00"/>
                </a:highlight>
              </a:rPr>
              <a:t>V.8.</a:t>
            </a:r>
          </a:p>
          <a:p>
            <a:r>
              <a:rPr lang="es-ES" b="1" u="sng" dirty="0">
                <a:solidFill>
                  <a:schemeClr val="bg1"/>
                </a:solidFill>
                <a:highlight>
                  <a:srgbClr val="FF0000"/>
                </a:highlight>
              </a:rPr>
              <a:t>el que exhorta, en la exhortación;</a:t>
            </a:r>
            <a:r>
              <a:rPr lang="es-ES" b="1" dirty="0"/>
              <a:t> el que da, con liberalidad; el que dirige, con diligencia; el que muestra misericordia, con alegría. </a:t>
            </a:r>
          </a:p>
          <a:p>
            <a:r>
              <a:rPr lang="es-ES" b="1" dirty="0"/>
              <a:t>6. </a:t>
            </a:r>
            <a:r>
              <a:rPr lang="es-ES" b="1" u="sng" dirty="0">
                <a:solidFill>
                  <a:schemeClr val="bg1"/>
                </a:solidFill>
                <a:highlight>
                  <a:srgbClr val="000000"/>
                </a:highlight>
              </a:rPr>
              <a:t>“INTRUCCIÓN”-</a:t>
            </a:r>
            <a:r>
              <a:rPr lang="es-ES" b="1" dirty="0"/>
              <a:t> Disciplina, educación. Se usa estrictamente de órdenes recibidas de parte de un superior y transmitidas a otros.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7149" cy="6857999"/>
          </a:xfrm>
          <a:prstGeom prst="rect">
            <a:avLst/>
          </a:prstGeom>
        </p:spPr>
      </p:pic>
    </p:spTree>
    <p:extLst>
      <p:ext uri="{BB962C8B-B14F-4D97-AF65-F5344CB8AC3E}">
        <p14:creationId xmlns:p14="http://schemas.microsoft.com/office/powerpoint/2010/main" val="427229654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6" name="Rectángulo: esquinas redondeadas 5">
            <a:extLst>
              <a:ext uri="{FF2B5EF4-FFF2-40B4-BE49-F238E27FC236}">
                <a16:creationId xmlns:a16="http://schemas.microsoft.com/office/drawing/2014/main" id="{5D1F6708-D3BE-4B57-9271-731F4F80BEBF}"/>
              </a:ext>
            </a:extLst>
          </p:cNvPr>
          <p:cNvSpPr/>
          <p:nvPr/>
        </p:nvSpPr>
        <p:spPr>
          <a:xfrm>
            <a:off x="0" y="17396"/>
            <a:ext cx="9143999" cy="132556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0" y="0"/>
            <a:ext cx="9143999" cy="1342959"/>
          </a:xfrm>
        </p:spPr>
        <p:txBody>
          <a:bodyPr>
            <a:noAutofit/>
          </a:bodyPr>
          <a:lstStyle/>
          <a:p>
            <a:pPr algn="ctr"/>
            <a:r>
              <a:rPr lang="es-ES" sz="4800" b="1" u="sng" dirty="0">
                <a:ln w="6600">
                  <a:solidFill>
                    <a:schemeClr val="accent2"/>
                  </a:solidFill>
                  <a:prstDash val="solid"/>
                </a:ln>
                <a:solidFill>
                  <a:srgbClr val="FFFFFF"/>
                </a:solidFill>
                <a:effectLst>
                  <a:outerShdw dist="38100" dir="2700000" algn="tl" rotWithShape="0">
                    <a:schemeClr val="accent2"/>
                  </a:outerShdw>
                </a:effectLst>
              </a:rPr>
              <a:t>SE SOBRIO EN TODAS LAS COSAS. </a:t>
            </a:r>
            <a:br>
              <a:rPr lang="es-ES" sz="4800" b="1" u="sng" dirty="0">
                <a:ln w="6600">
                  <a:solidFill>
                    <a:schemeClr val="accent2"/>
                  </a:solidFill>
                  <a:prstDash val="solid"/>
                </a:ln>
                <a:solidFill>
                  <a:srgbClr val="FFFFFF"/>
                </a:solidFill>
                <a:effectLst>
                  <a:outerShdw dist="38100" dir="2700000" algn="tl" rotWithShape="0">
                    <a:schemeClr val="accent2"/>
                  </a:outerShdw>
                </a:effectLst>
              </a:rPr>
            </a:br>
            <a:r>
              <a:rPr lang="es-ES" sz="4800" b="1" u="sng" dirty="0">
                <a:ln w="6600">
                  <a:solidFill>
                    <a:schemeClr val="accent2"/>
                  </a:solidFill>
                  <a:prstDash val="solid"/>
                </a:ln>
                <a:solidFill>
                  <a:srgbClr val="FFFFFF"/>
                </a:solidFill>
                <a:effectLst>
                  <a:outerShdw dist="38100" dir="2700000" algn="tl" rotWithShape="0">
                    <a:schemeClr val="accent2"/>
                  </a:outerShdw>
                </a:effectLst>
              </a:rPr>
              <a:t>II TIMOTEO.4:5.</a:t>
            </a:r>
          </a:p>
        </p:txBody>
      </p:sp>
      <p:sp>
        <p:nvSpPr>
          <p:cNvPr id="7" name="Marcador de contenido 6">
            <a:extLst>
              <a:ext uri="{FF2B5EF4-FFF2-40B4-BE49-F238E27FC236}">
                <a16:creationId xmlns:a16="http://schemas.microsoft.com/office/drawing/2014/main" id="{A664576B-80D5-9E05-1ACB-674EF8F8FADA}"/>
              </a:ext>
            </a:extLst>
          </p:cNvPr>
          <p:cNvSpPr>
            <a:spLocks noGrp="1"/>
          </p:cNvSpPr>
          <p:nvPr>
            <p:ph idx="1"/>
          </p:nvPr>
        </p:nvSpPr>
        <p:spPr>
          <a:xfrm>
            <a:off x="0" y="1481068"/>
            <a:ext cx="5133975" cy="5376932"/>
          </a:xfrm>
        </p:spPr>
        <p:txBody>
          <a:bodyPr>
            <a:normAutofit fontScale="92500" lnSpcReduction="10000"/>
          </a:bodyPr>
          <a:lstStyle/>
          <a:p>
            <a:r>
              <a:rPr lang="es-ES" b="1" dirty="0"/>
              <a:t>Pero tú, </a:t>
            </a:r>
            <a:r>
              <a:rPr lang="es-ES" b="1" u="sng" dirty="0">
                <a:solidFill>
                  <a:schemeClr val="bg1"/>
                </a:solidFill>
                <a:highlight>
                  <a:srgbClr val="000080"/>
                </a:highlight>
              </a:rPr>
              <a:t>sé sobrio</a:t>
            </a:r>
            <a:r>
              <a:rPr lang="es-ES" b="1" dirty="0"/>
              <a:t> en todas las cosas, sufre penalidades, haz el trabajo de un evangelista, cumple tu ministerio. </a:t>
            </a:r>
          </a:p>
          <a:p>
            <a:r>
              <a:rPr lang="es-ES" b="1" dirty="0"/>
              <a:t>“PERO TÚ”- Aquí se introduce un contraste entre la actitud y las actividades de los maestros y los oyentes. </a:t>
            </a:r>
          </a:p>
          <a:p>
            <a:pPr algn="ctr"/>
            <a:r>
              <a:rPr lang="es-ES" b="1" u="sng" dirty="0">
                <a:highlight>
                  <a:srgbClr val="FFFF00"/>
                </a:highlight>
              </a:rPr>
              <a:t>V.3-4.</a:t>
            </a:r>
          </a:p>
          <a:p>
            <a:r>
              <a:rPr lang="es-ES" b="1" u="sng" dirty="0">
                <a:solidFill>
                  <a:schemeClr val="bg1"/>
                </a:solidFill>
                <a:highlight>
                  <a:srgbClr val="008000"/>
                </a:highlight>
              </a:rPr>
              <a:t>Porque vendrá tiempo cuando no soportarán la sana doctrina,</a:t>
            </a:r>
            <a:r>
              <a:rPr lang="es-ES" b="1" dirty="0"/>
              <a:t> sino que teniendo comezón de oídos, acumularán para sí maestros conforme a sus propios deseos;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975" y="1342959"/>
            <a:ext cx="4010025" cy="5515039"/>
          </a:xfrm>
          <a:prstGeom prst="rect">
            <a:avLst/>
          </a:prstGeom>
          <a:solidFill>
            <a:srgbClr val="00B050"/>
          </a:solidFill>
        </p:spPr>
      </p:pic>
    </p:spTree>
    <p:extLst>
      <p:ext uri="{BB962C8B-B14F-4D97-AF65-F5344CB8AC3E}">
        <p14:creationId xmlns:p14="http://schemas.microsoft.com/office/powerpoint/2010/main" val="421413951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1ECE2D0D-2C4D-D8EE-F47E-81DD763439D1}"/>
              </a:ext>
            </a:extLst>
          </p:cNvPr>
          <p:cNvSpPr>
            <a:spLocks noGrp="1"/>
          </p:cNvSpPr>
          <p:nvPr>
            <p:ph idx="1"/>
          </p:nvPr>
        </p:nvSpPr>
        <p:spPr>
          <a:xfrm>
            <a:off x="0" y="0"/>
            <a:ext cx="5035637" cy="6857998"/>
          </a:xfrm>
        </p:spPr>
        <p:txBody>
          <a:bodyPr/>
          <a:lstStyle/>
          <a:p>
            <a:pPr algn="ctr"/>
            <a:r>
              <a:rPr lang="es-ES" b="1" u="sng" dirty="0">
                <a:highlight>
                  <a:srgbClr val="FFFF00"/>
                </a:highlight>
              </a:rPr>
              <a:t>V.4.</a:t>
            </a:r>
          </a:p>
          <a:p>
            <a:r>
              <a:rPr lang="es-ES" b="1" dirty="0"/>
              <a:t>y apartarán sus oídos de la verdad, </a:t>
            </a:r>
            <a:r>
              <a:rPr lang="es-ES" b="1" u="sng" dirty="0">
                <a:solidFill>
                  <a:schemeClr val="bg1"/>
                </a:solidFill>
                <a:highlight>
                  <a:srgbClr val="800080"/>
                </a:highlight>
              </a:rPr>
              <a:t>y se volverán a mitos.</a:t>
            </a:r>
            <a:r>
              <a:rPr lang="es-ES" b="1" dirty="0"/>
              <a:t> </a:t>
            </a:r>
          </a:p>
          <a:p>
            <a:r>
              <a:rPr lang="es-ES" b="1" dirty="0"/>
              <a:t>Significa que continúe siendo sobrio, otros abandonan la claridad de mente para andar tras fábulas, emborrachados  con el sensacionalismo, con la novedad y con la sabiduría humana.</a:t>
            </a:r>
          </a:p>
          <a:p>
            <a:r>
              <a:rPr lang="es-ES" b="1" dirty="0"/>
              <a:t>Este mismo verbo aparece en </a:t>
            </a:r>
          </a:p>
          <a:p>
            <a:pPr algn="ctr"/>
            <a:r>
              <a:rPr lang="es-ES" b="1" u="sng" dirty="0">
                <a:highlight>
                  <a:srgbClr val="FFFF00"/>
                </a:highlight>
              </a:rPr>
              <a:t>I Tesalonicenses.5:6, 8. </a:t>
            </a:r>
          </a:p>
          <a:p>
            <a:r>
              <a:rPr lang="es-ES" b="1" dirty="0"/>
              <a:t>Por tanto, no durmamos como los demás, </a:t>
            </a:r>
            <a:r>
              <a:rPr lang="es-ES" b="1" u="sng" dirty="0">
                <a:highlight>
                  <a:srgbClr val="00FF00"/>
                </a:highlight>
              </a:rPr>
              <a:t>sino estemos alerta y seamos sobrios.</a:t>
            </a:r>
            <a:r>
              <a:rPr lang="es-ES" b="1"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638" y="-1"/>
            <a:ext cx="4108361" cy="6857999"/>
          </a:xfrm>
          <a:prstGeom prst="rect">
            <a:avLst/>
          </a:prstGeom>
        </p:spPr>
      </p:pic>
    </p:spTree>
    <p:extLst>
      <p:ext uri="{BB962C8B-B14F-4D97-AF65-F5344CB8AC3E}">
        <p14:creationId xmlns:p14="http://schemas.microsoft.com/office/powerpoint/2010/main" val="20396897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F7C8FAB4-D6ED-EE65-037D-BB817FCC7225}"/>
              </a:ext>
            </a:extLst>
          </p:cNvPr>
          <p:cNvSpPr>
            <a:spLocks noGrp="1"/>
          </p:cNvSpPr>
          <p:nvPr>
            <p:ph idx="1"/>
          </p:nvPr>
        </p:nvSpPr>
        <p:spPr>
          <a:xfrm>
            <a:off x="0" y="0"/>
            <a:ext cx="4906851" cy="6858000"/>
          </a:xfrm>
        </p:spPr>
        <p:txBody>
          <a:bodyPr/>
          <a:lstStyle/>
          <a:p>
            <a:pPr algn="ctr"/>
            <a:r>
              <a:rPr lang="es-ES" b="1" u="sng" dirty="0">
                <a:highlight>
                  <a:srgbClr val="FFFF00"/>
                </a:highlight>
              </a:rPr>
              <a:t>V.8.</a:t>
            </a:r>
          </a:p>
          <a:p>
            <a:r>
              <a:rPr lang="es-ES" b="1" dirty="0"/>
              <a:t>Pero puesto que nosotros somos del día, </a:t>
            </a:r>
            <a:r>
              <a:rPr lang="es-ES" b="1" u="sng" dirty="0">
                <a:highlight>
                  <a:srgbClr val="00FFFF"/>
                </a:highlight>
              </a:rPr>
              <a:t>seamos sobrios,</a:t>
            </a:r>
            <a:r>
              <a:rPr lang="es-ES" b="1" dirty="0"/>
              <a:t> habiéndonos puesto la coraza de la fe y del amor, y por yelmo la esperanza de la salvación. </a:t>
            </a:r>
          </a:p>
          <a:p>
            <a:pPr algn="ctr"/>
            <a:r>
              <a:rPr lang="es-ES" b="1" u="sng" dirty="0">
                <a:highlight>
                  <a:srgbClr val="FFFF00"/>
                </a:highlight>
              </a:rPr>
              <a:t>I Pedro.1:13. </a:t>
            </a:r>
          </a:p>
          <a:p>
            <a:r>
              <a:rPr lang="es-ES" b="1" dirty="0"/>
              <a:t>Por tanto, ceñid vuestro entendimiento para la acción; </a:t>
            </a:r>
            <a:r>
              <a:rPr lang="es-ES" b="1" u="sng" dirty="0">
                <a:solidFill>
                  <a:schemeClr val="bg1"/>
                </a:solidFill>
                <a:highlight>
                  <a:srgbClr val="FF00FF"/>
                </a:highlight>
              </a:rPr>
              <a:t>sed sobrios en espíritu</a:t>
            </a:r>
            <a:r>
              <a:rPr lang="es-ES" b="1" dirty="0"/>
              <a:t>, poned vuestra esperanza completamente en la gracia que se os traerá en la revelación de Jesucristo. </a:t>
            </a:r>
          </a:p>
          <a:p>
            <a:pPr algn="ctr"/>
            <a:r>
              <a:rPr lang="es-ES" b="1" u="sng" dirty="0">
                <a:highlight>
                  <a:srgbClr val="FFFF00"/>
                </a:highlight>
              </a:rPr>
              <a:t>I Pedro.4:7. </a:t>
            </a: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p:spPr>
      </p:pic>
    </p:spTree>
    <p:extLst>
      <p:ext uri="{BB962C8B-B14F-4D97-AF65-F5344CB8AC3E}">
        <p14:creationId xmlns:p14="http://schemas.microsoft.com/office/powerpoint/2010/main" val="396270997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1883BE2A-E1E1-6E2D-6B74-CD86F2ECEA18}"/>
              </a:ext>
            </a:extLst>
          </p:cNvPr>
          <p:cNvSpPr>
            <a:spLocks noGrp="1"/>
          </p:cNvSpPr>
          <p:nvPr>
            <p:ph idx="1"/>
          </p:nvPr>
        </p:nvSpPr>
        <p:spPr>
          <a:xfrm>
            <a:off x="0" y="0"/>
            <a:ext cx="4906851" cy="6858000"/>
          </a:xfrm>
        </p:spPr>
        <p:txBody>
          <a:bodyPr>
            <a:normAutofit fontScale="92500" lnSpcReduction="10000"/>
          </a:bodyPr>
          <a:lstStyle/>
          <a:p>
            <a:r>
              <a:rPr lang="es-ES" b="1" dirty="0"/>
              <a:t>Mas el fin de todas las cosas se acerca; </a:t>
            </a:r>
            <a:r>
              <a:rPr lang="es-ES" b="1" u="sng" dirty="0">
                <a:solidFill>
                  <a:schemeClr val="bg1"/>
                </a:solidFill>
                <a:highlight>
                  <a:srgbClr val="0000FF"/>
                </a:highlight>
              </a:rPr>
              <a:t>sed pues prudentes</a:t>
            </a:r>
            <a:r>
              <a:rPr lang="es-ES" b="1" dirty="0"/>
              <a:t> y de espíritu sobrio para la oración. </a:t>
            </a:r>
          </a:p>
          <a:p>
            <a:pPr algn="ctr"/>
            <a:r>
              <a:rPr lang="es-ES" b="1" u="sng" dirty="0">
                <a:highlight>
                  <a:srgbClr val="FFFF00"/>
                </a:highlight>
              </a:rPr>
              <a:t>I Pedro.5:8. </a:t>
            </a:r>
          </a:p>
          <a:p>
            <a:r>
              <a:rPr lang="es-ES" b="1" u="sng" dirty="0">
                <a:solidFill>
                  <a:schemeClr val="bg1"/>
                </a:solidFill>
                <a:highlight>
                  <a:srgbClr val="FF0000"/>
                </a:highlight>
              </a:rPr>
              <a:t>Sed de espíritu sobrio,</a:t>
            </a:r>
            <a:r>
              <a:rPr lang="es-ES" b="1" dirty="0"/>
              <a:t> estad alerta. Vuestro adversario, el diablo, anda al acecho como león rugiente, buscando a quien devorar. </a:t>
            </a:r>
          </a:p>
          <a:p>
            <a:r>
              <a:rPr lang="es-ES" b="1" dirty="0"/>
              <a:t>La sobriedad es necesaria para la vigilancia de nuestro control de sí en toda circunstancia de la vida.</a:t>
            </a:r>
          </a:p>
          <a:p>
            <a:r>
              <a:rPr lang="es-ES" b="1" dirty="0"/>
              <a:t>1. “Soporta las aflicciones”- Las aflicciones vienen a consecuencia de ser persona puesta para la defensa del evangelio. </a:t>
            </a:r>
          </a:p>
          <a:p>
            <a:pPr algn="ctr"/>
            <a:r>
              <a:rPr lang="es-ES" b="1" u="sng" dirty="0">
                <a:highlight>
                  <a:srgbClr val="FFFF00"/>
                </a:highlight>
              </a:rPr>
              <a:t>Filipenses.1:7.</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7149" cy="6857999"/>
          </a:xfrm>
          <a:prstGeom prst="rect">
            <a:avLst/>
          </a:prstGeom>
          <a:solidFill>
            <a:srgbClr val="7030A0"/>
          </a:solidFill>
        </p:spPr>
      </p:pic>
    </p:spTree>
    <p:extLst>
      <p:ext uri="{BB962C8B-B14F-4D97-AF65-F5344CB8AC3E}">
        <p14:creationId xmlns:p14="http://schemas.microsoft.com/office/powerpoint/2010/main" val="350375720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u="sng" dirty="0">
                <a:solidFill>
                  <a:schemeClr val="bg1"/>
                </a:solidFill>
                <a:highlight>
                  <a:srgbClr val="000080"/>
                </a:highlight>
              </a:rPr>
              <a:t>Es justo que yo sienta</a:t>
            </a:r>
            <a:r>
              <a:rPr lang="es-ES" b="1" dirty="0"/>
              <a:t> esto acerca de todos vosotros, porque os llevo en el corazón, pues tanto en mis prisiones como en la defensa y confirmación del evangelio, todos vosotros sois participantes conmigo de la gracia. </a:t>
            </a:r>
          </a:p>
          <a:p>
            <a:r>
              <a:rPr lang="es-ES" b="1" dirty="0"/>
              <a:t>2. “Has obra de  evangelista”- La palabra radicalmente significa uno que anuncia “Buenas Nuevas”.</a:t>
            </a:r>
          </a:p>
          <a:p>
            <a:r>
              <a:rPr lang="es-ES" b="1" dirty="0"/>
              <a:t>3. “Cumple tú ministerio”- Se hace referencia no solo a la predicación, sino a  todo servicio, tarea, obra, como por ejemplo el visitar, ayudar a los pobres. Etc.</a:t>
            </a:r>
          </a:p>
          <a:p>
            <a:pPr marL="0" indent="0">
              <a:buNone/>
            </a:pPr>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22581"/>
            <a:ext cx="4237149" cy="6835417"/>
          </a:xfrm>
          <a:prstGeom prst="rect">
            <a:avLst/>
          </a:prstGeom>
          <a:solidFill>
            <a:srgbClr val="0070C0"/>
          </a:solidFill>
        </p:spPr>
      </p:pic>
    </p:spTree>
    <p:extLst>
      <p:ext uri="{BB962C8B-B14F-4D97-AF65-F5344CB8AC3E}">
        <p14:creationId xmlns:p14="http://schemas.microsoft.com/office/powerpoint/2010/main" val="245250479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0"/>
            <a:ext cx="9144000" cy="6857999"/>
          </a:xfrm>
          <a:prstGeom prst="rect">
            <a:avLst/>
          </a:prstGeom>
        </p:spPr>
      </p:pic>
      <p:sp>
        <p:nvSpPr>
          <p:cNvPr id="5" name="Rectángulo: esquinas redondeadas 4">
            <a:extLst>
              <a:ext uri="{FF2B5EF4-FFF2-40B4-BE49-F238E27FC236}">
                <a16:creationId xmlns:a16="http://schemas.microsoft.com/office/drawing/2014/main" id="{F82A7836-BD84-4675-A09F-69808D7FBF47}"/>
              </a:ext>
            </a:extLst>
          </p:cNvPr>
          <p:cNvSpPr/>
          <p:nvPr/>
        </p:nvSpPr>
        <p:spPr>
          <a:xfrm>
            <a:off x="1" y="0"/>
            <a:ext cx="9144000" cy="116619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p:cNvSpPr>
            <a:spLocks noGrp="1"/>
          </p:cNvSpPr>
          <p:nvPr>
            <p:ph type="title"/>
          </p:nvPr>
        </p:nvSpPr>
        <p:spPr>
          <a:xfrm>
            <a:off x="-1" y="17396"/>
            <a:ext cx="9143999" cy="1148795"/>
          </a:xfrm>
        </p:spPr>
        <p:txBody>
          <a:bodyPr>
            <a:noAutofit/>
          </a:bodyPr>
          <a:lstStyle/>
          <a:p>
            <a:pPr algn="ctr"/>
            <a:r>
              <a:rPr lang="es-ES" sz="8800" b="1" u="sng" dirty="0">
                <a:ln w="6600">
                  <a:solidFill>
                    <a:schemeClr val="accent2"/>
                  </a:solidFill>
                  <a:prstDash val="solid"/>
                </a:ln>
                <a:solidFill>
                  <a:srgbClr val="FFFFFF"/>
                </a:solidFill>
                <a:effectLst>
                  <a:outerShdw dist="38100" dir="2700000" algn="tl" rotWithShape="0">
                    <a:schemeClr val="accent2"/>
                  </a:outerShdw>
                </a:effectLst>
              </a:rPr>
              <a:t>CONCLUSIÓN:</a:t>
            </a:r>
          </a:p>
        </p:txBody>
      </p:sp>
      <p:sp>
        <p:nvSpPr>
          <p:cNvPr id="3" name="Marcador de contenido 2"/>
          <p:cNvSpPr>
            <a:spLocks noGrp="1"/>
          </p:cNvSpPr>
          <p:nvPr>
            <p:ph idx="1"/>
          </p:nvPr>
        </p:nvSpPr>
        <p:spPr>
          <a:xfrm>
            <a:off x="0" y="1183587"/>
            <a:ext cx="9144000" cy="5674413"/>
          </a:xfrm>
        </p:spPr>
        <p:txBody>
          <a:bodyPr>
            <a:normAutofit/>
          </a:bodyPr>
          <a:lstStyle/>
          <a:p>
            <a:r>
              <a:rPr lang="es-ES" b="1" dirty="0"/>
              <a:t>Pablo recomendó a Timoteo, para la obra y como debía conducirse en la iglesia del Señor. </a:t>
            </a:r>
          </a:p>
          <a:p>
            <a:pPr algn="ctr"/>
            <a:r>
              <a:rPr lang="es-ES" b="1" u="sng" dirty="0">
                <a:highlight>
                  <a:srgbClr val="FFFF00"/>
                </a:highlight>
              </a:rPr>
              <a:t>I Timoteo.3:15.</a:t>
            </a:r>
          </a:p>
          <a:p>
            <a:r>
              <a:rPr lang="es-ES" b="1" dirty="0"/>
              <a:t>pero en caso que me tarde, </a:t>
            </a:r>
            <a:r>
              <a:rPr lang="es-ES" b="1" u="sng" dirty="0">
                <a:solidFill>
                  <a:schemeClr val="bg1"/>
                </a:solidFill>
                <a:highlight>
                  <a:srgbClr val="008000"/>
                </a:highlight>
              </a:rPr>
              <a:t>te escribo para que sepas cómo debe conducirse uno en la casa de Dios,</a:t>
            </a:r>
            <a:r>
              <a:rPr lang="es-ES" b="1" dirty="0"/>
              <a:t> que es la iglesia del Dios vivo, columna y sostén de la verdad. </a:t>
            </a:r>
          </a:p>
          <a:p>
            <a:r>
              <a:rPr lang="es-ES" b="1" dirty="0"/>
              <a:t>Nosotros también tenemos estas responsabilidades cumplamos con ellas:</a:t>
            </a:r>
          </a:p>
          <a:p>
            <a:r>
              <a:rPr lang="es-ES" b="1" dirty="0"/>
              <a:t>1. Retener. 1:13.</a:t>
            </a:r>
          </a:p>
          <a:p>
            <a:r>
              <a:rPr lang="es-ES" b="1" dirty="0"/>
              <a:t>2. Esforzarnos. 2:1.</a:t>
            </a:r>
          </a:p>
          <a:p>
            <a:r>
              <a:rPr lang="es-ES" b="1" dirty="0"/>
              <a:t>3. Sufrir penalidades. 2:3.</a:t>
            </a:r>
          </a:p>
          <a:p>
            <a:r>
              <a:rPr lang="es-ES" b="1" dirty="0"/>
              <a:t>4. Acordarnos de Jesucristo. 2:8.</a:t>
            </a:r>
          </a:p>
        </p:txBody>
      </p:sp>
    </p:spTree>
    <p:extLst>
      <p:ext uri="{BB962C8B-B14F-4D97-AF65-F5344CB8AC3E}">
        <p14:creationId xmlns:p14="http://schemas.microsoft.com/office/powerpoint/2010/main" val="82653434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3"/>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9" dur="5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6" dur="5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9144000" cy="6835417"/>
          </a:xfrm>
        </p:spPr>
        <p:txBody>
          <a:bodyPr/>
          <a:lstStyle/>
          <a:p>
            <a:r>
              <a:rPr lang="es-ES" b="1" dirty="0"/>
              <a:t>5. Procurar con diligencia presentarnos aprobados a Dios. 2:15.</a:t>
            </a:r>
          </a:p>
          <a:p>
            <a:r>
              <a:rPr lang="es-ES" b="1" dirty="0"/>
              <a:t>6. Evitar. 2:16.</a:t>
            </a:r>
          </a:p>
          <a:p>
            <a:r>
              <a:rPr lang="es-ES" b="1" dirty="0"/>
              <a:t>7. Huir. 2:22.</a:t>
            </a:r>
          </a:p>
          <a:p>
            <a:r>
              <a:rPr lang="es-ES" b="1" dirty="0"/>
              <a:t>8. Rechazar. 2:23.</a:t>
            </a:r>
          </a:p>
          <a:p>
            <a:r>
              <a:rPr lang="es-ES" b="1" dirty="0"/>
              <a:t>9. No ser rencilloso. 2:24.</a:t>
            </a:r>
          </a:p>
          <a:p>
            <a:r>
              <a:rPr lang="es-ES" b="1" dirty="0"/>
              <a:t>10. Persistir. 3:14.</a:t>
            </a:r>
          </a:p>
          <a:p>
            <a:r>
              <a:rPr lang="es-ES" b="1" dirty="0"/>
              <a:t>11. Predicar la palabra. 4:2.</a:t>
            </a:r>
          </a:p>
          <a:p>
            <a:r>
              <a:rPr lang="es-ES" b="1" dirty="0"/>
              <a:t>12. Ser sobrio en todo. 4:5.</a:t>
            </a:r>
          </a:p>
          <a:p>
            <a:r>
              <a:rPr lang="es-ES" b="1" dirty="0"/>
              <a:t>Cumplamos con todas estas responsabilidades.</a:t>
            </a:r>
          </a:p>
          <a:p>
            <a:r>
              <a:rPr lang="es-ES" b="1" dirty="0"/>
              <a:t>Para que podamos agradar a Dios en su servicio como Él lo desea.</a:t>
            </a:r>
          </a:p>
          <a:p>
            <a:r>
              <a:rPr lang="es-ES" b="1" dirty="0"/>
              <a:t>Seamos fieles a los mandamientos de Dios, y </a:t>
            </a:r>
            <a:r>
              <a:rPr lang="es-ES" b="1"/>
              <a:t>podamos cumplirlo.</a:t>
            </a:r>
            <a:endParaRPr lang="es-ES" b="1" dirty="0"/>
          </a:p>
        </p:txBody>
      </p:sp>
    </p:spTree>
    <p:extLst>
      <p:ext uri="{BB962C8B-B14F-4D97-AF65-F5344CB8AC3E}">
        <p14:creationId xmlns:p14="http://schemas.microsoft.com/office/powerpoint/2010/main" val="423997314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4"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5" dur="500"/>
                                        <p:tgtEl>
                                          <p:spTgt spid="3">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 calcmode="lin" valueType="num">
                                      <p:cBhvr>
                                        <p:cTn id="7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72" dur="500"/>
                                        <p:tgtEl>
                                          <p:spTgt spid="3">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 calcmode="lin" valueType="num">
                                      <p:cBhvr>
                                        <p:cTn id="77"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8"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15000"/>
            <a:ext cx="9144000" cy="11430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t>DIOS NOS BENDIGA A TODOS.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715000"/>
          </a:xfrm>
          <a:prstGeom prst="rect">
            <a:avLst/>
          </a:prstGeom>
        </p:spPr>
      </p:pic>
      <p:sp>
        <p:nvSpPr>
          <p:cNvPr id="5" name="Llamada de nube 4"/>
          <p:cNvSpPr/>
          <p:nvPr/>
        </p:nvSpPr>
        <p:spPr>
          <a:xfrm>
            <a:off x="4797288" y="-1"/>
            <a:ext cx="4346712" cy="3309731"/>
          </a:xfrm>
          <a:prstGeom prst="cloudCallout">
            <a:avLst>
              <a:gd name="adj1" fmla="val -61460"/>
              <a:gd name="adj2" fmla="val 55781"/>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400" b="1" dirty="0"/>
              <a:t>POR SU </a:t>
            </a:r>
            <a:r>
              <a:rPr lang="es-ES" sz="4400" b="1"/>
              <a:t>FINA ATENCIÓN</a:t>
            </a:r>
            <a:r>
              <a:rPr lang="es-ES" sz="4400" b="1" dirty="0"/>
              <a:t>.</a:t>
            </a:r>
          </a:p>
        </p:txBody>
      </p:sp>
    </p:spTree>
    <p:extLst>
      <p:ext uri="{BB962C8B-B14F-4D97-AF65-F5344CB8AC3E}">
        <p14:creationId xmlns:p14="http://schemas.microsoft.com/office/powerpoint/2010/main" val="21060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8" presetClass="entr" presetSubtype="0" accel="50000" fill="hold" grpId="0" nodeType="clickEffect">
                                  <p:stCondLst>
                                    <p:cond delay="0"/>
                                  </p:stCondLst>
                                  <p:iterate type="lt">
                                    <p:tmPct val="50000"/>
                                  </p:iterate>
                                  <p:childTnLst>
                                    <p:set>
                                      <p:cBhvr>
                                        <p:cTn id="21" dur="1" fill="hold">
                                          <p:stCondLst>
                                            <p:cond delay="0"/>
                                          </p:stCondLst>
                                        </p:cTn>
                                        <p:tgtEl>
                                          <p:spTgt spid="2"/>
                                        </p:tgtEl>
                                        <p:attrNameLst>
                                          <p:attrName>style.visibility</p:attrName>
                                        </p:attrNameLst>
                                      </p:cBhvr>
                                      <p:to>
                                        <p:strVal val="visible"/>
                                      </p:to>
                                    </p:set>
                                    <p:set>
                                      <p:cBhvr>
                                        <p:cTn id="22" dur="455" fill="hold">
                                          <p:stCondLst>
                                            <p:cond delay="0"/>
                                          </p:stCondLst>
                                        </p:cTn>
                                        <p:tgtEl>
                                          <p:spTgt spid="2"/>
                                        </p:tgtEl>
                                        <p:attrNameLst>
                                          <p:attrName>style.rotation</p:attrName>
                                        </p:attrNameLst>
                                      </p:cBhvr>
                                      <p:to>
                                        <p:strVal val="-45.0"/>
                                      </p:to>
                                    </p:set>
                                    <p:anim calcmode="lin" valueType="num">
                                      <p:cBhvr>
                                        <p:cTn id="23"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24"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25"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26"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t>2. Sanas palabras, son sanas por que  no tienen falta alguna, pues proceden de Dios. </a:t>
            </a:r>
          </a:p>
          <a:p>
            <a:r>
              <a:rPr lang="es-ES" b="1" dirty="0"/>
              <a:t>La palabra Griega para decir sana es: </a:t>
            </a:r>
            <a:r>
              <a:rPr lang="es-ES" b="1" u="sng" dirty="0">
                <a:solidFill>
                  <a:schemeClr val="bg1"/>
                </a:solidFill>
                <a:highlight>
                  <a:srgbClr val="000000"/>
                </a:highlight>
              </a:rPr>
              <a:t>“HUGIAINO”-</a:t>
            </a:r>
            <a:r>
              <a:rPr lang="es-ES" b="1" dirty="0"/>
              <a:t> Estar sano, bien de salud de la cual viene la palabra española “HIGIENE”, se utiliza metafóricamente de doctrina.</a:t>
            </a:r>
          </a:p>
          <a:p>
            <a:pPr algn="ctr"/>
            <a:r>
              <a:rPr lang="es-ES" b="1" u="sng" dirty="0">
                <a:highlight>
                  <a:srgbClr val="FFFF00"/>
                </a:highlight>
              </a:rPr>
              <a:t>I Timoteo.1:10.</a:t>
            </a:r>
          </a:p>
          <a:p>
            <a:r>
              <a:rPr lang="es-ES" b="1" dirty="0"/>
              <a:t>para los inmorales, homosexuales, secuestradores, mentirosos, los que juran en falso, y para cualquier otra cosa que es </a:t>
            </a:r>
            <a:r>
              <a:rPr lang="es-ES" b="1" u="sng" dirty="0">
                <a:solidFill>
                  <a:schemeClr val="bg1"/>
                </a:solidFill>
                <a:highlight>
                  <a:srgbClr val="FF00FF"/>
                </a:highlight>
              </a:rPr>
              <a:t>contraria a la sana doctrina,</a:t>
            </a:r>
            <a:r>
              <a:rPr lang="es-ES" b="1" dirty="0"/>
              <a:t>  </a:t>
            </a:r>
          </a:p>
          <a:p>
            <a:pPr algn="ctr"/>
            <a:r>
              <a:rPr lang="es-ES" b="1" u="sng" dirty="0">
                <a:highlight>
                  <a:srgbClr val="FFFF00"/>
                </a:highlight>
              </a:rPr>
              <a:t>II Timoteo.4:3.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0"/>
            <a:ext cx="4237149" cy="6857999"/>
          </a:xfrm>
          <a:prstGeom prst="rect">
            <a:avLst/>
          </a:prstGeom>
        </p:spPr>
      </p:pic>
    </p:spTree>
    <p:extLst>
      <p:ext uri="{BB962C8B-B14F-4D97-AF65-F5344CB8AC3E}">
        <p14:creationId xmlns:p14="http://schemas.microsoft.com/office/powerpoint/2010/main" val="349887190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6" name="Marcador de contenido 5">
            <a:extLst>
              <a:ext uri="{FF2B5EF4-FFF2-40B4-BE49-F238E27FC236}">
                <a16:creationId xmlns:a16="http://schemas.microsoft.com/office/drawing/2014/main" id="{E7738641-6FE6-08D3-1AAA-34F50E451F43}"/>
              </a:ext>
            </a:extLst>
          </p:cNvPr>
          <p:cNvSpPr>
            <a:spLocks noGrp="1"/>
          </p:cNvSpPr>
          <p:nvPr>
            <p:ph idx="1"/>
          </p:nvPr>
        </p:nvSpPr>
        <p:spPr>
          <a:xfrm>
            <a:off x="0" y="0"/>
            <a:ext cx="4906849" cy="6858000"/>
          </a:xfrm>
        </p:spPr>
        <p:txBody>
          <a:bodyPr>
            <a:normAutofit lnSpcReduction="10000"/>
          </a:bodyPr>
          <a:lstStyle/>
          <a:p>
            <a:r>
              <a:rPr lang="es-ES" b="1" dirty="0"/>
              <a:t>Porque vendrá tiempo cuando no soportarán </a:t>
            </a:r>
            <a:r>
              <a:rPr lang="es-ES" b="1" u="sng" dirty="0">
                <a:solidFill>
                  <a:schemeClr val="bg1"/>
                </a:solidFill>
                <a:highlight>
                  <a:srgbClr val="0000FF"/>
                </a:highlight>
              </a:rPr>
              <a:t>la sana doctrina,</a:t>
            </a:r>
            <a:r>
              <a:rPr lang="es-ES" b="1" dirty="0"/>
              <a:t> sino que teniendo comezón de oídos, acumularán para sí maestros conforme a sus propios deseos;  </a:t>
            </a:r>
          </a:p>
          <a:p>
            <a:pPr algn="ctr"/>
            <a:r>
              <a:rPr lang="es-ES" b="1" u="sng" dirty="0">
                <a:highlight>
                  <a:srgbClr val="FFFF00"/>
                </a:highlight>
              </a:rPr>
              <a:t>Tito.1:9. </a:t>
            </a:r>
          </a:p>
          <a:p>
            <a:r>
              <a:rPr lang="es-ES" b="1" u="sng" dirty="0">
                <a:solidFill>
                  <a:schemeClr val="bg1"/>
                </a:solidFill>
                <a:highlight>
                  <a:srgbClr val="FF0000"/>
                </a:highlight>
              </a:rPr>
              <a:t>reteniendo la palabra fiel</a:t>
            </a:r>
            <a:r>
              <a:rPr lang="es-ES" b="1" dirty="0"/>
              <a:t> que es conforme a la enseñanza, para que sea capaz también de exhortar con sana doctrina y refutar a los que contradicen. </a:t>
            </a:r>
          </a:p>
          <a:p>
            <a:pPr algn="ctr"/>
            <a:r>
              <a:rPr lang="es-ES" b="1" u="sng" dirty="0">
                <a:highlight>
                  <a:srgbClr val="FFFF00"/>
                </a:highlight>
              </a:rPr>
              <a:t>Tito.2:1. </a:t>
            </a:r>
          </a:p>
          <a:p>
            <a:r>
              <a:rPr lang="es-ES" b="1" dirty="0"/>
              <a:t>Pero en cuanto a ti, enseña lo que está </a:t>
            </a:r>
            <a:r>
              <a:rPr lang="es-ES" b="1" u="sng" dirty="0">
                <a:solidFill>
                  <a:schemeClr val="bg1"/>
                </a:solidFill>
                <a:highlight>
                  <a:srgbClr val="000080"/>
                </a:highlight>
              </a:rPr>
              <a:t>de acuerdo con la sana doctrina:</a:t>
            </a:r>
            <a:r>
              <a:rPr lang="es-ES" b="1" dirty="0"/>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27631891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144000" cy="6857999"/>
          </a:xfrm>
          <a:prstGeom prst="rect">
            <a:avLst/>
          </a:prstGeom>
        </p:spPr>
      </p:pic>
      <p:sp>
        <p:nvSpPr>
          <p:cNvPr id="3" name="Marcador de contenido 2"/>
          <p:cNvSpPr>
            <a:spLocks noGrp="1"/>
          </p:cNvSpPr>
          <p:nvPr>
            <p:ph idx="1"/>
          </p:nvPr>
        </p:nvSpPr>
        <p:spPr>
          <a:xfrm>
            <a:off x="0" y="22582"/>
            <a:ext cx="4906851" cy="6835417"/>
          </a:xfrm>
        </p:spPr>
        <p:txBody>
          <a:bodyPr>
            <a:normAutofit/>
          </a:bodyPr>
          <a:lstStyle/>
          <a:p>
            <a:r>
              <a:rPr lang="es-ES" b="1" dirty="0"/>
              <a:t>De palabra. </a:t>
            </a:r>
          </a:p>
          <a:p>
            <a:pPr algn="ctr"/>
            <a:r>
              <a:rPr lang="es-ES" b="1" u="sng" dirty="0">
                <a:highlight>
                  <a:srgbClr val="FFFF00"/>
                </a:highlight>
              </a:rPr>
              <a:t>I Timoteo.6:3.</a:t>
            </a:r>
          </a:p>
          <a:p>
            <a:r>
              <a:rPr lang="es-ES" b="1" dirty="0"/>
              <a:t>Si alguno enseña una doctrina diferente y no se conforma a </a:t>
            </a:r>
            <a:r>
              <a:rPr lang="es-ES" b="1" u="sng" dirty="0">
                <a:solidFill>
                  <a:schemeClr val="bg1"/>
                </a:solidFill>
                <a:highlight>
                  <a:srgbClr val="008000"/>
                </a:highlight>
              </a:rPr>
              <a:t>las sanas palabras,</a:t>
            </a:r>
            <a:r>
              <a:rPr lang="es-ES" b="1" dirty="0"/>
              <a:t> las de nuestro Señor Jesucristo, y a la doctrina que es conforme a la piedad,  </a:t>
            </a:r>
          </a:p>
          <a:p>
            <a:r>
              <a:rPr lang="es-ES" b="1" dirty="0"/>
              <a:t>En la fe. </a:t>
            </a:r>
          </a:p>
          <a:p>
            <a:pPr algn="ctr"/>
            <a:r>
              <a:rPr lang="es-ES" b="1" u="sng" dirty="0">
                <a:highlight>
                  <a:srgbClr val="FFFF00"/>
                </a:highlight>
              </a:rPr>
              <a:t>Tito.1:13. </a:t>
            </a:r>
          </a:p>
          <a:p>
            <a:r>
              <a:rPr lang="es-ES" b="1" dirty="0"/>
              <a:t>Este testimonio es verdadero. Por eso, repréndelos severamente para que </a:t>
            </a:r>
            <a:r>
              <a:rPr lang="es-ES" b="1" u="sng" dirty="0">
                <a:solidFill>
                  <a:schemeClr val="bg1"/>
                </a:solidFill>
                <a:highlight>
                  <a:srgbClr val="800080"/>
                </a:highlight>
              </a:rPr>
              <a:t>sean sanos en la fe,</a:t>
            </a:r>
            <a:r>
              <a:rPr lang="es-ES" b="1" dirty="0"/>
              <a:t> </a:t>
            </a:r>
          </a:p>
          <a:p>
            <a:pPr algn="ctr"/>
            <a:r>
              <a:rPr lang="es-ES" b="1" u="sng" dirty="0">
                <a:highlight>
                  <a:srgbClr val="FFFF00"/>
                </a:highlight>
              </a:rPr>
              <a:t>Tito.2:2.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2761" y="-1"/>
            <a:ext cx="4121239" cy="6857999"/>
          </a:xfrm>
          <a:prstGeom prst="rect">
            <a:avLst/>
          </a:prstGeom>
        </p:spPr>
      </p:pic>
    </p:spTree>
    <p:extLst>
      <p:ext uri="{BB962C8B-B14F-4D97-AF65-F5344CB8AC3E}">
        <p14:creationId xmlns:p14="http://schemas.microsoft.com/office/powerpoint/2010/main" val="31141413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p:cTn id="49"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1" dur="500"/>
                                        <p:tgtEl>
                                          <p:spTgt spid="3">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 calcmode="lin" valueType="num">
                                      <p:cBhvr>
                                        <p:cTn id="5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TotalTime>
  <Words>5735</Words>
  <Application>Microsoft Office PowerPoint</Application>
  <PresentationFormat>Presentación en pantalla (4:3)</PresentationFormat>
  <Paragraphs>422</Paragraphs>
  <Slides>69</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69</vt:i4>
      </vt:variant>
    </vt:vector>
  </HeadingPairs>
  <TitlesOfParts>
    <vt:vector size="79" baseType="lpstr">
      <vt:lpstr>Al Bayan Plain</vt:lpstr>
      <vt:lpstr>Al Nile</vt:lpstr>
      <vt:lpstr>Arial</vt:lpstr>
      <vt:lpstr>Britannic Bold</vt:lpstr>
      <vt:lpstr>Calibri</vt:lpstr>
      <vt:lpstr>Calibri Light</vt:lpstr>
      <vt:lpstr>Cambria</vt:lpstr>
      <vt:lpstr>Century Gothic</vt:lpstr>
      <vt:lpstr>Cochin</vt:lpstr>
      <vt:lpstr>Tema de Office</vt:lpstr>
      <vt:lpstr>12 RECOMENDACIONES O RESPONSABILIDADES DEL APÓSTOL PABLO A TIMOTEO.</vt:lpstr>
      <vt:lpstr>Presentación de PowerPoint</vt:lpstr>
      <vt:lpstr>Presentación de PowerPoint</vt:lpstr>
      <vt:lpstr>RETEN.  II TIMOTEO.1:13.</vt:lpstr>
      <vt:lpstr>Presentación de PowerPoint</vt:lpstr>
      <vt:lpstr>Presentación de PowerPoint</vt:lpstr>
      <vt:lpstr>Presentación de PowerPoint</vt:lpstr>
      <vt:lpstr>Presentación de PowerPoint</vt:lpstr>
      <vt:lpstr>Presentación de PowerPoint</vt:lpstr>
      <vt:lpstr>Presentación de PowerPoint</vt:lpstr>
      <vt:lpstr>ESFUÉRZATE.  II TIMOTEO.2:1. </vt:lpstr>
      <vt:lpstr>Presentación de PowerPoint</vt:lpstr>
      <vt:lpstr>Presentación de PowerPoint</vt:lpstr>
      <vt:lpstr>Presentación de PowerPoint</vt:lpstr>
      <vt:lpstr>Presentación de PowerPoint</vt:lpstr>
      <vt:lpstr>Presentación de PowerPoint</vt:lpstr>
      <vt:lpstr>SUFRE PENALIDADES.  II TIMOTEO.2:3.</vt:lpstr>
      <vt:lpstr>Presentación de PowerPoint</vt:lpstr>
      <vt:lpstr>Presentación de PowerPoint</vt:lpstr>
      <vt:lpstr>Presentación de PowerPoint</vt:lpstr>
      <vt:lpstr>Presentación de PowerPoint</vt:lpstr>
      <vt:lpstr>Presentación de PowerPoint</vt:lpstr>
      <vt:lpstr>Presentación de PowerPoint</vt:lpstr>
      <vt:lpstr>ACUÉRDATE DE JESUCRISTO.  II TIMOTEO.2:8.</vt:lpstr>
      <vt:lpstr>Presentación de PowerPoint</vt:lpstr>
      <vt:lpstr>Presentación de PowerPoint</vt:lpstr>
      <vt:lpstr>PROCURA CON DILIGENCIA.  II TIMOTEO.2:15.</vt:lpstr>
      <vt:lpstr>Presentación de PowerPoint</vt:lpstr>
      <vt:lpstr>Presentación de PowerPoint</vt:lpstr>
      <vt:lpstr>Presentación de PowerPoint</vt:lpstr>
      <vt:lpstr>Presentación de PowerPoint</vt:lpstr>
      <vt:lpstr>Presentación de PowerPoint</vt:lpstr>
      <vt:lpstr>Presentación de PowerPoint</vt:lpstr>
      <vt:lpstr>EVITA.  II TIMOTEO.2:16.</vt:lpstr>
      <vt:lpstr>Presentación de PowerPoint</vt:lpstr>
      <vt:lpstr>Presentación de PowerPoint</vt:lpstr>
      <vt:lpstr>Presentación de PowerPoint</vt:lpstr>
      <vt:lpstr>HUYE.  II TIMOTEO.2:22.</vt:lpstr>
      <vt:lpstr>Presentación de PowerPoint</vt:lpstr>
      <vt:lpstr>Presentación de PowerPoint</vt:lpstr>
      <vt:lpstr>Presentación de PowerPoint</vt:lpstr>
      <vt:lpstr>RECHAZA.  II TIMOTEO.2:23.</vt:lpstr>
      <vt:lpstr>Presentación de PowerPoint</vt:lpstr>
      <vt:lpstr>Presentación de PowerPoint</vt:lpstr>
      <vt:lpstr>NO SER RENCILLOSO.  II TIMOTEO.2:24.</vt:lpstr>
      <vt:lpstr>Presentación de PowerPoint</vt:lpstr>
      <vt:lpstr>Presentación de PowerPoint</vt:lpstr>
      <vt:lpstr>Presentación de PowerPoint</vt:lpstr>
      <vt:lpstr>PERSISTE.  II TIMOTEO.3:14.</vt:lpstr>
      <vt:lpstr>Presentación de PowerPoint</vt:lpstr>
      <vt:lpstr>Presentación de PowerPoint</vt:lpstr>
      <vt:lpstr>Presentación de PowerPoint</vt:lpstr>
      <vt:lpstr>PREDICA LA PALABRA.  II TIMOTEO.4:2.</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 SOBRIO EN TODAS LAS COSAS.  II TIMOTEO.4:5.</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MARIO MORENO</cp:lastModifiedBy>
  <cp:revision>39</cp:revision>
  <dcterms:created xsi:type="dcterms:W3CDTF">2019-05-13T16:03:36Z</dcterms:created>
  <dcterms:modified xsi:type="dcterms:W3CDTF">2024-04-11T20:23:11Z</dcterms:modified>
</cp:coreProperties>
</file>