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9" r:id="rId14"/>
    <p:sldId id="268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DFF"/>
    <a:srgbClr val="0000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21"/>
    <p:restoredTop sz="93198"/>
  </p:normalViewPr>
  <p:slideViewPr>
    <p:cSldViewPr snapToGrid="0">
      <p:cViewPr>
        <p:scale>
          <a:sx n="47" d="100"/>
          <a:sy n="47" d="100"/>
        </p:scale>
        <p:origin x="2248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1AA4B5-6918-40ED-A055-763C841D0D94}" type="datetimeFigureOut">
              <a:rPr lang="en-US" smtClean="0"/>
              <a:t>1/15/25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DE870A-48C9-4420-98D4-913ACABA5D1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977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3C7C766-F516-5530-72D0-92822817A3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04B431F4-3B10-332F-8AC4-4A03C3579F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FE45AD3-6387-0ABB-B442-CBD686EC7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B33F4-5C0F-4A32-AB47-2DAEC676E148}" type="datetimeFigureOut">
              <a:rPr lang="en-US" smtClean="0"/>
              <a:t>1/15/25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938A9C1-6630-4DDA-C5C0-0E95EB4FB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2CE2FF7-CD84-FBA3-4C36-502BB6AAB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B5D7E-B838-4965-B9E2-FA4921E2232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4014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49C97CD-8C73-3B38-60CC-2FE40CB84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2364C582-7754-A27B-727F-64449966B1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FC8A4BE-CFEC-D0E5-B66F-FC02D369D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B33F4-5C0F-4A32-AB47-2DAEC676E148}" type="datetimeFigureOut">
              <a:rPr lang="en-US" smtClean="0"/>
              <a:t>1/15/25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E1254C3-1177-EB93-1BEE-96FB17560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5DAA58F-841B-25E1-5A94-FEE1BEF79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B5D7E-B838-4965-B9E2-FA4921E2232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19480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032C28B0-F0DE-CD30-5BA1-DF086D0D3E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ECFFF018-38B7-5E76-84CB-137325B7EC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B6BAAE2-96B9-F779-53CA-774350544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B33F4-5C0F-4A32-AB47-2DAEC676E148}" type="datetimeFigureOut">
              <a:rPr lang="en-US" smtClean="0"/>
              <a:t>1/15/25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B172B22-3D2F-EA84-CAD7-C73771B22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40EAAE0-9F3D-D0DD-9091-D96D66DE0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B5D7E-B838-4965-B9E2-FA4921E2232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8507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63DB3D6-D234-23C1-3691-70B5646FB4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32CE4D4-E643-5BF4-2440-ED0AC1A832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EE79C6F-29A0-3E6A-4E4A-40584235F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B33F4-5C0F-4A32-AB47-2DAEC676E148}" type="datetimeFigureOut">
              <a:rPr lang="en-US" smtClean="0"/>
              <a:t>1/15/25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C91045F-ACEC-8A8F-8B09-3720899BC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A3C76D0-CA61-9120-5AE6-44A71BCBC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B5D7E-B838-4965-B9E2-FA4921E2232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57353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0037BA5-4239-87CD-096D-2599ED0832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4829766D-1CE6-3F6D-2E21-B02FCC0CDC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3049B83-818B-68FD-0E55-5E20F2B62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B33F4-5C0F-4A32-AB47-2DAEC676E148}" type="datetimeFigureOut">
              <a:rPr lang="en-US" smtClean="0"/>
              <a:t>1/15/25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5554A15-5E46-56E4-A75D-E36AD1579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ECF2CD5-BCC4-51FB-4C38-E0B3B2112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B5D7E-B838-4965-B9E2-FA4921E2232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5912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152F317-EA71-6F12-4A91-35723396D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17E960D-A424-15D5-EB5A-E81CB2B917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37BE69A2-C798-35DC-F4E7-28CCC6B99A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64363F95-51C9-98D3-8D09-89E67B79BD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B33F4-5C0F-4A32-AB47-2DAEC676E148}" type="datetimeFigureOut">
              <a:rPr lang="en-US" smtClean="0"/>
              <a:t>1/15/25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EB97E1F1-4B7D-C578-D447-0EA14D8BE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D0E7EC22-C68A-121F-C934-BA639E02B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B5D7E-B838-4965-B9E2-FA4921E2232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68502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47DC20D-AE25-A5DF-35C7-D0A8BD5E7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5E67C9D0-DB33-65EC-7DB9-B07FF268F4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897069E9-1967-D7A8-5AA3-ED7BA0A835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00FBA524-EE4C-FB6A-31F2-797EF7B875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179F6539-63D2-A5CE-9DA6-DB95DDE3DD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7DAD471A-B265-922A-BB8A-DFD4508E1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B33F4-5C0F-4A32-AB47-2DAEC676E148}" type="datetimeFigureOut">
              <a:rPr lang="en-US" smtClean="0"/>
              <a:t>1/15/25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BE1494A1-5267-B081-6AC6-DF25D975E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4668537A-8BE0-4B18-415F-464224BD6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B5D7E-B838-4965-B9E2-FA4921E2232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03570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F431AA9-EAF2-ABD2-5B36-77D9D94B6E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4143B351-8DDD-428B-D13A-239110FDD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B33F4-5C0F-4A32-AB47-2DAEC676E148}" type="datetimeFigureOut">
              <a:rPr lang="en-US" smtClean="0"/>
              <a:t>1/15/25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A8919061-BA95-2DBA-5CEF-A8CEC94EF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A21516C9-7B23-9DE0-C476-8CE702347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B5D7E-B838-4965-B9E2-FA4921E2232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44926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181A2101-BDAF-3615-A96D-A83DE8FA0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B33F4-5C0F-4A32-AB47-2DAEC676E148}" type="datetimeFigureOut">
              <a:rPr lang="en-US" smtClean="0"/>
              <a:t>1/15/25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C85C6B84-33C8-60C2-9D19-759505C61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B8B7D266-2CBD-C1A2-7328-9EAB3312D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B5D7E-B838-4965-B9E2-FA4921E2232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85872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2FD815A-9699-3B22-DAF0-0DE462618B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2A1A48E-CD03-2BF5-0ED6-AC49602431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93B95FB5-F4CB-A68D-6A98-87896114F8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75AB24D-9848-9BD2-DDAE-0104E13C0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B33F4-5C0F-4A32-AB47-2DAEC676E148}" type="datetimeFigureOut">
              <a:rPr lang="en-US" smtClean="0"/>
              <a:t>1/15/25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E2A2B589-5236-BB63-2678-D02C2FB68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B6F6D822-4D9D-4C68-FD34-BF99C6CE2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B5D7E-B838-4965-B9E2-FA4921E2232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9513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8E77B26-8392-2EC9-8360-732D97F75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21DCF0CD-3D83-CD2E-4CE6-90D3650124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0876F8F1-25CA-BC31-BA13-A7763E330F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F5D46106-2FF5-0891-210E-C58744CDA1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B33F4-5C0F-4A32-AB47-2DAEC676E148}" type="datetimeFigureOut">
              <a:rPr lang="en-US" smtClean="0"/>
              <a:t>1/15/25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D15A0416-8859-E218-186B-95DE75248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EE4A42DE-6D96-8110-A083-578F48B41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B5D7E-B838-4965-B9E2-FA4921E2232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51481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A5DDA395-ED1B-B975-9F06-6B3F4157C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48E5AC14-178F-EEAD-06E4-A1BB1A1ACF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39A919B-2850-C95A-6F26-1EC2D36385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BB33F4-5C0F-4A32-AB47-2DAEC676E148}" type="datetimeFigureOut">
              <a:rPr lang="en-US" smtClean="0"/>
              <a:t>1/15/25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8219FDF-22BD-2C0A-6892-51AA75B6FE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E896919-139E-4D63-BBBE-E23FF56F93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87B5D7E-B838-4965-B9E2-FA4921E2232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859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="" xmlns:a16="http://schemas.microsoft.com/office/drawing/2014/main" id="{ECC07320-C2CA-4E29-8481-9D9E143C778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2">
            <a:extLst>
              <a:ext uri="{FF2B5EF4-FFF2-40B4-BE49-F238E27FC236}">
                <a16:creationId xmlns="" xmlns:a16="http://schemas.microsoft.com/office/drawing/2014/main" id="{92A27EDA-87A9-601E-3DB1-C86F0C4647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4" b="4722"/>
          <a:stretch/>
        </p:blipFill>
        <p:spPr bwMode="auto">
          <a:xfrm>
            <a:off x="1" y="10"/>
            <a:ext cx="966964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178FB36B-5BFE-42CA-BC60-1115E0D95EE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CE21F8A8-5ACC-4937-6E85-3B70516AD0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29451" y="1030748"/>
            <a:ext cx="4351717" cy="2231723"/>
          </a:xfrm>
          <a:noFill/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r>
              <a:rPr lang="en-US" b="1" dirty="0">
                <a:solidFill>
                  <a:srgbClr val="0000FF"/>
                </a:solidFill>
                <a:latin typeface="HP Simplified" panose="020B0604020204020204" pitchFamily="34" charset="0"/>
              </a:rPr>
              <a:t>¡</a:t>
            </a:r>
            <a:r>
              <a:rPr lang="en-US" b="1" dirty="0" err="1">
                <a:solidFill>
                  <a:srgbClr val="0000FF"/>
                </a:solidFill>
                <a:latin typeface="HP Simplified" panose="020B0604020204020204" pitchFamily="34" charset="0"/>
              </a:rPr>
              <a:t>Bienvenido</a:t>
            </a:r>
            <a:r>
              <a:rPr lang="en-US" b="1" dirty="0">
                <a:solidFill>
                  <a:srgbClr val="0000FF"/>
                </a:solidFill>
                <a:latin typeface="HP Simplified" panose="020B0604020204020204" pitchFamily="34" charset="0"/>
              </a:rPr>
              <a:t>!</a:t>
            </a:r>
            <a:r>
              <a:rPr lang="en-US" sz="4800" b="1" dirty="0">
                <a:latin typeface="HP Simplified" panose="020B0604020204020204" pitchFamily="34" charset="0"/>
              </a:rPr>
              <a:t/>
            </a:r>
            <a:br>
              <a:rPr lang="en-US" sz="4800" b="1" dirty="0">
                <a:latin typeface="HP Simplified" panose="020B0604020204020204" pitchFamily="34" charset="0"/>
              </a:rPr>
            </a:br>
            <a:endParaRPr lang="en-US" sz="4800" b="1" dirty="0">
              <a:latin typeface="HP Simplified" panose="020B0604020204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E0007C4B-6922-AE78-FF62-1711093C75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29451" y="3133492"/>
            <a:ext cx="4351717" cy="3222857"/>
          </a:xfrm>
          <a:noFill/>
          <a:ln w="57150">
            <a:solidFill>
              <a:schemeClr val="tx2">
                <a:lumMod val="10000"/>
                <a:lumOff val="90000"/>
              </a:schemeClr>
            </a:solidFill>
          </a:ln>
        </p:spPr>
        <p:txBody>
          <a:bodyPr>
            <a:noAutofit/>
          </a:bodyPr>
          <a:lstStyle/>
          <a:p>
            <a:endParaRPr lang="es-ES_tradnl" b="1" i="1" dirty="0" smtClean="0">
              <a:latin typeface="Candara" panose="020E0502030303020204" pitchFamily="34" charset="0"/>
            </a:endParaRPr>
          </a:p>
          <a:p>
            <a:r>
              <a:rPr lang="es-ES_tradnl" sz="3200" b="1" i="1" dirty="0" smtClean="0">
                <a:latin typeface="Candara" panose="020E0502030303020204" pitchFamily="34" charset="0"/>
              </a:rPr>
              <a:t>Sigue</a:t>
            </a:r>
          </a:p>
          <a:p>
            <a:r>
              <a:rPr lang="es-ES_tradnl" sz="3200" b="1" i="1" dirty="0" smtClean="0">
                <a:latin typeface="Candara" panose="020E0502030303020204" pitchFamily="34" charset="0"/>
              </a:rPr>
              <a:t>la lectura, la exhortación</a:t>
            </a:r>
          </a:p>
          <a:p>
            <a:r>
              <a:rPr lang="es-ES_tradnl" sz="3200" b="1" i="1" dirty="0" smtClean="0">
                <a:latin typeface="Candara" panose="020E0502030303020204" pitchFamily="34" charset="0"/>
              </a:rPr>
              <a:t>y la enseñanza</a:t>
            </a:r>
          </a:p>
          <a:p>
            <a:r>
              <a:rPr lang="es-ES_tradnl" sz="3200" b="1" i="1" dirty="0" smtClean="0">
                <a:latin typeface="Candara" panose="020E0502030303020204" pitchFamily="34" charset="0"/>
              </a:rPr>
              <a:t>de la palabra de Dios.</a:t>
            </a:r>
            <a:endParaRPr lang="es-ES_tradnl" sz="2800" b="1" i="1" dirty="0">
              <a:latin typeface="Candara" panose="020E050203030302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9CC6777-6659-F6CE-A0D5-A4A8F8495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4114800" cy="365125"/>
          </a:xfrm>
        </p:spPr>
        <p:txBody>
          <a:bodyPr/>
          <a:lstStyle/>
          <a:p>
            <a:r>
              <a:rPr lang="es-ES" sz="1600">
                <a:solidFill>
                  <a:schemeClr val="tx2">
                    <a:lumMod val="50000"/>
                    <a:lumOff val="50000"/>
                  </a:schemeClr>
                </a:solidFill>
              </a:rPr>
              <a:t>RCAmador@gmail.com - 2025 Enero</a:t>
            </a:r>
            <a:endParaRPr lang="en-US" sz="1600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566781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5EE47637-9728-FD0B-3C34-C847F1E283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9" name="Rectangle 1048">
            <a:extLst>
              <a:ext uri="{FF2B5EF4-FFF2-40B4-BE49-F238E27FC236}">
                <a16:creationId xmlns="" xmlns:a16="http://schemas.microsoft.com/office/drawing/2014/main" id="{3EFA2455-FC11-E054-F342-E773D2CD3DA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="" xmlns:a16="http://schemas.microsoft.com/office/drawing/2014/main" id="{68FF45C1-9A01-9182-D3EA-1D6BF4CC45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4" b="4722"/>
          <a:stretch/>
        </p:blipFill>
        <p:spPr bwMode="auto">
          <a:xfrm>
            <a:off x="1" y="10"/>
            <a:ext cx="966964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51" name="Rectangle 1050">
            <a:extLst>
              <a:ext uri="{FF2B5EF4-FFF2-40B4-BE49-F238E27FC236}">
                <a16:creationId xmlns="" xmlns:a16="http://schemas.microsoft.com/office/drawing/2014/main" id="{FD371B10-8074-5A8F-72E0-311BC74BEEC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ubtitle 2">
            <a:extLst>
              <a:ext uri="{FF2B5EF4-FFF2-40B4-BE49-F238E27FC236}">
                <a16:creationId xmlns="" xmlns:a16="http://schemas.microsoft.com/office/drawing/2014/main" id="{B95B06AF-5389-04F6-7A63-3E153F7437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1804" y="4806176"/>
            <a:ext cx="11151219" cy="1858056"/>
          </a:xfrm>
          <a:solidFill>
            <a:schemeClr val="tx2">
              <a:lumMod val="10000"/>
              <a:lumOff val="90000"/>
            </a:schemeClr>
          </a:solidFill>
          <a:ln>
            <a:noFill/>
          </a:ln>
          <a:effectLst>
            <a:softEdge rad="63500"/>
          </a:effectLst>
        </p:spPr>
        <p:txBody>
          <a:bodyPr numCol="1" spcCol="365760">
            <a:normAutofit/>
          </a:bodyPr>
          <a:lstStyle/>
          <a:p>
            <a:pPr algn="l"/>
            <a:r>
              <a:rPr lang="es-ES_tradnl" sz="3200" b="1" dirty="0" smtClean="0">
                <a:solidFill>
                  <a:srgbClr val="FF0000"/>
                </a:solidFill>
                <a:latin typeface="HP Simplified" panose="020B0604020204020204" pitchFamily="34" charset="0"/>
              </a:rPr>
              <a:t>Hechos 18:1-8 </a:t>
            </a:r>
            <a:r>
              <a:rPr lang="es-ES_tradnl" sz="3200" b="1" dirty="0" smtClean="0">
                <a:latin typeface="HP Simplified" panose="020B0604020204020204" pitchFamily="34" charset="0"/>
              </a:rPr>
              <a:t>&gt; Los corintios, gentiles – </a:t>
            </a:r>
            <a:r>
              <a:rPr lang="es-ES_tradnl" sz="3200" b="1" dirty="0" smtClean="0">
                <a:solidFill>
                  <a:srgbClr val="FF0000"/>
                </a:solidFill>
                <a:latin typeface="HP Simplified" panose="020B0604020204020204" pitchFamily="34" charset="0"/>
              </a:rPr>
              <a:t>1 Corintios 6:9-11</a:t>
            </a:r>
          </a:p>
          <a:p>
            <a:pPr algn="l"/>
            <a:r>
              <a:rPr lang="es-ES_tradnl" sz="2800" dirty="0" smtClean="0">
                <a:latin typeface="HP Simplified" panose="020B0604020204020204" pitchFamily="34" charset="0"/>
              </a:rPr>
              <a:t>“Y discutía en la sinagoga todos los días de reposo, y persuadía a judíos y a griegos… Pero oponiéndose y blasfemando éstos… les dijo… me iré a los gentiles… y muchos de los corintios, oyendo, creían y eran bautizados”.</a:t>
            </a:r>
            <a:endParaRPr lang="es-ES_tradnl" sz="2800" dirty="0">
              <a:latin typeface="HP Simplified" panose="020B0604020204020204" pitchFamily="34" charset="0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="" xmlns:a16="http://schemas.microsoft.com/office/drawing/2014/main" id="{37DAF305-D019-3024-F3EA-DCB86DB650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4475" y="861575"/>
            <a:ext cx="5594195" cy="3501482"/>
          </a:xfrm>
          <a:noFill/>
        </p:spPr>
        <p:txBody>
          <a:bodyPr>
            <a:normAutofit/>
          </a:bodyPr>
          <a:lstStyle/>
          <a:p>
            <a:pPr algn="r"/>
            <a:r>
              <a:rPr lang="es-ES_tradnl" sz="5400" b="1" dirty="0" smtClean="0">
                <a:latin typeface="Calibri" charset="0"/>
                <a:ea typeface="Calibri" charset="0"/>
                <a:cs typeface="Calibri" charset="0"/>
              </a:rPr>
              <a:t>¿Cuáles       </a:t>
            </a:r>
            <a:br>
              <a:rPr lang="es-ES_tradnl" sz="5400" b="1" dirty="0" smtClean="0">
                <a:latin typeface="Calibri" charset="0"/>
                <a:ea typeface="Calibri" charset="0"/>
                <a:cs typeface="Calibri" charset="0"/>
              </a:rPr>
            </a:br>
            <a:r>
              <a:rPr lang="es-ES_tradnl" sz="5400" b="1" dirty="0" smtClean="0">
                <a:latin typeface="Calibri" charset="0"/>
                <a:ea typeface="Calibri" charset="0"/>
                <a:cs typeface="Calibri" charset="0"/>
              </a:rPr>
              <a:t>pecadores</a:t>
            </a:r>
            <a:br>
              <a:rPr lang="es-ES_tradnl" sz="5400" b="1" dirty="0" smtClean="0">
                <a:latin typeface="Calibri" charset="0"/>
                <a:ea typeface="Calibri" charset="0"/>
                <a:cs typeface="Calibri" charset="0"/>
              </a:rPr>
            </a:br>
            <a:r>
              <a:rPr lang="es-ES_tradnl" sz="5400" b="1" dirty="0" smtClean="0">
                <a:latin typeface="Calibri" charset="0"/>
                <a:ea typeface="Calibri" charset="0"/>
                <a:cs typeface="Calibri" charset="0"/>
              </a:rPr>
              <a:t>obedecieron</a:t>
            </a:r>
            <a:br>
              <a:rPr lang="es-ES_tradnl" sz="5400" b="1" dirty="0" smtClean="0">
                <a:latin typeface="Calibri" charset="0"/>
                <a:ea typeface="Calibri" charset="0"/>
                <a:cs typeface="Calibri" charset="0"/>
              </a:rPr>
            </a:br>
            <a:r>
              <a:rPr lang="es-ES_tradnl" sz="5400" b="1" dirty="0" smtClean="0">
                <a:latin typeface="Calibri" charset="0"/>
                <a:ea typeface="Calibri" charset="0"/>
                <a:cs typeface="Calibri" charset="0"/>
              </a:rPr>
              <a:t>a Cristo?</a:t>
            </a:r>
            <a:endParaRPr lang="es-ES_tradnl" sz="540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" name="TextBox 1">
            <a:extLst>
              <a:ext uri="{FF2B5EF4-FFF2-40B4-BE49-F238E27FC236}">
                <a16:creationId xmlns="" xmlns:a16="http://schemas.microsoft.com/office/drawing/2014/main" id="{4C902749-F6E6-5747-64AA-E56B9F3ABA52}"/>
              </a:ext>
            </a:extLst>
          </p:cNvPr>
          <p:cNvSpPr txBox="1"/>
          <p:nvPr/>
        </p:nvSpPr>
        <p:spPr>
          <a:xfrm>
            <a:off x="4297680" y="248270"/>
            <a:ext cx="751214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4400" b="1" dirty="0" smtClean="0">
                <a:solidFill>
                  <a:srgbClr val="0000FF"/>
                </a:solidFill>
                <a:latin typeface="Kefa" charset="0"/>
                <a:ea typeface="Kefa" charset="0"/>
                <a:cs typeface="Kefa" charset="0"/>
              </a:rPr>
              <a:t>Para salvar a los pecadores</a:t>
            </a:r>
            <a:endParaRPr lang="es-ES_tradnl" sz="4400" b="1" dirty="0">
              <a:solidFill>
                <a:srgbClr val="0000FF"/>
              </a:solidFill>
              <a:latin typeface="Kefa" charset="0"/>
              <a:ea typeface="Kefa" charset="0"/>
              <a:cs typeface="Kefa" charset="0"/>
            </a:endParaRPr>
          </a:p>
        </p:txBody>
      </p:sp>
      <p:sp>
        <p:nvSpPr>
          <p:cNvPr id="12" name="TextBox 2">
            <a:extLst>
              <a:ext uri="{FF2B5EF4-FFF2-40B4-BE49-F238E27FC236}">
                <a16:creationId xmlns="" xmlns:a16="http://schemas.microsoft.com/office/drawing/2014/main" id="{0587B290-B234-C8D1-309C-7EA71830A78B}"/>
              </a:ext>
            </a:extLst>
          </p:cNvPr>
          <p:cNvSpPr txBox="1"/>
          <p:nvPr/>
        </p:nvSpPr>
        <p:spPr>
          <a:xfrm>
            <a:off x="513122" y="3865276"/>
            <a:ext cx="758284" cy="646331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i="1" dirty="0" smtClean="0">
                <a:solidFill>
                  <a:srgbClr val="00FDFF"/>
                </a:solidFill>
                <a:latin typeface="Calibri" charset="0"/>
                <a:ea typeface="Calibri" charset="0"/>
                <a:cs typeface="Calibri" charset="0"/>
              </a:rPr>
              <a:t>6.</a:t>
            </a:r>
            <a:endParaRPr lang="en-US" b="1" i="1" dirty="0">
              <a:solidFill>
                <a:srgbClr val="00FDFF"/>
              </a:solidFill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816016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9E08A2C6-D852-FFAF-C864-F4D51ADD0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="" xmlns:a16="http://schemas.microsoft.com/office/drawing/2014/main" id="{A32C69FA-EB1C-CA76-478F-FAB19A0D8A4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pic>
        <p:nvPicPr>
          <p:cNvPr id="4" name="Picture 2">
            <a:extLst>
              <a:ext uri="{FF2B5EF4-FFF2-40B4-BE49-F238E27FC236}">
                <a16:creationId xmlns="" xmlns:a16="http://schemas.microsoft.com/office/drawing/2014/main" id="{BAAE1EB4-2EEC-04AD-2FB8-B335B3E816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496" b="14504"/>
          <a:stretch/>
        </p:blipFill>
        <p:spPr bwMode="auto">
          <a:xfrm>
            <a:off x="-3047" y="10"/>
            <a:ext cx="12191999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08F976D3-1B4B-8401-C93B-0B616DC3B4D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7602"/>
            <a:ext cx="12191999" cy="3162146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25000">
                <a:srgbClr val="000000">
                  <a:alpha val="15000"/>
                </a:srgbClr>
              </a:gs>
              <a:gs pos="75000">
                <a:srgbClr val="000000">
                  <a:alpha val="15000"/>
                </a:srgbClr>
              </a:gs>
              <a:gs pos="50000">
                <a:srgbClr val="000000">
                  <a:alpha val="30000"/>
                </a:srgbClr>
              </a:gs>
              <a:gs pos="10000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0B05537A-573A-EF87-E461-F61E105C2D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325550"/>
            <a:ext cx="10058400" cy="357477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s-ES_tradnl" sz="7200" b="1" spc="50" dirty="0" smtClean="0">
                <a:ln w="9525" cmpd="sng">
                  <a:solidFill>
                    <a:sysClr val="windowText" lastClr="000000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rial Rounded MT Bold" charset="0"/>
                <a:ea typeface="Arial Rounded MT Bold" charset="0"/>
                <a:cs typeface="Arial Rounded MT Bold" charset="0"/>
              </a:rPr>
              <a:t>1 Timoteo 1:15</a:t>
            </a:r>
            <a:r>
              <a:rPr lang="es-ES_tradnl" sz="5200" dirty="0" smtClean="0">
                <a:solidFill>
                  <a:srgbClr val="FFFFFF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/>
            </a:r>
            <a:br>
              <a:rPr lang="es-ES_tradnl" sz="5200" dirty="0" smtClean="0">
                <a:solidFill>
                  <a:srgbClr val="FFFFFF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</a:br>
            <a:endParaRPr lang="es-ES_tradnl" sz="5200" dirty="0">
              <a:solidFill>
                <a:srgbClr val="FFFFFF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CBE3FEF-4B23-BC7F-9D8B-55906ECE6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4151" y="6302582"/>
            <a:ext cx="4114800" cy="365125"/>
          </a:xfrm>
        </p:spPr>
        <p:txBody>
          <a:bodyPr/>
          <a:lstStyle/>
          <a:p>
            <a:r>
              <a:rPr lang="es-ES_tradnl" sz="1600" dirty="0" err="1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RCAmador@gmail.com</a:t>
            </a:r>
            <a:r>
              <a:rPr lang="es-ES_tradnl" sz="1600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 - 2025 Enero</a:t>
            </a:r>
            <a:endParaRPr lang="es-ES_tradnl" sz="1600" dirty="0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BC00B4C-4BEF-36C8-DA9F-39180CB1219E}"/>
              </a:ext>
            </a:extLst>
          </p:cNvPr>
          <p:cNvSpPr txBox="1"/>
          <p:nvPr/>
        </p:nvSpPr>
        <p:spPr>
          <a:xfrm>
            <a:off x="640003" y="457470"/>
            <a:ext cx="3726257" cy="830997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4800" b="1" i="1" dirty="0" smtClean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Conclusión:</a:t>
            </a:r>
            <a:endParaRPr lang="es-ES_tradnl" sz="2800" b="1" i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="" xmlns:a16="http://schemas.microsoft.com/office/drawing/2014/main" id="{D674794A-0350-5764-B660-C85E84CC21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05" y="3497580"/>
            <a:ext cx="10905893" cy="1872168"/>
          </a:xfrm>
          <a:ln w="38100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endParaRPr lang="es-ES_tradnl" sz="400" b="1" spc="50" dirty="0" smtClean="0">
              <a:ln w="9525" cmpd="sng">
                <a:solidFill>
                  <a:sysClr val="windowText" lastClr="000000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Arial Rounded MT Bold" charset="0"/>
              <a:ea typeface="Arial Rounded MT Bold" charset="0"/>
              <a:cs typeface="Arial Rounded MT Bold" charset="0"/>
            </a:endParaRPr>
          </a:p>
          <a:p>
            <a:r>
              <a:rPr lang="es-ES_tradnl" sz="3600" b="1" spc="50" dirty="0" smtClean="0">
                <a:ln w="9525" cmpd="sng">
                  <a:solidFill>
                    <a:sysClr val="windowText" lastClr="000000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rial Rounded MT Bold" charset="0"/>
                <a:ea typeface="Arial Rounded MT Bold" charset="0"/>
                <a:cs typeface="Arial Rounded MT Bold" charset="0"/>
              </a:rPr>
              <a:t>“Palabra fiel y digna de ser recibida por todos:                                                                                       que Cristo Jesús vino al mundo para salvar a los pecadores”                                                             </a:t>
            </a:r>
          </a:p>
          <a:p>
            <a:endParaRPr lang="es-ES_tradnl" sz="105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101444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7E86445B-721A-25F4-9803-1E6F7B18A2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2" name="Rectangle 1041">
            <a:extLst>
              <a:ext uri="{FF2B5EF4-FFF2-40B4-BE49-F238E27FC236}">
                <a16:creationId xmlns="" xmlns:a16="http://schemas.microsoft.com/office/drawing/2014/main" id="{44BCD23D-AA9B-0AC6-71ED-2C4919129EB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>
              <a:latin typeface="Kefa" charset="0"/>
              <a:ea typeface="Kefa" charset="0"/>
              <a:cs typeface="Kefa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="" xmlns:a16="http://schemas.microsoft.com/office/drawing/2014/main" id="{426C6158-93FE-DBFD-2460-5B0A9486FC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4" b="4722"/>
          <a:stretch/>
        </p:blipFill>
        <p:spPr bwMode="auto">
          <a:xfrm>
            <a:off x="2522358" y="10"/>
            <a:ext cx="966964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4" name="Rectangle 1043">
            <a:extLst>
              <a:ext uri="{FF2B5EF4-FFF2-40B4-BE49-F238E27FC236}">
                <a16:creationId xmlns="" xmlns:a16="http://schemas.microsoft.com/office/drawing/2014/main" id="{CFE733D6-4F55-D97A-18D4-4EB5D31E864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>
              <a:latin typeface="Kefa" charset="0"/>
              <a:ea typeface="Kefa" charset="0"/>
              <a:cs typeface="Kefa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43F64EFF-0D16-7C1E-9B6E-95A0BF3A41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1805" y="275059"/>
            <a:ext cx="5969100" cy="4389371"/>
          </a:xfrm>
          <a:noFill/>
        </p:spPr>
        <p:txBody>
          <a:bodyPr>
            <a:noAutofit/>
          </a:bodyPr>
          <a:lstStyle/>
          <a:p>
            <a:pPr algn="l"/>
            <a:r>
              <a:rPr lang="es-ES_tradnl" sz="3600" b="1" i="1" dirty="0" smtClean="0">
                <a:latin typeface="Kefa" charset="0"/>
                <a:ea typeface="Kefa" charset="0"/>
                <a:cs typeface="Kefa" charset="0"/>
              </a:rPr>
              <a:t>Cristo Jesús vino al mundo</a:t>
            </a:r>
            <a:r>
              <a:rPr lang="es-ES_tradnl" sz="3200" i="1" dirty="0" smtClean="0">
                <a:latin typeface="Kefa" charset="0"/>
                <a:ea typeface="Kefa" charset="0"/>
                <a:cs typeface="Kefa" charset="0"/>
              </a:rPr>
              <a:t/>
            </a:r>
            <a:br>
              <a:rPr lang="es-ES_tradnl" sz="3200" i="1" dirty="0" smtClean="0">
                <a:latin typeface="Kefa" charset="0"/>
                <a:ea typeface="Kefa" charset="0"/>
                <a:cs typeface="Kefa" charset="0"/>
              </a:rPr>
            </a:br>
            <a:r>
              <a:rPr lang="es-ES_tradnl" sz="3600" i="1" dirty="0" smtClean="0">
                <a:latin typeface="Kefa" charset="0"/>
                <a:ea typeface="Kefa" charset="0"/>
                <a:cs typeface="Kefa" charset="0"/>
              </a:rPr>
              <a:t/>
            </a:r>
            <a:br>
              <a:rPr lang="es-ES_tradnl" sz="3600" i="1" dirty="0" smtClean="0">
                <a:latin typeface="Kefa" charset="0"/>
                <a:ea typeface="Kefa" charset="0"/>
                <a:cs typeface="Kefa" charset="0"/>
              </a:rPr>
            </a:br>
            <a:r>
              <a:rPr lang="es-ES_tradnl" sz="5400" b="1" dirty="0" smtClean="0">
                <a:solidFill>
                  <a:srgbClr val="0000FF"/>
                </a:solidFill>
                <a:latin typeface="Kefa" charset="0"/>
                <a:ea typeface="Kefa" charset="0"/>
                <a:cs typeface="Kefa" charset="0"/>
              </a:rPr>
              <a:t>para</a:t>
            </a:r>
            <a:br>
              <a:rPr lang="es-ES_tradnl" sz="5400" b="1" dirty="0" smtClean="0">
                <a:solidFill>
                  <a:srgbClr val="0000FF"/>
                </a:solidFill>
                <a:latin typeface="Kefa" charset="0"/>
                <a:ea typeface="Kefa" charset="0"/>
                <a:cs typeface="Kefa" charset="0"/>
              </a:rPr>
            </a:br>
            <a:r>
              <a:rPr lang="es-ES_tradnl" sz="5400" b="1" dirty="0" smtClean="0">
                <a:solidFill>
                  <a:srgbClr val="0000FF"/>
                </a:solidFill>
                <a:latin typeface="Kefa" charset="0"/>
                <a:ea typeface="Kefa" charset="0"/>
                <a:cs typeface="Kefa" charset="0"/>
              </a:rPr>
              <a:t>salvar</a:t>
            </a:r>
            <a:r>
              <a:rPr lang="es-ES_tradnl" sz="5400" i="1" dirty="0" smtClean="0">
                <a:solidFill>
                  <a:srgbClr val="0000FF"/>
                </a:solidFill>
                <a:latin typeface="Kefa" charset="0"/>
                <a:ea typeface="Kefa" charset="0"/>
                <a:cs typeface="Kefa" charset="0"/>
              </a:rPr>
              <a:t/>
            </a:r>
            <a:br>
              <a:rPr lang="es-ES_tradnl" sz="5400" i="1" dirty="0" smtClean="0">
                <a:solidFill>
                  <a:srgbClr val="0000FF"/>
                </a:solidFill>
                <a:latin typeface="Kefa" charset="0"/>
                <a:ea typeface="Kefa" charset="0"/>
                <a:cs typeface="Kefa" charset="0"/>
              </a:rPr>
            </a:br>
            <a:r>
              <a:rPr lang="es-ES_tradnl" sz="5400" b="1" dirty="0" smtClean="0">
                <a:solidFill>
                  <a:srgbClr val="0000FF"/>
                </a:solidFill>
                <a:latin typeface="Kefa" charset="0"/>
                <a:ea typeface="Kefa" charset="0"/>
                <a:cs typeface="Kefa" charset="0"/>
              </a:rPr>
              <a:t>a </a:t>
            </a:r>
            <a:r>
              <a:rPr lang="es-ES_tradnl" sz="5400" b="1" i="1" u="sng" dirty="0" smtClean="0">
                <a:solidFill>
                  <a:srgbClr val="0000FF"/>
                </a:solidFill>
                <a:highlight>
                  <a:srgbClr val="FFFF00"/>
                </a:highlight>
                <a:latin typeface="Kefa" charset="0"/>
                <a:ea typeface="Kefa" charset="0"/>
                <a:cs typeface="Kefa" charset="0"/>
              </a:rPr>
              <a:t>nosotros</a:t>
            </a:r>
            <a:r>
              <a:rPr lang="es-ES_tradnl" sz="5400" b="1" dirty="0" smtClean="0">
                <a:solidFill>
                  <a:srgbClr val="0000FF"/>
                </a:solidFill>
                <a:latin typeface="Kefa" charset="0"/>
                <a:ea typeface="Kefa" charset="0"/>
                <a:cs typeface="Kefa" charset="0"/>
              </a:rPr>
              <a:t/>
            </a:r>
            <a:br>
              <a:rPr lang="es-ES_tradnl" sz="5400" b="1" dirty="0" smtClean="0">
                <a:solidFill>
                  <a:srgbClr val="0000FF"/>
                </a:solidFill>
                <a:latin typeface="Kefa" charset="0"/>
                <a:ea typeface="Kefa" charset="0"/>
                <a:cs typeface="Kefa" charset="0"/>
              </a:rPr>
            </a:br>
            <a:r>
              <a:rPr lang="es-ES_tradnl" sz="5400" b="1" dirty="0" smtClean="0">
                <a:solidFill>
                  <a:srgbClr val="0000FF"/>
                </a:solidFill>
                <a:latin typeface="Kefa" charset="0"/>
                <a:ea typeface="Kefa" charset="0"/>
                <a:cs typeface="Kefa" charset="0"/>
              </a:rPr>
              <a:t>los pecadores</a:t>
            </a:r>
            <a:endParaRPr lang="es-ES_tradnl" sz="5400" dirty="0">
              <a:solidFill>
                <a:srgbClr val="0000FF"/>
              </a:solidFill>
              <a:latin typeface="Kefa" charset="0"/>
              <a:ea typeface="Kefa" charset="0"/>
              <a:cs typeface="Kefa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3D45A516-8205-B153-73F9-20F94521CE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1805" y="5408330"/>
            <a:ext cx="4423808" cy="1255901"/>
          </a:xfrm>
          <a:noFill/>
          <a:ln w="28575">
            <a:solidFill>
              <a:schemeClr val="accent4"/>
            </a:solidFill>
          </a:ln>
        </p:spPr>
        <p:txBody>
          <a:bodyPr>
            <a:normAutofit/>
          </a:bodyPr>
          <a:lstStyle/>
          <a:p>
            <a:r>
              <a:rPr lang="es-ES_tradnl" sz="2800" b="1" dirty="0" smtClean="0">
                <a:solidFill>
                  <a:srgbClr val="FF0000"/>
                </a:solidFill>
                <a:latin typeface="Kefa" charset="0"/>
                <a:ea typeface="Kefa" charset="0"/>
                <a:cs typeface="Kefa" charset="0"/>
              </a:rPr>
              <a:t>1 Tim. 1:15; Mar. 2:13-17; Rom. 5:8; Heb. 7:26-28; 1 Com. 15:3-8</a:t>
            </a:r>
            <a:endParaRPr lang="es-ES_tradnl" sz="2800" b="1" dirty="0">
              <a:solidFill>
                <a:srgbClr val="FF0000"/>
              </a:solidFill>
              <a:latin typeface="Kefa" charset="0"/>
              <a:ea typeface="Kefa" charset="0"/>
              <a:cs typeface="Kefa" charset="0"/>
            </a:endParaRPr>
          </a:p>
        </p:txBody>
      </p:sp>
      <p:sp>
        <p:nvSpPr>
          <p:cNvPr id="4" name="Footer Placeholder 4">
            <a:extLst>
              <a:ext uri="{FF2B5EF4-FFF2-40B4-BE49-F238E27FC236}">
                <a16:creationId xmlns="" xmlns:a16="http://schemas.microsoft.com/office/drawing/2014/main" id="{382CEF11-8A4B-0756-CF7E-3B6369F89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4151" y="6302582"/>
            <a:ext cx="4114800" cy="365125"/>
          </a:xfrm>
        </p:spPr>
        <p:txBody>
          <a:bodyPr/>
          <a:lstStyle/>
          <a:p>
            <a:r>
              <a:rPr lang="es-ES_tradnl" sz="1600" dirty="0" err="1" smtClean="0">
                <a:solidFill>
                  <a:schemeClr val="tx2">
                    <a:lumMod val="50000"/>
                    <a:lumOff val="50000"/>
                  </a:schemeClr>
                </a:solidFill>
                <a:latin typeface="Kefa" charset="0"/>
                <a:ea typeface="Kefa" charset="0"/>
                <a:cs typeface="Kefa" charset="0"/>
              </a:rPr>
              <a:t>RCAmador@gmail.com</a:t>
            </a:r>
            <a:r>
              <a:rPr lang="es-ES_tradnl" sz="1600" dirty="0" smtClean="0">
                <a:solidFill>
                  <a:schemeClr val="tx2">
                    <a:lumMod val="50000"/>
                    <a:lumOff val="50000"/>
                  </a:schemeClr>
                </a:solidFill>
                <a:latin typeface="Kefa" charset="0"/>
                <a:ea typeface="Kefa" charset="0"/>
                <a:cs typeface="Kefa" charset="0"/>
              </a:rPr>
              <a:t> - 2025 Enero</a:t>
            </a:r>
            <a:endParaRPr lang="es-ES_tradnl" sz="1600" dirty="0">
              <a:solidFill>
                <a:schemeClr val="tx2">
                  <a:lumMod val="50000"/>
                  <a:lumOff val="50000"/>
                </a:schemeClr>
              </a:solidFill>
              <a:latin typeface="Kefa" charset="0"/>
              <a:ea typeface="Kefa" charset="0"/>
              <a:cs typeface="Kefa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660708F3-A0AA-9F1B-DFFA-BF12F745E7A2}"/>
              </a:ext>
            </a:extLst>
          </p:cNvPr>
          <p:cNvSpPr txBox="1"/>
          <p:nvPr/>
        </p:nvSpPr>
        <p:spPr>
          <a:xfrm>
            <a:off x="7841673" y="509480"/>
            <a:ext cx="3525127" cy="769441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4400" b="1" i="1" dirty="0" smtClean="0">
                <a:ln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latin typeface="Kefa" charset="0"/>
                <a:ea typeface="Kefa" charset="0"/>
                <a:cs typeface="Kefa" charset="0"/>
              </a:rPr>
              <a:t>Conclusión:</a:t>
            </a:r>
            <a:endParaRPr lang="es-ES_tradnl" sz="2400" b="1" i="1" dirty="0">
              <a:ln>
                <a:solidFill>
                  <a:sysClr val="windowText" lastClr="000000"/>
                </a:solidFill>
              </a:ln>
              <a:solidFill>
                <a:srgbClr val="FFFF00"/>
              </a:solidFill>
              <a:latin typeface="Kefa" charset="0"/>
              <a:ea typeface="Kefa" charset="0"/>
              <a:cs typeface="Kef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190973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35795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CCD2353C-5658-E331-4FC8-EC9029B627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42A4FC2C-047E-45A5-965D-8E1E3BF09BC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4" name="Picture 2">
            <a:extLst>
              <a:ext uri="{FF2B5EF4-FFF2-40B4-BE49-F238E27FC236}">
                <a16:creationId xmlns="" xmlns:a16="http://schemas.microsoft.com/office/drawing/2014/main" id="{38C89F82-C734-C9CB-0426-4BD36FAC1C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503" b="14511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ooter Placeholder 4">
            <a:extLst>
              <a:ext uri="{FF2B5EF4-FFF2-40B4-BE49-F238E27FC236}">
                <a16:creationId xmlns="" xmlns:a16="http://schemas.microsoft.com/office/drawing/2014/main" id="{A14231F1-D0B2-EB35-212C-916EE11FF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4151" y="6302582"/>
            <a:ext cx="4114800" cy="365125"/>
          </a:xfrm>
        </p:spPr>
        <p:txBody>
          <a:bodyPr/>
          <a:lstStyle/>
          <a:p>
            <a:r>
              <a:rPr lang="es-ES" sz="1600" dirty="0">
                <a:solidFill>
                  <a:schemeClr val="tx2">
                    <a:lumMod val="50000"/>
                    <a:lumOff val="50000"/>
                  </a:schemeClr>
                </a:solidFill>
              </a:rPr>
              <a:t>RCAmador@gmail.com - 2025 Enero</a:t>
            </a:r>
            <a:endParaRPr lang="en-US" sz="1600" dirty="0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="" xmlns:a16="http://schemas.microsoft.com/office/drawing/2014/main" id="{0B05537A-573A-EF87-E461-F61E105C2D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325550"/>
            <a:ext cx="10058400" cy="357477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s-ES_tradnl" sz="7200" b="1" spc="50" dirty="0" smtClean="0">
                <a:ln w="9525" cmpd="sng">
                  <a:solidFill>
                    <a:sysClr val="windowText" lastClr="000000"/>
                  </a:solidFill>
                  <a:prstDash val="solid"/>
                </a:ln>
                <a:solidFill>
                  <a:srgbClr val="FF000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rial Rounded MT Bold" charset="0"/>
                <a:ea typeface="Arial Rounded MT Bold" charset="0"/>
                <a:cs typeface="Arial Rounded MT Bold" charset="0"/>
              </a:rPr>
              <a:t>1 Timoteo 1:15</a:t>
            </a:r>
            <a:r>
              <a:rPr lang="es-ES_tradnl" sz="5200" dirty="0" smtClean="0">
                <a:solidFill>
                  <a:srgbClr val="FFFFFF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/>
            </a:r>
            <a:br>
              <a:rPr lang="es-ES_tradnl" sz="5200" dirty="0" smtClean="0">
                <a:solidFill>
                  <a:srgbClr val="FFFFFF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</a:br>
            <a:endParaRPr lang="es-ES_tradnl" sz="5200" dirty="0">
              <a:solidFill>
                <a:srgbClr val="FFFFFF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="" xmlns:a16="http://schemas.microsoft.com/office/drawing/2014/main" id="{D674794A-0350-5764-B660-C85E84CC21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05" y="3497580"/>
            <a:ext cx="10905893" cy="1872168"/>
          </a:xfrm>
          <a:ln w="38100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endParaRPr lang="es-ES_tradnl" sz="400" b="1" spc="50" dirty="0" smtClean="0">
              <a:ln w="9525" cmpd="sng">
                <a:solidFill>
                  <a:sysClr val="windowText" lastClr="000000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Arial Rounded MT Bold" charset="0"/>
              <a:ea typeface="Arial Rounded MT Bold" charset="0"/>
              <a:cs typeface="Arial Rounded MT Bold" charset="0"/>
            </a:endParaRPr>
          </a:p>
          <a:p>
            <a:pPr>
              <a:lnSpc>
                <a:spcPct val="100000"/>
              </a:lnSpc>
            </a:pPr>
            <a:r>
              <a:rPr lang="es-ES_tradnl" sz="3600" b="1" spc="50" dirty="0" smtClean="0">
                <a:ln w="9525" cmpd="sng">
                  <a:solidFill>
                    <a:sysClr val="windowText" lastClr="000000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rial Rounded MT Bold" charset="0"/>
                <a:ea typeface="Arial Rounded MT Bold" charset="0"/>
                <a:cs typeface="Arial Rounded MT Bold" charset="0"/>
              </a:rPr>
              <a:t>“Palabra fiel y digna de ser recibida por todos:                                                                                       que Cristo Jesús vino al mundo para salvar a los pecadores”                                                             </a:t>
            </a:r>
          </a:p>
          <a:p>
            <a:pPr>
              <a:lnSpc>
                <a:spcPct val="100000"/>
              </a:lnSpc>
            </a:pPr>
            <a:endParaRPr lang="es-ES_tradnl" sz="105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463317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DE8A5D85-B09A-6020-E3A0-B5F3FB86BE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="" xmlns:a16="http://schemas.microsoft.com/office/drawing/2014/main" id="{C1DD1A8A-57D5-4A81-AD04-532B043C561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pic>
        <p:nvPicPr>
          <p:cNvPr id="4" name="Picture 2">
            <a:extLst>
              <a:ext uri="{FF2B5EF4-FFF2-40B4-BE49-F238E27FC236}">
                <a16:creationId xmlns="" xmlns:a16="http://schemas.microsoft.com/office/drawing/2014/main" id="{03B848FE-8C83-2972-7095-DD6CB562CE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496" b="14504"/>
          <a:stretch/>
        </p:blipFill>
        <p:spPr bwMode="auto">
          <a:xfrm>
            <a:off x="-3047" y="10"/>
            <a:ext cx="12191999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007891EC-4501-44ED-A8C8-B11B6DB767A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7602"/>
            <a:ext cx="12191999" cy="3162146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25000">
                <a:srgbClr val="000000">
                  <a:alpha val="15000"/>
                </a:srgbClr>
              </a:gs>
              <a:gs pos="75000">
                <a:srgbClr val="000000">
                  <a:alpha val="15000"/>
                </a:srgbClr>
              </a:gs>
              <a:gs pos="50000">
                <a:srgbClr val="000000">
                  <a:alpha val="30000"/>
                </a:srgbClr>
              </a:gs>
              <a:gs pos="10000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1ADBB158-BAF1-E7D5-5C7D-B4DEDB4B70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325550"/>
            <a:ext cx="10058400" cy="357477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s-ES_tradnl" sz="7200" b="1" spc="50" dirty="0" smtClean="0">
                <a:ln w="9525" cmpd="sng">
                  <a:solidFill>
                    <a:sysClr val="windowText" lastClr="000000"/>
                  </a:solidFill>
                  <a:prstDash val="solid"/>
                </a:ln>
                <a:solidFill>
                  <a:srgbClr val="00FDFF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rial Rounded MT Bold" charset="0"/>
                <a:ea typeface="Arial Rounded MT Bold" charset="0"/>
                <a:cs typeface="Arial Rounded MT Bold" charset="0"/>
              </a:rPr>
              <a:t>1 Timoteo 1:12-17</a:t>
            </a:r>
            <a:r>
              <a:rPr lang="es-ES_tradnl" sz="5200" b="1" dirty="0" smtClean="0">
                <a:solidFill>
                  <a:srgbClr val="00FDFF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/>
            </a:r>
            <a:br>
              <a:rPr lang="es-ES_tradnl" sz="5200" b="1" dirty="0" smtClean="0">
                <a:solidFill>
                  <a:srgbClr val="00FDFF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</a:br>
            <a:endParaRPr lang="es-ES_tradnl" sz="5200" b="1" dirty="0">
              <a:solidFill>
                <a:srgbClr val="00FDFF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D674794A-0350-5764-B660-C85E84CC21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05" y="3497580"/>
            <a:ext cx="10905893" cy="2284800"/>
          </a:xfrm>
          <a:ln w="38100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  <a:scene3d>
              <a:camera prst="orthographicFront"/>
              <a:lightRig rig="threePt" dir="t"/>
            </a:scene3d>
            <a:sp3d contourW="12700">
              <a:contourClr>
                <a:srgbClr val="FFFF00"/>
              </a:contourClr>
            </a:sp3d>
          </a:bodyPr>
          <a:lstStyle/>
          <a:p>
            <a:pPr>
              <a:lnSpc>
                <a:spcPct val="100000"/>
              </a:lnSpc>
            </a:pPr>
            <a:endParaRPr lang="es-ES_tradnl" sz="400" b="1" spc="50" dirty="0" smtClean="0">
              <a:ln w="9525" cmpd="sng">
                <a:solidFill>
                  <a:sysClr val="windowText" lastClr="000000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Arial Rounded MT Bold" charset="0"/>
              <a:ea typeface="Arial Rounded MT Bold" charset="0"/>
              <a:cs typeface="Arial Rounded MT Bold" charset="0"/>
            </a:endParaRPr>
          </a:p>
          <a:p>
            <a:pPr>
              <a:lnSpc>
                <a:spcPct val="100000"/>
              </a:lnSpc>
            </a:pPr>
            <a:r>
              <a:rPr lang="es-ES_tradnl" sz="4400" b="1" spc="50" dirty="0" smtClean="0">
                <a:ln w="9525" cmpd="sng">
                  <a:solidFill>
                    <a:sysClr val="windowText" lastClr="000000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badi MT Condensed Extra Bold" charset="0"/>
                <a:ea typeface="Abadi MT Condensed Extra Bold" charset="0"/>
                <a:cs typeface="Abadi MT Condensed Extra Bold" charset="0"/>
              </a:rPr>
              <a:t>“</a:t>
            </a:r>
            <a:r>
              <a:rPr lang="es-ES_tradnl" sz="4400" b="1" spc="50" dirty="0" smtClean="0">
                <a:ln w="9525" cmpd="sng">
                  <a:solidFill>
                    <a:sysClr val="windowText" lastClr="000000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bg1">
                      <a:alpha val="81000"/>
                    </a:schemeClr>
                  </a:glow>
                </a:effectLst>
                <a:latin typeface="Abadi MT Condensed Extra Bold" charset="0"/>
                <a:ea typeface="Abadi MT Condensed Extra Bold" charset="0"/>
                <a:cs typeface="Abadi MT Condensed Extra Bold" charset="0"/>
              </a:rPr>
              <a:t>Palabra fiel y digna </a:t>
            </a:r>
            <a:r>
              <a:rPr lang="es-ES_tradnl" sz="4400" b="1" spc="50" dirty="0" smtClean="0">
                <a:ln w="9525" cmpd="sng">
                  <a:solidFill>
                    <a:sysClr val="windowText" lastClr="000000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badi MT Condensed Extra Bold" charset="0"/>
                <a:ea typeface="Abadi MT Condensed Extra Bold" charset="0"/>
                <a:cs typeface="Abadi MT Condensed Extra Bold" charset="0"/>
              </a:rPr>
              <a:t>de </a:t>
            </a:r>
            <a:r>
              <a:rPr lang="es-ES_tradnl" sz="4400" b="1" spc="50" dirty="0" smtClean="0">
                <a:ln w="9525" cmpd="sng">
                  <a:solidFill>
                    <a:sysClr val="windowText" lastClr="000000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Abadi MT Condensed Extra Bold" charset="0"/>
                <a:ea typeface="Abadi MT Condensed Extra Bold" charset="0"/>
                <a:cs typeface="Abadi MT Condensed Extra Bold" charset="0"/>
              </a:rPr>
              <a:t>ser recibida por todos</a:t>
            </a:r>
            <a:r>
              <a:rPr lang="es-ES_tradnl" sz="4400" b="1" spc="50" dirty="0" smtClean="0">
                <a:ln w="9525" cmpd="sng">
                  <a:solidFill>
                    <a:sysClr val="windowText" lastClr="000000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badi MT Condensed Extra Bold" charset="0"/>
                <a:ea typeface="Abadi MT Condensed Extra Bold" charset="0"/>
                <a:cs typeface="Abadi MT Condensed Extra Bold" charset="0"/>
              </a:rPr>
              <a:t>:                                                                                       que </a:t>
            </a:r>
            <a:r>
              <a:rPr lang="es-ES_tradnl" sz="4400" b="1" spc="50" dirty="0" smtClean="0">
                <a:ln w="9525" cmpd="sng">
                  <a:solidFill>
                    <a:sysClr val="windowText" lastClr="000000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50800">
                    <a:srgbClr val="FFFF00">
                      <a:alpha val="98000"/>
                    </a:srgbClr>
                  </a:glow>
                </a:effectLst>
                <a:latin typeface="Abadi MT Condensed Extra Bold" charset="0"/>
                <a:ea typeface="Abadi MT Condensed Extra Bold" charset="0"/>
                <a:cs typeface="Abadi MT Condensed Extra Bold" charset="0"/>
              </a:rPr>
              <a:t>Cristo Jesús vino al mundo para salvar a los pecadores</a:t>
            </a:r>
            <a:r>
              <a:rPr lang="es-ES_tradnl" sz="4400" b="1" spc="50" dirty="0" smtClean="0">
                <a:ln w="9525" cmpd="sng">
                  <a:solidFill>
                    <a:sysClr val="windowText" lastClr="000000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badi MT Condensed Extra Bold" charset="0"/>
                <a:ea typeface="Abadi MT Condensed Extra Bold" charset="0"/>
                <a:cs typeface="Abadi MT Condensed Extra Bold" charset="0"/>
              </a:rPr>
              <a:t>”                                                             </a:t>
            </a:r>
          </a:p>
          <a:p>
            <a:pPr>
              <a:lnSpc>
                <a:spcPct val="100000"/>
              </a:lnSpc>
            </a:pPr>
            <a:endParaRPr lang="es-ES_tradnl" sz="105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708474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49FFDADB-7341-02BB-22E0-C94FC4AD78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2" name="Rectangle 1041">
            <a:extLst>
              <a:ext uri="{FF2B5EF4-FFF2-40B4-BE49-F238E27FC236}">
                <a16:creationId xmlns="" xmlns:a16="http://schemas.microsoft.com/office/drawing/2014/main" id="{ECC07320-C2CA-4E29-8481-9D9E143C778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="" xmlns:a16="http://schemas.microsoft.com/office/drawing/2014/main" id="{75542A20-D2AB-1EA4-8014-76D194C2A2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4" b="4722"/>
          <a:stretch/>
        </p:blipFill>
        <p:spPr bwMode="auto">
          <a:xfrm>
            <a:off x="2522358" y="10"/>
            <a:ext cx="966964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4" name="Rectangle 1043">
            <a:extLst>
              <a:ext uri="{FF2B5EF4-FFF2-40B4-BE49-F238E27FC236}">
                <a16:creationId xmlns="" xmlns:a16="http://schemas.microsoft.com/office/drawing/2014/main" id="{178FB36B-5BFE-42CA-BC60-1115E0D95EE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102009FE-4992-4A16-D1A8-CE52D97275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0281" y="326601"/>
            <a:ext cx="6371574" cy="3303290"/>
          </a:xfrm>
          <a:noFill/>
        </p:spPr>
        <p:txBody>
          <a:bodyPr>
            <a:normAutofit fontScale="90000"/>
          </a:bodyPr>
          <a:lstStyle/>
          <a:p>
            <a:pPr algn="l"/>
            <a:r>
              <a:rPr lang="es-ES_tradnl" sz="4000" b="1" i="1" dirty="0" smtClean="0">
                <a:latin typeface="Arial Rounded MT Bold" charset="0"/>
                <a:ea typeface="Arial Rounded MT Bold" charset="0"/>
                <a:cs typeface="Arial Rounded MT Bold" charset="0"/>
              </a:rPr>
              <a:t>Cristo Jesús vino al mundo</a:t>
            </a:r>
            <a:r>
              <a:rPr lang="es-ES_tradnl" sz="3100" i="1" dirty="0" smtClean="0">
                <a:latin typeface="Arial Rounded MT Bold" charset="0"/>
                <a:ea typeface="Arial Rounded MT Bold" charset="0"/>
                <a:cs typeface="Arial Rounded MT Bold" charset="0"/>
              </a:rPr>
              <a:t/>
            </a:r>
            <a:br>
              <a:rPr lang="es-ES_tradnl" sz="3100" i="1" dirty="0" smtClean="0">
                <a:latin typeface="Arial Rounded MT Bold" charset="0"/>
                <a:ea typeface="Arial Rounded MT Bold" charset="0"/>
                <a:cs typeface="Arial Rounded MT Bold" charset="0"/>
              </a:rPr>
            </a:br>
            <a:r>
              <a:rPr lang="es-ES_tradnl" sz="3200" i="1" dirty="0" smtClean="0">
                <a:latin typeface="Arial Rounded MT Bold" charset="0"/>
                <a:ea typeface="Arial Rounded MT Bold" charset="0"/>
                <a:cs typeface="Arial Rounded MT Bold" charset="0"/>
              </a:rPr>
              <a:t/>
            </a:r>
            <a:br>
              <a:rPr lang="es-ES_tradnl" sz="3200" i="1" dirty="0" smtClean="0">
                <a:latin typeface="Arial Rounded MT Bold" charset="0"/>
                <a:ea typeface="Arial Rounded MT Bold" charset="0"/>
                <a:cs typeface="Arial Rounded MT Bold" charset="0"/>
              </a:rPr>
            </a:br>
            <a:r>
              <a:rPr lang="es-ES_tradnl" b="1" dirty="0" smtClean="0">
                <a:solidFill>
                  <a:srgbClr val="0000FF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Para</a:t>
            </a:r>
            <a:br>
              <a:rPr lang="es-ES_tradnl" b="1" dirty="0" smtClean="0">
                <a:solidFill>
                  <a:srgbClr val="0000FF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</a:br>
            <a:r>
              <a:rPr lang="es-ES_tradnl" b="1" dirty="0" smtClean="0">
                <a:solidFill>
                  <a:srgbClr val="0000FF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salvar</a:t>
            </a:r>
            <a:r>
              <a:rPr lang="es-ES_tradnl" b="1" i="1" dirty="0" smtClean="0">
                <a:solidFill>
                  <a:srgbClr val="0000FF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 </a:t>
            </a:r>
            <a:br>
              <a:rPr lang="es-ES_tradnl" b="1" i="1" dirty="0" smtClean="0">
                <a:solidFill>
                  <a:srgbClr val="0000FF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</a:br>
            <a:r>
              <a:rPr lang="es-ES_tradnl" b="1" dirty="0" smtClean="0">
                <a:solidFill>
                  <a:srgbClr val="0000FF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a los pecadores</a:t>
            </a:r>
            <a:endParaRPr lang="es-ES_tradnl" b="1" dirty="0">
              <a:solidFill>
                <a:srgbClr val="0000FF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52C161E4-6C36-BF6A-F273-1DED0617EE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1805" y="5408330"/>
            <a:ext cx="4423808" cy="1259377"/>
          </a:xfrm>
          <a:noFill/>
          <a:ln w="38100">
            <a:solidFill>
              <a:schemeClr val="accent4"/>
            </a:solidFill>
          </a:ln>
        </p:spPr>
        <p:txBody>
          <a:bodyPr>
            <a:normAutofit/>
          </a:bodyPr>
          <a:lstStyle/>
          <a:p>
            <a:r>
              <a:rPr lang="es-ES_tradnl" sz="2800" b="1" dirty="0" smtClean="0">
                <a:solidFill>
                  <a:srgbClr val="FF000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1 Tim. 1:15; Mar. 2:13-17       Rom. 5:8; Heb. 7:26-28                1 </a:t>
            </a:r>
            <a:r>
              <a:rPr lang="es-ES_tradnl" sz="2800" b="1" dirty="0" err="1" smtClean="0">
                <a:solidFill>
                  <a:srgbClr val="FF000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Cor</a:t>
            </a:r>
            <a:r>
              <a:rPr lang="es-ES_tradnl" sz="2800" b="1" dirty="0" smtClean="0">
                <a:solidFill>
                  <a:srgbClr val="FF000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. 15:3-8</a:t>
            </a:r>
            <a:endParaRPr lang="es-ES_tradnl" sz="2800" b="1" dirty="0">
              <a:solidFill>
                <a:srgbClr val="FF0000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4" name="Footer Placeholder 4">
            <a:extLst>
              <a:ext uri="{FF2B5EF4-FFF2-40B4-BE49-F238E27FC236}">
                <a16:creationId xmlns="" xmlns:a16="http://schemas.microsoft.com/office/drawing/2014/main" id="{9D390411-5EDD-382D-8B34-31E3AE1BC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74151" y="6302582"/>
            <a:ext cx="4114800" cy="365125"/>
          </a:xfrm>
        </p:spPr>
        <p:txBody>
          <a:bodyPr/>
          <a:lstStyle/>
          <a:p>
            <a:r>
              <a:rPr lang="es-ES_tradnl" sz="1600" dirty="0" err="1" smtClean="0">
                <a:solidFill>
                  <a:schemeClr val="tx2">
                    <a:lumMod val="50000"/>
                    <a:lumOff val="50000"/>
                  </a:schemeClr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RCAmador@gmail.com</a:t>
            </a:r>
            <a:r>
              <a:rPr lang="es-ES_tradnl" sz="1600" dirty="0" smtClean="0">
                <a:solidFill>
                  <a:schemeClr val="tx2">
                    <a:lumMod val="50000"/>
                    <a:lumOff val="50000"/>
                  </a:schemeClr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 - 2025 Enero</a:t>
            </a:r>
            <a:endParaRPr lang="es-ES_tradnl" sz="1600" dirty="0">
              <a:solidFill>
                <a:schemeClr val="tx2">
                  <a:lumMod val="50000"/>
                  <a:lumOff val="50000"/>
                </a:schemeClr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A5599B2F-7A10-0EC7-93F8-DAF2B1D367DB}"/>
              </a:ext>
            </a:extLst>
          </p:cNvPr>
          <p:cNvSpPr txBox="1"/>
          <p:nvPr/>
        </p:nvSpPr>
        <p:spPr>
          <a:xfrm>
            <a:off x="8115028" y="325064"/>
            <a:ext cx="3537995" cy="646331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3600" b="1" i="1" dirty="0" smtClean="0">
                <a:solidFill>
                  <a:srgbClr val="00FDFF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Introducción:</a:t>
            </a:r>
            <a:endParaRPr lang="es-ES_tradnl" b="1" i="1" dirty="0">
              <a:solidFill>
                <a:srgbClr val="00FDFF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833538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843505EC-6B20-F345-D303-DE79F2ADDF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2" name="Rectangle 1041">
            <a:extLst>
              <a:ext uri="{FF2B5EF4-FFF2-40B4-BE49-F238E27FC236}">
                <a16:creationId xmlns="" xmlns:a16="http://schemas.microsoft.com/office/drawing/2014/main" id="{17ED2317-9C7C-B3A2-0E2B-176DEEDB08C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>
              <a:latin typeface="Calibri" charset="0"/>
              <a:ea typeface="Calibri" charset="0"/>
              <a:cs typeface="Calibri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="" xmlns:a16="http://schemas.microsoft.com/office/drawing/2014/main" id="{8911464A-FD2D-E6A7-BC49-3461E0F542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4" b="4722"/>
          <a:stretch/>
        </p:blipFill>
        <p:spPr bwMode="auto">
          <a:xfrm>
            <a:off x="2522358" y="10"/>
            <a:ext cx="966964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4" name="Rectangle 1043">
            <a:extLst>
              <a:ext uri="{FF2B5EF4-FFF2-40B4-BE49-F238E27FC236}">
                <a16:creationId xmlns="" xmlns:a16="http://schemas.microsoft.com/office/drawing/2014/main" id="{22C445DA-2E19-DD29-C6BE-043A9B52795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A6E5E972-FF23-97A0-E8FE-EB18358FE4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1804" y="4549140"/>
            <a:ext cx="11151219" cy="2115092"/>
          </a:xfrm>
          <a:solidFill>
            <a:schemeClr val="tx2">
              <a:lumMod val="10000"/>
              <a:lumOff val="90000"/>
            </a:schemeClr>
          </a:solidFill>
          <a:ln>
            <a:noFill/>
          </a:ln>
          <a:effectLst>
            <a:softEdge rad="63500"/>
          </a:effectLst>
        </p:spPr>
        <p:txBody>
          <a:bodyPr numCol="4" spcCol="365760">
            <a:noAutofit/>
          </a:bodyPr>
          <a:lstStyle/>
          <a:p>
            <a:pPr algn="l"/>
            <a:r>
              <a:rPr lang="es-ES_tradnl" sz="2800" b="1" dirty="0" smtClean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1 Tim. 1:9-10, 15</a:t>
            </a:r>
          </a:p>
          <a:p>
            <a:pPr algn="l"/>
            <a:r>
              <a:rPr lang="es-ES_tradnl" sz="2800" dirty="0" smtClean="0">
                <a:latin typeface="Calibri" charset="0"/>
                <a:ea typeface="Calibri" charset="0"/>
                <a:cs typeface="Calibri" charset="0"/>
              </a:rPr>
              <a:t>Transgresores Desobedientes              Impíos                                                Pecadores                            Irreverentes               Profanos                               Parricidas                             Matricidas Homicidas Fornicarios Sodomitas Secuestradores Mentirosos Perjuros  Oponentes a la sana doctrina </a:t>
            </a:r>
            <a:endParaRPr lang="es-ES_tradnl" sz="280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" name="TextBox 5">
            <a:extLst>
              <a:ext uri="{FF2B5EF4-FFF2-40B4-BE49-F238E27FC236}">
                <a16:creationId xmlns="" xmlns:a16="http://schemas.microsoft.com/office/drawing/2014/main" id="{A5599B2F-7A10-0EC7-93F8-DAF2B1D367DB}"/>
              </a:ext>
            </a:extLst>
          </p:cNvPr>
          <p:cNvSpPr txBox="1"/>
          <p:nvPr/>
        </p:nvSpPr>
        <p:spPr>
          <a:xfrm>
            <a:off x="8115028" y="325064"/>
            <a:ext cx="3537995" cy="646331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3600" b="1" i="1" dirty="0" smtClean="0">
                <a:solidFill>
                  <a:srgbClr val="00FDFF"/>
                </a:solidFill>
                <a:latin typeface="Calibri" charset="0"/>
                <a:ea typeface="Calibri" charset="0"/>
                <a:cs typeface="Calibri" charset="0"/>
              </a:rPr>
              <a:t>Introducción:</a:t>
            </a:r>
            <a:endParaRPr lang="es-ES_tradnl" b="1" i="1" dirty="0">
              <a:solidFill>
                <a:srgbClr val="00FDFF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500280" y="1792151"/>
            <a:ext cx="288784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4400" b="1" dirty="0" smtClean="0">
                <a:latin typeface="Calibri" charset="0"/>
                <a:ea typeface="Calibri" charset="0"/>
                <a:cs typeface="Calibri" charset="0"/>
              </a:rPr>
              <a:t>¿Quiénes         son los</a:t>
            </a:r>
            <a:br>
              <a:rPr lang="es-ES_tradnl" sz="4400" b="1" dirty="0" smtClean="0">
                <a:latin typeface="Calibri" charset="0"/>
                <a:ea typeface="Calibri" charset="0"/>
                <a:cs typeface="Calibri" charset="0"/>
              </a:rPr>
            </a:br>
            <a:r>
              <a:rPr lang="es-ES_tradnl" sz="4400" b="1" dirty="0" smtClean="0">
                <a:latin typeface="Calibri" charset="0"/>
                <a:ea typeface="Calibri" charset="0"/>
                <a:cs typeface="Calibri" charset="0"/>
              </a:rPr>
              <a:t>pecadores?</a:t>
            </a:r>
            <a:endParaRPr lang="es-ES_tradnl" sz="4400" dirty="0"/>
          </a:p>
        </p:txBody>
      </p:sp>
      <p:sp>
        <p:nvSpPr>
          <p:cNvPr id="12" name="TextBox 1">
            <a:extLst>
              <a:ext uri="{FF2B5EF4-FFF2-40B4-BE49-F238E27FC236}">
                <a16:creationId xmlns="" xmlns:a16="http://schemas.microsoft.com/office/drawing/2014/main" id="{4C902749-F6E6-5747-64AA-E56B9F3ABA52}"/>
              </a:ext>
            </a:extLst>
          </p:cNvPr>
          <p:cNvSpPr txBox="1"/>
          <p:nvPr/>
        </p:nvSpPr>
        <p:spPr>
          <a:xfrm>
            <a:off x="78856" y="263508"/>
            <a:ext cx="751214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4400" b="1" dirty="0" smtClean="0">
                <a:solidFill>
                  <a:srgbClr val="0000FF"/>
                </a:solidFill>
                <a:latin typeface="Kefa" charset="0"/>
                <a:ea typeface="Kefa" charset="0"/>
                <a:cs typeface="Kefa" charset="0"/>
              </a:rPr>
              <a:t>Para salvar a los pecadores</a:t>
            </a:r>
            <a:endParaRPr lang="es-ES_tradnl" sz="4400" b="1" dirty="0">
              <a:solidFill>
                <a:srgbClr val="0000FF"/>
              </a:solidFill>
              <a:latin typeface="Kefa" charset="0"/>
              <a:ea typeface="Kefa" charset="0"/>
              <a:cs typeface="Kef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987064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24765178-4304-8D8B-3B9B-927AAABCAA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9" name="Rectangle 1048">
            <a:extLst>
              <a:ext uri="{FF2B5EF4-FFF2-40B4-BE49-F238E27FC236}">
                <a16:creationId xmlns="" xmlns:a16="http://schemas.microsoft.com/office/drawing/2014/main" id="{ECC07320-C2CA-4E29-8481-9D9E143C778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>
              <a:latin typeface="Calibri" charset="0"/>
              <a:ea typeface="Calibri" charset="0"/>
              <a:cs typeface="Calibri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="" xmlns:a16="http://schemas.microsoft.com/office/drawing/2014/main" id="{9F0B1598-0C1F-64C9-B9E3-5003B77846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4" b="4722"/>
          <a:stretch/>
        </p:blipFill>
        <p:spPr bwMode="auto">
          <a:xfrm>
            <a:off x="1" y="10"/>
            <a:ext cx="966964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51" name="Rectangle 1050">
            <a:extLst>
              <a:ext uri="{FF2B5EF4-FFF2-40B4-BE49-F238E27FC236}">
                <a16:creationId xmlns="" xmlns:a16="http://schemas.microsoft.com/office/drawing/2014/main" id="{178FB36B-5BFE-42CA-BC60-1115E0D95EE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="" xmlns:a16="http://schemas.microsoft.com/office/drawing/2014/main" id="{37DAF305-D019-3024-F3EA-DCB86DB650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4475" y="861575"/>
            <a:ext cx="5594195" cy="3501482"/>
          </a:xfrm>
          <a:noFill/>
        </p:spPr>
        <p:txBody>
          <a:bodyPr>
            <a:normAutofit/>
          </a:bodyPr>
          <a:lstStyle/>
          <a:p>
            <a:pPr algn="r"/>
            <a:r>
              <a:rPr lang="es-ES_tradnl" sz="5400" b="1" dirty="0" smtClean="0">
                <a:latin typeface="Calibri" charset="0"/>
                <a:ea typeface="Calibri" charset="0"/>
                <a:cs typeface="Calibri" charset="0"/>
              </a:rPr>
              <a:t>¿Cuáles       </a:t>
            </a:r>
            <a:br>
              <a:rPr lang="es-ES_tradnl" sz="5400" b="1" dirty="0" smtClean="0">
                <a:latin typeface="Calibri" charset="0"/>
                <a:ea typeface="Calibri" charset="0"/>
                <a:cs typeface="Calibri" charset="0"/>
              </a:rPr>
            </a:br>
            <a:r>
              <a:rPr lang="es-ES_tradnl" sz="5400" b="1" dirty="0" smtClean="0">
                <a:latin typeface="Calibri" charset="0"/>
                <a:ea typeface="Calibri" charset="0"/>
                <a:cs typeface="Calibri" charset="0"/>
              </a:rPr>
              <a:t>pecadores</a:t>
            </a:r>
            <a:br>
              <a:rPr lang="es-ES_tradnl" sz="5400" b="1" dirty="0" smtClean="0">
                <a:latin typeface="Calibri" charset="0"/>
                <a:ea typeface="Calibri" charset="0"/>
                <a:cs typeface="Calibri" charset="0"/>
              </a:rPr>
            </a:br>
            <a:r>
              <a:rPr lang="es-ES_tradnl" sz="5400" b="1" dirty="0" smtClean="0">
                <a:latin typeface="Calibri" charset="0"/>
                <a:ea typeface="Calibri" charset="0"/>
                <a:cs typeface="Calibri" charset="0"/>
              </a:rPr>
              <a:t>obedecieron</a:t>
            </a:r>
            <a:br>
              <a:rPr lang="es-ES_tradnl" sz="5400" b="1" dirty="0" smtClean="0">
                <a:latin typeface="Calibri" charset="0"/>
                <a:ea typeface="Calibri" charset="0"/>
                <a:cs typeface="Calibri" charset="0"/>
              </a:rPr>
            </a:br>
            <a:r>
              <a:rPr lang="es-ES_tradnl" sz="5400" b="1" dirty="0" smtClean="0">
                <a:latin typeface="Calibri" charset="0"/>
                <a:ea typeface="Calibri" charset="0"/>
                <a:cs typeface="Calibri" charset="0"/>
              </a:rPr>
              <a:t>a Cristo?</a:t>
            </a:r>
            <a:endParaRPr lang="es-ES_tradnl" sz="540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="" xmlns:a16="http://schemas.microsoft.com/office/drawing/2014/main" id="{81EF34BA-736F-5844-EFA9-B0F1B48D18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1804" y="4806176"/>
            <a:ext cx="11151219" cy="1858056"/>
          </a:xfrm>
          <a:solidFill>
            <a:schemeClr val="tx2">
              <a:lumMod val="10000"/>
              <a:lumOff val="90000"/>
            </a:schemeClr>
          </a:solidFill>
          <a:ln>
            <a:noFill/>
          </a:ln>
          <a:effectLst>
            <a:softEdge rad="63500"/>
          </a:effectLst>
        </p:spPr>
        <p:txBody>
          <a:bodyPr numCol="1" spcCol="365760">
            <a:normAutofit/>
          </a:bodyPr>
          <a:lstStyle/>
          <a:p>
            <a:pPr algn="l"/>
            <a:r>
              <a:rPr lang="es-ES_tradnl" sz="3200" b="1" dirty="0" smtClean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Hechos 2:22-44 </a:t>
            </a:r>
            <a:r>
              <a:rPr lang="es-ES_tradnl" sz="3200" b="1" dirty="0" smtClean="0">
                <a:latin typeface="Calibri" charset="0"/>
                <a:ea typeface="Calibri" charset="0"/>
                <a:cs typeface="Calibri" charset="0"/>
              </a:rPr>
              <a:t>&gt; Los israelitas, judíos, varones piadosos</a:t>
            </a:r>
          </a:p>
          <a:p>
            <a:pPr algn="l"/>
            <a:r>
              <a:rPr lang="es-ES_tradnl" sz="2800" dirty="0" smtClean="0">
                <a:latin typeface="Calibri" charset="0"/>
                <a:ea typeface="Calibri" charset="0"/>
                <a:cs typeface="Calibri" charset="0"/>
              </a:rPr>
              <a:t>“Prendisteis y matasteis por manos de inicuos, crucificándole… a este Jesús a quien vosotros crucificasteis… Arrepentíos, y bautícese cada uno… los que recibieron su palabra fueron bautizados… como tres mil personas”.</a:t>
            </a:r>
            <a:endParaRPr lang="es-ES_tradnl" sz="280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205D4135-7DA7-836B-5DB4-8C22D92A4B8D}"/>
              </a:ext>
            </a:extLst>
          </p:cNvPr>
          <p:cNvSpPr txBox="1"/>
          <p:nvPr/>
        </p:nvSpPr>
        <p:spPr>
          <a:xfrm>
            <a:off x="513122" y="3865276"/>
            <a:ext cx="758284" cy="646331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3600" b="1" i="1" dirty="0" smtClean="0">
                <a:solidFill>
                  <a:srgbClr val="00FDFF"/>
                </a:solidFill>
                <a:latin typeface="Calibri" charset="0"/>
                <a:ea typeface="Calibri" charset="0"/>
                <a:cs typeface="Calibri" charset="0"/>
              </a:rPr>
              <a:t>1.</a:t>
            </a:r>
            <a:endParaRPr lang="es-ES_tradnl" b="1" i="1" dirty="0">
              <a:solidFill>
                <a:srgbClr val="00FDFF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0" name="TextBox 1">
            <a:extLst>
              <a:ext uri="{FF2B5EF4-FFF2-40B4-BE49-F238E27FC236}">
                <a16:creationId xmlns="" xmlns:a16="http://schemas.microsoft.com/office/drawing/2014/main" id="{4C902749-F6E6-5747-64AA-E56B9F3ABA52}"/>
              </a:ext>
            </a:extLst>
          </p:cNvPr>
          <p:cNvSpPr txBox="1"/>
          <p:nvPr/>
        </p:nvSpPr>
        <p:spPr>
          <a:xfrm>
            <a:off x="4297680" y="248270"/>
            <a:ext cx="751214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4400" b="1" dirty="0" smtClean="0">
                <a:solidFill>
                  <a:srgbClr val="0000FF"/>
                </a:solidFill>
                <a:latin typeface="Kefa" charset="0"/>
                <a:ea typeface="Kefa" charset="0"/>
                <a:cs typeface="Kefa" charset="0"/>
              </a:rPr>
              <a:t>Para salvar a los pecadores</a:t>
            </a:r>
            <a:endParaRPr lang="es-ES_tradnl" sz="4400" b="1" dirty="0">
              <a:solidFill>
                <a:srgbClr val="0000FF"/>
              </a:solidFill>
              <a:latin typeface="Kefa" charset="0"/>
              <a:ea typeface="Kefa" charset="0"/>
              <a:cs typeface="Kef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906360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686518D8-0086-CB42-0CB0-B1F0EB062A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9" name="Rectangle 1048">
            <a:extLst>
              <a:ext uri="{FF2B5EF4-FFF2-40B4-BE49-F238E27FC236}">
                <a16:creationId xmlns="" xmlns:a16="http://schemas.microsoft.com/office/drawing/2014/main" id="{5140FB11-7A68-DB9E-8A3A-E49CE898569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 charset="0"/>
              <a:ea typeface="Calibri" charset="0"/>
              <a:cs typeface="Calibri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="" xmlns:a16="http://schemas.microsoft.com/office/drawing/2014/main" id="{FEA94561-8D49-2748-2AD7-52E974B1A6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4" b="4722"/>
          <a:stretch/>
        </p:blipFill>
        <p:spPr bwMode="auto">
          <a:xfrm>
            <a:off x="1" y="10"/>
            <a:ext cx="966964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51" name="Rectangle 1050">
            <a:extLst>
              <a:ext uri="{FF2B5EF4-FFF2-40B4-BE49-F238E27FC236}">
                <a16:creationId xmlns="" xmlns:a16="http://schemas.microsoft.com/office/drawing/2014/main" id="{EF58270A-EAAA-7304-3332-5372E8E8583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="" xmlns:a16="http://schemas.microsoft.com/office/drawing/2014/main" id="{5B9468CF-2E7D-9478-E635-E9008706E0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1804" y="4806176"/>
            <a:ext cx="11151219" cy="1858056"/>
          </a:xfrm>
          <a:solidFill>
            <a:schemeClr val="tx2">
              <a:lumMod val="10000"/>
              <a:lumOff val="90000"/>
            </a:schemeClr>
          </a:solidFill>
          <a:ln>
            <a:noFill/>
          </a:ln>
          <a:effectLst>
            <a:softEdge rad="63500"/>
          </a:effectLst>
        </p:spPr>
        <p:txBody>
          <a:bodyPr numCol="1" spcCol="365760">
            <a:normAutofit lnSpcReduction="10000"/>
          </a:bodyPr>
          <a:lstStyle/>
          <a:p>
            <a:pPr algn="l"/>
            <a:r>
              <a:rPr lang="es-ES_tradnl" sz="3200" b="1" dirty="0" smtClean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Hechos 8:4-13 </a:t>
            </a:r>
            <a:r>
              <a:rPr lang="es-ES_tradnl" sz="3200" b="1" dirty="0" smtClean="0">
                <a:latin typeface="Calibri" charset="0"/>
                <a:ea typeface="Calibri" charset="0"/>
                <a:cs typeface="Calibri" charset="0"/>
              </a:rPr>
              <a:t>&gt; Los samaritanos y Simón, el mago</a:t>
            </a:r>
          </a:p>
          <a:p>
            <a:pPr algn="l"/>
            <a:r>
              <a:rPr lang="es-ES_tradnl" sz="3200" dirty="0" smtClean="0">
                <a:latin typeface="Calibri" charset="0"/>
                <a:ea typeface="Calibri" charset="0"/>
                <a:cs typeface="Calibri" charset="0"/>
              </a:rPr>
              <a:t>“Cuando creyeron a Felipe, que anunciaba el evangelio… y el nombre de Jesucristo, se bautizaban hombres y mujeres. También creyó Simón mismo, y habiéndose bautizado…”.</a:t>
            </a:r>
            <a:endParaRPr lang="es-ES_tradnl" sz="320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0587B290-B234-C8D1-309C-7EA71830A78B}"/>
              </a:ext>
            </a:extLst>
          </p:cNvPr>
          <p:cNvSpPr txBox="1"/>
          <p:nvPr/>
        </p:nvSpPr>
        <p:spPr>
          <a:xfrm>
            <a:off x="513122" y="3865276"/>
            <a:ext cx="758284" cy="646331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i="1" dirty="0">
                <a:solidFill>
                  <a:srgbClr val="00FDFF"/>
                </a:solidFill>
                <a:latin typeface="Calibri" charset="0"/>
                <a:ea typeface="Calibri" charset="0"/>
                <a:cs typeface="Calibri" charset="0"/>
              </a:rPr>
              <a:t>2.</a:t>
            </a:r>
            <a:endParaRPr lang="en-US" b="1" i="1" dirty="0">
              <a:solidFill>
                <a:srgbClr val="00FDFF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="" xmlns:a16="http://schemas.microsoft.com/office/drawing/2014/main" id="{37DAF305-D019-3024-F3EA-DCB86DB650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4475" y="861575"/>
            <a:ext cx="5594195" cy="3501482"/>
          </a:xfrm>
          <a:noFill/>
        </p:spPr>
        <p:txBody>
          <a:bodyPr>
            <a:normAutofit/>
          </a:bodyPr>
          <a:lstStyle/>
          <a:p>
            <a:pPr algn="r"/>
            <a:r>
              <a:rPr lang="es-ES_tradnl" sz="5400" b="1" dirty="0" smtClean="0">
                <a:latin typeface="Calibri" charset="0"/>
                <a:ea typeface="Calibri" charset="0"/>
                <a:cs typeface="Calibri" charset="0"/>
              </a:rPr>
              <a:t>¿Cuáles       </a:t>
            </a:r>
            <a:br>
              <a:rPr lang="es-ES_tradnl" sz="5400" b="1" dirty="0" smtClean="0">
                <a:latin typeface="Calibri" charset="0"/>
                <a:ea typeface="Calibri" charset="0"/>
                <a:cs typeface="Calibri" charset="0"/>
              </a:rPr>
            </a:br>
            <a:r>
              <a:rPr lang="es-ES_tradnl" sz="5400" b="1" dirty="0" smtClean="0">
                <a:latin typeface="Calibri" charset="0"/>
                <a:ea typeface="Calibri" charset="0"/>
                <a:cs typeface="Calibri" charset="0"/>
              </a:rPr>
              <a:t>pecadores</a:t>
            </a:r>
            <a:br>
              <a:rPr lang="es-ES_tradnl" sz="5400" b="1" dirty="0" smtClean="0">
                <a:latin typeface="Calibri" charset="0"/>
                <a:ea typeface="Calibri" charset="0"/>
                <a:cs typeface="Calibri" charset="0"/>
              </a:rPr>
            </a:br>
            <a:r>
              <a:rPr lang="es-ES_tradnl" sz="5400" b="1" dirty="0" smtClean="0">
                <a:latin typeface="Calibri" charset="0"/>
                <a:ea typeface="Calibri" charset="0"/>
                <a:cs typeface="Calibri" charset="0"/>
              </a:rPr>
              <a:t>obedecieron</a:t>
            </a:r>
            <a:br>
              <a:rPr lang="es-ES_tradnl" sz="5400" b="1" dirty="0" smtClean="0">
                <a:latin typeface="Calibri" charset="0"/>
                <a:ea typeface="Calibri" charset="0"/>
                <a:cs typeface="Calibri" charset="0"/>
              </a:rPr>
            </a:br>
            <a:r>
              <a:rPr lang="es-ES_tradnl" sz="5400" b="1" dirty="0" smtClean="0">
                <a:latin typeface="Calibri" charset="0"/>
                <a:ea typeface="Calibri" charset="0"/>
                <a:cs typeface="Calibri" charset="0"/>
              </a:rPr>
              <a:t>a Cristo?</a:t>
            </a:r>
            <a:endParaRPr lang="es-ES_tradnl" sz="540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" name="TextBox 1">
            <a:extLst>
              <a:ext uri="{FF2B5EF4-FFF2-40B4-BE49-F238E27FC236}">
                <a16:creationId xmlns="" xmlns:a16="http://schemas.microsoft.com/office/drawing/2014/main" id="{4C902749-F6E6-5747-64AA-E56B9F3ABA52}"/>
              </a:ext>
            </a:extLst>
          </p:cNvPr>
          <p:cNvSpPr txBox="1"/>
          <p:nvPr/>
        </p:nvSpPr>
        <p:spPr>
          <a:xfrm>
            <a:off x="4297680" y="248270"/>
            <a:ext cx="751214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4400" b="1" dirty="0" smtClean="0">
                <a:solidFill>
                  <a:srgbClr val="0000FF"/>
                </a:solidFill>
                <a:latin typeface="Kefa" charset="0"/>
                <a:ea typeface="Kefa" charset="0"/>
                <a:cs typeface="Kefa" charset="0"/>
              </a:rPr>
              <a:t>Para salvar a los pecadores</a:t>
            </a:r>
            <a:endParaRPr lang="es-ES_tradnl" sz="4400" b="1" dirty="0">
              <a:solidFill>
                <a:srgbClr val="0000FF"/>
              </a:solidFill>
              <a:latin typeface="Kefa" charset="0"/>
              <a:ea typeface="Kefa" charset="0"/>
              <a:cs typeface="Kef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725604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662D20F2-46AF-C065-E9FB-890E2F2C9E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9" name="Rectangle 1048">
            <a:extLst>
              <a:ext uri="{FF2B5EF4-FFF2-40B4-BE49-F238E27FC236}">
                <a16:creationId xmlns="" xmlns:a16="http://schemas.microsoft.com/office/drawing/2014/main" id="{2494CCA5-5A6D-2D9A-DD8B-DC73E1C9274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="" xmlns:a16="http://schemas.microsoft.com/office/drawing/2014/main" id="{CD158B81-3372-6BB7-8F04-B9D159FF08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4" b="4722"/>
          <a:stretch/>
        </p:blipFill>
        <p:spPr bwMode="auto">
          <a:xfrm>
            <a:off x="1" y="10"/>
            <a:ext cx="966964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51" name="Rectangle 1050">
            <a:extLst>
              <a:ext uri="{FF2B5EF4-FFF2-40B4-BE49-F238E27FC236}">
                <a16:creationId xmlns="" xmlns:a16="http://schemas.microsoft.com/office/drawing/2014/main" id="{1719264B-EC86-7391-44C1-6CDB7104EB4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ubtitle 2">
            <a:extLst>
              <a:ext uri="{FF2B5EF4-FFF2-40B4-BE49-F238E27FC236}">
                <a16:creationId xmlns="" xmlns:a16="http://schemas.microsoft.com/office/drawing/2014/main" id="{488F2269-0406-D856-73C5-9763F7A155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1804" y="4806176"/>
            <a:ext cx="11151219" cy="1858056"/>
          </a:xfrm>
          <a:solidFill>
            <a:schemeClr val="tx2">
              <a:lumMod val="10000"/>
              <a:lumOff val="90000"/>
            </a:schemeClr>
          </a:solidFill>
          <a:ln>
            <a:noFill/>
          </a:ln>
          <a:effectLst>
            <a:softEdge rad="63500"/>
          </a:effectLst>
        </p:spPr>
        <p:txBody>
          <a:bodyPr numCol="1" spcCol="365760">
            <a:normAutofit/>
          </a:bodyPr>
          <a:lstStyle/>
          <a:p>
            <a:pPr algn="l"/>
            <a:r>
              <a:rPr lang="es-ES_tradnl" sz="3200" b="1" dirty="0" smtClean="0">
                <a:solidFill>
                  <a:srgbClr val="FF0000"/>
                </a:solidFill>
                <a:latin typeface="HP Simplified" panose="020B0604020204020204" pitchFamily="34" charset="0"/>
              </a:rPr>
              <a:t>Hechos 8:26-40 </a:t>
            </a:r>
            <a:r>
              <a:rPr lang="es-ES_tradnl" sz="3200" b="1" dirty="0" smtClean="0">
                <a:latin typeface="HP Simplified" panose="020B0604020204020204" pitchFamily="34" charset="0"/>
              </a:rPr>
              <a:t>&gt; El etíope, funcionario de Candace</a:t>
            </a:r>
          </a:p>
          <a:p>
            <a:pPr algn="l"/>
            <a:r>
              <a:rPr lang="es-ES_tradnl" sz="2800" dirty="0" smtClean="0">
                <a:latin typeface="HP Simplified" panose="020B0604020204020204" pitchFamily="34" charset="0"/>
              </a:rPr>
              <a:t>“¿Y cómo podré, si alguno no me enseñare? Y rogó a Felipe que subiese y se sentara con él… Entonces Felipe… le anunció el evangelio de Jesús… y dijo el eunuco: ¿qué impide que yo sea bautizado?... Felipe… le bautizó”.</a:t>
            </a:r>
            <a:endParaRPr lang="es-ES_tradnl" sz="2800" dirty="0">
              <a:latin typeface="HP Simplified" panose="020B0604020204020204" pitchFamily="34" charset="0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="" xmlns:a16="http://schemas.microsoft.com/office/drawing/2014/main" id="{37DAF305-D019-3024-F3EA-DCB86DB650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4475" y="861575"/>
            <a:ext cx="5594195" cy="3501482"/>
          </a:xfrm>
          <a:noFill/>
        </p:spPr>
        <p:txBody>
          <a:bodyPr>
            <a:normAutofit/>
          </a:bodyPr>
          <a:lstStyle/>
          <a:p>
            <a:pPr algn="r"/>
            <a:r>
              <a:rPr lang="es-ES_tradnl" sz="5400" b="1" dirty="0" smtClean="0">
                <a:latin typeface="Calibri" charset="0"/>
                <a:ea typeface="Calibri" charset="0"/>
                <a:cs typeface="Calibri" charset="0"/>
              </a:rPr>
              <a:t>¿Cuáles       </a:t>
            </a:r>
            <a:br>
              <a:rPr lang="es-ES_tradnl" sz="5400" b="1" dirty="0" smtClean="0">
                <a:latin typeface="Calibri" charset="0"/>
                <a:ea typeface="Calibri" charset="0"/>
                <a:cs typeface="Calibri" charset="0"/>
              </a:rPr>
            </a:br>
            <a:r>
              <a:rPr lang="es-ES_tradnl" sz="5400" b="1" dirty="0" smtClean="0">
                <a:latin typeface="Calibri" charset="0"/>
                <a:ea typeface="Calibri" charset="0"/>
                <a:cs typeface="Calibri" charset="0"/>
              </a:rPr>
              <a:t>pecadores</a:t>
            </a:r>
            <a:br>
              <a:rPr lang="es-ES_tradnl" sz="5400" b="1" dirty="0" smtClean="0">
                <a:latin typeface="Calibri" charset="0"/>
                <a:ea typeface="Calibri" charset="0"/>
                <a:cs typeface="Calibri" charset="0"/>
              </a:rPr>
            </a:br>
            <a:r>
              <a:rPr lang="es-ES_tradnl" sz="5400" b="1" dirty="0" smtClean="0">
                <a:latin typeface="Calibri" charset="0"/>
                <a:ea typeface="Calibri" charset="0"/>
                <a:cs typeface="Calibri" charset="0"/>
              </a:rPr>
              <a:t>obedecieron</a:t>
            </a:r>
            <a:br>
              <a:rPr lang="es-ES_tradnl" sz="5400" b="1" dirty="0" smtClean="0">
                <a:latin typeface="Calibri" charset="0"/>
                <a:ea typeface="Calibri" charset="0"/>
                <a:cs typeface="Calibri" charset="0"/>
              </a:rPr>
            </a:br>
            <a:r>
              <a:rPr lang="es-ES_tradnl" sz="5400" b="1" dirty="0" smtClean="0">
                <a:latin typeface="Calibri" charset="0"/>
                <a:ea typeface="Calibri" charset="0"/>
                <a:cs typeface="Calibri" charset="0"/>
              </a:rPr>
              <a:t>a Cristo?</a:t>
            </a:r>
            <a:endParaRPr lang="es-ES_tradnl" sz="540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2" name="TextBox 1">
            <a:extLst>
              <a:ext uri="{FF2B5EF4-FFF2-40B4-BE49-F238E27FC236}">
                <a16:creationId xmlns="" xmlns:a16="http://schemas.microsoft.com/office/drawing/2014/main" id="{4C902749-F6E6-5747-64AA-E56B9F3ABA52}"/>
              </a:ext>
            </a:extLst>
          </p:cNvPr>
          <p:cNvSpPr txBox="1"/>
          <p:nvPr/>
        </p:nvSpPr>
        <p:spPr>
          <a:xfrm>
            <a:off x="4297680" y="248270"/>
            <a:ext cx="751214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4400" b="1" dirty="0" smtClean="0">
                <a:solidFill>
                  <a:srgbClr val="0000FF"/>
                </a:solidFill>
                <a:latin typeface="Kefa" charset="0"/>
                <a:ea typeface="Kefa" charset="0"/>
                <a:cs typeface="Kefa" charset="0"/>
              </a:rPr>
              <a:t>Para salvar a los pecadores</a:t>
            </a:r>
            <a:endParaRPr lang="es-ES_tradnl" sz="4400" b="1" dirty="0">
              <a:solidFill>
                <a:srgbClr val="0000FF"/>
              </a:solidFill>
              <a:latin typeface="Kefa" charset="0"/>
              <a:ea typeface="Kefa" charset="0"/>
              <a:cs typeface="Kefa" charset="0"/>
            </a:endParaRPr>
          </a:p>
        </p:txBody>
      </p:sp>
      <p:sp>
        <p:nvSpPr>
          <p:cNvPr id="13" name="TextBox 2">
            <a:extLst>
              <a:ext uri="{FF2B5EF4-FFF2-40B4-BE49-F238E27FC236}">
                <a16:creationId xmlns="" xmlns:a16="http://schemas.microsoft.com/office/drawing/2014/main" id="{0587B290-B234-C8D1-309C-7EA71830A78B}"/>
              </a:ext>
            </a:extLst>
          </p:cNvPr>
          <p:cNvSpPr txBox="1"/>
          <p:nvPr/>
        </p:nvSpPr>
        <p:spPr>
          <a:xfrm>
            <a:off x="513122" y="3865276"/>
            <a:ext cx="758284" cy="646331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i="1" dirty="0" smtClean="0">
                <a:solidFill>
                  <a:srgbClr val="00FDFF"/>
                </a:solidFill>
                <a:latin typeface="Calibri" charset="0"/>
                <a:ea typeface="Calibri" charset="0"/>
                <a:cs typeface="Calibri" charset="0"/>
              </a:rPr>
              <a:t>3.</a:t>
            </a:r>
            <a:endParaRPr lang="en-US" b="1" i="1" dirty="0">
              <a:solidFill>
                <a:srgbClr val="00FDFF"/>
              </a:solidFill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26617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B7869B8B-F433-1E2B-EE6D-C508A9AA58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9" name="Rectangle 1048">
            <a:extLst>
              <a:ext uri="{FF2B5EF4-FFF2-40B4-BE49-F238E27FC236}">
                <a16:creationId xmlns="" xmlns:a16="http://schemas.microsoft.com/office/drawing/2014/main" id="{C4B898E9-7EDB-C24C-B1AE-08D41FAF0A2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="" xmlns:a16="http://schemas.microsoft.com/office/drawing/2014/main" id="{2BF7EFCC-152D-29CE-B022-C8FD0D8C70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4" b="4722"/>
          <a:stretch/>
        </p:blipFill>
        <p:spPr bwMode="auto">
          <a:xfrm>
            <a:off x="1" y="10"/>
            <a:ext cx="966964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51" name="Rectangle 1050">
            <a:extLst>
              <a:ext uri="{FF2B5EF4-FFF2-40B4-BE49-F238E27FC236}">
                <a16:creationId xmlns="" xmlns:a16="http://schemas.microsoft.com/office/drawing/2014/main" id="{FB2FAAA1-B5E0-4C09-0854-712C7E4A13C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ubtitle 2">
            <a:extLst>
              <a:ext uri="{FF2B5EF4-FFF2-40B4-BE49-F238E27FC236}">
                <a16:creationId xmlns="" xmlns:a16="http://schemas.microsoft.com/office/drawing/2014/main" id="{2CCF68BB-CC77-1E70-2230-1314455F79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1804" y="4806176"/>
            <a:ext cx="11151219" cy="1858056"/>
          </a:xfrm>
          <a:solidFill>
            <a:schemeClr val="tx2">
              <a:lumMod val="10000"/>
              <a:lumOff val="90000"/>
            </a:schemeClr>
          </a:solidFill>
          <a:ln>
            <a:noFill/>
          </a:ln>
          <a:effectLst>
            <a:softEdge rad="63500"/>
          </a:effectLst>
        </p:spPr>
        <p:txBody>
          <a:bodyPr numCol="1" spcCol="365760">
            <a:normAutofit/>
          </a:bodyPr>
          <a:lstStyle/>
          <a:p>
            <a:pPr algn="l"/>
            <a:r>
              <a:rPr lang="es-ES_tradnl" sz="3200" b="1" dirty="0" smtClean="0">
                <a:solidFill>
                  <a:srgbClr val="FF0000"/>
                </a:solidFill>
                <a:latin typeface="HP Simplified" panose="020B0604020204020204" pitchFamily="34" charset="0"/>
              </a:rPr>
              <a:t>Hechos 9:1-19 </a:t>
            </a:r>
            <a:r>
              <a:rPr lang="es-ES_tradnl" sz="3200" b="1" dirty="0" smtClean="0">
                <a:latin typeface="HP Simplified" panose="020B0604020204020204" pitchFamily="34" charset="0"/>
              </a:rPr>
              <a:t>&gt; Saulo, blasfemo, perseguidor, e injuriador</a:t>
            </a:r>
          </a:p>
          <a:p>
            <a:pPr algn="l"/>
            <a:r>
              <a:rPr lang="es-ES_tradnl" sz="2800" dirty="0" smtClean="0">
                <a:latin typeface="HP Simplified" panose="020B0604020204020204" pitchFamily="34" charset="0"/>
              </a:rPr>
              <a:t>“Y el Señor le dijo: Levántate y entra en la ciudad, y se te dirá lo que debes hacer… Fue entonces Ananías y entró en la casa… y dijo: Hermano Saulo… y levantándose, fue bautizado”. – </a:t>
            </a:r>
            <a:r>
              <a:rPr lang="es-ES_tradnl" sz="2800" b="1" dirty="0" smtClean="0">
                <a:solidFill>
                  <a:srgbClr val="FF0000"/>
                </a:solidFill>
                <a:latin typeface="HP Simplified" panose="020B0604020204020204" pitchFamily="34" charset="0"/>
              </a:rPr>
              <a:t>1 Timoteo 1:12-17</a:t>
            </a:r>
            <a:r>
              <a:rPr lang="es-ES_tradnl" sz="2800" dirty="0" smtClean="0">
                <a:latin typeface="HP Simplified" panose="020B0604020204020204" pitchFamily="34" charset="0"/>
              </a:rPr>
              <a:t> “Yo soy el primero” </a:t>
            </a:r>
            <a:endParaRPr lang="es-ES_tradnl" sz="2800" dirty="0">
              <a:latin typeface="HP Simplified" panose="020B0604020204020204" pitchFamily="34" charset="0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="" xmlns:a16="http://schemas.microsoft.com/office/drawing/2014/main" id="{37DAF305-D019-3024-F3EA-DCB86DB650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4475" y="861575"/>
            <a:ext cx="5594195" cy="3501482"/>
          </a:xfrm>
          <a:noFill/>
        </p:spPr>
        <p:txBody>
          <a:bodyPr>
            <a:normAutofit/>
          </a:bodyPr>
          <a:lstStyle/>
          <a:p>
            <a:pPr algn="r"/>
            <a:r>
              <a:rPr lang="es-ES_tradnl" sz="5400" b="1" dirty="0" smtClean="0">
                <a:latin typeface="Calibri" charset="0"/>
                <a:ea typeface="Calibri" charset="0"/>
                <a:cs typeface="Calibri" charset="0"/>
              </a:rPr>
              <a:t>¿Cuáles       </a:t>
            </a:r>
            <a:br>
              <a:rPr lang="es-ES_tradnl" sz="5400" b="1" dirty="0" smtClean="0">
                <a:latin typeface="Calibri" charset="0"/>
                <a:ea typeface="Calibri" charset="0"/>
                <a:cs typeface="Calibri" charset="0"/>
              </a:rPr>
            </a:br>
            <a:r>
              <a:rPr lang="es-ES_tradnl" sz="5400" b="1" dirty="0" smtClean="0">
                <a:latin typeface="Calibri" charset="0"/>
                <a:ea typeface="Calibri" charset="0"/>
                <a:cs typeface="Calibri" charset="0"/>
              </a:rPr>
              <a:t>pecadores</a:t>
            </a:r>
            <a:br>
              <a:rPr lang="es-ES_tradnl" sz="5400" b="1" dirty="0" smtClean="0">
                <a:latin typeface="Calibri" charset="0"/>
                <a:ea typeface="Calibri" charset="0"/>
                <a:cs typeface="Calibri" charset="0"/>
              </a:rPr>
            </a:br>
            <a:r>
              <a:rPr lang="es-ES_tradnl" sz="5400" b="1" dirty="0" smtClean="0">
                <a:latin typeface="Calibri" charset="0"/>
                <a:ea typeface="Calibri" charset="0"/>
                <a:cs typeface="Calibri" charset="0"/>
              </a:rPr>
              <a:t>obedecieron</a:t>
            </a:r>
            <a:br>
              <a:rPr lang="es-ES_tradnl" sz="5400" b="1" dirty="0" smtClean="0">
                <a:latin typeface="Calibri" charset="0"/>
                <a:ea typeface="Calibri" charset="0"/>
                <a:cs typeface="Calibri" charset="0"/>
              </a:rPr>
            </a:br>
            <a:r>
              <a:rPr lang="es-ES_tradnl" sz="5400" b="1" dirty="0" smtClean="0">
                <a:latin typeface="Calibri" charset="0"/>
                <a:ea typeface="Calibri" charset="0"/>
                <a:cs typeface="Calibri" charset="0"/>
              </a:rPr>
              <a:t>a Cristo?</a:t>
            </a:r>
            <a:endParaRPr lang="es-ES_tradnl" sz="540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" name="TextBox 1">
            <a:extLst>
              <a:ext uri="{FF2B5EF4-FFF2-40B4-BE49-F238E27FC236}">
                <a16:creationId xmlns="" xmlns:a16="http://schemas.microsoft.com/office/drawing/2014/main" id="{4C902749-F6E6-5747-64AA-E56B9F3ABA52}"/>
              </a:ext>
            </a:extLst>
          </p:cNvPr>
          <p:cNvSpPr txBox="1"/>
          <p:nvPr/>
        </p:nvSpPr>
        <p:spPr>
          <a:xfrm>
            <a:off x="4297680" y="248270"/>
            <a:ext cx="751214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4400" b="1" dirty="0" smtClean="0">
                <a:solidFill>
                  <a:srgbClr val="0000FF"/>
                </a:solidFill>
                <a:latin typeface="Kefa" charset="0"/>
                <a:ea typeface="Kefa" charset="0"/>
                <a:cs typeface="Kefa" charset="0"/>
              </a:rPr>
              <a:t>Para salvar a los pecadores</a:t>
            </a:r>
            <a:endParaRPr lang="es-ES_tradnl" sz="4400" b="1" dirty="0">
              <a:solidFill>
                <a:srgbClr val="0000FF"/>
              </a:solidFill>
              <a:latin typeface="Kefa" charset="0"/>
              <a:ea typeface="Kefa" charset="0"/>
              <a:cs typeface="Kefa" charset="0"/>
            </a:endParaRPr>
          </a:p>
        </p:txBody>
      </p:sp>
      <p:sp>
        <p:nvSpPr>
          <p:cNvPr id="12" name="TextBox 2">
            <a:extLst>
              <a:ext uri="{FF2B5EF4-FFF2-40B4-BE49-F238E27FC236}">
                <a16:creationId xmlns="" xmlns:a16="http://schemas.microsoft.com/office/drawing/2014/main" id="{0587B290-B234-C8D1-309C-7EA71830A78B}"/>
              </a:ext>
            </a:extLst>
          </p:cNvPr>
          <p:cNvSpPr txBox="1"/>
          <p:nvPr/>
        </p:nvSpPr>
        <p:spPr>
          <a:xfrm>
            <a:off x="513122" y="3865276"/>
            <a:ext cx="758284" cy="646331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i="1" dirty="0" smtClean="0">
                <a:solidFill>
                  <a:srgbClr val="00FDFF"/>
                </a:solidFill>
                <a:latin typeface="Calibri" charset="0"/>
                <a:ea typeface="Calibri" charset="0"/>
                <a:cs typeface="Calibri" charset="0"/>
              </a:rPr>
              <a:t>4.</a:t>
            </a:r>
            <a:endParaRPr lang="en-US" b="1" i="1" dirty="0">
              <a:solidFill>
                <a:srgbClr val="00FDFF"/>
              </a:solidFill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386552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EDD8DBEF-469B-7D52-536E-3C5D20C7A9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9" name="Rectangle 1048">
            <a:extLst>
              <a:ext uri="{FF2B5EF4-FFF2-40B4-BE49-F238E27FC236}">
                <a16:creationId xmlns="" xmlns:a16="http://schemas.microsoft.com/office/drawing/2014/main" id="{D934A062-F43D-4356-9AF0-B239A0452C5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="" xmlns:a16="http://schemas.microsoft.com/office/drawing/2014/main" id="{55DF7943-5A2E-0B8A-CB45-C3FF0FF103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4" b="4722"/>
          <a:stretch/>
        </p:blipFill>
        <p:spPr bwMode="auto">
          <a:xfrm>
            <a:off x="1" y="10"/>
            <a:ext cx="966964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51" name="Rectangle 1050">
            <a:extLst>
              <a:ext uri="{FF2B5EF4-FFF2-40B4-BE49-F238E27FC236}">
                <a16:creationId xmlns="" xmlns:a16="http://schemas.microsoft.com/office/drawing/2014/main" id="{62FB3A0F-16F9-6F01-B82F-A20756DC6E9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ubtitle 2">
            <a:extLst>
              <a:ext uri="{FF2B5EF4-FFF2-40B4-BE49-F238E27FC236}">
                <a16:creationId xmlns="" xmlns:a16="http://schemas.microsoft.com/office/drawing/2014/main" id="{C87B2992-E43D-E6BF-DCB9-FF6B9E00E9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1804" y="4806176"/>
            <a:ext cx="11151219" cy="1858056"/>
          </a:xfrm>
          <a:solidFill>
            <a:schemeClr val="tx2">
              <a:lumMod val="10000"/>
              <a:lumOff val="90000"/>
            </a:schemeClr>
          </a:solidFill>
          <a:ln>
            <a:noFill/>
          </a:ln>
          <a:effectLst>
            <a:softEdge rad="63500"/>
          </a:effectLst>
        </p:spPr>
        <p:txBody>
          <a:bodyPr numCol="1" spcCol="365760">
            <a:noAutofit/>
          </a:bodyPr>
          <a:lstStyle/>
          <a:p>
            <a:pPr algn="l"/>
            <a:r>
              <a:rPr lang="es-ES_tradnl" sz="3200" b="1" dirty="0" smtClean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Hechos 10:1-48 </a:t>
            </a:r>
            <a:r>
              <a:rPr lang="es-ES_tradnl" sz="3200" b="1" dirty="0" smtClean="0">
                <a:latin typeface="Calibri" charset="0"/>
                <a:ea typeface="Calibri" charset="0"/>
                <a:cs typeface="Calibri" charset="0"/>
              </a:rPr>
              <a:t>&gt; Cornelio y toda su casa; gentiles; religiosos </a:t>
            </a:r>
            <a:r>
              <a:rPr lang="es-ES_tradnl" sz="2800" dirty="0" smtClean="0">
                <a:latin typeface="Calibri" charset="0"/>
                <a:ea typeface="Calibri" charset="0"/>
                <a:cs typeface="Calibri" charset="0"/>
              </a:rPr>
              <a:t>“Piadoso y temeroso de Dios con toda su casa…Todos nosotros estamos aquí en la presencia de Dios, para oír todo lo que Dios te ha mandado… Y mandó bautizarles en el nombre del Señor Jesús”.</a:t>
            </a:r>
            <a:endParaRPr lang="es-ES_tradnl" sz="280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="" xmlns:a16="http://schemas.microsoft.com/office/drawing/2014/main" id="{37DAF305-D019-3024-F3EA-DCB86DB650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4475" y="861575"/>
            <a:ext cx="5594195" cy="3501482"/>
          </a:xfrm>
          <a:noFill/>
        </p:spPr>
        <p:txBody>
          <a:bodyPr>
            <a:normAutofit/>
          </a:bodyPr>
          <a:lstStyle/>
          <a:p>
            <a:pPr algn="r"/>
            <a:r>
              <a:rPr lang="es-ES_tradnl" sz="5400" b="1" dirty="0" smtClean="0">
                <a:latin typeface="Calibri" charset="0"/>
                <a:ea typeface="Calibri" charset="0"/>
                <a:cs typeface="Calibri" charset="0"/>
              </a:rPr>
              <a:t>¿Cuáles       </a:t>
            </a:r>
            <a:br>
              <a:rPr lang="es-ES_tradnl" sz="5400" b="1" dirty="0" smtClean="0">
                <a:latin typeface="Calibri" charset="0"/>
                <a:ea typeface="Calibri" charset="0"/>
                <a:cs typeface="Calibri" charset="0"/>
              </a:rPr>
            </a:br>
            <a:r>
              <a:rPr lang="es-ES_tradnl" sz="5400" b="1" dirty="0" smtClean="0">
                <a:latin typeface="Calibri" charset="0"/>
                <a:ea typeface="Calibri" charset="0"/>
                <a:cs typeface="Calibri" charset="0"/>
              </a:rPr>
              <a:t>pecadores</a:t>
            </a:r>
            <a:br>
              <a:rPr lang="es-ES_tradnl" sz="5400" b="1" dirty="0" smtClean="0">
                <a:latin typeface="Calibri" charset="0"/>
                <a:ea typeface="Calibri" charset="0"/>
                <a:cs typeface="Calibri" charset="0"/>
              </a:rPr>
            </a:br>
            <a:r>
              <a:rPr lang="es-ES_tradnl" sz="5400" b="1" dirty="0" smtClean="0">
                <a:latin typeface="Calibri" charset="0"/>
                <a:ea typeface="Calibri" charset="0"/>
                <a:cs typeface="Calibri" charset="0"/>
              </a:rPr>
              <a:t>obedecieron</a:t>
            </a:r>
            <a:br>
              <a:rPr lang="es-ES_tradnl" sz="5400" b="1" dirty="0" smtClean="0">
                <a:latin typeface="Calibri" charset="0"/>
                <a:ea typeface="Calibri" charset="0"/>
                <a:cs typeface="Calibri" charset="0"/>
              </a:rPr>
            </a:br>
            <a:r>
              <a:rPr lang="es-ES_tradnl" sz="5400" b="1" dirty="0" smtClean="0">
                <a:latin typeface="Calibri" charset="0"/>
                <a:ea typeface="Calibri" charset="0"/>
                <a:cs typeface="Calibri" charset="0"/>
              </a:rPr>
              <a:t>a Cristo?</a:t>
            </a:r>
            <a:endParaRPr lang="es-ES_tradnl" sz="540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1" name="TextBox 1">
            <a:extLst>
              <a:ext uri="{FF2B5EF4-FFF2-40B4-BE49-F238E27FC236}">
                <a16:creationId xmlns="" xmlns:a16="http://schemas.microsoft.com/office/drawing/2014/main" id="{4C902749-F6E6-5747-64AA-E56B9F3ABA52}"/>
              </a:ext>
            </a:extLst>
          </p:cNvPr>
          <p:cNvSpPr txBox="1"/>
          <p:nvPr/>
        </p:nvSpPr>
        <p:spPr>
          <a:xfrm>
            <a:off x="4297680" y="248270"/>
            <a:ext cx="751214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4400" b="1" dirty="0" smtClean="0">
                <a:solidFill>
                  <a:srgbClr val="0000FF"/>
                </a:solidFill>
                <a:latin typeface="Kefa" charset="0"/>
                <a:ea typeface="Kefa" charset="0"/>
                <a:cs typeface="Kefa" charset="0"/>
              </a:rPr>
              <a:t>Para salvar a los pecadores</a:t>
            </a:r>
            <a:endParaRPr lang="es-ES_tradnl" sz="4400" b="1" dirty="0">
              <a:solidFill>
                <a:srgbClr val="0000FF"/>
              </a:solidFill>
              <a:latin typeface="Kefa" charset="0"/>
              <a:ea typeface="Kefa" charset="0"/>
              <a:cs typeface="Kefa" charset="0"/>
            </a:endParaRPr>
          </a:p>
        </p:txBody>
      </p:sp>
      <p:sp>
        <p:nvSpPr>
          <p:cNvPr id="12" name="TextBox 2">
            <a:extLst>
              <a:ext uri="{FF2B5EF4-FFF2-40B4-BE49-F238E27FC236}">
                <a16:creationId xmlns="" xmlns:a16="http://schemas.microsoft.com/office/drawing/2014/main" id="{0587B290-B234-C8D1-309C-7EA71830A78B}"/>
              </a:ext>
            </a:extLst>
          </p:cNvPr>
          <p:cNvSpPr txBox="1"/>
          <p:nvPr/>
        </p:nvSpPr>
        <p:spPr>
          <a:xfrm>
            <a:off x="513122" y="3865276"/>
            <a:ext cx="758284" cy="646331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i="1" dirty="0" smtClean="0">
                <a:solidFill>
                  <a:srgbClr val="00FDFF"/>
                </a:solidFill>
                <a:latin typeface="Calibri" charset="0"/>
                <a:ea typeface="Calibri" charset="0"/>
                <a:cs typeface="Calibri" charset="0"/>
              </a:rPr>
              <a:t>6.</a:t>
            </a:r>
            <a:endParaRPr lang="en-US" b="1" i="1" dirty="0">
              <a:solidFill>
                <a:srgbClr val="00FDFF"/>
              </a:solidFill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359686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476</TotalTime>
  <Words>588</Words>
  <Application>Microsoft Macintosh PowerPoint</Application>
  <PresentationFormat>Panorámica</PresentationFormat>
  <Paragraphs>61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4" baseType="lpstr">
      <vt:lpstr>Abadi MT Condensed Extra Bold</vt:lpstr>
      <vt:lpstr>Aptos</vt:lpstr>
      <vt:lpstr>Aptos Display</vt:lpstr>
      <vt:lpstr>Arial</vt:lpstr>
      <vt:lpstr>Arial Rounded MT Bold</vt:lpstr>
      <vt:lpstr>Calibri</vt:lpstr>
      <vt:lpstr>Candara</vt:lpstr>
      <vt:lpstr>HP Simplified</vt:lpstr>
      <vt:lpstr>Kefa</vt:lpstr>
      <vt:lpstr>Office Theme</vt:lpstr>
      <vt:lpstr>¡Bienvenido! </vt:lpstr>
      <vt:lpstr>1 Timoteo 1:12-17 </vt:lpstr>
      <vt:lpstr>Cristo Jesús vino al mundo  Para salvar  a los pecadores</vt:lpstr>
      <vt:lpstr>Presentación de PowerPoint</vt:lpstr>
      <vt:lpstr>¿Cuáles        pecadores obedecieron a Cristo?</vt:lpstr>
      <vt:lpstr>¿Cuáles        pecadores obedecieron a Cristo?</vt:lpstr>
      <vt:lpstr>¿Cuáles        pecadores obedecieron a Cristo?</vt:lpstr>
      <vt:lpstr>¿Cuáles        pecadores obedecieron a Cristo?</vt:lpstr>
      <vt:lpstr>¿Cuáles        pecadores obedecieron a Cristo?</vt:lpstr>
      <vt:lpstr>¿Cuáles        pecadores obedecieron a Cristo?</vt:lpstr>
      <vt:lpstr>1 Timoteo 1:15 </vt:lpstr>
      <vt:lpstr>Cristo Jesús vino al mundo  para salvar a nosotros los pecadores</vt:lpstr>
      <vt:lpstr>Presentación de PowerPoint</vt:lpstr>
      <vt:lpstr>1 Timoteo 1:15 </vt:lpstr>
    </vt:vector>
  </TitlesOfParts>
  <Company/>
  <LinksUpToDate>false</LinksUpToDate>
  <SharedDoc>false</SharedDoc>
  <HyperlinksChanged>false</HyperlinksChanged>
  <AppVersion>15.0040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¡Bienvenido! </dc:title>
  <dc:creator>R C Amador</dc:creator>
  <cp:lastModifiedBy>Microsoft Office User</cp:lastModifiedBy>
  <cp:revision>21</cp:revision>
  <cp:lastPrinted>2025-01-15T09:06:27Z</cp:lastPrinted>
  <dcterms:created xsi:type="dcterms:W3CDTF">2025-01-02T13:54:13Z</dcterms:created>
  <dcterms:modified xsi:type="dcterms:W3CDTF">2025-01-15T09:06:48Z</dcterms:modified>
</cp:coreProperties>
</file>