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5" d="100"/>
          <a:sy n="75" d="100"/>
        </p:scale>
        <p:origin x="144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858000" cy="609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/>
            </a:lvl1pPr>
          </a:lstStyle>
          <a:p>
            <a:r>
              <a:rPr lang="en-US"/>
              <a:t>26. Salvación Al Otro Lado Del Agua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s-MX"/>
              <a:t>Colección de Sermones I</a:t>
            </a:r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r>
              <a:rPr lang="en-US"/>
              <a:t>26.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1" sz="1000" i="1">
                <a:latin typeface="Arial" charset="0"/>
              </a:defRPr>
            </a:lvl1pPr>
          </a:lstStyle>
          <a:p>
            <a:r>
              <a:rPr lang="en-US"/>
              <a:t>*</a:t>
            </a:r>
            <a:endParaRPr lang="en-US" sz="12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1" sz="1000" i="1">
                <a:latin typeface="Arial" charset="0"/>
              </a:defRPr>
            </a:lvl1pPr>
          </a:lstStyle>
          <a:p>
            <a:r>
              <a:rPr lang="en-US"/>
              <a:t>07/16/96</a:t>
            </a:r>
            <a:endParaRPr lang="en-US" sz="1200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0"/>
            <a:r>
              <a:rPr lang="en-US"/>
              <a:t>Second level</a:t>
            </a:r>
          </a:p>
          <a:p>
            <a:pPr lvl="0"/>
            <a:r>
              <a:rPr lang="en-US"/>
              <a:t>Third level</a:t>
            </a:r>
          </a:p>
          <a:p>
            <a:pPr lvl="0"/>
            <a:r>
              <a:rPr lang="en-US"/>
              <a:t>Fourth level</a:t>
            </a:r>
          </a:p>
          <a:p>
            <a:pPr lvl="0"/>
            <a:r>
              <a:rPr lang="en-US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1" sz="1000" i="1">
                <a:latin typeface="Arial" charset="0"/>
              </a:defRPr>
            </a:lvl1pPr>
          </a:lstStyle>
          <a:p>
            <a:r>
              <a:rPr lang="en-US"/>
              <a:t>*</a:t>
            </a:r>
            <a:endParaRPr lang="en-US" sz="120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1" sz="1000" i="1">
                <a:latin typeface="Arial" charset="0"/>
              </a:defRPr>
            </a:lvl1pPr>
          </a:lstStyle>
          <a:p>
            <a:r>
              <a:rPr lang="en-US"/>
              <a:t>##</a:t>
            </a:r>
            <a:endParaRPr 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200" i="0">
              <a:latin typeface="Times New Roman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200" i="0">
              <a:latin typeface="Times New Roman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200" i="0">
              <a:latin typeface="Times New Roman" charset="0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200" i="0">
              <a:latin typeface="Times New Roman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200" i="0">
              <a:latin typeface="Times New Roman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200" i="0">
              <a:latin typeface="Times New Roman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200" i="0">
              <a:latin typeface="Times New Roman" charset="0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200" i="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1026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27651" name="Freeform 1027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652" name="Arc 1028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653" name="Rectangle 1029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654" name="Rectangle 10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655" name="Rectangle 103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C2780728-9F40-4943-9F2A-E4629662B81F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27656" name="Rectangle 103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7" name="Rectangle 103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3B1FD9A-EDEC-49F0-876F-D7B7E4ECE7F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35D23-444F-4FB0-B99A-F4D6F6BC3A2D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5E5980-D55E-4200-AB39-36AF3E973D1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C9D802-67F8-4A0D-B6C0-7524CED24FA9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24AAB-25D1-424B-B36B-A823139853D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CCE87D-BC06-4A83-81FF-DA1460E0C619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0491D9-EDFA-4F94-9D42-FF2615B4FA6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0047A1-0622-46E8-9171-AEA032782CF0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259A28-DFDA-43C2-A485-A2B2EC9191A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EB7E77-4CE7-44D9-AF8D-880B6F9EE84E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658F5-1CFB-45DB-9316-A4E63ACD53F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2F4EC3-492B-4B5D-9562-4019FDE77199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53951-EC52-4B24-BCE9-9AB40C66C27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7873B-0230-4A39-B17A-BAA8A50D5BB5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0E6344-1B60-47B1-9216-CBEE2554F3D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7B3F05-1277-4497-BDC8-5085EC9E13CD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5B004-6E5F-478A-869D-D94F16DB274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F24174-1BF7-40BD-9399-4B79093A4CA1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5522E5-FB72-46C4-A3A7-16FE2197CB5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114813-DAF1-4E66-8395-55E6EB784596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2FE3C-D467-4BB9-BAB6-1FEE355B308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6627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628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7EC10B7-4485-4A50-9684-8E81C80AB082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66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B08F6A8-4896-49BA-827C-72C18158E135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266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fld id="{4591FDCA-15A9-41EB-B3EC-05D0DDB1F0B2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 anchor="ctr"/>
          <a:lstStyle/>
          <a:p>
            <a:r>
              <a:rPr lang="es-MX" sz="6600"/>
              <a:t>Salvación Al Otro Lado Del Agua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429000"/>
            <a:ext cx="6400800" cy="1285875"/>
          </a:xfrm>
          <a:ln/>
        </p:spPr>
        <p:txBody>
          <a:bodyPr anchor="t"/>
          <a:lstStyle/>
          <a:p>
            <a:endParaRPr lang="es-E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55163" y="0"/>
            <a:ext cx="3733800" cy="6856413"/>
          </a:xfrm>
          <a:prstGeom prst="rect">
            <a:avLst/>
          </a:prstGeom>
          <a:solidFill>
            <a:srgbClr val="FFFFFF"/>
          </a:solidFill>
          <a:ln w="12700" cap="sq">
            <a:solidFill>
              <a:srgbClr val="B2B2B2"/>
            </a:solidFill>
            <a:miter lim="800000"/>
            <a:headEnd/>
            <a:tailEnd/>
          </a:ln>
          <a:effectLst/>
        </p:spPr>
        <p:txBody>
          <a:bodyPr lIns="136525" tIns="182562" rIns="136525" bIns="182562"/>
          <a:lstStyle/>
          <a:p>
            <a:pPr marL="238125" indent="-238125" eaLnBrk="0" hangingPunct="0"/>
            <a:endParaRPr kumimoji="1" lang="en-US" sz="1800" b="1">
              <a:solidFill>
                <a:srgbClr val="000000"/>
              </a:solidFill>
              <a:latin typeface="Arial" charset="0"/>
            </a:endParaRPr>
          </a:p>
          <a:p>
            <a:pPr marL="238125" indent="-238125" eaLnBrk="0" hangingPunct="0"/>
            <a:r>
              <a:rPr kumimoji="1" lang="en-US" sz="1800" b="1">
                <a:solidFill>
                  <a:srgbClr val="000000"/>
                </a:solidFill>
                <a:latin typeface="Arial" charset="0"/>
              </a:rPr>
              <a:t>This presentation will probably involve audience discussion, which will create action items.  Use PowerPoint to keep track of these action items during your presentation</a:t>
            </a:r>
          </a:p>
          <a:p>
            <a:pPr marL="238125" indent="-238125" eaLnBrk="0" hangingPunct="0"/>
            <a:endParaRPr kumimoji="1" lang="en-US" sz="1800" b="1">
              <a:solidFill>
                <a:srgbClr val="000000"/>
              </a:solidFill>
              <a:latin typeface="Arial" charset="0"/>
            </a:endParaRPr>
          </a:p>
          <a:p>
            <a:pPr marL="238125" indent="-238125" eaLnBrk="0" hangingPunct="0">
              <a:buFontTx/>
              <a:buChar char="•"/>
            </a:pPr>
            <a:r>
              <a:rPr kumimoji="1" lang="en-US" sz="1800" b="1">
                <a:solidFill>
                  <a:srgbClr val="000000"/>
                </a:solidFill>
                <a:latin typeface="Arial" charset="0"/>
              </a:rPr>
              <a:t>In Slide Show, click on the right mouse button</a:t>
            </a:r>
          </a:p>
          <a:p>
            <a:pPr marL="238125" indent="-238125" eaLnBrk="0" hangingPunct="0">
              <a:buFontTx/>
              <a:buChar char="•"/>
            </a:pPr>
            <a:r>
              <a:rPr kumimoji="1" lang="en-US" sz="1800" b="1">
                <a:solidFill>
                  <a:srgbClr val="000000"/>
                </a:solidFill>
                <a:latin typeface="Arial" charset="0"/>
              </a:rPr>
              <a:t>Select “Meeting Minder”</a:t>
            </a:r>
          </a:p>
          <a:p>
            <a:pPr marL="238125" indent="-238125" eaLnBrk="0" hangingPunct="0">
              <a:buFontTx/>
              <a:buChar char="•"/>
            </a:pPr>
            <a:r>
              <a:rPr kumimoji="1" lang="en-US" sz="1800" b="1">
                <a:solidFill>
                  <a:srgbClr val="000000"/>
                </a:solidFill>
                <a:latin typeface="Arial" charset="0"/>
              </a:rPr>
              <a:t>Select the “Action Items” tab</a:t>
            </a:r>
          </a:p>
          <a:p>
            <a:pPr marL="238125" indent="-238125" eaLnBrk="0" hangingPunct="0">
              <a:buFontTx/>
              <a:buChar char="•"/>
            </a:pPr>
            <a:r>
              <a:rPr kumimoji="1" lang="en-US" sz="1800" b="1">
                <a:solidFill>
                  <a:srgbClr val="000000"/>
                </a:solidFill>
                <a:latin typeface="Arial" charset="0"/>
              </a:rPr>
              <a:t>Type in action items as they come up</a:t>
            </a:r>
          </a:p>
          <a:p>
            <a:pPr marL="238125" indent="-238125" eaLnBrk="0" hangingPunct="0">
              <a:buFontTx/>
              <a:buChar char="•"/>
            </a:pPr>
            <a:r>
              <a:rPr kumimoji="1" lang="en-US" sz="1800" b="1">
                <a:solidFill>
                  <a:srgbClr val="000000"/>
                </a:solidFill>
                <a:latin typeface="Arial" charset="0"/>
              </a:rPr>
              <a:t>Click OK to dismiss this box</a:t>
            </a:r>
          </a:p>
          <a:p>
            <a:pPr marL="238125" indent="-238125" eaLnBrk="0" hangingPunct="0"/>
            <a:endParaRPr kumimoji="1" lang="en-US" sz="1800" b="1">
              <a:solidFill>
                <a:srgbClr val="000000"/>
              </a:solidFill>
              <a:latin typeface="Arial" charset="0"/>
            </a:endParaRPr>
          </a:p>
          <a:p>
            <a:pPr marL="238125" indent="-238125" eaLnBrk="0" hangingPunct="0"/>
            <a:r>
              <a:rPr kumimoji="1" lang="en-US" sz="1800" b="1">
                <a:solidFill>
                  <a:srgbClr val="000000"/>
                </a:solidFill>
                <a:latin typeface="Arial" charset="0"/>
              </a:rPr>
              <a:t>This will automatically create an Action Item slide at the end of your presentation with your points entered.</a:t>
            </a:r>
          </a:p>
          <a:p>
            <a:pPr marL="238125" indent="-238125" eaLnBrk="0" hangingPunct="0"/>
            <a:endParaRPr kumimoji="1"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B3DA-D8E2-42A1-96D9-181A422DB0BD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noFill/>
          <a:ln/>
        </p:spPr>
        <p:txBody>
          <a:bodyPr/>
          <a:lstStyle/>
          <a:p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INTRODUCCI</a:t>
            </a:r>
            <a:r>
              <a:rPr lang="es-MX">
                <a:effectLst>
                  <a:outerShdw blurRad="38100" dist="38100" dir="2700000" algn="tl">
                    <a:srgbClr val="FFFFFF"/>
                  </a:outerShdw>
                </a:effectLst>
              </a:rPr>
              <a:t>ÓN</a:t>
            </a:r>
            <a:endParaRPr 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772400" cy="41148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2800"/>
              <a:t> Hay dos errores históricos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 Salvación por la fe sola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 El legalismo</a:t>
            </a:r>
          </a:p>
          <a:p>
            <a:pPr>
              <a:lnSpc>
                <a:spcPct val="90000"/>
              </a:lnSpc>
            </a:pPr>
            <a:r>
              <a:rPr lang="en-US" sz="2800"/>
              <a:t> La fe, unida con la obediencia = Salvación por gracia                                                                                                                                                                                         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 Efesios 2:8,9</a:t>
            </a:r>
            <a:r>
              <a:rPr lang="es-MX" sz="2400"/>
              <a:t>; Tito 2:11,12; Heb.5:8,9</a:t>
            </a:r>
            <a:endParaRPr lang="en-US" sz="2400"/>
          </a:p>
          <a:p>
            <a:pPr>
              <a:lnSpc>
                <a:spcPct val="90000"/>
              </a:lnSpc>
            </a:pPr>
            <a:r>
              <a:rPr lang="en-US" sz="2800"/>
              <a:t> La gracia de Dios no excluye instrucciones y obediencia exacta</a:t>
            </a:r>
          </a:p>
          <a:p>
            <a:pPr>
              <a:lnSpc>
                <a:spcPct val="90000"/>
              </a:lnSpc>
            </a:pPr>
            <a:r>
              <a:rPr lang="en-US" sz="2800"/>
              <a:t> La buenas obras, sin la gracia de Dios, nunca podrán salvar</a:t>
            </a:r>
          </a:p>
          <a:p>
            <a:pPr>
              <a:lnSpc>
                <a:spcPct val="90000"/>
              </a:lnSpc>
            </a:pPr>
            <a:r>
              <a:rPr lang="en-US" sz="2800"/>
              <a:t> Dios ha hecho uso del agua, veremos algunos casos……...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7CC8-0FA1-4447-A19F-771210BC309B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 NOE Y EL DILUVIO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2800"/>
              <a:t> La gracia de Dios salvó a Noé,Gen. 6:5,8</a:t>
            </a:r>
          </a:p>
          <a:p>
            <a:pPr>
              <a:lnSpc>
                <a:spcPct val="90000"/>
              </a:lnSpc>
            </a:pPr>
            <a:r>
              <a:rPr lang="en-US" sz="2800"/>
              <a:t> La responsabilidad personal de Noé fue requerida, vv.13-21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vv. 13-21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v. 22; 7:5</a:t>
            </a:r>
          </a:p>
          <a:p>
            <a:pPr>
              <a:lnSpc>
                <a:spcPct val="90000"/>
              </a:lnSpc>
            </a:pPr>
            <a:r>
              <a:rPr lang="en-US" sz="2800"/>
              <a:t> La fe obediente de Noé fue el vehículo por el cual Dios aplicó su gracia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 Heb. 11:7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1 Ped. 3:20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692C4-BAB9-40A0-9D7E-0BCE2D62BC4C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ISRAEL EN EL MAR ROJO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Exodo 14:10-14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La gracia de Dios salvó a Israel, v. 40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La responsabilidad personal de Israel fue requerida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 Ex. 14:15-16, 22,26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La fe obediente de Israel fue el vehículo por el cual Dios aplicó su gracia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 Heb. 11:29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2EA3C-7A48-46E1-B5DE-0C284150E6E1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NAAMÁN Y SU LEPRA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sz="2800"/>
              <a:t> 2 Reyes 5:1-14</a:t>
            </a:r>
          </a:p>
          <a:p>
            <a:r>
              <a:rPr lang="en-US" sz="2800"/>
              <a:t> La gracia de Dios limpió de lepra a Naamán</a:t>
            </a:r>
          </a:p>
          <a:p>
            <a:pPr lvl="1"/>
            <a:r>
              <a:rPr lang="en-US" sz="2400"/>
              <a:t> Luc. 4:27</a:t>
            </a:r>
          </a:p>
          <a:p>
            <a:pPr lvl="1"/>
            <a:r>
              <a:rPr lang="en-US" sz="2400"/>
              <a:t>2 Rey. 5.15</a:t>
            </a:r>
          </a:p>
          <a:p>
            <a:r>
              <a:rPr lang="en-US" sz="2800"/>
              <a:t> La responsabilidad personal de Naamán fue requerida, vv. 10-14</a:t>
            </a:r>
          </a:p>
          <a:p>
            <a:r>
              <a:rPr lang="en-US" sz="2800"/>
              <a:t> La fe obediente de Naamán fue el vehículo por el cual Dios aplicó su gracia, vv.10,14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CF5-97CF-4006-BBEB-ED98346DA636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EL HOMBRE QUE NACIÓ CIEGO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Jn. 9:1-7</a:t>
            </a:r>
          </a:p>
          <a:p>
            <a:r>
              <a:rPr lang="en-US"/>
              <a:t>La gracia de Dios le dio la vista</a:t>
            </a:r>
          </a:p>
          <a:p>
            <a:pPr lvl="1"/>
            <a:r>
              <a:rPr lang="en-US"/>
              <a:t>Jn. 9:14,17,21,26,30</a:t>
            </a:r>
          </a:p>
          <a:p>
            <a:r>
              <a:rPr lang="en-US"/>
              <a:t>La responsabilidad personal del hombre fue requerida (9:7)</a:t>
            </a:r>
          </a:p>
          <a:p>
            <a:r>
              <a:rPr lang="en-US"/>
              <a:t>La fe obediente del ciego fue el vehículo por el cual Dios aplicó su gracia (9:25)</a:t>
            </a:r>
          </a:p>
          <a:p>
            <a:pPr lvl="1"/>
            <a:endParaRPr lang="en-US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8ED95-9F10-4558-AE0E-D42DAC97A1C5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noFill/>
          <a:ln/>
        </p:spPr>
        <p:txBody>
          <a:bodyPr/>
          <a:lstStyle/>
          <a:p>
            <a:r>
              <a:rPr lang="en-US"/>
              <a:t>EL PECADOR Y LA SALVACION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1148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2800"/>
              <a:t> Romanos 3:23-26</a:t>
            </a:r>
          </a:p>
          <a:p>
            <a:pPr>
              <a:lnSpc>
                <a:spcPct val="90000"/>
              </a:lnSpc>
            </a:pPr>
            <a:r>
              <a:rPr lang="en-US" sz="2800"/>
              <a:t>La gracia de Dios salva al hombre del pecado</a:t>
            </a:r>
            <a:r>
              <a:rPr lang="es-MX" sz="2800"/>
              <a:t>, Efesios 2:5-10</a:t>
            </a: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Se requiere nuestra responsabilidad personal (Efesios 2:8)</a:t>
            </a:r>
          </a:p>
          <a:p>
            <a:pPr>
              <a:lnSpc>
                <a:spcPct val="90000"/>
              </a:lnSpc>
            </a:pPr>
            <a:r>
              <a:rPr lang="en-US" sz="2800"/>
              <a:t>Nuestra fe obediente es el vehículo por el cual Dios aplica su gracia hoy en día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 Marcos 16:16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 Hechos 2:38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Hechos 22:16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1 Ped. 3.21</a:t>
            </a:r>
          </a:p>
          <a:p>
            <a:pPr lvl="1"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6ECB-0877-414E-B49B-6D7DB84C8E89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CONCLUSIÓN: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sz="2800"/>
              <a:t> ¿No ha usado Dios el agua en casos de salvación del hombre al salvarle por su gracia?</a:t>
            </a:r>
          </a:p>
          <a:p>
            <a:r>
              <a:rPr lang="en-US" sz="2800"/>
              <a:t>La gracia de Dios salva cuando cumplimos con nuestra responsabilidad personal (cuando obedecemos la palabra de Cristo)</a:t>
            </a:r>
          </a:p>
          <a:p>
            <a:r>
              <a:rPr lang="en-US" sz="2800"/>
              <a:t>Creer - arrepentirse - confesar fe en Cristo - ser bautizado - ser salvo por la gracia de Dios - ser fiel hasta la muerte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220</TotalTime>
  <Words>517</Words>
  <Application>Microsoft Office PowerPoint</Application>
  <PresentationFormat>Presentación en pantalla (4:3)</PresentationFormat>
  <Paragraphs>77</Paragraphs>
  <Slides>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Wingdings</vt:lpstr>
      <vt:lpstr>Soaring</vt:lpstr>
      <vt:lpstr>Salvación Al Otro Lado Del Agua</vt:lpstr>
      <vt:lpstr>INTRODUCCIÓN</vt:lpstr>
      <vt:lpstr> NOE Y EL DILUVIO</vt:lpstr>
      <vt:lpstr>ISRAEL EN EL MAR ROJO</vt:lpstr>
      <vt:lpstr>NAAMÁN Y SU LEPRA</vt:lpstr>
      <vt:lpstr>EL HOMBRE QUE NACIÓ CIEGO</vt:lpstr>
      <vt:lpstr>EL PECADOR Y LA SALVACION</vt:lpstr>
      <vt:lpstr>CONCLUSIÓN: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Salvación Al Otro Lado Del Agua</dc:title>
  <dc:creator>jorge maldonado</dc:creator>
  <cp:lastModifiedBy>Mario Moreno</cp:lastModifiedBy>
  <cp:revision>12</cp:revision>
  <cp:lastPrinted>2001-07-03T07:50:39Z</cp:lastPrinted>
  <dcterms:created xsi:type="dcterms:W3CDTF">2001-07-03T06:23:17Z</dcterms:created>
  <dcterms:modified xsi:type="dcterms:W3CDTF">2026-05-18T21:37:38Z</dcterms:modified>
</cp:coreProperties>
</file>