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4"/>
  </p:handoutMasterIdLst>
  <p:sldIdLst>
    <p:sldId id="257" r:id="rId2"/>
    <p:sldId id="302" r:id="rId3"/>
    <p:sldId id="303" r:id="rId4"/>
    <p:sldId id="309" r:id="rId5"/>
    <p:sldId id="304" r:id="rId6"/>
    <p:sldId id="296" r:id="rId7"/>
    <p:sldId id="305" r:id="rId8"/>
    <p:sldId id="306" r:id="rId9"/>
    <p:sldId id="307" r:id="rId10"/>
    <p:sldId id="311" r:id="rId11"/>
    <p:sldId id="308" r:id="rId12"/>
    <p:sldId id="31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9933"/>
    <a:srgbClr val="996600"/>
    <a:srgbClr val="663300"/>
    <a:srgbClr val="00CC99"/>
    <a:srgbClr val="CC6600"/>
    <a:srgbClr val="FF99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8" autoAdjust="0"/>
    <p:restoredTop sz="89974" autoAdjust="0"/>
  </p:normalViewPr>
  <p:slideViewPr>
    <p:cSldViewPr>
      <p:cViewPr varScale="1">
        <p:scale>
          <a:sx n="74" d="100"/>
          <a:sy n="74" d="100"/>
        </p:scale>
        <p:origin x="199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780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85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r>
              <a:rPr lang="es-MX"/>
              <a:t>Tres Cruces</a:t>
            </a:r>
            <a:endParaRPr lang="es-E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es-MX"/>
              <a:t>Colección de Sermones II</a:t>
            </a:r>
            <a:endParaRPr lang="es-E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s-MX"/>
              <a:t>5.</a:t>
            </a: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16D00-2063-45B1-B2F5-1AC34F95937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823BE-4F3B-4570-9352-B06A3B031C2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BF10D-64FE-46BB-81D2-FAFD7524F03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A3FAA-1CAE-47EE-BCA8-1305AAE889E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A3929-0A33-44E1-BF08-B247A311E35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5781B-562F-485B-AD4F-0F357C3DA54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EABA3-C908-4290-8434-8E1F8D98254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79827-AD82-42BB-A3D5-FAF9E893BDD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E343E-969A-410B-87C0-192F8D3B975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BEA76-92FA-46EF-BFB2-F4DC3FDE144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DDF58-C2C3-4280-9DCC-4E583FC7287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367DEE-93C7-4251-A562-C6B9E8B9FB3C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 dir="in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026"/>
          <p:cNvSpPr>
            <a:spLocks noChangeArrowheads="1"/>
          </p:cNvSpPr>
          <p:nvPr/>
        </p:nvSpPr>
        <p:spPr bwMode="auto">
          <a:xfrm>
            <a:off x="8763000" y="6553200"/>
            <a:ext cx="381000" cy="304800"/>
          </a:xfrm>
          <a:prstGeom prst="star4">
            <a:avLst>
              <a:gd name="adj" fmla="val 12500"/>
            </a:avLst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MX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zoom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26"/>
          <p:cNvSpPr>
            <a:spLocks noChangeArrowheads="1"/>
          </p:cNvSpPr>
          <p:nvPr/>
        </p:nvSpPr>
        <p:spPr bwMode="auto">
          <a:xfrm>
            <a:off x="0" y="0"/>
            <a:ext cx="9144000" cy="21336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2.  El Mundo Crucificado</a:t>
            </a:r>
          </a:p>
        </p:txBody>
      </p:sp>
      <p:sp>
        <p:nvSpPr>
          <p:cNvPr id="77827" name="Text Box 1027"/>
          <p:cNvSpPr txBox="1">
            <a:spLocks noChangeArrowheads="1"/>
          </p:cNvSpPr>
          <p:nvPr/>
        </p:nvSpPr>
        <p:spPr bwMode="auto">
          <a:xfrm>
            <a:off x="0" y="243840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tabLst>
                <a:tab pos="868363" algn="l"/>
              </a:tabLst>
            </a:pPr>
            <a:endParaRPr lang="es-MX" sz="28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7828" name="Text Box 1028"/>
          <p:cNvSpPr txBox="1">
            <a:spLocks noChangeArrowheads="1"/>
          </p:cNvSpPr>
          <p:nvPr/>
        </p:nvSpPr>
        <p:spPr bwMode="auto">
          <a:xfrm>
            <a:off x="457200" y="1828800"/>
            <a:ext cx="81534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“…El Mundo Ha Sido Crucificado Para Mi”</a:t>
            </a:r>
          </a:p>
        </p:txBody>
      </p:sp>
      <p:sp>
        <p:nvSpPr>
          <p:cNvPr id="77829" name="Rectangle 1029"/>
          <p:cNvSpPr>
            <a:spLocks noChangeArrowheads="1"/>
          </p:cNvSpPr>
          <p:nvPr/>
        </p:nvSpPr>
        <p:spPr bwMode="auto">
          <a:xfrm>
            <a:off x="0" y="2498725"/>
            <a:ext cx="91440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110000"/>
              </a:lnSpc>
              <a:spcBef>
                <a:spcPct val="50000"/>
              </a:spcBef>
              <a:buFontTx/>
              <a:buAutoNum type="alphaUcPeriod" startAt="7"/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La aplicación es esta:  Que el cristiano debe hacer morir todo lo terrenal y carnal, todo lo pecaminoso 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(hemos muerto al pecado, andamos en vida nueva, no vivimos para el mundo, Rom. 6:1-14)</a:t>
            </a:r>
          </a:p>
          <a:p>
            <a:pPr marL="457200" indent="-457200">
              <a:lnSpc>
                <a:spcPct val="50000"/>
              </a:lnSpc>
              <a:spcBef>
                <a:spcPct val="50000"/>
              </a:spcBef>
              <a:buFontTx/>
              <a:buAutoNum type="alphaUcPeriod" startAt="7"/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Lo que crucificó al Señor:  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(La envidia, el odio, los </a:t>
            </a:r>
          </a:p>
          <a:p>
            <a:pPr marL="457200" indent="-457200">
              <a:lnSpc>
                <a:spcPct val="50000"/>
              </a:lnSpc>
              <a:spcBef>
                <a:spcPct val="50000"/>
              </a:spcBef>
            </a:pPr>
            <a:r>
              <a:rPr lang="es-MX" sz="2800">
                <a:solidFill>
                  <a:schemeClr val="bg1"/>
                </a:solidFill>
                <a:latin typeface="Tahoma" pitchFamily="34" charset="0"/>
              </a:rPr>
              <a:t>    celos, la avaricia, la mentira, la maldad, etc.) </a:t>
            </a: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Es </a:t>
            </a:r>
          </a:p>
          <a:p>
            <a:pPr marL="457200" indent="-457200">
              <a:lnSpc>
                <a:spcPct val="50000"/>
              </a:lnSpc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    precisamente lo que el cristiano debe crucificar</a:t>
            </a:r>
            <a:endParaRPr lang="es-MX" sz="280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83968" name="Object 1024"/>
          <p:cNvGraphicFramePr>
            <a:graphicFrameLocks noChangeAspect="1"/>
          </p:cNvGraphicFramePr>
          <p:nvPr/>
        </p:nvGraphicFramePr>
        <p:xfrm>
          <a:off x="381000" y="533400"/>
          <a:ext cx="1600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68" r:id="rId2" imgW="819048" imgH="476316" progId="Paint.Picture">
                  <p:embed/>
                </p:oleObj>
              </mc:Choice>
              <mc:Fallback>
                <p:oleObj r:id="rId2" imgW="819048" imgH="476316" progId="Paint.Picture">
                  <p:embed/>
                  <p:pic>
                    <p:nvPicPr>
                      <p:cNvPr id="0" name="Picture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33400"/>
                        <a:ext cx="1600200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nimBg="1" autoUpdateAnimBg="0"/>
      <p:bldP spid="77827" grpId="0" build="p" autoUpdateAnimBg="0"/>
      <p:bldP spid="77828" grpId="0" animBg="1" autoUpdateAnimBg="0"/>
      <p:bldP spid="7782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24384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3. El Cristiano Crucificado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0" y="243840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tabLst>
                <a:tab pos="868363" algn="l"/>
              </a:tabLst>
            </a:pPr>
            <a:endParaRPr lang="es-MX" sz="28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“…Y Yo Para El Mundo”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2438400"/>
            <a:ext cx="9144000" cy="42592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07950" indent="65088">
              <a:spcBef>
                <a:spcPct val="50000"/>
              </a:spcBef>
              <a:buFontTx/>
              <a:buAutoNum type="alphaUcPeriod"/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  Al momento de predicar a Cristo crucificado,       </a:t>
            </a:r>
          </a:p>
          <a:p>
            <a:pPr marL="107950" indent="65088">
              <a:lnSpc>
                <a:spcPct val="50000"/>
              </a:lnSpc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    </a:t>
            </a:r>
            <a:r>
              <a:rPr lang="en-US" sz="3200" u="sng">
                <a:solidFill>
                  <a:srgbClr val="FFFF00"/>
                </a:solidFill>
                <a:latin typeface="Tahoma" pitchFamily="34" charset="0"/>
              </a:rPr>
              <a:t>para el mundo</a:t>
            </a: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, Pablo dejó de existir</a:t>
            </a:r>
          </a:p>
          <a:p>
            <a:pPr marL="107950" indent="65088">
              <a:lnSpc>
                <a:spcPct val="50000"/>
              </a:lnSpc>
              <a:spcBef>
                <a:spcPct val="50000"/>
              </a:spcBef>
            </a:pPr>
            <a:r>
              <a:rPr lang="es-MX" sz="3200">
                <a:solidFill>
                  <a:schemeClr val="bg1"/>
                </a:solidFill>
                <a:latin typeface="Tahoma" pitchFamily="34" charset="0"/>
              </a:rPr>
              <a:t>    </a:t>
            </a:r>
            <a:r>
              <a:rPr lang="es-MX" sz="2800">
                <a:solidFill>
                  <a:schemeClr val="bg1"/>
                </a:solidFill>
                <a:latin typeface="Tahoma" pitchFamily="34" charset="0"/>
              </a:rPr>
              <a:t>1.  Aunque era maestro, apóstol, erudito, etc.</a:t>
            </a:r>
          </a:p>
          <a:p>
            <a:pPr marL="107950" indent="65088">
              <a:lnSpc>
                <a:spcPct val="50000"/>
              </a:lnSpc>
              <a:spcBef>
                <a:spcPct val="50000"/>
              </a:spcBef>
            </a:pPr>
            <a:r>
              <a:rPr lang="es-MX" sz="2800">
                <a:solidFill>
                  <a:schemeClr val="bg1"/>
                </a:solidFill>
                <a:latin typeface="Tahoma" pitchFamily="34" charset="0"/>
              </a:rPr>
              <a:t>    2.  El mundo lo consideraba “loco”</a:t>
            </a:r>
            <a:r>
              <a:rPr lang="es-MX" sz="320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marL="107950" indent="65088">
              <a:lnSpc>
                <a:spcPct val="50000"/>
              </a:lnSpc>
              <a:spcBef>
                <a:spcPct val="50000"/>
              </a:spcBef>
              <a:buFontTx/>
              <a:buAutoNum type="alphaUcPeriod" startAt="2"/>
            </a:pPr>
            <a:r>
              <a:rPr lang="en-US" sz="3200" u="sng">
                <a:solidFill>
                  <a:srgbClr val="FFFF00"/>
                </a:solidFill>
                <a:latin typeface="Tahoma" pitchFamily="34" charset="0"/>
              </a:rPr>
              <a:t> El mundo crucificó a Pablo en el sentido de:</a:t>
            </a:r>
          </a:p>
          <a:p>
            <a:pPr marL="107950" indent="65088">
              <a:lnSpc>
                <a:spcPct val="50000"/>
              </a:lnSpc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    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1.  Negar su apostolado (1 Cor. 9:1; 2 Cor. 11:5)</a:t>
            </a:r>
          </a:p>
          <a:p>
            <a:pPr marL="107950" indent="65088">
              <a:lnSpc>
                <a:spcPct val="50000"/>
              </a:lnSpc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    2.  Contradecir su enseñanza (2 Cor. 11:3-5)</a:t>
            </a:r>
          </a:p>
          <a:p>
            <a:pPr marL="107950" indent="65088">
              <a:lnSpc>
                <a:spcPct val="50000"/>
              </a:lnSpc>
              <a:spcBef>
                <a:spcPct val="50000"/>
              </a:spcBef>
            </a:pPr>
            <a:r>
              <a:rPr lang="es-MX" sz="2800">
                <a:solidFill>
                  <a:schemeClr val="bg1"/>
                </a:solidFill>
                <a:latin typeface="Tahoma" pitchFamily="34" charset="0"/>
              </a:rPr>
              <a:t>    3.  Persecuciónes sin número (Gál. 5:11; 6:12)</a:t>
            </a:r>
          </a:p>
          <a:p>
            <a:pPr marL="107950" indent="65088">
              <a:lnSpc>
                <a:spcPct val="50000"/>
              </a:lnSpc>
              <a:spcBef>
                <a:spcPct val="50000"/>
              </a:spcBef>
            </a:pPr>
            <a:r>
              <a:rPr lang="es-MX" sz="2800">
                <a:solidFill>
                  <a:schemeClr val="bg1"/>
                </a:solidFill>
                <a:latin typeface="Tahoma" pitchFamily="34" charset="0"/>
              </a:rPr>
              <a:t>    4.  Buscar su muerte (Hch. 14:19; 2 Cor. 11:23)</a:t>
            </a:r>
            <a:endParaRPr lang="es-MX" sz="2800">
              <a:latin typeface="Tahoma" pitchFamily="34" charset="0"/>
            </a:endParaRPr>
          </a:p>
        </p:txBody>
      </p:sp>
      <p:graphicFrame>
        <p:nvGraphicFramePr>
          <p:cNvPr id="84992" name="Object 1024"/>
          <p:cNvGraphicFramePr>
            <a:graphicFrameLocks noChangeAspect="1"/>
          </p:cNvGraphicFramePr>
          <p:nvPr/>
        </p:nvGraphicFramePr>
        <p:xfrm>
          <a:off x="304800" y="609600"/>
          <a:ext cx="1600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2" r:id="rId2" imgW="819048" imgH="476316" progId="Paint.Picture">
                  <p:embed/>
                </p:oleObj>
              </mc:Choice>
              <mc:Fallback>
                <p:oleObj r:id="rId2" imgW="819048" imgH="476316" progId="Paint.Picture">
                  <p:embed/>
                  <p:pic>
                    <p:nvPicPr>
                      <p:cNvPr id="0" name="Picture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09600"/>
                        <a:ext cx="1600200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  <p:bldP spid="73731" grpId="0" build="p" autoUpdateAnimBg="0"/>
      <p:bldP spid="73732" grpId="0" animBg="1" autoUpdateAnimBg="0"/>
      <p:bldP spid="73733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24384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3. El Cristiano Crucificado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0" y="2438400"/>
            <a:ext cx="9144000" cy="389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buFontTx/>
              <a:buAutoNum type="alphaUcPeriod" startAt="3"/>
              <a:tabLst>
                <a:tab pos="868363" algn="l"/>
              </a:tabLst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El cristiano es crucificado para el mundo, cuando el cristiano: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 Presenta la verdad y el mundo la rechaza</a:t>
            </a:r>
          </a:p>
          <a:p>
            <a:pPr marL="914400" lvl="1" indent="-457200">
              <a:buFontTx/>
              <a:buAutoNum type="arabicPeriod"/>
              <a:tabLst>
                <a:tab pos="868363" algn="l"/>
              </a:tabLst>
            </a:pPr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 Se mantiene justo y el mundo injusto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 Se mantiene santo y el mundo impuro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 Aprecia al Señor y el mundo le desprecia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 Honra a Dios, y el mundo le deshonra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 Adora al Creador, y el mundo a lo creado</a:t>
            </a:r>
            <a:endParaRPr lang="en-US" sz="3200">
              <a:solidFill>
                <a:srgbClr val="FFFF00"/>
              </a:solidFill>
              <a:latin typeface="Tahoma" pitchFamily="34" charset="0"/>
            </a:endParaRPr>
          </a:p>
          <a:p>
            <a:pPr marL="457200" indent="-457200">
              <a:lnSpc>
                <a:spcPct val="80000"/>
              </a:lnSpc>
              <a:tabLst>
                <a:tab pos="868363" algn="l"/>
              </a:tabLst>
            </a:pPr>
            <a:endParaRPr lang="es-MX" sz="28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“…Y Yo Para El Mundo”</a:t>
            </a:r>
          </a:p>
        </p:txBody>
      </p:sp>
      <p:graphicFrame>
        <p:nvGraphicFramePr>
          <p:cNvPr id="86016" name="Object 0"/>
          <p:cNvGraphicFramePr>
            <a:graphicFrameLocks noChangeAspect="1"/>
          </p:cNvGraphicFramePr>
          <p:nvPr/>
        </p:nvGraphicFramePr>
        <p:xfrm>
          <a:off x="304800" y="609600"/>
          <a:ext cx="1600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16" r:id="rId2" imgW="819048" imgH="476316" progId="Paint.Picture">
                  <p:embed/>
                </p:oleObj>
              </mc:Choice>
              <mc:Fallback>
                <p:oleObj r:id="rId2" imgW="819048" imgH="476316" progId="Paint.Picture">
                  <p:embed/>
                  <p:pic>
                    <p:nvPicPr>
                      <p:cNvPr id="0" name="Picture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09600"/>
                        <a:ext cx="1600200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nimBg="1" autoUpdateAnimBg="0"/>
      <p:bldP spid="76803" grpId="0" build="p" autoUpdateAnimBg="0"/>
      <p:bldP spid="7680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-838200" y="-685800"/>
            <a:ext cx="10591800" cy="4733925"/>
          </a:xfrm>
          <a:prstGeom prst="star32">
            <a:avLst>
              <a:gd name="adj" fmla="val 375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4000" b="1">
                <a:latin typeface="Tahoma" pitchFamily="34" charset="0"/>
              </a:rPr>
              <a:t>Tres Cruces Tres Cruces Tres Cruces</a:t>
            </a:r>
            <a:endParaRPr lang="en-US" sz="4000" b="1">
              <a:latin typeface="Tahoma" pitchFamily="34" charset="0"/>
            </a:endParaRP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371600" y="4267200"/>
            <a:ext cx="670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4000" b="1">
                <a:latin typeface="Tahoma" pitchFamily="34" charset="0"/>
              </a:rPr>
              <a:t>Gálatas 6:14  </a:t>
            </a:r>
          </a:p>
        </p:txBody>
      </p:sp>
      <p:sp>
        <p:nvSpPr>
          <p:cNvPr id="56404" name="Line 84"/>
          <p:cNvSpPr>
            <a:spLocks noChangeShapeType="1"/>
          </p:cNvSpPr>
          <p:nvPr/>
        </p:nvSpPr>
        <p:spPr bwMode="auto">
          <a:xfrm flipV="1">
            <a:off x="4343400" y="838200"/>
            <a:ext cx="0" cy="1371600"/>
          </a:xfrm>
          <a:prstGeom prst="line">
            <a:avLst/>
          </a:prstGeom>
          <a:noFill/>
          <a:ln w="1016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5" name="Line 85"/>
          <p:cNvSpPr>
            <a:spLocks noChangeShapeType="1"/>
          </p:cNvSpPr>
          <p:nvPr/>
        </p:nvSpPr>
        <p:spPr bwMode="auto">
          <a:xfrm>
            <a:off x="3679825" y="1219200"/>
            <a:ext cx="1295400" cy="0"/>
          </a:xfrm>
          <a:prstGeom prst="line">
            <a:avLst/>
          </a:prstGeom>
          <a:noFill/>
          <a:ln w="1016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6" name="Line 86"/>
          <p:cNvSpPr>
            <a:spLocks noChangeShapeType="1"/>
          </p:cNvSpPr>
          <p:nvPr/>
        </p:nvSpPr>
        <p:spPr bwMode="auto">
          <a:xfrm flipV="1">
            <a:off x="5594350" y="1295400"/>
            <a:ext cx="0" cy="1371600"/>
          </a:xfrm>
          <a:prstGeom prst="line">
            <a:avLst/>
          </a:prstGeom>
          <a:noFill/>
          <a:ln w="1016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7" name="Line 87"/>
          <p:cNvSpPr>
            <a:spLocks noChangeShapeType="1"/>
          </p:cNvSpPr>
          <p:nvPr/>
        </p:nvSpPr>
        <p:spPr bwMode="auto">
          <a:xfrm>
            <a:off x="4953000" y="1676400"/>
            <a:ext cx="1295400" cy="0"/>
          </a:xfrm>
          <a:prstGeom prst="line">
            <a:avLst/>
          </a:prstGeom>
          <a:noFill/>
          <a:ln w="1016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8" name="Line 88"/>
          <p:cNvSpPr>
            <a:spLocks noChangeShapeType="1"/>
          </p:cNvSpPr>
          <p:nvPr/>
        </p:nvSpPr>
        <p:spPr bwMode="auto">
          <a:xfrm flipV="1">
            <a:off x="3041650" y="1219200"/>
            <a:ext cx="0" cy="1371600"/>
          </a:xfrm>
          <a:prstGeom prst="line">
            <a:avLst/>
          </a:prstGeom>
          <a:noFill/>
          <a:ln w="1016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09" name="Line 89"/>
          <p:cNvSpPr>
            <a:spLocks noChangeShapeType="1"/>
          </p:cNvSpPr>
          <p:nvPr/>
        </p:nvSpPr>
        <p:spPr bwMode="auto">
          <a:xfrm>
            <a:off x="2409825" y="1676400"/>
            <a:ext cx="1295400" cy="0"/>
          </a:xfrm>
          <a:prstGeom prst="line">
            <a:avLst/>
          </a:prstGeom>
          <a:noFill/>
          <a:ln w="889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416" name="Rectangle 96"/>
          <p:cNvSpPr>
            <a:spLocks noChangeArrowheads="1"/>
          </p:cNvSpPr>
          <p:nvPr/>
        </p:nvSpPr>
        <p:spPr bwMode="auto">
          <a:xfrm>
            <a:off x="2438400" y="2692400"/>
            <a:ext cx="34401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4400" b="1">
                <a:solidFill>
                  <a:schemeClr val="bg1"/>
                </a:solidFill>
                <a:latin typeface="Tahoma" pitchFamily="34" charset="0"/>
              </a:rPr>
              <a:t>Tres Cruces</a:t>
            </a: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3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utoUpdateAnimBg="0"/>
      <p:bldP spid="56326" grpId="0" autoUpdateAnimBg="0"/>
      <p:bldP spid="56404" grpId="0" animBg="1"/>
      <p:bldP spid="56405" grpId="0" animBg="1"/>
      <p:bldP spid="56406" grpId="0" animBg="1"/>
      <p:bldP spid="56407" grpId="0" animBg="1"/>
      <p:bldP spid="56408" grpId="0" animBg="1"/>
      <p:bldP spid="5640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ChangeArrowheads="1"/>
          </p:cNvSpPr>
          <p:nvPr/>
        </p:nvSpPr>
        <p:spPr bwMode="auto">
          <a:xfrm>
            <a:off x="-838200" y="-1600200"/>
            <a:ext cx="10515600" cy="3352800"/>
          </a:xfrm>
          <a:prstGeom prst="star32">
            <a:avLst>
              <a:gd name="adj" fmla="val 375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MX" sz="40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0" y="1676400"/>
            <a:ext cx="9144000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r>
              <a:rPr lang="en-US" b="1" i="1">
                <a:latin typeface="Tahoma" pitchFamily="34" charset="0"/>
              </a:rPr>
              <a:t>“Pero jamás acontezca que yo me gloríe, sino en la cruz de </a:t>
            </a:r>
            <a:r>
              <a:rPr lang="es-MX" b="1" i="1">
                <a:latin typeface="Tahoma" pitchFamily="34" charset="0"/>
              </a:rPr>
              <a:t>nuestro</a:t>
            </a:r>
            <a:r>
              <a:rPr lang="en-US" b="1" i="1">
                <a:latin typeface="Tahoma" pitchFamily="34" charset="0"/>
              </a:rPr>
              <a:t> Señor Jesucristo, por el cual el mundo ha sido crucificado para mí y yo para el mundo”  Gál. 6:14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en-US" sz="3200">
                <a:latin typeface="Tahoma" pitchFamily="34" charset="0"/>
              </a:rPr>
              <a:t>  Nos gloriamos en cosas que valoramos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en-US" sz="3200">
                <a:latin typeface="Tahoma" pitchFamily="34" charset="0"/>
              </a:rPr>
              <a:t>  ¿Que tanto valoramos la cruz de Cristo?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en-US" sz="3200">
                <a:latin typeface="Tahoma" pitchFamily="34" charset="0"/>
              </a:rPr>
              <a:t>  La cruz es el centro de nuestra esperanza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en-US" sz="3200">
                <a:latin typeface="Tahoma" pitchFamily="34" charset="0"/>
              </a:rPr>
              <a:t>  La cruz es el tema de nuestro ministerio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en-US" sz="3200">
                <a:latin typeface="Tahoma" pitchFamily="34" charset="0"/>
              </a:rPr>
              <a:t>  La cruz es nuestra única gloria</a:t>
            </a:r>
            <a:endParaRPr lang="es-MX" sz="3200">
              <a:latin typeface="Tahoma" pitchFamily="34" charset="0"/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 flipV="1">
            <a:off x="4343400" y="-7938"/>
            <a:ext cx="0" cy="895351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>
            <a:off x="4017963" y="319088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5" name="Line 11"/>
          <p:cNvSpPr>
            <a:spLocks noChangeShapeType="1"/>
          </p:cNvSpPr>
          <p:nvPr/>
        </p:nvSpPr>
        <p:spPr bwMode="auto">
          <a:xfrm>
            <a:off x="4613275" y="511175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6" name="Line 12"/>
          <p:cNvSpPr>
            <a:spLocks noChangeShapeType="1"/>
          </p:cNvSpPr>
          <p:nvPr/>
        </p:nvSpPr>
        <p:spPr bwMode="auto">
          <a:xfrm flipV="1">
            <a:off x="3663950" y="277813"/>
            <a:ext cx="0" cy="8953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V="1">
            <a:off x="4918075" y="304800"/>
            <a:ext cx="0" cy="8953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8" name="Line 14"/>
          <p:cNvSpPr>
            <a:spLocks noChangeShapeType="1"/>
          </p:cNvSpPr>
          <p:nvPr/>
        </p:nvSpPr>
        <p:spPr bwMode="auto">
          <a:xfrm>
            <a:off x="3338513" y="527050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6019800" y="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/>
          </a:p>
        </p:txBody>
      </p:sp>
      <p:sp>
        <p:nvSpPr>
          <p:cNvPr id="67601" name="Text Box 17"/>
          <p:cNvSpPr txBox="1">
            <a:spLocks noChangeArrowheads="1"/>
          </p:cNvSpPr>
          <p:nvPr/>
        </p:nvSpPr>
        <p:spPr bwMode="auto">
          <a:xfrm>
            <a:off x="6096000" y="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nimBg="1" autoUpdateAnimBg="0"/>
      <p:bldP spid="67587" grpId="0" autoUpdateAnimBg="0"/>
      <p:bldP spid="67588" grpId="0" animBg="1"/>
      <p:bldP spid="67589" grpId="0" animBg="1"/>
      <p:bldP spid="67595" grpId="0" animBg="1"/>
      <p:bldP spid="67596" grpId="0" animBg="1"/>
      <p:bldP spid="67597" grpId="0" animBg="1"/>
      <p:bldP spid="675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AutoShape 2"/>
          <p:cNvSpPr>
            <a:spLocks noChangeArrowheads="1"/>
          </p:cNvSpPr>
          <p:nvPr/>
        </p:nvSpPr>
        <p:spPr bwMode="auto">
          <a:xfrm>
            <a:off x="-838200" y="-1600200"/>
            <a:ext cx="10515600" cy="3352800"/>
          </a:xfrm>
          <a:prstGeom prst="star32">
            <a:avLst>
              <a:gd name="adj" fmla="val 375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  <a:p>
            <a:pPr algn="ctr"/>
            <a:endParaRPr lang="en-US" sz="40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  <a:p>
            <a:pPr algn="ctr"/>
            <a:endParaRPr lang="en-US" sz="48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  <a:p>
            <a:pPr algn="ctr"/>
            <a:endParaRPr lang="en-US" sz="48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  <a:p>
            <a:pPr algn="ctr"/>
            <a:r>
              <a:rPr lang="en-US" sz="48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Comic Sans MS" pitchFamily="66" charset="0"/>
              </a:rPr>
              <a:t>Tres Cruces</a:t>
            </a:r>
            <a:endParaRPr lang="en-US" sz="40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endParaRPr lang="en-US" sz="3200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endParaRPr lang="es-MX" sz="3200">
              <a:latin typeface="Tahoma" pitchFamily="34" charset="0"/>
            </a:endParaRPr>
          </a:p>
        </p:txBody>
      </p:sp>
      <p:sp>
        <p:nvSpPr>
          <p:cNvPr id="75780" name="Line 4"/>
          <p:cNvSpPr>
            <a:spLocks noChangeShapeType="1"/>
          </p:cNvSpPr>
          <p:nvPr/>
        </p:nvSpPr>
        <p:spPr bwMode="auto">
          <a:xfrm flipV="1">
            <a:off x="4343400" y="-7938"/>
            <a:ext cx="0" cy="895351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1" name="Line 5"/>
          <p:cNvSpPr>
            <a:spLocks noChangeShapeType="1"/>
          </p:cNvSpPr>
          <p:nvPr/>
        </p:nvSpPr>
        <p:spPr bwMode="auto">
          <a:xfrm>
            <a:off x="4017963" y="319088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>
            <a:off x="4613275" y="511175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 flipV="1">
            <a:off x="3663950" y="277813"/>
            <a:ext cx="0" cy="8953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 flipV="1">
            <a:off x="4918075" y="304800"/>
            <a:ext cx="0" cy="8953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>
            <a:off x="3338513" y="527050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609600" y="2438400"/>
            <a:ext cx="8534400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>
                <a:latin typeface="Tahoma" pitchFamily="34" charset="0"/>
              </a:rPr>
              <a:t>Objetivo:   Pablo en contraste con los    </a:t>
            </a:r>
          </a:p>
          <a:p>
            <a:pPr>
              <a:lnSpc>
                <a:spcPct val="130000"/>
              </a:lnSpc>
            </a:pPr>
            <a:r>
              <a:rPr lang="en-US" sz="3200">
                <a:latin typeface="Tahoma" pitchFamily="34" charset="0"/>
              </a:rPr>
              <a:t>                maestros judaizantes</a:t>
            </a:r>
          </a:p>
          <a:p>
            <a:pPr>
              <a:lnSpc>
                <a:spcPct val="140000"/>
              </a:lnSpc>
            </a:pPr>
            <a:r>
              <a:rPr lang="en-US" sz="3200">
                <a:latin typeface="Tahoma" pitchFamily="34" charset="0"/>
              </a:rPr>
              <a:t>Propósito:  Pablo solo se gloría en                  </a:t>
            </a:r>
          </a:p>
          <a:p>
            <a:pPr>
              <a:lnSpc>
                <a:spcPct val="140000"/>
              </a:lnSpc>
            </a:pPr>
            <a:r>
              <a:rPr lang="en-US" sz="3200">
                <a:latin typeface="Tahoma" pitchFamily="34" charset="0"/>
              </a:rPr>
              <a:t>                la cruz de Cristo; los judaizantes </a:t>
            </a:r>
          </a:p>
          <a:p>
            <a:pPr>
              <a:lnSpc>
                <a:spcPct val="140000"/>
              </a:lnSpc>
            </a:pPr>
            <a:r>
              <a:rPr lang="en-US" sz="3200">
                <a:latin typeface="Tahoma" pitchFamily="34" charset="0"/>
              </a:rPr>
              <a:t>                la rechazaban</a:t>
            </a: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nimBg="1" autoUpdateAnimBg="0"/>
      <p:bldP spid="75779" grpId="0" autoUpdateAnimBg="0"/>
      <p:bldP spid="75780" grpId="0" animBg="1"/>
      <p:bldP spid="75781" grpId="0" animBg="1"/>
      <p:bldP spid="75782" grpId="0" animBg="1"/>
      <p:bldP spid="75783" grpId="0" animBg="1"/>
      <p:bldP spid="75784" grpId="0" animBg="1"/>
      <p:bldP spid="75785" grpId="0" animBg="1"/>
      <p:bldP spid="7578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-304800" y="-762000"/>
            <a:ext cx="9753600" cy="3200400"/>
          </a:xfrm>
          <a:prstGeom prst="star32">
            <a:avLst>
              <a:gd name="adj" fmla="val 375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  <a:p>
            <a:pPr algn="ctr"/>
            <a:endParaRPr lang="en-US" sz="40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  <a:p>
            <a:pPr algn="ctr"/>
            <a:endParaRPr lang="en-US" sz="48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  <a:p>
            <a:pPr algn="ctr"/>
            <a:endParaRPr lang="en-US" sz="48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  <a:p>
            <a:pPr algn="ctr"/>
            <a:endParaRPr lang="en-US" sz="40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Comic Sans MS" pitchFamily="66" charset="0"/>
            </a:endParaRP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0" y="190500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endParaRPr lang="es-MX" sz="3200">
              <a:latin typeface="Tahoma" pitchFamily="34" charset="0"/>
            </a:endParaRPr>
          </a:p>
        </p:txBody>
      </p:sp>
      <p:sp>
        <p:nvSpPr>
          <p:cNvPr id="68612" name="Line 4"/>
          <p:cNvSpPr>
            <a:spLocks noChangeShapeType="1"/>
          </p:cNvSpPr>
          <p:nvPr/>
        </p:nvSpPr>
        <p:spPr bwMode="auto">
          <a:xfrm flipV="1">
            <a:off x="4343400" y="-7938"/>
            <a:ext cx="0" cy="895351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>
            <a:off x="4017963" y="319088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4613275" y="533400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 flipV="1">
            <a:off x="3663950" y="277813"/>
            <a:ext cx="0" cy="8953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6" name="Line 8"/>
          <p:cNvSpPr>
            <a:spLocks noChangeShapeType="1"/>
          </p:cNvSpPr>
          <p:nvPr/>
        </p:nvSpPr>
        <p:spPr bwMode="auto">
          <a:xfrm flipV="1">
            <a:off x="4918075" y="304800"/>
            <a:ext cx="0" cy="8953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3338513" y="527050"/>
            <a:ext cx="609600" cy="9525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2209800" y="3200400"/>
            <a:ext cx="50292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  <a:buFontTx/>
              <a:buChar char="•"/>
            </a:pPr>
            <a:r>
              <a:rPr lang="en-US" sz="3200">
                <a:latin typeface="Tahoma" pitchFamily="34" charset="0"/>
              </a:rPr>
              <a:t> Cristo Crucificado</a:t>
            </a:r>
          </a:p>
          <a:p>
            <a:pPr>
              <a:lnSpc>
                <a:spcPct val="140000"/>
              </a:lnSpc>
              <a:spcBef>
                <a:spcPct val="50000"/>
              </a:spcBef>
              <a:buFontTx/>
              <a:buChar char="•"/>
            </a:pPr>
            <a:r>
              <a:rPr lang="en-US" sz="3200">
                <a:latin typeface="Tahoma" pitchFamily="34" charset="0"/>
              </a:rPr>
              <a:t> El Mundo Crucificado</a:t>
            </a:r>
          </a:p>
          <a:p>
            <a:pPr>
              <a:lnSpc>
                <a:spcPct val="140000"/>
              </a:lnSpc>
              <a:spcBef>
                <a:spcPct val="50000"/>
              </a:spcBef>
              <a:buFontTx/>
              <a:buChar char="•"/>
            </a:pPr>
            <a:r>
              <a:rPr lang="en-US" sz="3200">
                <a:latin typeface="Tahoma" pitchFamily="34" charset="0"/>
              </a:rPr>
              <a:t> El Cristiano Crucificado</a:t>
            </a:r>
            <a:endParaRPr lang="es-MX" sz="3200">
              <a:latin typeface="Tahoma" pitchFamily="34" charset="0"/>
            </a:endParaRPr>
          </a:p>
        </p:txBody>
      </p:sp>
      <p:sp>
        <p:nvSpPr>
          <p:cNvPr id="68619" name="Rectangle 11"/>
          <p:cNvSpPr>
            <a:spLocks noChangeArrowheads="1"/>
          </p:cNvSpPr>
          <p:nvPr/>
        </p:nvSpPr>
        <p:spPr bwMode="auto">
          <a:xfrm>
            <a:off x="1905000" y="2438400"/>
            <a:ext cx="4400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Las Tres Cruces:</a:t>
            </a:r>
            <a:endParaRPr lang="es-MX" sz="40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-2438400" y="34290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/>
          </a:p>
        </p:txBody>
      </p:sp>
      <p:sp>
        <p:nvSpPr>
          <p:cNvPr id="68626" name="Rectangle 18"/>
          <p:cNvSpPr>
            <a:spLocks noChangeArrowheads="1"/>
          </p:cNvSpPr>
          <p:nvPr/>
        </p:nvSpPr>
        <p:spPr bwMode="auto">
          <a:xfrm>
            <a:off x="3948113" y="30622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nimBg="1" autoUpdateAnimBg="0"/>
      <p:bldP spid="68611" grpId="0" autoUpdateAnimBg="0"/>
      <p:bldP spid="68612" grpId="0" animBg="1"/>
      <p:bldP spid="68613" grpId="0" animBg="1"/>
      <p:bldP spid="68614" grpId="0" animBg="1"/>
      <p:bldP spid="68615" grpId="0" animBg="1"/>
      <p:bldP spid="68616" grpId="0" animBg="1"/>
      <p:bldP spid="68617" grpId="0" animBg="1"/>
      <p:bldP spid="68618" grpId="0" autoUpdateAnimBg="0"/>
      <p:bldP spid="6861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18288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1. Cristo Crucificado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457200" y="2286000"/>
            <a:ext cx="868680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90000"/>
              </a:lnSpc>
              <a:buFontTx/>
              <a:buAutoNum type="alphaUcPeriod"/>
              <a:tabLst>
                <a:tab pos="868363" algn="l"/>
              </a:tabLst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La Cruz Significa Vergüenza y Derrota</a:t>
            </a:r>
          </a:p>
          <a:p>
            <a:pPr marL="914400" lvl="1" indent="-457200">
              <a:lnSpc>
                <a:spcPct val="90000"/>
              </a:lnSpc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“.. por el gozo puesto delante de El, soportó la cruz, menospreciando la vergüenza ..” Heb.12:2 </a:t>
            </a:r>
          </a:p>
          <a:p>
            <a:pPr marL="457200" indent="-457200">
              <a:lnSpc>
                <a:spcPct val="110000"/>
              </a:lnSpc>
              <a:tabLst>
                <a:tab pos="868363" algn="l"/>
              </a:tabLst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B.  La Cruz Del Señor Significa Gloria y Triunfo</a:t>
            </a:r>
          </a:p>
          <a:p>
            <a:pPr marL="914400" lvl="1" indent="-457200">
              <a:lnSpc>
                <a:spcPct val="120000"/>
              </a:lnSpc>
              <a:buFont typeface="BD Symbols" pitchFamily="2" charset="2"/>
              <a:buNone/>
              <a:tabLst>
                <a:tab pos="868363" algn="l"/>
              </a:tabLst>
            </a:pPr>
            <a:r>
              <a:rPr lang="en-US" sz="2800" i="1">
                <a:solidFill>
                  <a:schemeClr val="bg1"/>
                </a:solidFill>
                <a:latin typeface="Tahoma" pitchFamily="34" charset="0"/>
              </a:rPr>
              <a:t>1.  Es la cruz del “Señor Jesucristo”</a:t>
            </a:r>
          </a:p>
          <a:p>
            <a:pPr marL="914400" lvl="1" indent="-457200">
              <a:lnSpc>
                <a:spcPct val="120000"/>
              </a:lnSpc>
              <a:buFont typeface="BD Symbols" pitchFamily="2" charset="2"/>
              <a:buNone/>
              <a:tabLst>
                <a:tab pos="868363" algn="l"/>
              </a:tabLst>
            </a:pPr>
            <a:r>
              <a:rPr lang="en-US" sz="2800" i="1">
                <a:solidFill>
                  <a:schemeClr val="bg1"/>
                </a:solidFill>
                <a:latin typeface="Tahoma" pitchFamily="34" charset="0"/>
              </a:rPr>
              <a:t>2.  Es la cruz del “Salvador”</a:t>
            </a:r>
          </a:p>
          <a:p>
            <a:pPr marL="914400" lvl="1" indent="-457200">
              <a:lnSpc>
                <a:spcPct val="120000"/>
              </a:lnSpc>
              <a:buFont typeface="BD Symbols" pitchFamily="2" charset="2"/>
              <a:buNone/>
              <a:tabLst>
                <a:tab pos="868363" algn="l"/>
              </a:tabLst>
            </a:pPr>
            <a:r>
              <a:rPr lang="en-US" sz="2800" i="1">
                <a:solidFill>
                  <a:schemeClr val="bg1"/>
                </a:solidFill>
                <a:latin typeface="Tahoma" pitchFamily="34" charset="0"/>
              </a:rPr>
              <a:t>3.  Es la cruz del “Mesías”</a:t>
            </a:r>
          </a:p>
          <a:p>
            <a:pPr marL="914400" lvl="1" indent="-457200">
              <a:lnSpc>
                <a:spcPct val="120000"/>
              </a:lnSpc>
              <a:buFont typeface="BD Symbols" pitchFamily="2" charset="2"/>
              <a:buNone/>
              <a:tabLst>
                <a:tab pos="868363" algn="l"/>
              </a:tabLst>
            </a:pPr>
            <a:r>
              <a:rPr lang="en-US" sz="2800" i="1">
                <a:solidFill>
                  <a:schemeClr val="bg1"/>
                </a:solidFill>
                <a:latin typeface="Tahoma" pitchFamily="34" charset="0"/>
              </a:rPr>
              <a:t>4.  Es la cruz de “Emanuel”  (Dios con nosotros)</a:t>
            </a:r>
          </a:p>
          <a:p>
            <a:pPr marL="457200" indent="-457200">
              <a:lnSpc>
                <a:spcPct val="110000"/>
              </a:lnSpc>
              <a:buFont typeface="BD Symbols" pitchFamily="2" charset="2"/>
              <a:buNone/>
              <a:tabLst>
                <a:tab pos="868363" algn="l"/>
              </a:tabLst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C.  La Cruz De Cristo No Fue Cualquier Cruz 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0" y="1600200"/>
            <a:ext cx="91440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“La Cruz De Nuestro Señor Jesucristo”</a:t>
            </a:r>
          </a:p>
        </p:txBody>
      </p:sp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457200" y="457200"/>
          <a:ext cx="1600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2" r:id="rId2" imgW="819048" imgH="476316" progId="Paint.Picture">
                  <p:embed/>
                </p:oleObj>
              </mc:Choice>
              <mc:Fallback>
                <p:oleObj r:id="rId2" imgW="819048" imgH="476316" progId="Paint.Picture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7200"/>
                        <a:ext cx="1600200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  <p:bldP spid="5018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18288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1. Cristo Crucificado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0" y="2286000"/>
            <a:ext cx="9144000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90000"/>
              </a:lnSpc>
              <a:buFontTx/>
              <a:buAutoNum type="alphaUcPeriod" startAt="4"/>
              <a:tabLst>
                <a:tab pos="868363" algn="l"/>
              </a:tabLst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¿Qué Significa La Cruz De Cristo?</a:t>
            </a:r>
          </a:p>
          <a:p>
            <a:pPr marL="914400" lvl="1" indent="-457200">
              <a:buFontTx/>
              <a:buAutoNum type="arabicPeriod"/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Es el sacrificio que ofrece justificación</a:t>
            </a:r>
          </a:p>
          <a:p>
            <a:pPr marL="914400" lvl="1" indent="-457200">
              <a:lnSpc>
                <a:spcPct val="11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Es el sacrificio que ofrece expiación del pecado</a:t>
            </a:r>
          </a:p>
          <a:p>
            <a:pPr marL="914400" lvl="1" indent="-457200">
              <a:buFontTx/>
              <a:buAutoNum type="arabicPeriod"/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Es el sacrificio que ofrece esperanza</a:t>
            </a: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 </a:t>
            </a:r>
          </a:p>
          <a:p>
            <a:pPr marL="457200" indent="-457200">
              <a:lnSpc>
                <a:spcPct val="90000"/>
              </a:lnSpc>
              <a:buFontTx/>
              <a:buAutoNum type="alphaUcPeriod" startAt="4"/>
              <a:tabLst>
                <a:tab pos="868363" algn="l"/>
              </a:tabLst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La Cruz No Nos Avergüenza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2800" i="1">
                <a:solidFill>
                  <a:schemeClr val="bg1"/>
                </a:solidFill>
                <a:latin typeface="Tahoma" pitchFamily="34" charset="0"/>
              </a:rPr>
              <a:t>“Llevó nuestros pecados en su cuerpo sobre la cruz, a fin de que muramos al pecado,”  1 P.2:2</a:t>
            </a: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:24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2800" i="1">
                <a:solidFill>
                  <a:schemeClr val="bg1"/>
                </a:solidFill>
                <a:latin typeface="Tahoma" pitchFamily="34" charset="0"/>
              </a:rPr>
              <a:t>“Llevó nuestras enfermedades y cargó con nuestros dolores … Is. 53:4-6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2800" i="1">
                <a:solidFill>
                  <a:schemeClr val="bg1"/>
                </a:solidFill>
                <a:latin typeface="Tahoma" pitchFamily="34" charset="0"/>
              </a:rPr>
              <a:t>“Cristo nos redimió de la maldición de la ley, habiendose hecho maldicion …” Gálatas 3:13</a:t>
            </a:r>
            <a:endParaRPr lang="en-US" sz="320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73914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“La Cruz De Nuestro Señor Jesucristo”</a:t>
            </a:r>
          </a:p>
        </p:txBody>
      </p:sp>
      <p:graphicFrame>
        <p:nvGraphicFramePr>
          <p:cNvPr id="80896" name="Object 1024"/>
          <p:cNvGraphicFramePr>
            <a:graphicFrameLocks noChangeAspect="1"/>
          </p:cNvGraphicFramePr>
          <p:nvPr/>
        </p:nvGraphicFramePr>
        <p:xfrm>
          <a:off x="457200" y="381000"/>
          <a:ext cx="1600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896" r:id="rId2" imgW="819048" imgH="476316" progId="Paint.Picture">
                  <p:embed/>
                </p:oleObj>
              </mc:Choice>
              <mc:Fallback>
                <p:oleObj r:id="rId2" imgW="819048" imgH="476316" progId="Paint.Picture">
                  <p:embed/>
                  <p:pic>
                    <p:nvPicPr>
                      <p:cNvPr id="0" name="Picture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81000"/>
                        <a:ext cx="1600200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  <p:bldP spid="7066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9144000" cy="18288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1. Cristo Crucificado</a:t>
            </a: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0" y="2133600"/>
            <a:ext cx="9144000" cy="471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tabLst>
                <a:tab pos="868363" algn="l"/>
              </a:tabLst>
            </a:pPr>
            <a:r>
              <a:rPr lang="en-US" sz="3200">
                <a:solidFill>
                  <a:srgbClr val="FFFF00"/>
                </a:solidFill>
                <a:latin typeface="Tahoma" pitchFamily="34" charset="0"/>
              </a:rPr>
              <a:t>F.  El Cristiano, Como Pablo Se Gloría En La Cruz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Porque sin la cruz  no somos nada</a:t>
            </a:r>
          </a:p>
          <a:p>
            <a:pPr marL="914400" lvl="1" indent="-457200">
              <a:buFontTx/>
              <a:buAutoNum type="arabicPeriod"/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Porque vemos la justicia y la misericordia de Dios</a:t>
            </a:r>
          </a:p>
          <a:p>
            <a:pPr marL="914400" lvl="1" indent="-457200">
              <a:buFontTx/>
              <a:buAutoNum type="arabicPeriod"/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Porque vemos el amor de Cristo</a:t>
            </a:r>
          </a:p>
          <a:p>
            <a:pPr marL="914400" lvl="1" indent="-457200">
              <a:buFontTx/>
              <a:buAutoNum type="arabicPeriod"/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Porque vemos la expiación por el pecado</a:t>
            </a:r>
          </a:p>
          <a:p>
            <a:pPr marL="914400" lvl="1" indent="-457200">
              <a:buFontTx/>
              <a:buAutoNum type="arabicPeriod"/>
              <a:tabLst>
                <a:tab pos="868363" algn="l"/>
              </a:tabLst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Porque por su muerte en la cruz, tenemos la esperanza de vida – y no hay otro medio por el cual la humanidad pueda salvarse, </a:t>
            </a:r>
            <a:r>
              <a:rPr lang="en-US" sz="2800" i="1">
                <a:solidFill>
                  <a:srgbClr val="FFFF00"/>
                </a:solidFill>
                <a:latin typeface="Tahoma" pitchFamily="34" charset="0"/>
              </a:rPr>
              <a:t>“Con Cristo he sido crucificado, y ya no soy yo el que vive, sino que Cristo vive en mi; el cual me amó y se entregó a sí mismo por mí”  Gálatas 2:20</a:t>
            </a:r>
            <a:endParaRPr lang="en-US" sz="2800" i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73914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“La Cruz De Nuestro Señor Jesucristo”</a:t>
            </a:r>
          </a:p>
        </p:txBody>
      </p:sp>
      <p:graphicFrame>
        <p:nvGraphicFramePr>
          <p:cNvPr id="81920" name="Object 1024"/>
          <p:cNvGraphicFramePr>
            <a:graphicFrameLocks noChangeAspect="1"/>
          </p:cNvGraphicFramePr>
          <p:nvPr/>
        </p:nvGraphicFramePr>
        <p:xfrm>
          <a:off x="381000" y="304800"/>
          <a:ext cx="1600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0" r:id="rId2" imgW="819048" imgH="476316" progId="Paint.Picture">
                  <p:embed/>
                </p:oleObj>
              </mc:Choice>
              <mc:Fallback>
                <p:oleObj r:id="rId2" imgW="819048" imgH="476316" progId="Paint.Picture">
                  <p:embed/>
                  <p:pic>
                    <p:nvPicPr>
                      <p:cNvPr id="0" name="Picture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0"/>
                        <a:ext cx="1600200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  <p:bldP spid="7168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21336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2. El Mundo Crucificado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0" y="243840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tabLst>
                <a:tab pos="868363" algn="l"/>
              </a:tabLst>
            </a:pPr>
            <a:endParaRPr lang="es-MX" sz="280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579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ahoma" pitchFamily="34" charset="0"/>
              </a:rPr>
              <a:t>“…El Mundo Ha Sido Crucificado Para Mi”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0" y="2498725"/>
            <a:ext cx="9144000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A.  Por Lo Que El Mundo Representa</a:t>
            </a:r>
          </a:p>
          <a:p>
            <a:pPr marL="914400" lvl="1" indent="-457200">
              <a:lnSpc>
                <a:spcPct val="50000"/>
              </a:lnSpc>
              <a:spcBef>
                <a:spcPct val="50000"/>
              </a:spcBef>
              <a:buFontTx/>
              <a:buAutoNum type="arabicPeriod"/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Lo vil y pecaminoso (1 Cor. 1:28; 1 Jn. 2:15-17)</a:t>
            </a:r>
          </a:p>
          <a:p>
            <a:pPr marL="914400" lvl="1" indent="-457200">
              <a:lnSpc>
                <a:spcPct val="50000"/>
              </a:lnSpc>
              <a:spcBef>
                <a:spcPct val="50000"/>
              </a:spcBef>
              <a:buFontTx/>
              <a:buAutoNum type="arabicPeriod"/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La crueldad hacia el Salvador del mundo (Heb.6:6)</a:t>
            </a:r>
          </a:p>
          <a:p>
            <a:pPr marL="914400" lvl="1" indent="-457200">
              <a:lnSpc>
                <a:spcPct val="50000"/>
              </a:lnSpc>
              <a:spcBef>
                <a:spcPct val="50000"/>
              </a:spcBef>
              <a:buFontTx/>
              <a:buAutoNum type="arabicPeriod"/>
            </a:pPr>
            <a:r>
              <a:rPr lang="en-US" sz="2800">
                <a:solidFill>
                  <a:schemeClr val="bg1"/>
                </a:solidFill>
                <a:latin typeface="Tahoma" pitchFamily="34" charset="0"/>
              </a:rPr>
              <a:t>La locura de la predicación (1 Cor. 1:21)</a:t>
            </a:r>
          </a:p>
          <a:p>
            <a:pPr marL="457200" indent="-457200">
              <a:lnSpc>
                <a:spcPct val="50000"/>
              </a:lnSpc>
              <a:spcBef>
                <a:spcPct val="50000"/>
              </a:spcBef>
              <a:buFontTx/>
              <a:buAutoNum type="alphaUcPeriod" startAt="2"/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 Por Que El Mundo Es Enemigo De Dios (Sant.4:4)</a:t>
            </a:r>
          </a:p>
          <a:p>
            <a:pPr marL="457200" indent="-457200">
              <a:lnSpc>
                <a:spcPct val="50000"/>
              </a:lnSpc>
              <a:spcBef>
                <a:spcPct val="50000"/>
              </a:spcBef>
              <a:buFontTx/>
              <a:buAutoNum type="alphaUcPeriod" startAt="2"/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 Por Que El Mundo Pasará Y Sus Pasiones (1 Jn.2:17)</a:t>
            </a:r>
          </a:p>
          <a:p>
            <a:pPr marL="457200" indent="-457200">
              <a:lnSpc>
                <a:spcPct val="50000"/>
              </a:lnSpc>
              <a:spcBef>
                <a:spcPct val="50000"/>
              </a:spcBef>
              <a:buFontTx/>
              <a:buAutoNum type="alphaUcPeriod" startAt="2"/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 Por Que El Mundo No Es Nuestra Meta (Mat. 16:26)</a:t>
            </a:r>
          </a:p>
          <a:p>
            <a:pPr marL="457200" indent="-457200">
              <a:lnSpc>
                <a:spcPct val="50000"/>
              </a:lnSpc>
              <a:spcBef>
                <a:spcPct val="50000"/>
              </a:spcBef>
              <a:buFontTx/>
              <a:buAutoNum type="alphaUcPeriod" startAt="2"/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 Por Que El Mundo No Es Para Nosotros (Jn. 15:19)</a:t>
            </a:r>
          </a:p>
          <a:p>
            <a:pPr marL="457200" indent="-457200">
              <a:lnSpc>
                <a:spcPct val="80000"/>
              </a:lnSpc>
              <a:spcBef>
                <a:spcPct val="50000"/>
              </a:spcBef>
              <a:buFontTx/>
              <a:buAutoNum type="alphaUcPeriod" startAt="2"/>
            </a:pPr>
            <a:r>
              <a:rPr lang="en-US" sz="2800">
                <a:solidFill>
                  <a:srgbClr val="FFFF00"/>
                </a:solidFill>
                <a:latin typeface="Tahoma" pitchFamily="34" charset="0"/>
              </a:rPr>
              <a:t>Pablo Dice Que El Mundo No Es Nuestro Amo Ni Nosotros Sus Siervos; Está Crucificado Para Nosotros</a:t>
            </a:r>
            <a:endParaRPr lang="es-MX" sz="280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82944" name="Object 1024"/>
          <p:cNvGraphicFramePr>
            <a:graphicFrameLocks noChangeAspect="1"/>
          </p:cNvGraphicFramePr>
          <p:nvPr/>
        </p:nvGraphicFramePr>
        <p:xfrm>
          <a:off x="304800" y="533400"/>
          <a:ext cx="16002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4" r:id="rId2" imgW="819048" imgH="476316" progId="Paint.Picture">
                  <p:embed/>
                </p:oleObj>
              </mc:Choice>
              <mc:Fallback>
                <p:oleObj r:id="rId2" imgW="819048" imgH="476316" progId="Paint.Picture">
                  <p:embed/>
                  <p:pic>
                    <p:nvPicPr>
                      <p:cNvPr id="0" name="Picture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33400"/>
                        <a:ext cx="1600200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nimBg="1" autoUpdateAnimBg="0"/>
      <p:bldP spid="72707" grpId="0" build="p" autoUpdateAnimBg="0"/>
      <p:bldP spid="72708" grpId="0" animBg="1" autoUpdateAnimBg="0"/>
      <p:bldP spid="72710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3532</TotalTime>
  <Words>885</Words>
  <Application>Microsoft Office PowerPoint</Application>
  <PresentationFormat>Presentación en pantalla (4:3)</PresentationFormat>
  <Paragraphs>91</Paragraphs>
  <Slides>12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BD Symbols</vt:lpstr>
      <vt:lpstr>Comic Sans MS</vt:lpstr>
      <vt:lpstr>Tahoma</vt:lpstr>
      <vt:lpstr>Times New Roman</vt:lpstr>
      <vt:lpstr>Default Design</vt:lpstr>
      <vt:lpstr>Paintbrush Picture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Tres Cruces</dc:title>
  <dc:creator>Jorge Maldonado</dc:creator>
  <cp:lastModifiedBy>Mario Moreno</cp:lastModifiedBy>
  <cp:revision>49</cp:revision>
  <dcterms:created xsi:type="dcterms:W3CDTF">2001-11-29T17:55:34Z</dcterms:created>
  <dcterms:modified xsi:type="dcterms:W3CDTF">2026-05-20T22:17:26Z</dcterms:modified>
</cp:coreProperties>
</file>