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1" r:id="rId3"/>
    <p:sldId id="280" r:id="rId4"/>
    <p:sldId id="282" r:id="rId5"/>
    <p:sldId id="286" r:id="rId6"/>
    <p:sldId id="287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88" r:id="rId15"/>
    <p:sldId id="268" r:id="rId16"/>
    <p:sldId id="278" r:id="rId17"/>
    <p:sldId id="271" r:id="rId18"/>
    <p:sldId id="289" r:id="rId19"/>
    <p:sldId id="272" r:id="rId20"/>
    <p:sldId id="273" r:id="rId21"/>
    <p:sldId id="290" r:id="rId22"/>
    <p:sldId id="274" r:id="rId23"/>
    <p:sldId id="277" r:id="rId24"/>
    <p:sldId id="291" r:id="rId25"/>
    <p:sldId id="275" r:id="rId26"/>
    <p:sldId id="276" r:id="rId27"/>
    <p:sldId id="283" r:id="rId28"/>
    <p:sldId id="284" r:id="rId29"/>
    <p:sldId id="319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3329-C57D-ED44-BFF0-45FC0DDA18A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AE60-076A-4B44-8AE5-9473AE9DB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3329-C57D-ED44-BFF0-45FC0DDA18A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AE60-076A-4B44-8AE5-9473AE9DB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7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3329-C57D-ED44-BFF0-45FC0DDA18A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AE60-076A-4B44-8AE5-9473AE9DB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4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3329-C57D-ED44-BFF0-45FC0DDA18A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AE60-076A-4B44-8AE5-9473AE9DB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4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3329-C57D-ED44-BFF0-45FC0DDA18A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AE60-076A-4B44-8AE5-9473AE9DB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9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3329-C57D-ED44-BFF0-45FC0DDA18A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AE60-076A-4B44-8AE5-9473AE9DB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6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3329-C57D-ED44-BFF0-45FC0DDA18A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AE60-076A-4B44-8AE5-9473AE9DB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6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3329-C57D-ED44-BFF0-45FC0DDA18A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AE60-076A-4B44-8AE5-9473AE9DB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4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3329-C57D-ED44-BFF0-45FC0DDA18A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AE60-076A-4B44-8AE5-9473AE9DB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7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3329-C57D-ED44-BFF0-45FC0DDA18A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AE60-076A-4B44-8AE5-9473AE9DB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6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3329-C57D-ED44-BFF0-45FC0DDA18A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AE60-076A-4B44-8AE5-9473AE9DB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4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03329-C57D-ED44-BFF0-45FC0DDA18A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CAE60-076A-4B44-8AE5-9473AE9DBA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6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 FOTALEZAS QUE </a:t>
            </a:r>
            <a:r>
              <a:rPr lang="es-E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DIOS DA EN EL DIA DE LA ANGUSTIA.</a:t>
            </a:r>
          </a:p>
          <a:p>
            <a:pPr algn="ctr"/>
            <a:r>
              <a:rPr lang="es-E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SALMOS.18:1-2.</a:t>
            </a:r>
          </a:p>
        </p:txBody>
      </p:sp>
    </p:spTree>
    <p:extLst>
      <p:ext uri="{BB962C8B-B14F-4D97-AF65-F5344CB8AC3E}">
        <p14:creationId xmlns:p14="http://schemas.microsoft.com/office/powerpoint/2010/main" val="22291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445" r="83896" b="6480"/>
          <a:stretch/>
        </p:blipFill>
        <p:spPr>
          <a:xfrm>
            <a:off x="-37370" y="2894554"/>
            <a:ext cx="1476226" cy="395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468512" y="4585139"/>
            <a:ext cx="2228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Castillo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043477" cy="289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166535" y="3190871"/>
            <a:ext cx="7876941" cy="175432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u="sng" dirty="0">
                <a:solidFill>
                  <a:srgbClr val="FFFFFF"/>
                </a:solidFill>
                <a:highlight>
                  <a:srgbClr val="FF00FF"/>
                </a:highlight>
              </a:rPr>
              <a:t>Proverbios.18:10.</a:t>
            </a:r>
          </a:p>
          <a:p>
            <a:pPr algn="ctr"/>
            <a:r>
              <a:rPr lang="es-ES" sz="3600" b="1" dirty="0">
                <a:solidFill>
                  <a:srgbClr val="FFFFFF"/>
                </a:solidFill>
              </a:rPr>
              <a:t>El nombre del </a:t>
            </a:r>
            <a:r>
              <a:rPr lang="es-ES" sz="3600" b="1" u="sng" dirty="0">
                <a:solidFill>
                  <a:srgbClr val="FFFF00"/>
                </a:solidFill>
              </a:rPr>
              <a:t>SEÑOR es torre fuerte,</a:t>
            </a:r>
            <a:r>
              <a:rPr lang="es-ES" sz="3600" b="1" dirty="0">
                <a:solidFill>
                  <a:srgbClr val="FFFFFF"/>
                </a:solidFill>
              </a:rPr>
              <a:t> a ella corre el justo y está a salvo. </a:t>
            </a:r>
            <a:endParaRPr lang="es-ES_tradnl" sz="3600" b="1" dirty="0">
              <a:solidFill>
                <a:srgbClr val="FFFFFF"/>
              </a:solidFill>
            </a:endParaRPr>
          </a:p>
        </p:txBody>
      </p:sp>
      <p:sp>
        <p:nvSpPr>
          <p:cNvPr id="3" name="Llamada con línea 1 2"/>
          <p:cNvSpPr/>
          <p:nvPr/>
        </p:nvSpPr>
        <p:spPr>
          <a:xfrm>
            <a:off x="3507474" y="5404513"/>
            <a:ext cx="5087885" cy="1447928"/>
          </a:xfrm>
          <a:prstGeom prst="borderCallout1">
            <a:avLst>
              <a:gd name="adj1" fmla="val 18750"/>
              <a:gd name="adj2" fmla="val -8333"/>
              <a:gd name="adj3" fmla="val -4783"/>
              <a:gd name="adj4" fmla="val -48534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LA PALABRA REGUFIO SE TRADUCE CASTILLO EN OTRAS VERSIONES.</a:t>
            </a:r>
          </a:p>
        </p:txBody>
      </p:sp>
    </p:spTree>
    <p:extLst>
      <p:ext uri="{BB962C8B-B14F-4D97-AF65-F5344CB8AC3E}">
        <p14:creationId xmlns:p14="http://schemas.microsoft.com/office/powerpoint/2010/main" val="36490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14746">
            <a:off x="209726" y="1007211"/>
            <a:ext cx="2566904" cy="192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445" r="83896" b="6480"/>
          <a:stretch/>
        </p:blipFill>
        <p:spPr>
          <a:xfrm>
            <a:off x="-37370" y="2894554"/>
            <a:ext cx="1476226" cy="395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571889" y="4481761"/>
            <a:ext cx="243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F0"/>
                </a:solidFill>
              </a:rPr>
              <a:t>Libertador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7602" y="4297896"/>
            <a:ext cx="7176398" cy="255454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Salmos.34:4. </a:t>
            </a:r>
          </a:p>
          <a:p>
            <a:pPr algn="ctr"/>
            <a:r>
              <a:rPr lang="es-ES" sz="4000" b="1" dirty="0">
                <a:solidFill>
                  <a:schemeClr val="bg1"/>
                </a:solidFill>
              </a:rPr>
              <a:t>Busqué al SEÑOR, y El me respondió, </a:t>
            </a:r>
            <a:r>
              <a:rPr lang="es-ES" sz="4000" b="1" u="sng" dirty="0">
                <a:solidFill>
                  <a:srgbClr val="FFFF00"/>
                </a:solidFill>
              </a:rPr>
              <a:t>y me libró</a:t>
            </a:r>
            <a:r>
              <a:rPr lang="es-ES" sz="4000" b="1" dirty="0">
                <a:solidFill>
                  <a:schemeClr val="bg1"/>
                </a:solidFill>
              </a:rPr>
              <a:t> de todos mis temores. </a:t>
            </a:r>
            <a:endParaRPr lang="es-ES_tradnl" sz="4000" b="1" dirty="0">
              <a:solidFill>
                <a:schemeClr val="bg1"/>
              </a:solidFill>
            </a:endParaRPr>
          </a:p>
        </p:txBody>
      </p:sp>
      <p:sp>
        <p:nvSpPr>
          <p:cNvPr id="5" name="Llamada de nube 4"/>
          <p:cNvSpPr/>
          <p:nvPr/>
        </p:nvSpPr>
        <p:spPr>
          <a:xfrm>
            <a:off x="3152633" y="0"/>
            <a:ext cx="5991367" cy="3138985"/>
          </a:xfrm>
          <a:prstGeom prst="cloudCallout">
            <a:avLst>
              <a:gd name="adj1" fmla="val -73225"/>
              <a:gd name="adj2" fmla="val 59022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 </a:t>
            </a:r>
            <a:r>
              <a:rPr lang="es-ES" sz="2400" b="1" u="sng" dirty="0">
                <a:highlight>
                  <a:srgbClr val="FF00FF"/>
                </a:highlight>
              </a:rPr>
              <a:t>Romanos.11:26.</a:t>
            </a:r>
          </a:p>
          <a:p>
            <a:pPr algn="ctr"/>
            <a:r>
              <a:rPr lang="es-ES" sz="2400" b="1" dirty="0"/>
              <a:t>y así, todo Israel será salvo; tal como está escrito: </a:t>
            </a:r>
            <a:r>
              <a:rPr lang="es-ES" sz="2400" b="1" u="sng" dirty="0">
                <a:solidFill>
                  <a:srgbClr val="FFFF00"/>
                </a:solidFill>
              </a:rPr>
              <a:t>EL LIBERTADOR</a:t>
            </a:r>
            <a:r>
              <a:rPr lang="es-ES" sz="2400" b="1" dirty="0"/>
              <a:t> VENDRA DE SION; APARTARA LA IMPIEDAD DE JACOB</a:t>
            </a:r>
          </a:p>
        </p:txBody>
      </p:sp>
    </p:spTree>
    <p:extLst>
      <p:ext uri="{BB962C8B-B14F-4D97-AF65-F5344CB8AC3E}">
        <p14:creationId xmlns:p14="http://schemas.microsoft.com/office/powerpoint/2010/main" val="26750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14746">
            <a:off x="411252" y="-121539"/>
            <a:ext cx="3219231" cy="320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445" r="83896" b="6480"/>
          <a:stretch/>
        </p:blipFill>
        <p:spPr>
          <a:xfrm>
            <a:off x="-37370" y="2894554"/>
            <a:ext cx="1476226" cy="395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571889" y="4481761"/>
            <a:ext cx="243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F0"/>
                </a:solidFill>
              </a:rPr>
              <a:t>Libertador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7602" y="3436121"/>
            <a:ext cx="7176398" cy="34163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highlight>
                  <a:srgbClr val="FF00FF"/>
                </a:highlight>
              </a:rPr>
              <a:t>Jeremías.42:11.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</a:rPr>
              <a:t>"No temáis al rey de Babilonia, a quien teméis; no le temáis"--declara el SEÑOR-- "porque yo estoy con vosotros para salvaros y </a:t>
            </a:r>
            <a:r>
              <a:rPr lang="es-ES" sz="3600" b="1" u="sng" dirty="0">
                <a:solidFill>
                  <a:srgbClr val="FFFF00"/>
                </a:solidFill>
              </a:rPr>
              <a:t>libraros de su mano.</a:t>
            </a:r>
            <a:r>
              <a:rPr lang="es-ES" sz="3600" b="1" dirty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Llamada de nube 4"/>
          <p:cNvSpPr/>
          <p:nvPr/>
        </p:nvSpPr>
        <p:spPr>
          <a:xfrm>
            <a:off x="3573194" y="0"/>
            <a:ext cx="5570808" cy="3220872"/>
          </a:xfrm>
          <a:prstGeom prst="cloudCallout">
            <a:avLst>
              <a:gd name="adj1" fmla="val -91709"/>
              <a:gd name="adj2" fmla="val 61542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highlight>
                  <a:srgbClr val="FF0000"/>
                </a:highlight>
              </a:rPr>
              <a:t>Galatas.5:1. </a:t>
            </a:r>
          </a:p>
          <a:p>
            <a:pPr algn="ctr"/>
            <a:r>
              <a:rPr lang="es-ES" sz="2400" b="1" dirty="0"/>
              <a:t>Para libertad fue que Cristo nos hizo libres; por tanto, permaneced firmes, y no os sometáis otra vez al yugo de esclavitud. </a:t>
            </a:r>
          </a:p>
        </p:txBody>
      </p:sp>
    </p:spTree>
    <p:extLst>
      <p:ext uri="{BB962C8B-B14F-4D97-AF65-F5344CB8AC3E}">
        <p14:creationId xmlns:p14="http://schemas.microsoft.com/office/powerpoint/2010/main" val="350824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14746">
            <a:off x="428559" y="-218478"/>
            <a:ext cx="3262998" cy="3316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445" r="83896" b="6480"/>
          <a:stretch/>
        </p:blipFill>
        <p:spPr>
          <a:xfrm>
            <a:off x="-37370" y="2894554"/>
            <a:ext cx="1476226" cy="395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571889" y="4481761"/>
            <a:ext cx="243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F0"/>
                </a:solidFill>
              </a:rPr>
              <a:t>Libertador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7602" y="3959663"/>
            <a:ext cx="7176398" cy="286232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Mateo.6:13. 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</a:rPr>
              <a:t>"Y no nos metas en tentación, </a:t>
            </a:r>
            <a:r>
              <a:rPr lang="es-ES" sz="3600" b="1" u="sng" dirty="0">
                <a:solidFill>
                  <a:srgbClr val="FFFF00"/>
                </a:solidFill>
              </a:rPr>
              <a:t>mas líbranos del mal.</a:t>
            </a:r>
            <a:r>
              <a:rPr lang="es-ES" sz="3600" b="1" dirty="0">
                <a:solidFill>
                  <a:schemeClr val="bg1"/>
                </a:solidFill>
              </a:rPr>
              <a:t> Porque tuyo es el reino y el poder y la gloria para siempre jamás. Amén."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Llamada de nube 4"/>
          <p:cNvSpPr/>
          <p:nvPr/>
        </p:nvSpPr>
        <p:spPr>
          <a:xfrm>
            <a:off x="3446585" y="0"/>
            <a:ext cx="5697416" cy="3618216"/>
          </a:xfrm>
          <a:prstGeom prst="cloudCallout">
            <a:avLst>
              <a:gd name="adj1" fmla="val -88034"/>
              <a:gd name="adj2" fmla="val 51653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highlight>
                  <a:srgbClr val="FF00FF"/>
                </a:highlight>
              </a:rPr>
              <a:t>Tito.2:14.</a:t>
            </a:r>
          </a:p>
          <a:p>
            <a:pPr algn="ctr"/>
            <a:r>
              <a:rPr lang="es-ES" sz="2400" b="1" dirty="0"/>
              <a:t>quien se dio a sí mismo por nosotros, </a:t>
            </a:r>
            <a:r>
              <a:rPr lang="es-ES" sz="2400" b="1" u="sng" dirty="0">
                <a:solidFill>
                  <a:srgbClr val="FFFF00"/>
                </a:solidFill>
              </a:rPr>
              <a:t>para REDIMIRNOS</a:t>
            </a:r>
            <a:r>
              <a:rPr lang="es-ES" sz="2400" b="1" dirty="0"/>
              <a:t> DE TODA INIQUIDAD y PURIFICAR PARA SI UN PUEBLO PARA POSESION SUYA, celoso de buenas obras. </a:t>
            </a:r>
          </a:p>
        </p:txBody>
      </p:sp>
    </p:spTree>
    <p:extLst>
      <p:ext uri="{BB962C8B-B14F-4D97-AF65-F5344CB8AC3E}">
        <p14:creationId xmlns:p14="http://schemas.microsoft.com/office/powerpoint/2010/main" val="235246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62998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445" r="83896" b="6480"/>
          <a:stretch/>
        </p:blipFill>
        <p:spPr>
          <a:xfrm>
            <a:off x="-37370" y="2894554"/>
            <a:ext cx="1476226" cy="395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571889" y="4481761"/>
            <a:ext cx="243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F0"/>
                </a:solidFill>
              </a:rPr>
              <a:t>Libertador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7603" y="3743898"/>
            <a:ext cx="7176398" cy="310854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00FF"/>
                </a:highlight>
              </a:rPr>
              <a:t>I Corintios.10:13. </a:t>
            </a:r>
          </a:p>
          <a:p>
            <a:pPr algn="ctr"/>
            <a:r>
              <a:rPr lang="es-ES" sz="2800" b="1" dirty="0">
                <a:solidFill>
                  <a:schemeClr val="bg1"/>
                </a:solidFill>
              </a:rPr>
              <a:t>No os ha sobrevenido ninguna tentación que no sea común a los hombres;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8000"/>
                </a:highlight>
              </a:rPr>
              <a:t>y fiel es Dios, que no permitirá que vosotros seáis tentados más allá de lo que podéis soportar,</a:t>
            </a:r>
            <a:r>
              <a:rPr lang="es-ES" sz="2800" b="1" dirty="0">
                <a:solidFill>
                  <a:schemeClr val="bg1"/>
                </a:solidFill>
              </a:rPr>
              <a:t> sino que con la tentación proveerá también la vía de escape, a fin de que podáis resistirla.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Llamada de nube 4"/>
          <p:cNvSpPr/>
          <p:nvPr/>
        </p:nvSpPr>
        <p:spPr>
          <a:xfrm>
            <a:off x="4493687" y="0"/>
            <a:ext cx="4650314" cy="3618216"/>
          </a:xfrm>
          <a:prstGeom prst="cloudCallout">
            <a:avLst>
              <a:gd name="adj1" fmla="val -116429"/>
              <a:gd name="adj2" fmla="val 48543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Él es El que nos rescata.</a:t>
            </a:r>
          </a:p>
          <a:p>
            <a:pPr algn="ctr"/>
            <a:r>
              <a:rPr lang="es-ES" sz="20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II Pedro.2:9. </a:t>
            </a:r>
          </a:p>
          <a:p>
            <a:pPr algn="ctr"/>
            <a:r>
              <a:rPr lang="es-ES" sz="2000" b="1" u="sng" dirty="0">
                <a:solidFill>
                  <a:schemeClr val="bg1"/>
                </a:solidFill>
                <a:highlight>
                  <a:srgbClr val="000080"/>
                </a:highlight>
              </a:rPr>
              <a:t>El Señor, entonces, sabe rescatar de tentación a los piadosos,</a:t>
            </a:r>
            <a:r>
              <a:rPr lang="es-ES" sz="2000" b="1" dirty="0">
                <a:solidFill>
                  <a:schemeClr val="bg1"/>
                </a:solidFill>
              </a:rPr>
              <a:t> y reservar a los injustos bajo castigo para el día del juicio,</a:t>
            </a:r>
          </a:p>
        </p:txBody>
      </p:sp>
      <p:sp>
        <p:nvSpPr>
          <p:cNvPr id="6" name="Rectángulo redondeado 5"/>
          <p:cNvSpPr/>
          <p:nvPr/>
        </p:nvSpPr>
        <p:spPr>
          <a:xfrm rot="19186093">
            <a:off x="1049101" y="1045311"/>
            <a:ext cx="3681811" cy="1214864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Dios es nuestro libertador de nuestras almas y nuestros problemas porque Él nos da la salida para toda tentación.</a:t>
            </a:r>
          </a:p>
        </p:txBody>
      </p:sp>
    </p:spTree>
    <p:extLst>
      <p:ext uri="{BB962C8B-B14F-4D97-AF65-F5344CB8AC3E}">
        <p14:creationId xmlns:p14="http://schemas.microsoft.com/office/powerpoint/2010/main" val="280078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445" r="83896" b="6480"/>
          <a:stretch/>
        </p:blipFill>
        <p:spPr>
          <a:xfrm>
            <a:off x="-37370" y="2894554"/>
            <a:ext cx="1476226" cy="395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571889" y="4481761"/>
            <a:ext cx="243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Fuerza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8856" y="2896086"/>
            <a:ext cx="7705144" cy="39703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II Corintios.12:9. 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</a:rPr>
              <a:t>Y El me ha dicho: Te basta mi gracia, pues </a:t>
            </a:r>
            <a:r>
              <a:rPr lang="es-ES" sz="3600" b="1" u="sng" dirty="0">
                <a:solidFill>
                  <a:srgbClr val="FFFF00"/>
                </a:solidFill>
              </a:rPr>
              <a:t>mi poder</a:t>
            </a:r>
            <a:r>
              <a:rPr lang="es-ES" sz="3600" b="1" dirty="0">
                <a:solidFill>
                  <a:schemeClr val="bg1"/>
                </a:solidFill>
              </a:rPr>
              <a:t> se perfecciona en la debilidad. Por tanto, muy gustosamente me gloriaré más bien en mis debilidades, </a:t>
            </a:r>
            <a:r>
              <a:rPr lang="es-ES" sz="3600" b="1" u="sng" dirty="0">
                <a:solidFill>
                  <a:srgbClr val="FFFF00"/>
                </a:solidFill>
              </a:rPr>
              <a:t>para que el poder de Cristo more en mí.</a:t>
            </a:r>
            <a:r>
              <a:rPr lang="es-ES" sz="3600" b="1" dirty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9187" y="160556"/>
            <a:ext cx="2054695" cy="2901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Llamada de nube 2"/>
          <p:cNvSpPr/>
          <p:nvPr/>
        </p:nvSpPr>
        <p:spPr>
          <a:xfrm>
            <a:off x="4599296" y="0"/>
            <a:ext cx="4544704" cy="2620370"/>
          </a:xfrm>
          <a:prstGeom prst="cloudCallout">
            <a:avLst>
              <a:gd name="adj1" fmla="val -101313"/>
              <a:gd name="adj2" fmla="val 45833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highlight>
                  <a:srgbClr val="FF00FF"/>
                </a:highlight>
              </a:rPr>
              <a:t>Filipenses.4:13.</a:t>
            </a:r>
          </a:p>
          <a:p>
            <a:pPr algn="ctr"/>
            <a:r>
              <a:rPr lang="es-ES" sz="2400" b="1" dirty="0"/>
              <a:t>Todo lo puedo en Cristo que </a:t>
            </a:r>
            <a:r>
              <a:rPr lang="es-ES" sz="2400" b="1" u="sng" dirty="0">
                <a:solidFill>
                  <a:srgbClr val="FFFF00"/>
                </a:solidFill>
              </a:rPr>
              <a:t>me fortalece.</a:t>
            </a:r>
            <a:r>
              <a:rPr lang="es-E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40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445" r="83896" b="6480"/>
          <a:stretch/>
        </p:blipFill>
        <p:spPr>
          <a:xfrm>
            <a:off x="-37370" y="2894554"/>
            <a:ext cx="1476226" cy="395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571889" y="4481761"/>
            <a:ext cx="243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Fuerza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9380" y="3248955"/>
            <a:ext cx="7604620" cy="36009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u="sng" dirty="0">
                <a:solidFill>
                  <a:schemeClr val="bg1"/>
                </a:solidFill>
                <a:highlight>
                  <a:srgbClr val="FF00FF"/>
                </a:highlight>
              </a:rPr>
              <a:t>Isaías.41:10. </a:t>
            </a:r>
          </a:p>
          <a:p>
            <a:pPr algn="ctr"/>
            <a:r>
              <a:rPr lang="en-US" sz="3800" b="1" dirty="0">
                <a:solidFill>
                  <a:schemeClr val="bg1"/>
                </a:solidFill>
              </a:rPr>
              <a:t>No </a:t>
            </a:r>
            <a:r>
              <a:rPr lang="en-US" sz="3800" b="1" dirty="0" err="1">
                <a:solidFill>
                  <a:schemeClr val="bg1"/>
                </a:solidFill>
              </a:rPr>
              <a:t>temas</a:t>
            </a:r>
            <a:r>
              <a:rPr lang="en-US" sz="3800" b="1" dirty="0">
                <a:solidFill>
                  <a:schemeClr val="bg1"/>
                </a:solidFill>
              </a:rPr>
              <a:t>, </a:t>
            </a:r>
            <a:r>
              <a:rPr lang="en-US" sz="3800" b="1" dirty="0" err="1">
                <a:solidFill>
                  <a:schemeClr val="bg1"/>
                </a:solidFill>
              </a:rPr>
              <a:t>porque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yo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estoy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contigo</a:t>
            </a:r>
            <a:r>
              <a:rPr lang="en-US" sz="3800" b="1" dirty="0">
                <a:solidFill>
                  <a:schemeClr val="bg1"/>
                </a:solidFill>
              </a:rPr>
              <a:t>; no </a:t>
            </a:r>
            <a:r>
              <a:rPr lang="en-US" sz="3800" b="1" dirty="0" err="1">
                <a:solidFill>
                  <a:schemeClr val="bg1"/>
                </a:solidFill>
              </a:rPr>
              <a:t>te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desalientes</a:t>
            </a:r>
            <a:r>
              <a:rPr lang="en-US" sz="3800" b="1" dirty="0">
                <a:solidFill>
                  <a:schemeClr val="bg1"/>
                </a:solidFill>
              </a:rPr>
              <a:t>, </a:t>
            </a:r>
            <a:r>
              <a:rPr lang="en-US" sz="3800" b="1" dirty="0" err="1">
                <a:solidFill>
                  <a:schemeClr val="bg1"/>
                </a:solidFill>
              </a:rPr>
              <a:t>porque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yo</a:t>
            </a:r>
            <a:r>
              <a:rPr lang="en-US" sz="3800" b="1" dirty="0">
                <a:solidFill>
                  <a:schemeClr val="bg1"/>
                </a:solidFill>
              </a:rPr>
              <a:t> soy </a:t>
            </a:r>
            <a:r>
              <a:rPr lang="en-US" sz="3800" b="1" dirty="0" err="1">
                <a:solidFill>
                  <a:schemeClr val="bg1"/>
                </a:solidFill>
              </a:rPr>
              <a:t>tu</a:t>
            </a:r>
            <a:r>
              <a:rPr lang="en-US" sz="3800" b="1" dirty="0">
                <a:solidFill>
                  <a:schemeClr val="bg1"/>
                </a:solidFill>
              </a:rPr>
              <a:t> Dios. </a:t>
            </a:r>
            <a:r>
              <a:rPr lang="en-US" sz="3800" b="1" u="sng" dirty="0" err="1">
                <a:solidFill>
                  <a:srgbClr val="FFFF00"/>
                </a:solidFill>
              </a:rPr>
              <a:t>Te</a:t>
            </a:r>
            <a:r>
              <a:rPr lang="en-US" sz="3800" b="1" u="sng" dirty="0">
                <a:solidFill>
                  <a:srgbClr val="FFFF00"/>
                </a:solidFill>
              </a:rPr>
              <a:t> </a:t>
            </a:r>
            <a:r>
              <a:rPr lang="en-US" sz="3800" b="1" u="sng" dirty="0" err="1">
                <a:solidFill>
                  <a:srgbClr val="FFFF00"/>
                </a:solidFill>
              </a:rPr>
              <a:t>fortaleceré</a:t>
            </a:r>
            <a:r>
              <a:rPr lang="en-US" sz="3800" b="1" u="sng" dirty="0">
                <a:solidFill>
                  <a:schemeClr val="bg1"/>
                </a:solidFill>
              </a:rPr>
              <a:t>,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ciertamente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te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ayudaré</a:t>
            </a:r>
            <a:r>
              <a:rPr lang="en-US" sz="3800" b="1" dirty="0">
                <a:solidFill>
                  <a:schemeClr val="bg1"/>
                </a:solidFill>
              </a:rPr>
              <a:t>, </a:t>
            </a:r>
            <a:r>
              <a:rPr lang="en-US" sz="3800" b="1" dirty="0" err="1">
                <a:solidFill>
                  <a:schemeClr val="bg1"/>
                </a:solidFill>
              </a:rPr>
              <a:t>sí</a:t>
            </a:r>
            <a:r>
              <a:rPr lang="en-US" sz="3800" b="1" dirty="0">
                <a:solidFill>
                  <a:schemeClr val="bg1"/>
                </a:solidFill>
              </a:rPr>
              <a:t>, </a:t>
            </a:r>
            <a:r>
              <a:rPr lang="en-US" sz="3800" b="1" dirty="0" err="1">
                <a:solidFill>
                  <a:schemeClr val="bg1"/>
                </a:solidFill>
              </a:rPr>
              <a:t>te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sostendré</a:t>
            </a:r>
            <a:r>
              <a:rPr lang="en-US" sz="3800" b="1" dirty="0">
                <a:solidFill>
                  <a:schemeClr val="bg1"/>
                </a:solidFill>
              </a:rPr>
              <a:t> con la </a:t>
            </a:r>
            <a:r>
              <a:rPr lang="en-US" sz="3800" b="1" dirty="0" err="1">
                <a:solidFill>
                  <a:schemeClr val="bg1"/>
                </a:solidFill>
              </a:rPr>
              <a:t>diestra</a:t>
            </a:r>
            <a:r>
              <a:rPr lang="en-US" sz="3800" b="1" dirty="0">
                <a:solidFill>
                  <a:schemeClr val="bg1"/>
                </a:solidFill>
              </a:rPr>
              <a:t> de mi </a:t>
            </a:r>
            <a:r>
              <a:rPr lang="en-US" sz="3800" b="1" dirty="0" err="1">
                <a:solidFill>
                  <a:schemeClr val="bg1"/>
                </a:solidFill>
              </a:rPr>
              <a:t>justicia</a:t>
            </a:r>
            <a:r>
              <a:rPr lang="en-US" sz="3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9187" y="160556"/>
            <a:ext cx="2054695" cy="2901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Llamada de nube 2"/>
          <p:cNvSpPr/>
          <p:nvPr/>
        </p:nvSpPr>
        <p:spPr>
          <a:xfrm>
            <a:off x="3207224" y="0"/>
            <a:ext cx="5936775" cy="3061704"/>
          </a:xfrm>
          <a:prstGeom prst="cloudCallout">
            <a:avLst>
              <a:gd name="adj1" fmla="val -70718"/>
              <a:gd name="adj2" fmla="val 48682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u="sng" dirty="0">
                <a:highlight>
                  <a:srgbClr val="FF0000"/>
                </a:highlight>
              </a:rPr>
              <a:t>Isaias.40:29.</a:t>
            </a:r>
          </a:p>
          <a:p>
            <a:pPr algn="ctr"/>
            <a:r>
              <a:rPr lang="es-ES" sz="2800" b="1" u="sng" dirty="0">
                <a:solidFill>
                  <a:srgbClr val="FFFF00"/>
                </a:solidFill>
              </a:rPr>
              <a:t>El da fuerzas</a:t>
            </a:r>
            <a:r>
              <a:rPr lang="es-ES" sz="2800" b="1" dirty="0"/>
              <a:t> al fatigado, y al que no tiene fuerzas, aumenta el vigor. </a:t>
            </a:r>
          </a:p>
        </p:txBody>
      </p:sp>
    </p:spTree>
    <p:extLst>
      <p:ext uri="{BB962C8B-B14F-4D97-AF65-F5344CB8AC3E}">
        <p14:creationId xmlns:p14="http://schemas.microsoft.com/office/powerpoint/2010/main" val="95476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445" r="83896" b="6480"/>
          <a:stretch/>
        </p:blipFill>
        <p:spPr>
          <a:xfrm>
            <a:off x="-37370" y="2894554"/>
            <a:ext cx="1476226" cy="395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571889" y="4481761"/>
            <a:ext cx="243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Fuerza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7059" y="4295191"/>
            <a:ext cx="7876941" cy="25545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Joel.3:10.</a:t>
            </a:r>
          </a:p>
          <a:p>
            <a:pPr algn="ctr"/>
            <a:r>
              <a:rPr lang="es-ES" sz="4000" b="1" dirty="0">
                <a:solidFill>
                  <a:schemeClr val="bg1"/>
                </a:solidFill>
              </a:rPr>
              <a:t>Forjad espadas de vuestras rejas de arado y lanzas de vuestras podaderas; </a:t>
            </a:r>
            <a:r>
              <a:rPr lang="es-ES" sz="4000" b="1" u="sng" dirty="0">
                <a:solidFill>
                  <a:srgbClr val="FFFF00"/>
                </a:solidFill>
              </a:rPr>
              <a:t>diga el débil: Fuerte soy. </a:t>
            </a:r>
            <a:endParaRPr lang="nl-NL" sz="4000" b="1" u="sng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9187" y="160556"/>
            <a:ext cx="2054695" cy="2901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Llamada de nube 2"/>
          <p:cNvSpPr/>
          <p:nvPr/>
        </p:nvSpPr>
        <p:spPr>
          <a:xfrm>
            <a:off x="2661313" y="37725"/>
            <a:ext cx="6482687" cy="3319623"/>
          </a:xfrm>
          <a:prstGeom prst="cloudCallout">
            <a:avLst>
              <a:gd name="adj1" fmla="val -72201"/>
              <a:gd name="adj2" fmla="val 60355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u="sng" dirty="0">
                <a:highlight>
                  <a:srgbClr val="FF00FF"/>
                </a:highlight>
              </a:rPr>
              <a:t>II Tesalonicenses.3:3.</a:t>
            </a:r>
          </a:p>
          <a:p>
            <a:pPr algn="ctr"/>
            <a:r>
              <a:rPr lang="es-ES" sz="2800" b="1" dirty="0"/>
              <a:t>Pero fiel es el Señor </a:t>
            </a:r>
            <a:r>
              <a:rPr lang="es-ES" sz="2800" b="1" u="sng" dirty="0">
                <a:solidFill>
                  <a:srgbClr val="FFFF00"/>
                </a:solidFill>
              </a:rPr>
              <a:t>quien os fortalecerá</a:t>
            </a:r>
            <a:r>
              <a:rPr lang="es-ES" sz="2800" b="1" dirty="0"/>
              <a:t> y protegerá del maligno. </a:t>
            </a:r>
          </a:p>
        </p:txBody>
      </p:sp>
    </p:spTree>
    <p:extLst>
      <p:ext uri="{BB962C8B-B14F-4D97-AF65-F5344CB8AC3E}">
        <p14:creationId xmlns:p14="http://schemas.microsoft.com/office/powerpoint/2010/main" val="258259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445" r="83896" b="6480"/>
          <a:stretch/>
        </p:blipFill>
        <p:spPr>
          <a:xfrm>
            <a:off x="-37370" y="2894554"/>
            <a:ext cx="1476226" cy="395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571889" y="4481761"/>
            <a:ext cx="243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Fuerza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9187" y="160556"/>
            <a:ext cx="2054695" cy="2901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Llamada de nube 2"/>
          <p:cNvSpPr/>
          <p:nvPr/>
        </p:nvSpPr>
        <p:spPr>
          <a:xfrm>
            <a:off x="2661313" y="677422"/>
            <a:ext cx="6482687" cy="4434263"/>
          </a:xfrm>
          <a:prstGeom prst="cloudCallout">
            <a:avLst>
              <a:gd name="adj1" fmla="val -71981"/>
              <a:gd name="adj2" fmla="val 51333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Por eso debemos de fortalecernos en El Señor.</a:t>
            </a:r>
          </a:p>
          <a:p>
            <a:pPr algn="ctr"/>
            <a:r>
              <a:rPr lang="es-ES" sz="2800" b="1" u="sng" dirty="0">
                <a:highlight>
                  <a:srgbClr val="FF0000"/>
                </a:highlight>
              </a:rPr>
              <a:t>Efesios.6:10. </a:t>
            </a:r>
          </a:p>
          <a:p>
            <a:pPr algn="ctr"/>
            <a:r>
              <a:rPr lang="es-ES" sz="2800" b="1" dirty="0"/>
              <a:t>Por lo demás, </a:t>
            </a:r>
            <a:r>
              <a:rPr lang="es-ES" sz="2800" b="1" u="sng" dirty="0">
                <a:highlight>
                  <a:srgbClr val="000080"/>
                </a:highlight>
              </a:rPr>
              <a:t>fortaleceos en el Señor</a:t>
            </a:r>
            <a:r>
              <a:rPr lang="es-ES" sz="2800" b="1" dirty="0"/>
              <a:t> y en el poder de su fuerza.</a:t>
            </a:r>
          </a:p>
        </p:txBody>
      </p:sp>
    </p:spTree>
    <p:extLst>
      <p:ext uri="{BB962C8B-B14F-4D97-AF65-F5344CB8AC3E}">
        <p14:creationId xmlns:p14="http://schemas.microsoft.com/office/powerpoint/2010/main" val="337594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445" r="83896" b="6480"/>
          <a:stretch/>
        </p:blipFill>
        <p:spPr>
          <a:xfrm>
            <a:off x="-37370" y="2894554"/>
            <a:ext cx="1476226" cy="395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571889" y="4481761"/>
            <a:ext cx="243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Escudo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2161" y="3060966"/>
            <a:ext cx="7876941" cy="378565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Génesis.15:1.</a:t>
            </a:r>
          </a:p>
          <a:p>
            <a:pPr algn="ctr"/>
            <a:r>
              <a:rPr lang="es-ES" sz="4000" b="1" dirty="0">
                <a:solidFill>
                  <a:schemeClr val="bg1"/>
                </a:solidFill>
              </a:rPr>
              <a:t>Después de estas cosas la palabra del SEÑOR vino a Abram en visión, diciendo: No temas, Abram, </a:t>
            </a:r>
            <a:r>
              <a:rPr lang="es-ES" sz="4000" b="1" u="sng" dirty="0">
                <a:solidFill>
                  <a:srgbClr val="FFFF00"/>
                </a:solidFill>
              </a:rPr>
              <a:t>yo soy un escudo para ti</a:t>
            </a:r>
            <a:r>
              <a:rPr lang="es-ES" sz="4000" b="1" dirty="0">
                <a:solidFill>
                  <a:schemeClr val="bg1"/>
                </a:solidFill>
              </a:rPr>
              <a:t>; tu recompensa será muy grande.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697" t="9813" r="18369" b="16281"/>
          <a:stretch/>
        </p:blipFill>
        <p:spPr>
          <a:xfrm>
            <a:off x="113127" y="116625"/>
            <a:ext cx="2338069" cy="262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Llamada de nube 2"/>
          <p:cNvSpPr/>
          <p:nvPr/>
        </p:nvSpPr>
        <p:spPr>
          <a:xfrm>
            <a:off x="2758387" y="-1"/>
            <a:ext cx="6385613" cy="3055143"/>
          </a:xfrm>
          <a:prstGeom prst="cloudCallout">
            <a:avLst>
              <a:gd name="adj1" fmla="val -72723"/>
              <a:gd name="adj2" fmla="val 48441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highlight>
                  <a:srgbClr val="FF00FF"/>
                </a:highlight>
              </a:rPr>
              <a:t>Salmos.28:7.</a:t>
            </a:r>
          </a:p>
          <a:p>
            <a:pPr algn="ctr"/>
            <a:r>
              <a:rPr lang="es-ES" sz="2400" b="1" dirty="0"/>
              <a:t>El SEÑOR es mi fuerza </a:t>
            </a:r>
            <a:r>
              <a:rPr lang="es-ES" sz="2400" b="1" u="sng" dirty="0">
                <a:solidFill>
                  <a:srgbClr val="FFFF00"/>
                </a:solidFill>
              </a:rPr>
              <a:t>y mi escudo;</a:t>
            </a:r>
            <a:r>
              <a:rPr lang="es-ES" sz="2400" b="1" dirty="0"/>
              <a:t> en El confía mi corazón, y soy socorrido; por tanto, mi corazón se regocija, y le daré gracias con mi cántico. </a:t>
            </a:r>
          </a:p>
        </p:txBody>
      </p:sp>
    </p:spTree>
    <p:extLst>
      <p:ext uri="{BB962C8B-B14F-4D97-AF65-F5344CB8AC3E}">
        <p14:creationId xmlns:p14="http://schemas.microsoft.com/office/powerpoint/2010/main" val="38101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552926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 FOTALEZAS QUE </a:t>
            </a:r>
            <a:r>
              <a:rPr lang="es-E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DIOS DA EN EL DIA DE LA ANGUSTIA.</a:t>
            </a:r>
          </a:p>
          <a:p>
            <a:pPr algn="ctr"/>
            <a:r>
              <a:rPr lang="es-E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SALMOS.18:1-2.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5529263"/>
            <a:ext cx="9144000" cy="132873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/>
              <a:t>Salmo.18:1. </a:t>
            </a:r>
          </a:p>
          <a:p>
            <a:pPr algn="ctr"/>
            <a:r>
              <a:rPr lang="es-ES" sz="4400" b="1" u="sng" dirty="0">
                <a:highlight>
                  <a:srgbClr val="FF0000"/>
                </a:highlight>
              </a:rPr>
              <a:t>Yo te amo, SEÑOR,</a:t>
            </a:r>
            <a:r>
              <a:rPr lang="es-ES" sz="4400" b="1" dirty="0"/>
              <a:t> fortaleza mía. </a:t>
            </a:r>
          </a:p>
        </p:txBody>
      </p:sp>
    </p:spTree>
    <p:extLst>
      <p:ext uri="{BB962C8B-B14F-4D97-AF65-F5344CB8AC3E}">
        <p14:creationId xmlns:p14="http://schemas.microsoft.com/office/powerpoint/2010/main" val="8440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445" r="83896" b="6480"/>
          <a:stretch/>
        </p:blipFill>
        <p:spPr>
          <a:xfrm>
            <a:off x="-37370" y="2894554"/>
            <a:ext cx="1476226" cy="395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571889" y="4481761"/>
            <a:ext cx="243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Escudo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1196" y="116625"/>
            <a:ext cx="6692804" cy="31700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Salmos.3:3.</a:t>
            </a:r>
          </a:p>
          <a:p>
            <a:pPr algn="ctr"/>
            <a:r>
              <a:rPr lang="es-ES" sz="4000" b="1" dirty="0">
                <a:solidFill>
                  <a:schemeClr val="bg1"/>
                </a:solidFill>
              </a:rPr>
              <a:t>Mas tú, oh SEÑOR, </a:t>
            </a:r>
            <a:r>
              <a:rPr lang="es-ES" sz="4000" b="1" u="sng" dirty="0">
                <a:solidFill>
                  <a:srgbClr val="FFFF00"/>
                </a:solidFill>
              </a:rPr>
              <a:t>eres escudo en derredor mío,</a:t>
            </a:r>
            <a:r>
              <a:rPr lang="es-ES" sz="4000" b="1" dirty="0">
                <a:solidFill>
                  <a:schemeClr val="bg1"/>
                </a:solidFill>
              </a:rPr>
              <a:t> mi gloria, y el que levanta mi cabeza.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697" t="9813" r="18369" b="16281"/>
          <a:stretch/>
        </p:blipFill>
        <p:spPr>
          <a:xfrm>
            <a:off x="113127" y="116625"/>
            <a:ext cx="2338069" cy="262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19743" y="4282853"/>
            <a:ext cx="7524257" cy="25545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bg1"/>
                </a:solidFill>
                <a:highlight>
                  <a:srgbClr val="FF00FF"/>
                </a:highlight>
              </a:rPr>
              <a:t>Salmos.33:20.</a:t>
            </a:r>
          </a:p>
          <a:p>
            <a:pPr algn="ctr"/>
            <a:r>
              <a:rPr lang="es-ES" sz="4000" b="1" dirty="0">
                <a:solidFill>
                  <a:schemeClr val="bg1"/>
                </a:solidFill>
              </a:rPr>
              <a:t> Nuestra alma espera al SEÑOR; El es nuestra ayuda </a:t>
            </a:r>
            <a:r>
              <a:rPr lang="es-ES" sz="4000" b="1" u="sng" dirty="0">
                <a:solidFill>
                  <a:srgbClr val="FFFF00"/>
                </a:solidFill>
              </a:rPr>
              <a:t>y nuestro escudo;</a:t>
            </a:r>
            <a:r>
              <a:rPr lang="es-ES" sz="4000" b="1" dirty="0">
                <a:solidFill>
                  <a:schemeClr val="bg1"/>
                </a:solidFill>
              </a:rPr>
              <a:t>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445" r="83896" b="6480"/>
          <a:stretch/>
        </p:blipFill>
        <p:spPr>
          <a:xfrm>
            <a:off x="-37370" y="2894554"/>
            <a:ext cx="1476226" cy="395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571889" y="4481761"/>
            <a:ext cx="243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Escudo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1196" y="116625"/>
            <a:ext cx="6692804" cy="34163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</a:rPr>
              <a:t>Todos sabemos para qué sirve un escudo, para proteger al soldado de las flechas y espadas del enemigo, Dios esta como escudo para protegernos.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</a:rPr>
              <a:t>Nuestro escudo es la fe.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697" t="9813" r="18369" b="16281"/>
          <a:stretch/>
        </p:blipFill>
        <p:spPr>
          <a:xfrm>
            <a:off x="113127" y="116625"/>
            <a:ext cx="2338069" cy="262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19743" y="3650370"/>
            <a:ext cx="7524257" cy="31700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b="1" u="sng" dirty="0">
                <a:solidFill>
                  <a:schemeClr val="bg1"/>
                </a:solidFill>
                <a:highlight>
                  <a:srgbClr val="FF00FF"/>
                </a:highlight>
              </a:rPr>
              <a:t>Efesios.6:16. </a:t>
            </a:r>
          </a:p>
          <a:p>
            <a:pPr algn="ctr"/>
            <a:r>
              <a:rPr lang="es-ES" sz="4000" b="1" dirty="0">
                <a:solidFill>
                  <a:schemeClr val="bg1"/>
                </a:solidFill>
              </a:rPr>
              <a:t>En todo, </a:t>
            </a:r>
            <a:r>
              <a:rPr lang="es-ES" sz="4000" b="1" u="sng" dirty="0">
                <a:highlight>
                  <a:srgbClr val="FFFF00"/>
                </a:highlight>
              </a:rPr>
              <a:t>tomando el escudo de la fe</a:t>
            </a:r>
            <a:r>
              <a:rPr lang="es-ES" sz="4000" b="1" dirty="0">
                <a:solidFill>
                  <a:schemeClr val="bg1"/>
                </a:solidFill>
              </a:rPr>
              <a:t> con el que podréis apagar todos los dardos encendidos del maligno.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0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445" r="83896" b="6480"/>
          <a:stretch/>
        </p:blipFill>
        <p:spPr>
          <a:xfrm>
            <a:off x="-37370" y="2894554"/>
            <a:ext cx="1476226" cy="395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571889" y="4481761"/>
            <a:ext cx="243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Cuerno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4269" y="0"/>
            <a:ext cx="6209731" cy="686341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I Samuel.16:1.</a:t>
            </a:r>
          </a:p>
          <a:p>
            <a:pPr algn="ctr"/>
            <a:r>
              <a:rPr lang="es-ES" sz="4000" b="1" dirty="0">
                <a:solidFill>
                  <a:schemeClr val="bg1"/>
                </a:solidFill>
              </a:rPr>
              <a:t>Y el SEÑOR dijo a Samuel: ¿Hasta cuándo te lamentarás por Saúl, después que yo lo he desechado para que no reine sobre Israel? </a:t>
            </a:r>
            <a:r>
              <a:rPr lang="es-ES" sz="4000" b="1" u="sng" dirty="0">
                <a:solidFill>
                  <a:srgbClr val="FFFF00"/>
                </a:solidFill>
              </a:rPr>
              <a:t>Llena tu cuerno de aceite</a:t>
            </a:r>
            <a:r>
              <a:rPr lang="es-ES" sz="4000" b="1" dirty="0">
                <a:solidFill>
                  <a:schemeClr val="bg1"/>
                </a:solidFill>
              </a:rPr>
              <a:t> y ve; te enviaré a Isaí, el de Belén, porque de entre sus hijos he escogido un rey para mí. </a:t>
            </a:r>
            <a:endParaRPr lang="es-ES_tradnl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0449" b="23689"/>
          <a:stretch/>
        </p:blipFill>
        <p:spPr>
          <a:xfrm>
            <a:off x="240028" y="1089726"/>
            <a:ext cx="2211168" cy="1279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22594" y="205230"/>
            <a:ext cx="1828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PODER.</a:t>
            </a:r>
          </a:p>
        </p:txBody>
      </p:sp>
    </p:spTree>
    <p:extLst>
      <p:ext uri="{BB962C8B-B14F-4D97-AF65-F5344CB8AC3E}">
        <p14:creationId xmlns:p14="http://schemas.microsoft.com/office/powerpoint/2010/main" val="8582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0449" b="23689"/>
          <a:stretch/>
        </p:blipFill>
        <p:spPr>
          <a:xfrm>
            <a:off x="33303" y="0"/>
            <a:ext cx="4093763" cy="2369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445" r="83896" b="6480"/>
          <a:stretch/>
        </p:blipFill>
        <p:spPr>
          <a:xfrm>
            <a:off x="-37370" y="2894554"/>
            <a:ext cx="1476226" cy="395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571889" y="4481761"/>
            <a:ext cx="243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Cuerno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1939" y="1818027"/>
            <a:ext cx="5792061" cy="501675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>
                <a:solidFill>
                  <a:schemeClr val="bg1"/>
                </a:solidFill>
                <a:highlight>
                  <a:srgbClr val="FF00FF"/>
                </a:highlight>
              </a:rPr>
              <a:t>Mateo.10:1</a:t>
            </a:r>
            <a:r>
              <a:rPr lang="pt-BR" sz="4000" b="1" i="1" u="sng" dirty="0">
                <a:solidFill>
                  <a:schemeClr val="bg1"/>
                </a:solidFill>
                <a:highlight>
                  <a:srgbClr val="FF00FF"/>
                </a:highlight>
              </a:rPr>
              <a:t>.</a:t>
            </a:r>
          </a:p>
          <a:p>
            <a:pPr algn="ctr"/>
            <a:r>
              <a:rPr lang="es-ES" sz="4000" b="1" dirty="0">
                <a:solidFill>
                  <a:schemeClr val="bg1"/>
                </a:solidFill>
              </a:rPr>
              <a:t>Entonces llamando a sus doce discípulos, </a:t>
            </a:r>
            <a:r>
              <a:rPr lang="es-ES" sz="4000" b="1" u="sng" dirty="0">
                <a:solidFill>
                  <a:srgbClr val="FFFF00"/>
                </a:solidFill>
              </a:rPr>
              <a:t>Jesús les dio poder</a:t>
            </a:r>
            <a:r>
              <a:rPr lang="es-ES" sz="4000" b="1" dirty="0">
                <a:solidFill>
                  <a:schemeClr val="bg1"/>
                </a:solidFill>
              </a:rPr>
              <a:t> sobre los espíritus inmundos para expulsarlos y para sanar toda enfermedad y toda dolencia.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2002" y="217484"/>
            <a:ext cx="189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/>
                </a:solidFill>
              </a:rPr>
              <a:t>PODER.</a:t>
            </a:r>
          </a:p>
        </p:txBody>
      </p:sp>
    </p:spTree>
    <p:extLst>
      <p:ext uri="{BB962C8B-B14F-4D97-AF65-F5344CB8AC3E}">
        <p14:creationId xmlns:p14="http://schemas.microsoft.com/office/powerpoint/2010/main" val="137504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0449" b="23689"/>
          <a:stretch/>
        </p:blipFill>
        <p:spPr>
          <a:xfrm>
            <a:off x="33303" y="0"/>
            <a:ext cx="4093763" cy="2369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445" r="83896" b="6480"/>
          <a:stretch/>
        </p:blipFill>
        <p:spPr>
          <a:xfrm>
            <a:off x="-37370" y="2894554"/>
            <a:ext cx="1476226" cy="395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571889" y="4481761"/>
            <a:ext cx="243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Cuerno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1939" y="1818027"/>
            <a:ext cx="5792061" cy="5016758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</a:rPr>
              <a:t>Por eso Dios nos dio un Espíritu no de cobardía sino de poder.</a:t>
            </a:r>
          </a:p>
          <a:p>
            <a:pPr algn="ctr"/>
            <a:r>
              <a:rPr lang="es-ES" sz="40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II Timoreo.1:7. </a:t>
            </a:r>
          </a:p>
          <a:p>
            <a:pPr algn="ctr"/>
            <a:r>
              <a:rPr lang="es-ES" sz="4000" b="1" u="sng" dirty="0">
                <a:highlight>
                  <a:srgbClr val="00FF00"/>
                </a:highlight>
              </a:rPr>
              <a:t>Porque no nos ha dado Dios espíritu de cobardía,</a:t>
            </a:r>
            <a:r>
              <a:rPr lang="es-ES" sz="4000" b="1" dirty="0">
                <a:solidFill>
                  <a:schemeClr val="bg1"/>
                </a:solidFill>
              </a:rPr>
              <a:t> sino de poder, de amor y de dominio propio.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2002" y="217484"/>
            <a:ext cx="189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/>
                </a:solidFill>
              </a:rPr>
              <a:t>PODER.</a:t>
            </a:r>
          </a:p>
        </p:txBody>
      </p:sp>
    </p:spTree>
    <p:extLst>
      <p:ext uri="{BB962C8B-B14F-4D97-AF65-F5344CB8AC3E}">
        <p14:creationId xmlns:p14="http://schemas.microsoft.com/office/powerpoint/2010/main" val="257239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445" r="83896" b="6480"/>
          <a:stretch/>
        </p:blipFill>
        <p:spPr>
          <a:xfrm>
            <a:off x="-37370" y="2318613"/>
            <a:ext cx="1476226" cy="45338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808180" y="4275005"/>
            <a:ext cx="2907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Alto Refugio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6425" y="4297897"/>
            <a:ext cx="6707575" cy="255454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>
                <a:solidFill>
                  <a:srgbClr val="FFFFFF"/>
                </a:solidFill>
                <a:highlight>
                  <a:srgbClr val="000080"/>
                </a:highlight>
              </a:rPr>
              <a:t>Salmos.91:2.</a:t>
            </a:r>
          </a:p>
          <a:p>
            <a:pPr algn="ctr"/>
            <a:r>
              <a:rPr lang="es-ES" sz="4000" b="1" dirty="0">
                <a:solidFill>
                  <a:srgbClr val="FFFFFF"/>
                </a:solidFill>
              </a:rPr>
              <a:t>Diré yo al SEÑOR: </a:t>
            </a:r>
            <a:r>
              <a:rPr lang="es-ES" sz="4000" b="1" u="sng" dirty="0">
                <a:solidFill>
                  <a:srgbClr val="FFFF00"/>
                </a:solidFill>
              </a:rPr>
              <a:t>Refugio mío </a:t>
            </a:r>
            <a:r>
              <a:rPr lang="es-ES" sz="4000" b="1" dirty="0">
                <a:solidFill>
                  <a:srgbClr val="FFFFFF"/>
                </a:solidFill>
              </a:rPr>
              <a:t>y fortaleza mía, mi Dios, en quien confío. </a:t>
            </a:r>
            <a:endParaRPr lang="pt-BR" sz="40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8" y="-1"/>
            <a:ext cx="3648821" cy="236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Llamada de nube 2"/>
          <p:cNvSpPr/>
          <p:nvPr/>
        </p:nvSpPr>
        <p:spPr>
          <a:xfrm>
            <a:off x="3971499" y="-1"/>
            <a:ext cx="5172501" cy="3930555"/>
          </a:xfrm>
          <a:prstGeom prst="cloudCallout">
            <a:avLst>
              <a:gd name="adj1" fmla="val -96295"/>
              <a:gd name="adj2" fmla="val 38889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highlight>
                  <a:srgbClr val="FF00FF"/>
                </a:highlight>
              </a:rPr>
              <a:t>Deuteronomio.33:27.</a:t>
            </a:r>
          </a:p>
          <a:p>
            <a:pPr algn="ctr"/>
            <a:r>
              <a:rPr lang="es-ES" sz="2400" b="1" u="sng" dirty="0">
                <a:solidFill>
                  <a:srgbClr val="FFFF00"/>
                </a:solidFill>
              </a:rPr>
              <a:t>El eterno Dios es tu refugio,</a:t>
            </a:r>
            <a:r>
              <a:rPr lang="es-ES" sz="2400" b="1" dirty="0"/>
              <a:t> y debajo están los brazos eternos. El echó al enemigo delante de ti, y dijo: "¡Destruye!" </a:t>
            </a:r>
          </a:p>
        </p:txBody>
      </p:sp>
    </p:spTree>
    <p:extLst>
      <p:ext uri="{BB962C8B-B14F-4D97-AF65-F5344CB8AC3E}">
        <p14:creationId xmlns:p14="http://schemas.microsoft.com/office/powerpoint/2010/main" val="2744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445" r="83896" b="6480"/>
          <a:stretch/>
        </p:blipFill>
        <p:spPr>
          <a:xfrm>
            <a:off x="-37370" y="2318613"/>
            <a:ext cx="1476226" cy="45338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808180" y="4275005"/>
            <a:ext cx="2907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Alto Refugio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7882" y="3682343"/>
            <a:ext cx="7376118" cy="31700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>
                <a:solidFill>
                  <a:schemeClr val="bg1"/>
                </a:solidFill>
                <a:highlight>
                  <a:srgbClr val="000080"/>
                </a:highlight>
              </a:rPr>
              <a:t>Salmos.46:1.</a:t>
            </a:r>
          </a:p>
          <a:p>
            <a:pPr algn="ctr"/>
            <a:r>
              <a:rPr lang="es-ES" sz="4000" b="1" u="sng" dirty="0">
                <a:solidFill>
                  <a:srgbClr val="FFFF00"/>
                </a:solidFill>
              </a:rPr>
              <a:t>Dios es nuestro refugio</a:t>
            </a:r>
            <a:r>
              <a:rPr lang="es-ES" sz="4000" b="1" dirty="0">
                <a:solidFill>
                  <a:schemeClr val="bg1"/>
                </a:solidFill>
              </a:rPr>
              <a:t> y fortaleza, nuestro pronto auxilio en las tribulaciones. </a:t>
            </a:r>
            <a:endParaRPr lang="fr-FR" sz="4000" b="1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8" y="-1"/>
            <a:ext cx="3648821" cy="236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Llamada de nube 2"/>
          <p:cNvSpPr/>
          <p:nvPr/>
        </p:nvSpPr>
        <p:spPr>
          <a:xfrm>
            <a:off x="3603010" y="0"/>
            <a:ext cx="5540990" cy="3466531"/>
          </a:xfrm>
          <a:prstGeom prst="cloudCallout">
            <a:avLst>
              <a:gd name="adj1" fmla="val -92419"/>
              <a:gd name="adj2" fmla="val 368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highlight>
                  <a:srgbClr val="FF0000"/>
                </a:highlight>
              </a:rPr>
              <a:t>Proverbios.14:26.</a:t>
            </a:r>
          </a:p>
          <a:p>
            <a:pPr algn="ctr"/>
            <a:r>
              <a:rPr lang="es-ES" sz="2400" b="1" dirty="0"/>
              <a:t>En el temor del SEÑOR hay confianza segura, y a los </a:t>
            </a:r>
            <a:r>
              <a:rPr lang="es-ES" sz="2400" b="1" u="sng" dirty="0">
                <a:solidFill>
                  <a:srgbClr val="FFFF00"/>
                </a:solidFill>
              </a:rPr>
              <a:t>hijos dará refugio.</a:t>
            </a:r>
            <a:r>
              <a:rPr lang="es-E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26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Nube 4">
            <a:extLst>
              <a:ext uri="{FF2B5EF4-FFF2-40B4-BE49-F238E27FC236}">
                <a16:creationId xmlns:a16="http://schemas.microsoft.com/office/drawing/2014/main" id="{1DC4E361-F306-437C-B589-C32326D76500}"/>
              </a:ext>
            </a:extLst>
          </p:cNvPr>
          <p:cNvSpPr/>
          <p:nvPr/>
        </p:nvSpPr>
        <p:spPr>
          <a:xfrm>
            <a:off x="0" y="0"/>
            <a:ext cx="9143999" cy="1428750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50"/>
          </a:xfrm>
        </p:spPr>
        <p:txBody>
          <a:bodyPr/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CONCLUSION: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42925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Hemos visto que el Salmista nos presenta 7 fortalezas que tenemos en Dios en los momentos mas difíciles de nuestras vidas y angustias.</a:t>
            </a:r>
          </a:p>
          <a:p>
            <a:r>
              <a:rPr lang="es-ES" b="1" dirty="0"/>
              <a:t>Por eso El Salmista invocaba a Dios.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Salmos.18:3, 6.</a:t>
            </a:r>
          </a:p>
          <a:p>
            <a:r>
              <a:rPr lang="es-ES" b="1" dirty="0"/>
              <a:t>Invoco al SEÑOR, que es digno de ser alabado, </a:t>
            </a:r>
            <a:r>
              <a:rPr lang="es-ES" b="1" u="sng" dirty="0">
                <a:highlight>
                  <a:srgbClr val="00FF00"/>
                </a:highlight>
              </a:rPr>
              <a:t>y soy salvo de mis enemigos.</a:t>
            </a:r>
            <a:r>
              <a:rPr lang="es-ES" b="1" dirty="0"/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V.6.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</a:rPr>
              <a:t>En mi angustia invoqué al SEÑOR,</a:t>
            </a:r>
            <a:r>
              <a:rPr lang="es-ES" b="1" dirty="0"/>
              <a:t> y clamé a mi Dios; desde su templo oyó mi voz, y mi clamor delante de El llegó a sus oídos. 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0215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4287"/>
            <a:ext cx="9144000" cy="6843713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Confiemos siempre en Dios porque El es:</a:t>
            </a:r>
          </a:p>
          <a:p>
            <a:r>
              <a:rPr lang="es-ES" b="1" dirty="0"/>
              <a:t>1. Nuestra Roca.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Salmos.18:2.</a:t>
            </a:r>
          </a:p>
          <a:p>
            <a:r>
              <a:rPr lang="es-ES" b="1" dirty="0"/>
              <a:t>2. Nuestro Castillo. </a:t>
            </a:r>
          </a:p>
          <a:p>
            <a:r>
              <a:rPr lang="es-ES" b="1" dirty="0"/>
              <a:t>3. Nuestro Libertador.</a:t>
            </a:r>
          </a:p>
          <a:p>
            <a:r>
              <a:rPr lang="es-ES" b="1" dirty="0"/>
              <a:t>4. Nuestra Fuerza.</a:t>
            </a:r>
          </a:p>
          <a:p>
            <a:r>
              <a:rPr lang="es-ES" b="1" dirty="0"/>
              <a:t>5. Nuestro Escudo.</a:t>
            </a:r>
          </a:p>
          <a:p>
            <a:r>
              <a:rPr lang="es-ES" b="1" dirty="0"/>
              <a:t>6. Nuestro Cuerno- Poder.</a:t>
            </a:r>
          </a:p>
          <a:p>
            <a:r>
              <a:rPr lang="es-ES" b="1" dirty="0"/>
              <a:t>7. Nuestro Alto Refugio.</a:t>
            </a:r>
          </a:p>
          <a:p>
            <a:r>
              <a:rPr lang="es-ES" b="1" dirty="0"/>
              <a:t>Confiemos como Él Salmista confiaba en Dios y le invocaba.</a:t>
            </a:r>
          </a:p>
          <a:p>
            <a:r>
              <a:rPr lang="es-ES" b="1" dirty="0"/>
              <a:t>Y Dios le respondió y lo salvo de sus aflicciones.</a:t>
            </a:r>
          </a:p>
        </p:txBody>
      </p:sp>
    </p:spTree>
    <p:extLst>
      <p:ext uri="{BB962C8B-B14F-4D97-AF65-F5344CB8AC3E}">
        <p14:creationId xmlns:p14="http://schemas.microsoft.com/office/powerpoint/2010/main" val="296424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>
            <a:extLst>
              <a:ext uri="{FF2B5EF4-FFF2-40B4-BE49-F238E27FC236}">
                <a16:creationId xmlns:a16="http://schemas.microsoft.com/office/drawing/2014/main" id="{79C5EFC5-4953-9DE2-2CBB-C2A6BEAD0D45}"/>
              </a:ext>
            </a:extLst>
          </p:cNvPr>
          <p:cNvSpPr txBox="1"/>
          <p:nvPr/>
        </p:nvSpPr>
        <p:spPr>
          <a:xfrm>
            <a:off x="75877" y="1670603"/>
            <a:ext cx="2371862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298">
              <a:defRPr/>
            </a:pP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Que debo hacer </a:t>
            </a:r>
          </a:p>
          <a:p>
            <a:pPr algn="ctr" defTabSz="514298">
              <a:defRPr/>
            </a:pP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para ser  salvo…</a:t>
            </a: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?</a:t>
            </a:r>
          </a:p>
        </p:txBody>
      </p:sp>
      <p:pic>
        <p:nvPicPr>
          <p:cNvPr id="4" name="Picture 2" descr="C:\Users\Emilio\Downloads\images (7).jpg">
            <a:extLst>
              <a:ext uri="{FF2B5EF4-FFF2-40B4-BE49-F238E27FC236}">
                <a16:creationId xmlns:a16="http://schemas.microsoft.com/office/drawing/2014/main" id="{0446778D-E693-90B8-0D0F-2070D29E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39" y="3938380"/>
            <a:ext cx="1895918" cy="29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576378A-A95F-E39C-A19F-1D437D74B7A3}"/>
              </a:ext>
            </a:extLst>
          </p:cNvPr>
          <p:cNvSpPr/>
          <p:nvPr/>
        </p:nvSpPr>
        <p:spPr>
          <a:xfrm>
            <a:off x="3717132" y="1606155"/>
            <a:ext cx="1654969" cy="7965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298">
              <a:defRPr/>
            </a:pPr>
            <a:r>
              <a:rPr lang="es-ES" sz="3300" b="1" dirty="0">
                <a:solidFill>
                  <a:sysClr val="windowText" lastClr="000000"/>
                </a:solidFill>
                <a:latin typeface="Cambria" charset="0"/>
                <a:ea typeface="Cambria" charset="0"/>
                <a:cs typeface="Cambria" charset="0"/>
              </a:rPr>
              <a:t>DIOS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CA3919-7DE0-B10A-51EB-97EA0C15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61" y="5313299"/>
            <a:ext cx="31457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298">
              <a:defRPr/>
            </a:pPr>
            <a:r>
              <a:rPr lang="es-ES" altLang="es-E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Cristo es Él Salvador de los que le obedecen </a:t>
            </a:r>
          </a:p>
          <a:p>
            <a:pPr algn="ctr" defTabSz="514298">
              <a:defRPr/>
            </a:pPr>
            <a:r>
              <a:rPr lang="es-ES" altLang="es-ES" sz="1500" b="1" dirty="0">
                <a:solidFill>
                  <a:schemeClr val="bg1"/>
                </a:solidFill>
                <a:latin typeface="Al Nile" charset="-78"/>
                <a:ea typeface="Al Nile" charset="-78"/>
                <a:cs typeface="Al Nile" charset="-78"/>
              </a:rPr>
              <a:t>“…</a:t>
            </a:r>
            <a:r>
              <a:rPr lang="es-ES" altLang="es-ES" sz="15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y habiendo sido perfeccionado, vino a ser autor de eterna salvación para todos los que le obedecen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” </a:t>
            </a:r>
            <a:r>
              <a:rPr lang="es-ES" altLang="es-ES" sz="15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Hebreos.5:9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9631D9-40F9-F1CB-3D09-37BCA2C5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553" y="2952715"/>
            <a:ext cx="365522" cy="2308324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O</a:t>
            </a:r>
            <a:endParaRPr lang="es-ES" altLang="es-ES" sz="15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F349F5E-AC64-0989-2CDB-2C0A5F31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68" y="2922984"/>
            <a:ext cx="982790" cy="22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30D1886-63E9-4AE6-B79D-CF6E9D981291}"/>
              </a:ext>
            </a:extLst>
          </p:cNvPr>
          <p:cNvSpPr txBox="1"/>
          <p:nvPr/>
        </p:nvSpPr>
        <p:spPr>
          <a:xfrm>
            <a:off x="1857379" y="6245656"/>
            <a:ext cx="1783555" cy="323165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OIR, Rom.10:17.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BD85DE-6E44-B60B-AEE6-E0D435956483}"/>
              </a:ext>
            </a:extLst>
          </p:cNvPr>
          <p:cNvSpPr txBox="1"/>
          <p:nvPr/>
        </p:nvSpPr>
        <p:spPr>
          <a:xfrm>
            <a:off x="2037994" y="5922491"/>
            <a:ext cx="2137013" cy="323165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CREER, Mar.16:15-16.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FE9622-05DA-B1B7-773B-9454F4093B95}"/>
              </a:ext>
            </a:extLst>
          </p:cNvPr>
          <p:cNvSpPr txBox="1"/>
          <p:nvPr/>
        </p:nvSpPr>
        <p:spPr>
          <a:xfrm>
            <a:off x="2254525" y="5599326"/>
            <a:ext cx="2641846" cy="32316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ARREPENTIRSE. Hech.17:30.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D576C0-B80A-3433-ECAC-660BBBBE4E12}"/>
              </a:ext>
            </a:extLst>
          </p:cNvPr>
          <p:cNvSpPr txBox="1"/>
          <p:nvPr/>
        </p:nvSpPr>
        <p:spPr>
          <a:xfrm>
            <a:off x="2606874" y="5284019"/>
            <a:ext cx="2641846" cy="323165"/>
          </a:xfrm>
          <a:prstGeom prst="rect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schemeClr val="bg1"/>
                </a:solidFill>
                <a:latin typeface="Century Gothic"/>
                <a:ea typeface="ＭＳ Ｐゴシック" charset="-128"/>
              </a:rPr>
              <a:t>CONFESAR. Rom.10:9-10.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04EB7-F467-71A3-C7D4-E4A0212A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757" y="4960854"/>
            <a:ext cx="2476500" cy="323165"/>
          </a:xfrm>
          <a:prstGeom prst="rect">
            <a:avLst/>
          </a:prstGeom>
          <a:solidFill>
            <a:srgbClr val="7030A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BAUTIZARSE. Hech.2:38.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07AE1B-3B3F-8BAD-2F38-1A11E8E6FC97}"/>
              </a:ext>
            </a:extLst>
          </p:cNvPr>
          <p:cNvSpPr txBox="1"/>
          <p:nvPr/>
        </p:nvSpPr>
        <p:spPr>
          <a:xfrm>
            <a:off x="0" y="2839865"/>
            <a:ext cx="293675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3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“por cuanto todos pecaron, y están destituidos de la gloria de Dios”    </a:t>
            </a:r>
            <a:r>
              <a:rPr lang="es-ES" sz="13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Romanos. 3:23.  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9FDEEEF5-F656-7945-CC4A-34403DF0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916" y="1676400"/>
            <a:ext cx="2974337" cy="1028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393FF"/>
              </a:gs>
              <a:gs pos="100000">
                <a:srgbClr val="1818CE"/>
              </a:gs>
            </a:gsLst>
            <a:lin ang="5400000"/>
          </a:gradFill>
          <a:ln w="9525">
            <a:solidFill>
              <a:srgbClr val="2828B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s-ES_tradnl" altLang="es-NI" sz="180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7EC741-F295-149C-A33C-A18243F2C835}"/>
              </a:ext>
            </a:extLst>
          </p:cNvPr>
          <p:cNvSpPr/>
          <p:nvPr/>
        </p:nvSpPr>
        <p:spPr>
          <a:xfrm>
            <a:off x="5872163" y="1695450"/>
            <a:ext cx="2904090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“EL </a:t>
            </a:r>
            <a:r>
              <a:rPr lang="es-CL" altLang="es-NI" sz="1500" dirty="0">
                <a:solidFill>
                  <a:srgbClr val="FFF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SEÑOR AÑADÍA </a:t>
            </a:r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CADA DÍA A LA IGLESIA LOS QUE HABÍAN DE SER SALVOS”</a:t>
            </a:r>
          </a:p>
          <a:p>
            <a:pPr algn="ctr"/>
            <a:r>
              <a:rPr lang="es-CL" altLang="es-NI" sz="1500" b="1" dirty="0">
                <a:solidFill>
                  <a:srgbClr val="CCCCCC"/>
                </a:solidFill>
                <a:latin typeface="Cambria" panose="02040503050406030204" pitchFamily="18" charset="0"/>
              </a:rPr>
              <a:t>HECHOS.2:47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9D8CF95-803F-CEFB-40CA-3661EBF19AF0}"/>
              </a:ext>
            </a:extLst>
          </p:cNvPr>
          <p:cNvSpPr/>
          <p:nvPr/>
        </p:nvSpPr>
        <p:spPr>
          <a:xfrm>
            <a:off x="1438850" y="994849"/>
            <a:ext cx="7756675" cy="62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es-CL" sz="3480" b="1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l Bayan Plain" charset="-78"/>
                <a:ea typeface="Al Bayan Plain" charset="-78"/>
                <a:cs typeface="Al Bayan Plain" charset="-78"/>
              </a:rPr>
              <a:t>PLAN DE SALVACIÓN SEGÚN DIOS</a:t>
            </a:r>
            <a:endParaRPr lang="es-CL" sz="3480" b="1" dirty="0">
              <a:ln w="222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53CB41E-D63B-5EA5-2F8C-9662A3BE7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2816293"/>
            <a:ext cx="3935160" cy="2084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522922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 FOTALEZAS QUE </a:t>
            </a:r>
            <a:r>
              <a:rPr lang="es-E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DIOS DA EN EL DIA DE LA ANGUSTIA.</a:t>
            </a:r>
          </a:p>
          <a:p>
            <a:pPr algn="ctr"/>
            <a:r>
              <a:rPr lang="es-E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SALMOS.18:1-2.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5229225"/>
            <a:ext cx="9144000" cy="162877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Salmos.18:2.  </a:t>
            </a:r>
          </a:p>
          <a:p>
            <a:pPr algn="ctr"/>
            <a:r>
              <a:rPr lang="es-ES" sz="2800" b="1" dirty="0"/>
              <a:t>El SEÑOR es mi roca, mi baluarte y mi libertador; mi Dios, mi roca en quien me refugio; mi escudo y el cuerno de mi salvación, mi altura inexpugnable. </a:t>
            </a:r>
          </a:p>
        </p:txBody>
      </p:sp>
    </p:spTree>
    <p:extLst>
      <p:ext uri="{BB962C8B-B14F-4D97-AF65-F5344CB8AC3E}">
        <p14:creationId xmlns:p14="http://schemas.microsoft.com/office/powerpoint/2010/main" val="80480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573024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5730240"/>
            <a:ext cx="9144000" cy="112776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/>
              <a:t>DIOS NOS BENDIGA A TODOS.</a:t>
            </a:r>
          </a:p>
        </p:txBody>
      </p:sp>
      <p:sp>
        <p:nvSpPr>
          <p:cNvPr id="4" name="Llamada de nube 3"/>
          <p:cNvSpPr/>
          <p:nvPr/>
        </p:nvSpPr>
        <p:spPr>
          <a:xfrm>
            <a:off x="3771900" y="1"/>
            <a:ext cx="5372099" cy="1685924"/>
          </a:xfrm>
          <a:prstGeom prst="cloudCallout">
            <a:avLst>
              <a:gd name="adj1" fmla="val -63669"/>
              <a:gd name="adj2" fmla="val 90264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 </a:t>
            </a:r>
            <a:r>
              <a:rPr lang="es-ES" sz="4400" b="1" dirty="0"/>
              <a:t>POR SU FINA ATENCION.</a:t>
            </a:r>
          </a:p>
        </p:txBody>
      </p:sp>
    </p:spTree>
    <p:extLst>
      <p:ext uri="{BB962C8B-B14F-4D97-AF65-F5344CB8AC3E}">
        <p14:creationId xmlns:p14="http://schemas.microsoft.com/office/powerpoint/2010/main" val="166218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495776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 FOTALEZAS QUE </a:t>
            </a:r>
            <a:r>
              <a:rPr lang="es-E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DIOS DA EN EL DIA DE LA ANGUSTIA.</a:t>
            </a:r>
          </a:p>
          <a:p>
            <a:pPr algn="ctr"/>
            <a:r>
              <a:rPr lang="es-E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SALMOS.18:1-2.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4957763"/>
            <a:ext cx="9144000" cy="190023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Salmos.18:6.</a:t>
            </a:r>
          </a:p>
          <a:p>
            <a:pPr algn="ctr"/>
            <a:r>
              <a:rPr lang="es-ES" sz="3200" b="1" u="sng" dirty="0">
                <a:highlight>
                  <a:srgbClr val="800080"/>
                </a:highlight>
              </a:rPr>
              <a:t>En mi angustia invoqué al SEÑOR,</a:t>
            </a:r>
            <a:r>
              <a:rPr lang="es-ES" sz="3200" b="1" dirty="0"/>
              <a:t> y clamé a mi Dios; desde su templo oyó mi voz, y mi clamor delante de El llegó a sus oídos.  </a:t>
            </a:r>
          </a:p>
        </p:txBody>
      </p:sp>
    </p:spTree>
    <p:extLst>
      <p:ext uri="{BB962C8B-B14F-4D97-AF65-F5344CB8AC3E}">
        <p14:creationId xmlns:p14="http://schemas.microsoft.com/office/powerpoint/2010/main" val="14520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588" y="3043238"/>
            <a:ext cx="8829675" cy="3700461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rgbClr val="00B0F0"/>
                </a:solidFill>
              </a:rPr>
              <a:t>Separados de Cristo nada podemos hacer.</a:t>
            </a:r>
          </a:p>
          <a:p>
            <a:pPr algn="ctr"/>
            <a:r>
              <a:rPr lang="es-ES" sz="36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Juan.15:5.</a:t>
            </a:r>
          </a:p>
          <a:p>
            <a:pPr algn="ctr"/>
            <a:r>
              <a:rPr lang="es-ES" sz="3600" b="1" dirty="0">
                <a:solidFill>
                  <a:srgbClr val="00B0F0"/>
                </a:solidFill>
              </a:rPr>
              <a:t>Yo soy la vid, vosotros los sarmientos; el que permanece en mí y yo en él, ése da mucho fruto, </a:t>
            </a:r>
            <a:r>
              <a:rPr lang="es-ES" sz="3600" b="1" u="sng" dirty="0"/>
              <a:t>porque separados de mí nada podéis hacer.</a:t>
            </a:r>
          </a:p>
        </p:txBody>
      </p:sp>
    </p:spTree>
    <p:extLst>
      <p:ext uri="{BB962C8B-B14F-4D97-AF65-F5344CB8AC3E}">
        <p14:creationId xmlns:p14="http://schemas.microsoft.com/office/powerpoint/2010/main" val="113308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588" y="3043238"/>
            <a:ext cx="8829675" cy="3700461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solidFill>
                  <a:srgbClr val="00B0F0"/>
                </a:solidFill>
              </a:rPr>
              <a:t>Mientras que con Cristo todo lo podemos.</a:t>
            </a:r>
          </a:p>
          <a:p>
            <a:pPr algn="ctr"/>
            <a:r>
              <a:rPr lang="es-ES" sz="36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Filipenses.4:13.</a:t>
            </a:r>
          </a:p>
          <a:p>
            <a:pPr algn="ctr"/>
            <a:r>
              <a:rPr lang="es-ES" sz="3600" b="1" dirty="0">
                <a:solidFill>
                  <a:srgbClr val="00B0F0"/>
                </a:solidFill>
              </a:rPr>
              <a:t>Todo lo puedo en </a:t>
            </a:r>
            <a:r>
              <a:rPr lang="es-ES" sz="3600" b="1" u="sng" dirty="0">
                <a:highlight>
                  <a:srgbClr val="00FF00"/>
                </a:highlight>
              </a:rPr>
              <a:t>Cristo que me fortalece.</a:t>
            </a:r>
          </a:p>
          <a:p>
            <a:pPr algn="ctr"/>
            <a:r>
              <a:rPr lang="es-ES" sz="3600" b="1" dirty="0">
                <a:solidFill>
                  <a:srgbClr val="00B0F0"/>
                </a:solidFill>
              </a:rPr>
              <a:t>Dios es El único que nos puede fortalecer atraves de su palabra y los medios que El utiliza para ayudarnos siempre.</a:t>
            </a:r>
          </a:p>
        </p:txBody>
      </p:sp>
    </p:spTree>
    <p:extLst>
      <p:ext uri="{BB962C8B-B14F-4D97-AF65-F5344CB8AC3E}">
        <p14:creationId xmlns:p14="http://schemas.microsoft.com/office/powerpoint/2010/main" val="49471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8817">
            <a:off x="2619875" y="108809"/>
            <a:ext cx="1756174" cy="1318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445" b="6480"/>
          <a:stretch/>
        </p:blipFill>
        <p:spPr>
          <a:xfrm>
            <a:off x="-37371" y="2894554"/>
            <a:ext cx="9166605" cy="3957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371" y="44135"/>
            <a:ext cx="1476226" cy="1509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rot="16200000">
            <a:off x="-73828" y="4979824"/>
            <a:ext cx="1438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Roca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350" y="1448858"/>
            <a:ext cx="2041860" cy="149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 rot="16200000">
            <a:off x="1055380" y="4809367"/>
            <a:ext cx="1779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Castillo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946996" y="4387154"/>
            <a:ext cx="2624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F0"/>
                </a:solidFill>
              </a:rPr>
              <a:t>Libertador</a:t>
            </a:r>
            <a:endParaRPr lang="en-US" sz="4000" b="1" dirty="0">
              <a:solidFill>
                <a:srgbClr val="00B0F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3488" y="1194707"/>
            <a:ext cx="1584082" cy="1675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 rot="16200000">
            <a:off x="3354187" y="4525536"/>
            <a:ext cx="2347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Fuerza</a:t>
            </a:r>
            <a:r>
              <a:rPr lang="en-US" sz="40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9934" y="1268174"/>
            <a:ext cx="1884066" cy="1601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15697" t="9813" r="18369" b="16281"/>
          <a:stretch/>
        </p:blipFill>
        <p:spPr>
          <a:xfrm>
            <a:off x="5192718" y="1194707"/>
            <a:ext cx="1516496" cy="1699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 rot="16200000">
            <a:off x="4687887" y="4525536"/>
            <a:ext cx="2347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Escudo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5754694" y="4410279"/>
            <a:ext cx="2735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Cuerno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7004335" y="4441057"/>
            <a:ext cx="2735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Alto Refugio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/>
          <a:srcRect t="20449" b="23689"/>
          <a:stretch/>
        </p:blipFill>
        <p:spPr>
          <a:xfrm>
            <a:off x="6160697" y="-36582"/>
            <a:ext cx="2211168" cy="1279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66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3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445" r="83896" b="6480"/>
          <a:stretch/>
        </p:blipFill>
        <p:spPr>
          <a:xfrm>
            <a:off x="-37370" y="2894554"/>
            <a:ext cx="1476226" cy="3957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372" y="44134"/>
            <a:ext cx="2429503" cy="2484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rot="16200000">
            <a:off x="-73827" y="4519553"/>
            <a:ext cx="1438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Roca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2132" y="44134"/>
            <a:ext cx="6751868" cy="378565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highlight>
                  <a:srgbClr val="FF0000"/>
                </a:highlight>
              </a:rPr>
              <a:t>I Corintios.10:4.</a:t>
            </a:r>
          </a:p>
          <a:p>
            <a:pPr algn="ctr"/>
            <a:r>
              <a:rPr lang="es-ES" sz="4000" b="1" dirty="0"/>
              <a:t>y todos bebieron la misma bebida espiritual, porque bebían de una </a:t>
            </a:r>
            <a:r>
              <a:rPr lang="es-ES" sz="4000" b="1" u="sng" dirty="0">
                <a:solidFill>
                  <a:srgbClr val="FFFF00"/>
                </a:solidFill>
              </a:rPr>
              <a:t>roca espiritual</a:t>
            </a:r>
            <a:r>
              <a:rPr lang="es-ES" sz="4000" b="1" u="sng" dirty="0"/>
              <a:t> </a:t>
            </a:r>
            <a:r>
              <a:rPr lang="es-ES" sz="4000" b="1" dirty="0"/>
              <a:t>que los seguía; y </a:t>
            </a:r>
            <a:r>
              <a:rPr lang="es-ES" sz="4000" b="1" u="sng" dirty="0">
                <a:solidFill>
                  <a:srgbClr val="FFFF00"/>
                </a:solidFill>
              </a:rPr>
              <a:t>la roca era Cristo.</a:t>
            </a:r>
            <a:r>
              <a:rPr lang="es-ES" sz="4000" b="1" dirty="0"/>
              <a:t> 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83140" y="3909681"/>
            <a:ext cx="7560860" cy="29238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Mateo.7:25.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</a:rPr>
              <a:t>y cayó la lluvia, vinieron los torrentes, soplaron los vientos y azotaron aquella casa; pero no se cayó, </a:t>
            </a:r>
            <a:r>
              <a:rPr lang="es-ES" sz="3600" b="1" u="sng" dirty="0">
                <a:solidFill>
                  <a:srgbClr val="FFFF00"/>
                </a:solidFill>
              </a:rPr>
              <a:t>porque había sido fundada sobre la roca.</a:t>
            </a:r>
            <a:r>
              <a:rPr lang="es-ES" sz="3600" b="1" dirty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4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445" r="83896" b="6480"/>
          <a:stretch/>
        </p:blipFill>
        <p:spPr>
          <a:xfrm>
            <a:off x="-37370" y="2894554"/>
            <a:ext cx="1476226" cy="395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468511" y="4389924"/>
            <a:ext cx="2228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Castillo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750" y="0"/>
            <a:ext cx="3144664" cy="2963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00914" y="0"/>
            <a:ext cx="6043086" cy="25545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FF"/>
                </a:solidFill>
                <a:highlight>
                  <a:srgbClr val="FF00FF"/>
                </a:highlight>
              </a:rPr>
              <a:t>Salmos.31:3.</a:t>
            </a:r>
          </a:p>
          <a:p>
            <a:pPr algn="ctr"/>
            <a:r>
              <a:rPr lang="es-ES" sz="3200" b="1" dirty="0">
                <a:solidFill>
                  <a:srgbClr val="FFFFFF"/>
                </a:solidFill>
              </a:rPr>
              <a:t> Porque tú eres mi roca </a:t>
            </a:r>
            <a:r>
              <a:rPr lang="es-ES" sz="3200" b="1" u="sng" dirty="0">
                <a:solidFill>
                  <a:srgbClr val="FFFF00"/>
                </a:solidFill>
              </a:rPr>
              <a:t>y mi fortaleza</a:t>
            </a:r>
            <a:r>
              <a:rPr lang="es-ES" sz="3200" b="1" dirty="0">
                <a:solidFill>
                  <a:srgbClr val="FFFFFF"/>
                </a:solidFill>
              </a:rPr>
              <a:t>, y por amor de tu nombre me conducirás y me guiarás. 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8582" y="3990119"/>
            <a:ext cx="7583322" cy="286232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FFFF"/>
                </a:solidFill>
                <a:highlight>
                  <a:srgbClr val="FF00FF"/>
                </a:highlight>
              </a:rPr>
              <a:t>Salmos.71:3.</a:t>
            </a:r>
          </a:p>
          <a:p>
            <a:pPr algn="ctr"/>
            <a:r>
              <a:rPr lang="es-ES" sz="3600" b="1" dirty="0">
                <a:solidFill>
                  <a:srgbClr val="FFFFFF"/>
                </a:solidFill>
              </a:rPr>
              <a:t>Sé para mí una roca de refugio, a la cual pueda ir continuamente; tú has dado mandamiento para salvarme, porque tú eres mi roca y </a:t>
            </a:r>
            <a:r>
              <a:rPr lang="es-ES" sz="3600" b="1" u="sng" dirty="0">
                <a:solidFill>
                  <a:srgbClr val="FFFF00"/>
                </a:solidFill>
              </a:rPr>
              <a:t>mi fortaleza.</a:t>
            </a:r>
            <a:r>
              <a:rPr lang="es-ES" sz="3600" b="1" dirty="0">
                <a:solidFill>
                  <a:srgbClr val="FFFFFF"/>
                </a:solidFill>
              </a:rPr>
              <a:t> 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1625</Words>
  <Application>Microsoft Office PowerPoint</Application>
  <PresentationFormat>Presentación en pantalla (4:3)</PresentationFormat>
  <Paragraphs>161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Al Bayan Plain</vt:lpstr>
      <vt:lpstr>Al Nile</vt:lpstr>
      <vt:lpstr>Arial</vt:lpstr>
      <vt:lpstr>Britannic Bold</vt:lpstr>
      <vt:lpstr>Calibri</vt:lpstr>
      <vt:lpstr>Cambria</vt:lpstr>
      <vt:lpstr>Century Gothic</vt:lpstr>
      <vt:lpstr>Times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CONCLUSION:</vt:lpstr>
      <vt:lpstr>Presentación de PowerPoint</vt:lpstr>
      <vt:lpstr>Presentación de PowerPoint</vt:lpstr>
      <vt:lpstr>Presentación de PowerPoint</vt:lpstr>
    </vt:vector>
  </TitlesOfParts>
  <Company>ANDRONIKOS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OTTO PORTA</dc:creator>
  <cp:lastModifiedBy>Word Group</cp:lastModifiedBy>
  <cp:revision>66</cp:revision>
  <dcterms:created xsi:type="dcterms:W3CDTF">2016-02-19T19:03:46Z</dcterms:created>
  <dcterms:modified xsi:type="dcterms:W3CDTF">2023-02-18T23:32:27Z</dcterms:modified>
</cp:coreProperties>
</file>