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7" r:id="rId23"/>
    <p:sldId id="279" r:id="rId24"/>
    <p:sldId id="280" r:id="rId25"/>
    <p:sldId id="281" r:id="rId26"/>
    <p:sldId id="29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31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14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395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542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619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úmero de diapositiva">
            <a:extLst>
              <a:ext uri="{FF2B5EF4-FFF2-40B4-BE49-F238E27FC236}">
                <a16:creationId xmlns:a16="http://schemas.microsoft.com/office/drawing/2014/main" id="{9509371E-2EA5-697C-664D-1AC1B9C6D04A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xfrm>
            <a:off x="4446588" y="6330952"/>
            <a:ext cx="241300" cy="258763"/>
          </a:xfrm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>
              <a:defRPr>
                <a:solidFill>
                  <a:srgbClr val="6F6A5A"/>
                </a:solidFill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fld id="{252D97F6-1B40-4E0E-916B-E7E84456EDA4}" type="slidenum">
              <a:rPr lang="es-NI" altLang="es-NI"/>
              <a:pPr/>
              <a:t>‹Nº›</a:t>
            </a:fld>
            <a:endParaRPr lang="es-NI" altLang="es-NI"/>
          </a:p>
        </p:txBody>
      </p:sp>
    </p:spTree>
    <p:extLst>
      <p:ext uri="{BB962C8B-B14F-4D97-AF65-F5344CB8AC3E}">
        <p14:creationId xmlns:p14="http://schemas.microsoft.com/office/powerpoint/2010/main" val="307195840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1295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16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36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73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4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893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40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624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4682B-9AC1-4020-B518-6C1F5E81D7CD}" type="datetimeFigureOut">
              <a:rPr lang="es-ES" smtClean="0"/>
              <a:t>01/04/2025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2FE8-65AB-4214-A0E4-12A6AC5BB2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03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40372765-C2CE-4677-88DE-A2735AAF26B3}"/>
              </a:ext>
            </a:extLst>
          </p:cNvPr>
          <p:cNvSpPr/>
          <p:nvPr/>
        </p:nvSpPr>
        <p:spPr>
          <a:xfrm>
            <a:off x="0" y="-19534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57741B9-B8F3-4177-8EC7-61183B527C32}"/>
              </a:ext>
            </a:extLst>
          </p:cNvPr>
          <p:cNvSpPr/>
          <p:nvPr/>
        </p:nvSpPr>
        <p:spPr>
          <a:xfrm>
            <a:off x="0" y="-19534"/>
            <a:ext cx="9144000" cy="1387961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2E1A5462-29CE-47D4-87B8-572323423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35"/>
            <a:ext cx="9144000" cy="1348892"/>
          </a:xfrm>
        </p:spPr>
        <p:txBody>
          <a:bodyPr>
            <a:normAutofit/>
          </a:bodyPr>
          <a:lstStyle/>
          <a:p>
            <a:pPr algn="ctr"/>
            <a:r>
              <a:rPr lang="es-ES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¿A QUE NOS ACERCAMOS A LA CASA DE DIOS? ECLESIASTES.5:1.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55862B5-F924-44EE-9C76-6A83626AAD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8427"/>
            <a:ext cx="9144000" cy="5446710"/>
          </a:xfrm>
        </p:spPr>
        <p:txBody>
          <a:bodyPr>
            <a:normAutofit fontScale="92500" lnSpcReduction="10000"/>
          </a:bodyPr>
          <a:lstStyle/>
          <a:p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INTRODUCCIÓN: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Guarda tus pasos cuando vas a la casa de Dios,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y acércate a escuchar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vez de ofrecer el sacrificio de los necios, porque éstos no saben que hacen el mal.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 todo, Salomón aconseja mirar bien los pasos al ir a la casa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casa de Dios es la iglesia.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Timoteo.3:15.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pero en caso que me tarde, te escribo para que sepas cómo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debe conducirse uno en la casa de Dios, que es la iglesia del Dios vivo,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columna y sostén de la verdad.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Aunque esto puede referirse a la reverencia en general, la explicación que se nos da es más específica,</a:t>
            </a:r>
          </a:p>
        </p:txBody>
      </p:sp>
    </p:spTree>
    <p:extLst>
      <p:ext uri="{BB962C8B-B14F-4D97-AF65-F5344CB8AC3E}">
        <p14:creationId xmlns:p14="http://schemas.microsoft.com/office/powerpoint/2010/main" val="294898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yo me estoy levantando a cada momento en las reuniones de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yo estoy enviando mensajes o contestando llamadas en mi celular en las reuniones de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actitud tiene Usted?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1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ESCUDRIÑAR.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Hechos.17:11.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eran más nobles que los de Tesalónica, pues recibieron la palabra con toda solicitud, </a:t>
            </a:r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escudriñando diariamente las Escrituras,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ver si estas cosas eran así.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de Berea escudriñaban diariamente las escrituras.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una vez al mes o una ves a la semana.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Ellos lo hacían diario todos los días.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escudriñar diligentemente las escrituras.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Juan.5:39.</a:t>
            </a:r>
          </a:p>
          <a:p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Examináis las Escrituras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vosotros pensáis que en ellas tenéis vida eterna; y ellas son las que dan testimonio de mí;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¿Examina Usted las escrituras diariamente?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no?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 Usted escudriñando las escrituras cuando esta reunido en la reunión de la iglesia?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Solamente lee por leer?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7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leemos para entender?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Efesios.3:4.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 vista de lo cual, </a:t>
            </a:r>
            <a:r>
              <a:rPr lang="es-ES" b="1" u="sng" dirty="0">
                <a:solidFill>
                  <a:srgbClr val="7030A0"/>
                </a:solidFill>
                <a:latin typeface="Maiandra GD" panose="020E0502030308020204" pitchFamily="34" charset="0"/>
              </a:rPr>
              <a:t>leyendo, podréis comprender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mi discernimiento del misterio de Cristo,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Efesios leían para comprender.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¿Lee Usted para comprender?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¿Lee Usted para crecer?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Hebreos.5:12.</a:t>
            </a:r>
          </a:p>
          <a:p>
            <a:r>
              <a:rPr lang="es-ES" b="1" u="sng" dirty="0">
                <a:solidFill>
                  <a:srgbClr val="0070C0"/>
                </a:solidFill>
                <a:latin typeface="Maiandra GD" panose="020E0502030308020204" pitchFamily="34" charset="0"/>
              </a:rPr>
              <a:t>Pues aunque ya debierais ser maestros,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otra vez tenéis necesidad de que alguien os enseñe los principios elementales de los oráculos de Dios, y habéis llegado a tener necesidad de leche y no de alimento sólido.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¿Tiene Usted la actitud de examinar?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Tesalonicenses.5:21.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Antes bien,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examinadlo todo cuidadosamente,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retened lo bueno;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¿Tiene Usted el deseo de examinar las escrituras?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tanto Usted examina las escrituras con buena actitud?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¿Esta Usted pendiente de los textos que se citan?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¿O los paso por alto sin examinarlos?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6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ESTAR ATENTO, BUENA DISPONIBILIDAD.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Nehemias.8:3.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leyó en el libro frente a la plaza que estaba delante de la puerta de las Aguas, desde el amanecer hasta el mediodía, en presencia de hombres y mujeres y de los que podían entender;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y los oídos de todo el pueblo estaban atentos al libro de la ley.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muy interesante que el pueblo estaba atento al libro de la ley.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0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Tanto así que se nos dice: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Nehemias.8:1.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Se reunió todo el pueblo como un solo hombre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en la plaza que estaba delante de la puerta de las Aguas, y pidieron al escriba Esdras que trajera el libro de la ley de Moisés que el SEÑOR había dado a Israel.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 el pueblo estaba como un solo hombre.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Una sola persona.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estaban atento dando el debido respeto y la debida atención a la palabra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5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prestar mucha mayor atención a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Hebreos.2:1.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debemos prestar mucha mayor atención a lo que hemos oído,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sea que nos desviemos.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Sino prestamos atención a la palabra de Dios nos vamos a desviar nos vamos a perder.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Nos vamos a desanimar y vamos a perder nuestro primer amor.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Apocalipsis.2:4.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'Pero tengo esto contra ti: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que has dejado tu primer amor.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Usted pierde su primer amor esta en peligro de perder su salvación.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peligro de no estar atento lo vemos en: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Saul.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Samuel.15:1.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Samuel dijo a Saúl: El SEÑOR me envió a que te ungiera por rey sobre su pueblo, sobre Israel; ahora pues, </a:t>
            </a:r>
            <a:r>
              <a:rPr lang="es-ES" b="1" u="sng" dirty="0">
                <a:solidFill>
                  <a:srgbClr val="0070C0"/>
                </a:solidFill>
                <a:latin typeface="Maiandra GD" panose="020E0502030308020204" pitchFamily="34" charset="0"/>
              </a:rPr>
              <a:t>está atento a las palabras del SEÑOR.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exhortación a Saul fue esta atento a las palabras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¿Pero lo hizo?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Sabemos que lamentablemente no lo hizo.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como David que estuvo atento a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Samuel.22:22-23.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he guardado los caminos del SEÑOR,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y no me he apartado impíamente de mi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todas sus ordenanzas estaban delante de mí, y en cuanto a sus estatutos,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no me aparté de ellos.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1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486C06-E778-4B4B-8DC1-705AC14DC0EA}"/>
              </a:ext>
            </a:extLst>
          </p:cNvPr>
          <p:cNvSpPr/>
          <p:nvPr/>
        </p:nvSpPr>
        <p:spPr>
          <a:xfrm>
            <a:off x="-1" y="0"/>
            <a:ext cx="9143999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8A9E91-FFA8-4472-BE14-D11A3DAA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08" y="0"/>
            <a:ext cx="4823791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actitud correcta hacia el oír es un </a:t>
            </a:r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“deber”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que alguien llegue a ser un Cristiano, y de esta misma manera es grande el “deber” de permanecer fiel al Señor.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fracaso de no tener la actitud apropiada ha guiado a muchas innovaciones que están siendo toleradas en la Iglesia del Señor y por consecuencia se desvían de la verdad.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enseñó que Sus discípulos deben de: </a:t>
            </a:r>
          </a:p>
          <a:p>
            <a:pPr algn="ctr"/>
            <a:r>
              <a:rPr lang="es-ES" b="1" u="sng" dirty="0">
                <a:solidFill>
                  <a:srgbClr val="92D050"/>
                </a:solidFill>
                <a:latin typeface="Maiandra GD" panose="020E0502030308020204" pitchFamily="34" charset="0"/>
              </a:rPr>
              <a:t>“Mirad lo que oís”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F2613-6119-41E7-8FCC-09CD31BA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20207" cy="6857999"/>
          </a:xfrm>
          <a:prstGeom prst="rect">
            <a:avLst/>
          </a:prstGeom>
          <a:solidFill>
            <a:srgbClr val="7030A0"/>
          </a:solidFill>
        </p:spPr>
      </p:pic>
    </p:spTree>
    <p:extLst>
      <p:ext uri="{BB962C8B-B14F-4D97-AF65-F5344CB8AC3E}">
        <p14:creationId xmlns:p14="http://schemas.microsoft.com/office/powerpoint/2010/main" val="40340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¿Por qué David no se aparto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El estaba atento a la palabra a la ley de Dios su diligencia le ayudo para no apartarse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las multitudes de Samaria.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Hechos.8:6.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Y las multitudes unánimes prestaban atención a lo que Felipe decía,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al oír y ver las señales que hacía.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multitudes estaban unánimes prestaban la debida atención a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¿Lo hace Usted?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4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prestar atención a las palabras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Hechos.2:14.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Pedro, poniéndose en pie con los once, alzó la voz y les declaró: Varones judíos y todos los que vivís en Jerusalén, sea esto de vuestro conocimiento 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y prestad atención a mis palabras,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Las palabras que se predica es la palabra de Dios es Dios quien nos habla.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es ninguna persona.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II Corintios.2:17.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no somos como muchos, que comercian con la palabra de Dios, sino que con sinceridad,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como de parte de Dios y delante de Dios hablamos en 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6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REVERENCIA.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Hebreos.12:28.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lo cual, puesto que recibimos un reino que es inconmovible, demostremos gratitud, </a:t>
            </a:r>
            <a:r>
              <a:rPr lang="es-ES" b="1" u="sng" dirty="0">
                <a:solidFill>
                  <a:srgbClr val="0070C0"/>
                </a:solidFill>
                <a:latin typeface="Maiandra GD" panose="020E0502030308020204" pitchFamily="34" charset="0"/>
              </a:rPr>
              <a:t>mediante la cual ofrezcamos a Dios un servicio aceptable con temor y reverencia;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somos agradecidos con Dios debemos demostrarle temor y respeto a su palabra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Dios es Digno.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Apocalipsis.4:11.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4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/>
          </a:bodyPr>
          <a:lstStyle/>
          <a:p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Digno eres, Señor y Dios nuestro, de recibir la gloria y el honor y el poder,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tú creaste todas las cosas, y por tu voluntad existen y fueron creadas.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estamos en la adoración a Dios reunidos entramos al cielo mismo a la presencia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Hebreos.10:19.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Entonces, hermanos, puesto que tenemos confianza para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entrar al Lugar Santísimo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la sangre de Jesús,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Entramos al lugar santísimo, el cielo mismo.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Ante la presencia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2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Hechos.10:33.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envié por ti al instante, y has hecho bien en venir. Ahora, pues, </a:t>
            </a:r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todos nosotros estamos aquí presentes delante de Dios, para oír todo lo que el Señor te ha mandado.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estudiar y estar reunidos todos estaban delante de la presencia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¿Entiende Usted hermano que es estar delante de la presencia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lo supiera respetara la adoración a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Habacuc.2:20.</a:t>
            </a:r>
          </a:p>
          <a:p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Pero el SEÑOR está en su santo templo: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calle delante de El toda la tierra.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¿Le estamos dando la reverencia el respeto que su palabra se merece?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Cuidado hermano estamos irrespetando a Dios y su palabra.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ella vamos hacer juzgado.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Juan.12:48.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que me rechaza y no recibe mis palabras, tiene quien lo juzgue; la palabra que he hablado, </a:t>
            </a:r>
            <a:r>
              <a:rPr lang="es-ES" b="1" u="sng" dirty="0">
                <a:highlight>
                  <a:srgbClr val="FFFF00"/>
                </a:highlight>
                <a:latin typeface="Maiandra GD" panose="020E0502030308020204" pitchFamily="34" charset="0"/>
              </a:rPr>
              <a:t>ésa lo juzgará en el día final</a:t>
            </a:r>
            <a:r>
              <a:rPr lang="es-ES" b="1" u="sng" dirty="0">
                <a:solidFill>
                  <a:srgbClr val="7030A0"/>
                </a:solidFill>
                <a:latin typeface="Maiandra GD" panose="020E0502030308020204" pitchFamily="34" charset="0"/>
              </a:rPr>
              <a:t>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Sino queremos oír la palara de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Recuerde hermano que su oración es una abominación delante de El.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</a:rPr>
              <a:t>Proverbios.28:9.</a:t>
            </a:r>
          </a:p>
          <a:p>
            <a:r>
              <a:rPr lang="es-ES" b="1" u="sng" dirty="0">
                <a:solidFill>
                  <a:srgbClr val="0070C0"/>
                </a:solidFill>
              </a:rPr>
              <a:t>Al que aparta su oído para no oír la ley,</a:t>
            </a:r>
            <a:r>
              <a:rPr lang="es-ES" b="1" dirty="0">
                <a:solidFill>
                  <a:schemeClr val="bg1"/>
                </a:solidFill>
              </a:rPr>
              <a:t> su oración también es abominación. </a:t>
            </a:r>
          </a:p>
          <a:p>
            <a:r>
              <a:rPr lang="es-ES" b="1" dirty="0">
                <a:solidFill>
                  <a:schemeClr val="bg1"/>
                </a:solidFill>
              </a:rPr>
              <a:t>¿Quiere Usted ser escuchado con atención?</a:t>
            </a:r>
          </a:p>
          <a:p>
            <a:r>
              <a:rPr lang="es-ES" b="1" dirty="0">
                <a:solidFill>
                  <a:schemeClr val="bg1"/>
                </a:solidFill>
              </a:rPr>
              <a:t>Haga Usted lo mismo con Dios.</a:t>
            </a:r>
          </a:p>
          <a:p>
            <a:r>
              <a:rPr lang="es-ES" b="1" dirty="0">
                <a:solidFill>
                  <a:schemeClr val="bg1"/>
                </a:solidFill>
              </a:rPr>
              <a:t>Para que nuestras oraciones sean escuchadas debemos de estar dispuesto a escuchar a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PONERLA EN PRACTICA.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Mateo.7:24-27.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cualquiera que oye estas palabras mías y las pone en práctica,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será semejante a un hombre sabio que edificó su casa sobre la roca;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cayó la lluvia, vinieron los torrentes, soplaron los vientos y azotaron aquella casa;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pero no se cayó, porque había sido fundada sobre la roca.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V.26.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Y todo el que oye estas palabras mías y no las pone en práctica,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será semejante a un hombre insensato que edificó su casa sobre la arena;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cayó la lluvia, vinieron los torrentes, soplaron los vientos y azotaron aquella casa; 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y cayó, y grande fue su destrucción.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Aquí hay dos actitudes hacia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El que oye y no las pone en practica.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Resultado: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grande su ruina va perder su alma.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El que oye y las pone en practica.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Resultado: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tendrá ruina porque va ganar, salva su alma.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Santiago.1:22-24.</a:t>
            </a:r>
          </a:p>
          <a:p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Sed hacedores de la palabra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no solamente oidores que se engañan a sí mismos.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Sed es un mandamiento, no es opcional.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ser hacedores de la palabra.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1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Marcos.4:24.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les decía: </a:t>
            </a:r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Cuidaos de lo que oís.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la medida con que midáis, se os medirá, y aun más se os dará.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Lucas.8:18.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</a:t>
            </a:r>
            <a:r>
              <a:rPr lang="es-ES" b="1" u="sng" dirty="0">
                <a:solidFill>
                  <a:srgbClr val="7030A0"/>
                </a:solidFill>
                <a:latin typeface="Maiandra GD" panose="020E0502030308020204" pitchFamily="34" charset="0"/>
              </a:rPr>
              <a:t>tened cuidado de cómo oís;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al que tiene, más le será dado; y al que no tiene, aun lo que cree que tiene se le quitará.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oír la Palabra de Dios es el primer paso del proceso que lleva a la persona a ser parte de la Iglesia que Cristo edificó.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V.23.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Porque si alguno es oidor de la palabra, y no hacedor,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semejante a un hombre que mira su rostro natural en un espejo;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después de mirarse a sí mismo e irse,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inmediatamente se olvida de qué clase de persona 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¿Quién puede olvidarse de su rostro?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¿Cómo podemos olvidarnos de la palabra de Dios?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16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Hermanos reflexiones sobre nuestra actitud hacia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sino cambiamos no despertamos.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Romanos.13:11.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haced todo esto, conociendo el tiempo, </a:t>
            </a:r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que ya es hora de despertaros del sueño;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ahora la salvación está más cerca de nosotros que cuando creímos.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somos digno de la vida eterna.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Hechos.13:46.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9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Pablo y Bernabé hablaron con valor y dijeron: Era necesario que la palabra de Dios os fuera predicada primeramente a vosotros; </a:t>
            </a:r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mas ya que la rechazáis y no os juzgáis dignos de la vida eterna,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he aquí, nos volvemos a los gentiles.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¿Quiere Usted obtener la vida eterna?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Demuéstrelo no con palabras, sino con hechos.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que manera?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Respetando amando y reverenciando la palabra de Dios.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2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9DF4337-63E6-4183-BEAB-24354DA51FD5}"/>
              </a:ext>
            </a:extLst>
          </p:cNvPr>
          <p:cNvSpPr/>
          <p:nvPr/>
        </p:nvSpPr>
        <p:spPr>
          <a:xfrm>
            <a:off x="0" y="-1"/>
            <a:ext cx="9143997" cy="132556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B9CB59-CCF9-40C2-9D75-D298F235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6" cy="1325563"/>
          </a:xfrm>
        </p:spPr>
        <p:txBody>
          <a:bodyPr>
            <a:normAutofit/>
          </a:bodyPr>
          <a:lstStyle/>
          <a:p>
            <a:pPr algn="ctr"/>
            <a:r>
              <a:rPr lang="es-ES" sz="7200" b="1" u="sng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963AFEF-C0E7-4D99-BABF-34761B389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4488"/>
            <a:ext cx="9143999" cy="5413512"/>
          </a:xfrm>
        </p:spPr>
        <p:txBody>
          <a:bodyPr>
            <a:normAutofit fontScale="92500"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Biblia es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II Timoteo.3:16.</a:t>
            </a:r>
          </a:p>
          <a:p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Toda Escritura es inspirada por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útil para enseñar, para reprender, para corregir, para instruir en justicia,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¿Cuál es su actitud hacia ella?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tener una actitud de: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1. Nobleza.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2. Solicitud.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3. Escudriñar.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4. Atento.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5. Reverencia.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6. Practicarla.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4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CuadroTexto">
            <a:extLst>
              <a:ext uri="{FF2B5EF4-FFF2-40B4-BE49-F238E27FC236}">
                <a16:creationId xmlns:a16="http://schemas.microsoft.com/office/drawing/2014/main" id="{79C5EFC5-4953-9DE2-2CBB-C2A6BEAD0D45}"/>
              </a:ext>
            </a:extLst>
          </p:cNvPr>
          <p:cNvSpPr txBox="1"/>
          <p:nvPr/>
        </p:nvSpPr>
        <p:spPr>
          <a:xfrm>
            <a:off x="75877" y="1670603"/>
            <a:ext cx="2371862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514298">
              <a:defRPr/>
            </a:pP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¿</a:t>
            </a: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Que debo hacer </a:t>
            </a:r>
          </a:p>
          <a:p>
            <a:pPr algn="ctr" defTabSz="514298">
              <a:defRPr/>
            </a:pPr>
            <a:r>
              <a:rPr lang="es-CL" sz="1350" dirty="0">
                <a:ln w="0"/>
                <a:solidFill>
                  <a:srgbClr val="002060"/>
                </a:solidFill>
                <a:effectLst>
                  <a:reflection blurRad="6350" stA="91000" endPos="7000" dir="5400000" sy="-90000" algn="bl" rotWithShape="0"/>
                </a:effectLst>
                <a:latin typeface="Al Bayan Plain" charset="-78"/>
                <a:ea typeface="Al Bayan Plain" charset="-78"/>
                <a:cs typeface="Al Bayan Plain" charset="-78"/>
              </a:rPr>
              <a:t>para ser  salvo…</a:t>
            </a:r>
            <a:r>
              <a:rPr lang="es-CL" sz="1350" b="1" dirty="0">
                <a:ln w="0"/>
                <a:solidFill>
                  <a:srgbClr val="C00000"/>
                </a:solidFill>
                <a:effectLst>
                  <a:reflection blurRad="6350" stA="91000" endPos="7000" dir="5400000" sy="-90000" algn="bl" rotWithShape="0"/>
                </a:effectLst>
                <a:latin typeface="Cambria" charset="0"/>
                <a:ea typeface="Cambria" charset="0"/>
                <a:cs typeface="Cambria" charset="0"/>
              </a:rPr>
              <a:t>?</a:t>
            </a:r>
          </a:p>
        </p:txBody>
      </p:sp>
      <p:pic>
        <p:nvPicPr>
          <p:cNvPr id="4" name="Picture 2" descr="C:\Users\Emilio\Downloads\images (7).jpg">
            <a:extLst>
              <a:ext uri="{FF2B5EF4-FFF2-40B4-BE49-F238E27FC236}">
                <a16:creationId xmlns:a16="http://schemas.microsoft.com/office/drawing/2014/main" id="{0446778D-E693-90B8-0D0F-2070D29E1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39" y="3938380"/>
            <a:ext cx="1895918" cy="29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4576378A-A95F-E39C-A19F-1D437D74B7A3}"/>
              </a:ext>
            </a:extLst>
          </p:cNvPr>
          <p:cNvSpPr/>
          <p:nvPr/>
        </p:nvSpPr>
        <p:spPr>
          <a:xfrm>
            <a:off x="3717132" y="1606155"/>
            <a:ext cx="1654969" cy="7965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514298">
              <a:defRPr/>
            </a:pPr>
            <a:r>
              <a:rPr lang="es-ES" sz="3300" b="1" dirty="0">
                <a:solidFill>
                  <a:sysClr val="windowText" lastClr="000000"/>
                </a:solidFill>
                <a:latin typeface="Cambria" charset="0"/>
                <a:ea typeface="Cambria" charset="0"/>
                <a:cs typeface="Cambria" charset="0"/>
              </a:rPr>
              <a:t>DIOS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1CA3919-7DE0-B10A-51EB-97EA0C159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4661" y="5313299"/>
            <a:ext cx="314578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514298">
              <a:defRPr/>
            </a:pPr>
            <a:r>
              <a:rPr lang="es-ES" altLang="es-ES" sz="15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l Nile" charset="-78"/>
                <a:ea typeface="Al Nile" charset="-78"/>
                <a:cs typeface="Al Nile" charset="-78"/>
              </a:rPr>
              <a:t>Cristo es Él Salvador de los que le obedecen </a:t>
            </a:r>
          </a:p>
          <a:p>
            <a:pPr algn="ctr" defTabSz="514298">
              <a:defRPr/>
            </a:pPr>
            <a:r>
              <a:rPr lang="es-ES" altLang="es-ES" sz="1500" b="1" dirty="0">
                <a:solidFill>
                  <a:schemeClr val="bg1"/>
                </a:solidFill>
                <a:latin typeface="Al Nile" charset="-78"/>
                <a:ea typeface="Al Nile" charset="-78"/>
                <a:cs typeface="Al Nile" charset="-78"/>
              </a:rPr>
              <a:t>“…</a:t>
            </a:r>
            <a:r>
              <a:rPr lang="es-ES" altLang="es-ES" sz="1500" i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y habiendo sido perfeccionado, vino a ser autor de eterna salvación para todos los que le obedecen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” </a:t>
            </a:r>
            <a:r>
              <a:rPr lang="es-ES" altLang="es-ES" sz="15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Hebreos.5:9</a:t>
            </a:r>
            <a:r>
              <a:rPr lang="es-ES" altLang="es-ES" sz="15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89631D9-40F9-F1CB-3D09-37BCA2C57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7553" y="2952715"/>
            <a:ext cx="365522" cy="2308324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P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" altLang="es-ES" sz="2400" dirty="0">
                <a:solidFill>
                  <a:srgbClr val="C00000"/>
                </a:solidFill>
                <a:latin typeface="Britannic Bold" panose="020B0903060703020204" pitchFamily="34" charset="0"/>
              </a:rPr>
              <a:t>O</a:t>
            </a:r>
            <a:endParaRPr lang="es-ES" altLang="es-ES" sz="1500" dirty="0">
              <a:solidFill>
                <a:srgbClr val="C00000"/>
              </a:solidFill>
              <a:latin typeface="Britannic Bold" panose="020B0903060703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F349F5E-AC64-0989-2CDB-2C0A5F31EE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68" y="2922984"/>
            <a:ext cx="982790" cy="223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30D1886-63E9-4AE6-B79D-CF6E9D981291}"/>
              </a:ext>
            </a:extLst>
          </p:cNvPr>
          <p:cNvSpPr txBox="1"/>
          <p:nvPr/>
        </p:nvSpPr>
        <p:spPr>
          <a:xfrm>
            <a:off x="1857379" y="6245656"/>
            <a:ext cx="1783555" cy="323165"/>
          </a:xfrm>
          <a:prstGeom prst="rect">
            <a:avLst/>
          </a:prstGeom>
          <a:solidFill>
            <a:srgbClr val="94C6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OIR, Rom.10:17.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3BD85DE-6E44-B60B-AEE6-E0D435956483}"/>
              </a:ext>
            </a:extLst>
          </p:cNvPr>
          <p:cNvSpPr txBox="1"/>
          <p:nvPr/>
        </p:nvSpPr>
        <p:spPr>
          <a:xfrm>
            <a:off x="2037994" y="5922491"/>
            <a:ext cx="2137013" cy="323165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CREER, Mar.16:15-16.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FE9622-05DA-B1B7-773B-9454F4093B95}"/>
              </a:ext>
            </a:extLst>
          </p:cNvPr>
          <p:cNvSpPr txBox="1"/>
          <p:nvPr/>
        </p:nvSpPr>
        <p:spPr>
          <a:xfrm>
            <a:off x="2254525" y="5599326"/>
            <a:ext cx="2641846" cy="323165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prstClr val="black"/>
                </a:solidFill>
                <a:latin typeface="Century Gothic"/>
                <a:ea typeface="ＭＳ Ｐゴシック" charset="-128"/>
              </a:rPr>
              <a:t>ARREPENTIRSE. Hech.17:30.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DD576C0-B80A-3433-ECAC-660BBBBE4E12}"/>
              </a:ext>
            </a:extLst>
          </p:cNvPr>
          <p:cNvSpPr txBox="1"/>
          <p:nvPr/>
        </p:nvSpPr>
        <p:spPr>
          <a:xfrm>
            <a:off x="2606874" y="5284019"/>
            <a:ext cx="2641846" cy="323165"/>
          </a:xfrm>
          <a:prstGeom prst="rect">
            <a:avLst/>
          </a:prstGeom>
          <a:solidFill>
            <a:srgbClr val="C00000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defTabSz="514298">
              <a:defRPr/>
            </a:pPr>
            <a:r>
              <a:rPr lang="es-ES" sz="1500" b="1" dirty="0">
                <a:solidFill>
                  <a:schemeClr val="bg1"/>
                </a:solidFill>
                <a:latin typeface="Century Gothic"/>
                <a:ea typeface="ＭＳ Ｐゴシック" charset="-128"/>
              </a:rPr>
              <a:t>CONFESAR. Rom.10:9-10.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4EC04EB7-F467-71A3-C7D4-E4A0212AA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6757" y="4960854"/>
            <a:ext cx="2476500" cy="323165"/>
          </a:xfrm>
          <a:prstGeom prst="rect">
            <a:avLst/>
          </a:prstGeom>
          <a:solidFill>
            <a:srgbClr val="7030A0"/>
          </a:solidFill>
          <a:ln w="9525">
            <a:solidFill>
              <a:srgbClr val="92D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ES_tradnl" sz="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BAUTIZARSE. Hech.2:38.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A907AE1B-3B3F-8BAD-2F38-1A11E8E6FC97}"/>
              </a:ext>
            </a:extLst>
          </p:cNvPr>
          <p:cNvSpPr txBox="1"/>
          <p:nvPr/>
        </p:nvSpPr>
        <p:spPr>
          <a:xfrm>
            <a:off x="0" y="2839865"/>
            <a:ext cx="2936757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135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“por cuanto todos pecaron, y están destituidos de la gloria de Dios”    </a:t>
            </a:r>
            <a:r>
              <a:rPr lang="es-ES" sz="135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l Nile" charset="-78"/>
                <a:ea typeface="Al Nile" charset="-78"/>
                <a:cs typeface="Al Nile" charset="-78"/>
              </a:rPr>
              <a:t>Romanos. 3:23.  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9FDEEEF5-F656-7945-CC4A-34403DF03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1916" y="1676400"/>
            <a:ext cx="2974337" cy="1028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393FF"/>
              </a:gs>
              <a:gs pos="100000">
                <a:srgbClr val="1818CE"/>
              </a:gs>
            </a:gsLst>
            <a:lin ang="5400000"/>
          </a:gradFill>
          <a:ln w="9525">
            <a:solidFill>
              <a:srgbClr val="2828B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s-ES_tradnl" altLang="es-NI" sz="1800">
              <a:solidFill>
                <a:srgbClr val="FFFFFF"/>
              </a:solidFill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7EC741-F295-149C-A33C-A18243F2C835}"/>
              </a:ext>
            </a:extLst>
          </p:cNvPr>
          <p:cNvSpPr/>
          <p:nvPr/>
        </p:nvSpPr>
        <p:spPr>
          <a:xfrm>
            <a:off x="5872163" y="1695450"/>
            <a:ext cx="2904090" cy="10156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“EL </a:t>
            </a:r>
            <a:r>
              <a:rPr lang="es-CL" altLang="es-NI" sz="1500" dirty="0">
                <a:solidFill>
                  <a:srgbClr val="FFF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anose="02040503050406030204" pitchFamily="18" charset="0"/>
              </a:rPr>
              <a:t>SEÑOR AÑADÍA </a:t>
            </a:r>
            <a:r>
              <a:rPr lang="es-CL" altLang="es-NI" sz="1500" dirty="0">
                <a:solidFill>
                  <a:srgbClr val="F2F2F2"/>
                </a:solidFill>
                <a:latin typeface="Cambria" panose="02040503050406030204" pitchFamily="18" charset="0"/>
              </a:rPr>
              <a:t>CADA DÍA A LA IGLESIA LOS QUE HABÍAN DE SER SALVOS”</a:t>
            </a:r>
          </a:p>
          <a:p>
            <a:pPr algn="ctr"/>
            <a:r>
              <a:rPr lang="es-CL" altLang="es-NI" sz="1500" b="1" dirty="0">
                <a:solidFill>
                  <a:srgbClr val="CCCCCC"/>
                </a:solidFill>
                <a:latin typeface="Cambria" panose="02040503050406030204" pitchFamily="18" charset="0"/>
              </a:rPr>
              <a:t>HECHOS.2:47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D8CF95-803F-CEFB-40CA-3661EBF19AF0}"/>
              </a:ext>
            </a:extLst>
          </p:cNvPr>
          <p:cNvSpPr/>
          <p:nvPr/>
        </p:nvSpPr>
        <p:spPr>
          <a:xfrm>
            <a:off x="1438850" y="994849"/>
            <a:ext cx="7756675" cy="62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1">
              <a:defRPr/>
            </a:pPr>
            <a:r>
              <a:rPr lang="es-CL" sz="3480" b="1">
                <a:ln w="22225">
                  <a:solidFill>
                    <a:schemeClr val="accent5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l Bayan Plain" charset="-78"/>
                <a:ea typeface="Al Bayan Plain" charset="-78"/>
                <a:cs typeface="Al Bayan Plain" charset="-78"/>
              </a:rPr>
              <a:t>PLAN DE SALVACIÓN SEGÚN DIOS</a:t>
            </a:r>
            <a:endParaRPr lang="es-CL" sz="3480" b="1" dirty="0">
              <a:ln w="22225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F0000"/>
              </a:solidFill>
              <a:latin typeface="Al Bayan Plain" charset="-78"/>
              <a:ea typeface="Al Bayan Plain" charset="-78"/>
              <a:cs typeface="Al Bayan Plain" charset="-78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653CB41E-D63B-5EA5-2F8C-9662A3BE76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25" y="2816293"/>
            <a:ext cx="3935160" cy="208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A8DC003-9837-4297-8650-1A939F8B9342}"/>
              </a:ext>
            </a:extLst>
          </p:cNvPr>
          <p:cNvSpPr/>
          <p:nvPr/>
        </p:nvSpPr>
        <p:spPr>
          <a:xfrm>
            <a:off x="0" y="5862320"/>
            <a:ext cx="9144000" cy="995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latin typeface="Maiandra GD" panose="020E0502030308020204" pitchFamily="34" charset="0"/>
              </a:rPr>
              <a:t>DIOS NOS BENDIGA A TODOS.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A683BB5-AA07-4920-A518-5F139EC04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862320"/>
          </a:xfrm>
          <a:prstGeom prst="rect">
            <a:avLst/>
          </a:prstGeom>
        </p:spPr>
      </p:pic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C0D6AAB2-6305-4869-B834-E4A676EFE93A}"/>
              </a:ext>
            </a:extLst>
          </p:cNvPr>
          <p:cNvSpPr/>
          <p:nvPr/>
        </p:nvSpPr>
        <p:spPr>
          <a:xfrm>
            <a:off x="4572000" y="0"/>
            <a:ext cx="4572000" cy="3627120"/>
          </a:xfrm>
          <a:prstGeom prst="cloudCallout">
            <a:avLst>
              <a:gd name="adj1" fmla="val -61055"/>
              <a:gd name="adj2" fmla="val 5153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>
                <a:latin typeface="Maiandra GD" panose="020E0502030308020204" pitchFamily="34" charset="0"/>
              </a:rPr>
              <a:t>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6798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C486C06-E778-4B4B-8DC1-705AC14DC0E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98A9E91-FFA8-4472-BE14-D11A3DAAB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208" y="0"/>
            <a:ext cx="4823791" cy="685800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NOBLEZA: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Hechos.17:11.</a:t>
            </a:r>
          </a:p>
          <a:p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Estos eran más nobles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los de Tesalónica, pues recibieron la palabra con toda solicitud, escudriñando diariamente las Escrituras, para ver si estas cosas eran así.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de Bereas tenían una actitud noble.</a:t>
            </a:r>
          </a:p>
          <a:p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Noble-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extensión se aplica a la virtud de la sinceridad, de la veracidad, de la lealtad, de la rectitud, de la franqueza.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26F2613-6119-41E7-8FCC-09CD31BA0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320207" cy="68579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111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actitud tenemos nosotros hacia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¿Sera de Nobleza o de arrogancia?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enojo?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rehusar escuchar?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Zacarias.7:11-12.</a:t>
            </a:r>
          </a:p>
          <a:p>
            <a:r>
              <a:rPr lang="es-ES" b="1" u="sng" dirty="0">
                <a:solidFill>
                  <a:srgbClr val="FFFF00"/>
                </a:solidFill>
                <a:latin typeface="Maiandra GD" panose="020E0502030308020204" pitchFamily="34" charset="0"/>
              </a:rPr>
              <a:t>Pero ellos rehusaron escuchar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volvieron la espalda rebelde y se taparon los oídos para no oír.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b="1" u="sng" dirty="0">
                <a:solidFill>
                  <a:srgbClr val="FF0000"/>
                </a:solidFill>
                <a:latin typeface="Maiandra GD" panose="020E0502030308020204" pitchFamily="34" charset="0"/>
              </a:rPr>
              <a:t>Y endurecieron sus corazones como el diamante para no oír la ley ni las palabras que el SEÑOR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de los ejércitos había enviado por su Espíritu, por medio de los antiguos profetas; vino, pues, gran enojo de parte del SEÑOR de los ejércitos.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¿De tapar nuestros oídos?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Hechos.7:54, 57.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Al oír esto, </a:t>
            </a:r>
            <a:r>
              <a:rPr lang="es-ES" b="1" u="sng" dirty="0">
                <a:solidFill>
                  <a:srgbClr val="7030A0"/>
                </a:solidFill>
                <a:latin typeface="Maiandra GD" panose="020E0502030308020204" pitchFamily="34" charset="0"/>
              </a:rPr>
              <a:t>se sintieron profundamente ofendidos,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crujían los dientes contra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V.57.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Entonces ellos gritaron a gran voz,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y tapándose los oídos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arremetieron a una contra él.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 desea que tengamos esta actitud.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Tengamos una actitud como los de Berea nobles hacia la palabra de Dios.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0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pPr algn="ctr"/>
            <a:r>
              <a:rPr lang="es-ES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DEBEMOS TENER UNA ACTITUD DE SOLICITUD.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Hechos.17:11.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eran más nobles que los de Tesalónica, </a:t>
            </a:r>
            <a:r>
              <a:rPr lang="es-ES" b="1" u="sng" dirty="0">
                <a:solidFill>
                  <a:srgbClr val="00B0F0"/>
                </a:solidFill>
                <a:latin typeface="Maiandra GD" panose="020E0502030308020204" pitchFamily="34" charset="0"/>
              </a:rPr>
              <a:t>pues recibieron la palabra con toda solicitud,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escudriñando diariamente las Escrituras, para ver si estas cosas eran así. </a:t>
            </a:r>
          </a:p>
          <a:p>
            <a:r>
              <a:rPr lang="es-ES" b="1" u="sng" dirty="0">
                <a:solidFill>
                  <a:srgbClr val="92D050"/>
                </a:solidFill>
                <a:latin typeface="Maiandra GD" panose="020E0502030308020204" pitchFamily="34" charset="0"/>
              </a:rPr>
              <a:t>Solicitud-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Esmero, Diligencia, Prontitud.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tanta solicitud tenemos hacia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¿La deseamos la anhelamos?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Pedro.2:2.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0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u="sng" dirty="0">
                <a:solidFill>
                  <a:srgbClr val="00B050"/>
                </a:solidFill>
                <a:latin typeface="Maiandra GD" panose="020E0502030308020204" pitchFamily="34" charset="0"/>
              </a:rPr>
              <a:t>desead como niños recién nacidos,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leche pura de la palabra, para que por ella crezcáis para salvación,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hay mejor ejemplo que la del niño para desear la palabra de Dios.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ocuparnos en ella.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highlight>
                  <a:srgbClr val="000080"/>
                </a:highlight>
                <a:latin typeface="Maiandra GD" panose="020E0502030308020204" pitchFamily="34" charset="0"/>
              </a:rPr>
              <a:t>I Timoteo.4:13.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Entretanto que llego, </a:t>
            </a:r>
            <a:r>
              <a:rPr lang="es-ES" b="1" u="sng" dirty="0">
                <a:solidFill>
                  <a:srgbClr val="92D050"/>
                </a:solidFill>
                <a:latin typeface="Maiandra GD" panose="020E0502030308020204" pitchFamily="34" charset="0"/>
              </a:rPr>
              <a:t>ocúpate en la lectura de las Escrituras,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la exhortación y la enseñanza.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solicitud trae Usted a la reunión de la iglesia?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¿Una solicitud dispuesta?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9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5EA514A-23CA-435B-B3AD-C80665B9B8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D8E35-9F93-4E6D-B38A-BAE3B1829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896" y="0"/>
            <a:ext cx="5208104" cy="685800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O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¿Una Solicitud de sueño de negligencia?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Preguntémonos: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yo me duermo en las reuniones de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¿Estoy siendo solicitud hacia la palabra de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Claro que no.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Cuando estoy platicando con el que esta a mi lado en la reunión de la iglesia.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¿Estoy siendo solicitud hacia la palabra de Dios?</a:t>
            </a:r>
          </a:p>
          <a:p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1DD528-A08D-44D9-AF85-B962F2F8C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5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9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</TotalTime>
  <Words>2787</Words>
  <Application>Microsoft Office PowerPoint</Application>
  <PresentationFormat>Presentación en pantalla (4:3)</PresentationFormat>
  <Paragraphs>243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6" baseType="lpstr">
      <vt:lpstr>Al Bayan Plain</vt:lpstr>
      <vt:lpstr>Al Nile</vt:lpstr>
      <vt:lpstr>Arial</vt:lpstr>
      <vt:lpstr>Britannic Bold</vt:lpstr>
      <vt:lpstr>Calibri</vt:lpstr>
      <vt:lpstr>Calibri Light</vt:lpstr>
      <vt:lpstr>Cambria</vt:lpstr>
      <vt:lpstr>Century Gothic</vt:lpstr>
      <vt:lpstr>Cochin</vt:lpstr>
      <vt:lpstr>Maiandra GD</vt:lpstr>
      <vt:lpstr>Tema de Office</vt:lpstr>
      <vt:lpstr>¿A QUE NOS ACERCAMOS A LA CASA DE DIOS? ECLESIASTES.5:1.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CONCLUSIÓN: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¿A QUE NOS ACERCAMOS A LA CASA DE DIOS? ECLESIASTES.5:1.</dc:title>
  <dc:creator>Mario Moreno</dc:creator>
  <cp:lastModifiedBy>Mario Moreno</cp:lastModifiedBy>
  <cp:revision>35</cp:revision>
  <dcterms:created xsi:type="dcterms:W3CDTF">2021-05-10T02:30:05Z</dcterms:created>
  <dcterms:modified xsi:type="dcterms:W3CDTF">2025-04-01T22:57:01Z</dcterms:modified>
</cp:coreProperties>
</file>