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0.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59" r:id="rId4"/>
    <p:sldId id="260" r:id="rId5"/>
    <p:sldId id="257" r:id="rId6"/>
    <p:sldId id="25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18" r:id="rId35"/>
    <p:sldId id="289" r:id="rId36"/>
    <p:sldId id="291" r:id="rId37"/>
    <p:sldId id="290" r:id="rId38"/>
    <p:sldId id="292" r:id="rId39"/>
    <p:sldId id="293" r:id="rId40"/>
    <p:sldId id="294" r:id="rId41"/>
    <p:sldId id="295" r:id="rId42"/>
    <p:sldId id="296" r:id="rId43"/>
    <p:sldId id="297" r:id="rId44"/>
    <p:sldId id="298" r:id="rId45"/>
    <p:sldId id="299" r:id="rId46"/>
    <p:sldId id="300" r:id="rId47"/>
    <p:sldId id="301" r:id="rId48"/>
    <p:sldId id="303" r:id="rId49"/>
    <p:sldId id="302" r:id="rId50"/>
    <p:sldId id="304" r:id="rId51"/>
    <p:sldId id="305" r:id="rId52"/>
    <p:sldId id="306" r:id="rId53"/>
    <p:sldId id="307" r:id="rId54"/>
    <p:sldId id="308" r:id="rId55"/>
    <p:sldId id="309" r:id="rId56"/>
    <p:sldId id="310" r:id="rId57"/>
    <p:sldId id="311" r:id="rId58"/>
    <p:sldId id="312" r:id="rId59"/>
    <p:sldId id="313" r:id="rId60"/>
    <p:sldId id="319" r:id="rId61"/>
    <p:sldId id="320" r:id="rId62"/>
    <p:sldId id="314" r:id="rId63"/>
    <p:sldId id="315" r:id="rId64"/>
    <p:sldId id="316" r:id="rId65"/>
    <p:sldId id="317"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36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C85D589-1634-44C7-B7D1-340149E277C4}" type="datetimeFigureOut">
              <a:rPr lang="es-NI" smtClean="0"/>
              <a:t>15/9/2023</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177950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85D589-1634-44C7-B7D1-340149E277C4}" type="datetimeFigureOut">
              <a:rPr lang="es-NI" smtClean="0"/>
              <a:t>15/9/2023</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32784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85D589-1634-44C7-B7D1-340149E277C4}" type="datetimeFigureOut">
              <a:rPr lang="es-NI" smtClean="0"/>
              <a:t>15/9/2023</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96616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C85D589-1634-44C7-B7D1-340149E277C4}" type="datetimeFigureOut">
              <a:rPr lang="es-NI" smtClean="0"/>
              <a:t>15/9/2023</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2790492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C85D589-1634-44C7-B7D1-340149E277C4}" type="datetimeFigureOut">
              <a:rPr lang="es-NI" smtClean="0"/>
              <a:t>15/9/2023</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162833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C85D589-1634-44C7-B7D1-340149E277C4}" type="datetimeFigureOut">
              <a:rPr lang="es-NI" smtClean="0"/>
              <a:t>15/9/2023</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159285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C85D589-1634-44C7-B7D1-340149E277C4}" type="datetimeFigureOut">
              <a:rPr lang="es-NI" smtClean="0"/>
              <a:t>15/9/2023</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278223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C85D589-1634-44C7-B7D1-340149E277C4}" type="datetimeFigureOut">
              <a:rPr lang="es-NI" smtClean="0"/>
              <a:t>15/9/2023</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377327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5D589-1634-44C7-B7D1-340149E277C4}" type="datetimeFigureOut">
              <a:rPr lang="es-NI" smtClean="0"/>
              <a:t>15/9/2023</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331124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C85D589-1634-44C7-B7D1-340149E277C4}" type="datetimeFigureOut">
              <a:rPr lang="es-NI" smtClean="0"/>
              <a:t>15/9/2023</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177953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C85D589-1634-44C7-B7D1-340149E277C4}" type="datetimeFigureOut">
              <a:rPr lang="es-NI" smtClean="0"/>
              <a:t>15/9/2023</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DC52E489-E5C6-488A-9554-B6174A5CB311}" type="slidenum">
              <a:rPr lang="es-NI" smtClean="0"/>
              <a:t>‹Nº›</a:t>
            </a:fld>
            <a:endParaRPr lang="es-NI"/>
          </a:p>
        </p:txBody>
      </p:sp>
    </p:spTree>
    <p:extLst>
      <p:ext uri="{BB962C8B-B14F-4D97-AF65-F5344CB8AC3E}">
        <p14:creationId xmlns:p14="http://schemas.microsoft.com/office/powerpoint/2010/main" val="89024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5D589-1634-44C7-B7D1-340149E277C4}" type="datetimeFigureOut">
              <a:rPr lang="es-NI" smtClean="0"/>
              <a:t>15/9/2023</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2E489-E5C6-488A-9554-B6174A5CB311}" type="slidenum">
              <a:rPr lang="es-NI" smtClean="0"/>
              <a:t>‹Nº›</a:t>
            </a:fld>
            <a:endParaRPr lang="es-NI"/>
          </a:p>
        </p:txBody>
      </p:sp>
    </p:spTree>
    <p:extLst>
      <p:ext uri="{BB962C8B-B14F-4D97-AF65-F5344CB8AC3E}">
        <p14:creationId xmlns:p14="http://schemas.microsoft.com/office/powerpoint/2010/main" val="483772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6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PEDRO.2:15-22.</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INTRODUCCIÓN:</a:t>
            </a:r>
          </a:p>
          <a:p>
            <a:r>
              <a:rPr lang="es-ES" b="1" u="sng" dirty="0">
                <a:highlight>
                  <a:srgbClr val="00FF00"/>
                </a:highlight>
                <a:latin typeface="Maiandra GD" panose="020E0502030308020204" pitchFamily="34" charset="0"/>
              </a:rPr>
              <a:t>Abandonando el camino recto, se han extraviado,</a:t>
            </a:r>
            <a:r>
              <a:rPr lang="es-ES" b="1" dirty="0">
                <a:latin typeface="Maiandra GD" panose="020E0502030308020204" pitchFamily="34" charset="0"/>
              </a:rPr>
              <a:t> siguiendo el camino de Balaam, el hijo de </a:t>
            </a:r>
            <a:r>
              <a:rPr lang="es-ES" b="1" dirty="0" err="1">
                <a:latin typeface="Maiandra GD" panose="020E0502030308020204" pitchFamily="34" charset="0"/>
              </a:rPr>
              <a:t>Beor</a:t>
            </a:r>
            <a:r>
              <a:rPr lang="es-ES" b="1" dirty="0">
                <a:latin typeface="Maiandra GD" panose="020E0502030308020204" pitchFamily="34" charset="0"/>
              </a:rPr>
              <a:t>, quien amó el pago de la iniquidad, </a:t>
            </a:r>
          </a:p>
          <a:p>
            <a:r>
              <a:rPr lang="es-ES" b="1" dirty="0">
                <a:latin typeface="Maiandra GD" panose="020E0502030308020204" pitchFamily="34" charset="0"/>
              </a:rPr>
              <a:t>El abandonar el camino recto, es algo latente que estará en nuestras vidas, mientras estemos vivos.</a:t>
            </a:r>
          </a:p>
          <a:p>
            <a:r>
              <a:rPr lang="es-ES" b="1" dirty="0">
                <a:latin typeface="Maiandra GD" panose="020E0502030308020204" pitchFamily="34" charset="0"/>
              </a:rPr>
              <a:t>Los falsos maestros lo abandonaron, para imitar a Balaam en su avaricia. </a:t>
            </a:r>
          </a:p>
        </p:txBody>
      </p:sp>
      <p:pic>
        <p:nvPicPr>
          <p:cNvPr id="3" name="Imagen 2">
            <a:extLst>
              <a:ext uri="{FF2B5EF4-FFF2-40B4-BE49-F238E27FC236}">
                <a16:creationId xmlns:a16="http://schemas.microsoft.com/office/drawing/2014/main" id="{A5A74D73-AC27-3E00-907A-D1AA7A54D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9"/>
          </a:xfrm>
          <a:prstGeom prst="rect">
            <a:avLst/>
          </a:prstGeom>
        </p:spPr>
      </p:pic>
    </p:spTree>
    <p:extLst>
      <p:ext uri="{BB962C8B-B14F-4D97-AF65-F5344CB8AC3E}">
        <p14:creationId xmlns:p14="http://schemas.microsoft.com/office/powerpoint/2010/main" val="497993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¡Ay de ellos! Porque han seguido el camino de Caín,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y por ganar dinero se lanzaron al error de Balaam,</a:t>
            </a:r>
            <a:r>
              <a:rPr lang="es-ES" b="1" dirty="0">
                <a:latin typeface="Maiandra GD" panose="020E0502030308020204" pitchFamily="34" charset="0"/>
              </a:rPr>
              <a:t> y perecieron en la rebelión de Coré. </a:t>
            </a:r>
          </a:p>
          <a:p>
            <a:r>
              <a:rPr lang="es-ES" b="1" dirty="0">
                <a:latin typeface="Maiandra GD" panose="020E0502030308020204" pitchFamily="34" charset="0"/>
              </a:rPr>
              <a:t>Lamentablemente muchos hermanos abandonan el camino recto por dinero.</a:t>
            </a:r>
          </a:p>
          <a:p>
            <a:r>
              <a:rPr lang="es-ES" b="1" dirty="0">
                <a:latin typeface="Maiandra GD" panose="020E0502030308020204" pitchFamily="34" charset="0"/>
              </a:rPr>
              <a:t>Judas amo el precio de su iniquidad, de su maldad y por eso traiciono a su Maestro.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Hechos.1:18.</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2B8AFB80-B237-3227-B208-9429D7F5C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7"/>
          </a:xfrm>
          <a:prstGeom prst="rect">
            <a:avLst/>
          </a:prstGeom>
        </p:spPr>
      </p:pic>
    </p:spTree>
    <p:extLst>
      <p:ext uri="{BB962C8B-B14F-4D97-AF65-F5344CB8AC3E}">
        <p14:creationId xmlns:p14="http://schemas.microsoft.com/office/powerpoint/2010/main" val="1454882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Este, pues, con el precio de su terrible infamia adquirió un terreno,</a:t>
            </a:r>
            <a:r>
              <a:rPr lang="es-ES" b="1" dirty="0">
                <a:latin typeface="Maiandra GD" panose="020E0502030308020204" pitchFamily="34" charset="0"/>
              </a:rPr>
              <a:t> y cayendo de cabeza se reventó por el medio, y todas sus entrañas se derramaron.</a:t>
            </a:r>
          </a:p>
          <a:p>
            <a:r>
              <a:rPr lang="es-ES" b="1" dirty="0">
                <a:latin typeface="Maiandra GD" panose="020E0502030308020204" pitchFamily="34" charset="0"/>
              </a:rPr>
              <a:t>Cuando no estamos contento con lo que tenemos, esto nos llevara a abandonar el camino recto.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Timoteo.6:7-10.</a:t>
            </a:r>
          </a:p>
          <a:p>
            <a:r>
              <a:rPr lang="es-ES" b="1" dirty="0">
                <a:latin typeface="Maiandra GD" panose="020E0502030308020204" pitchFamily="34" charset="0"/>
              </a:rPr>
              <a:t>Porque nada hemos traído al mundo,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así que nada podemos sacar de él.</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V.8.</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104F6BF5-64AF-390F-5A7D-1239D94C6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4" cy="5532439"/>
          </a:xfrm>
          <a:prstGeom prst="rect">
            <a:avLst/>
          </a:prstGeom>
        </p:spPr>
      </p:pic>
    </p:spTree>
    <p:extLst>
      <p:ext uri="{BB962C8B-B14F-4D97-AF65-F5344CB8AC3E}">
        <p14:creationId xmlns:p14="http://schemas.microsoft.com/office/powerpoint/2010/main" val="16337072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fontScale="92500" lnSpcReduction="10000"/>
          </a:bodyPr>
          <a:lstStyle/>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si tenemos qué comer y con qué cubrirnos,</a:t>
            </a:r>
            <a:r>
              <a:rPr lang="es-ES" b="1" dirty="0">
                <a:latin typeface="Maiandra GD" panose="020E0502030308020204" pitchFamily="34" charset="0"/>
              </a:rPr>
              <a:t> con eso estaremos contentos. </a:t>
            </a:r>
          </a:p>
          <a:p>
            <a:r>
              <a:rPr lang="es-ES" b="1" dirty="0">
                <a:latin typeface="Maiandra GD" panose="020E0502030308020204" pitchFamily="34" charset="0"/>
              </a:rPr>
              <a:t>Hermanos estemos contento, felices con el pan de cada día.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Mateo.6:11.</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Danos hoy el pan</a:t>
            </a:r>
            <a:r>
              <a:rPr lang="es-ES" b="1" dirty="0">
                <a:latin typeface="Maiandra GD" panose="020E0502030308020204" pitchFamily="34" charset="0"/>
              </a:rPr>
              <a:t> nuestro de cada día. </a:t>
            </a:r>
          </a:p>
          <a:p>
            <a:r>
              <a:rPr lang="es-ES" b="1" dirty="0">
                <a:latin typeface="Maiandra GD" panose="020E0502030308020204" pitchFamily="34" charset="0"/>
              </a:rPr>
              <a:t>Así como Él Proverbista pedía.</a:t>
            </a:r>
          </a:p>
          <a:p>
            <a:pPr algn="ctr"/>
            <a:r>
              <a:rPr lang="es-ES" b="1" dirty="0">
                <a:effectLst>
                  <a:outerShdw blurRad="38100" dist="38100" dir="2700000" algn="tl">
                    <a:srgbClr val="000000">
                      <a:alpha val="43137"/>
                    </a:srgbClr>
                  </a:outerShdw>
                </a:effectLst>
                <a:highlight>
                  <a:srgbClr val="FFFF00"/>
                </a:highlight>
                <a:latin typeface="Maiandra GD" panose="020E0502030308020204" pitchFamily="34" charset="0"/>
              </a:rPr>
              <a:t>Proverbios.30:8.</a:t>
            </a:r>
          </a:p>
          <a:p>
            <a:r>
              <a:rPr lang="es-ES" b="1" dirty="0">
                <a:latin typeface="Maiandra GD" panose="020E0502030308020204" pitchFamily="34" charset="0"/>
              </a:rPr>
              <a:t>Aleja de mí la mentira y las palabras engañosas, No me des pobreza ni riqueza; </a:t>
            </a:r>
            <a:r>
              <a:rPr lang="es-ES" b="1"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Dame a comer mi porción de pan,</a:t>
            </a:r>
            <a:r>
              <a:rPr lang="es-ES" b="1" dirty="0">
                <a:latin typeface="Maiandra GD" panose="020E0502030308020204" pitchFamily="34" charset="0"/>
              </a:rPr>
              <a:t> </a:t>
            </a:r>
          </a:p>
          <a:p>
            <a:endParaRPr lang="es-ES" b="1" dirty="0">
              <a:latin typeface="Maiandra GD" panose="020E0502030308020204" pitchFamily="34" charset="0"/>
            </a:endParaRPr>
          </a:p>
        </p:txBody>
      </p:sp>
      <p:pic>
        <p:nvPicPr>
          <p:cNvPr id="3" name="Imagen 2">
            <a:extLst>
              <a:ext uri="{FF2B5EF4-FFF2-40B4-BE49-F238E27FC236}">
                <a16:creationId xmlns:a16="http://schemas.microsoft.com/office/drawing/2014/main" id="{5E7329BE-48F9-323A-07C7-32162FF2B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 y="1325560"/>
            <a:ext cx="3333750" cy="5532439"/>
          </a:xfrm>
          <a:prstGeom prst="rect">
            <a:avLst/>
          </a:prstGeom>
        </p:spPr>
      </p:pic>
    </p:spTree>
    <p:extLst>
      <p:ext uri="{BB962C8B-B14F-4D97-AF65-F5344CB8AC3E}">
        <p14:creationId xmlns:p14="http://schemas.microsoft.com/office/powerpoint/2010/main" val="21257526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El peligro de no estar contento, es la avaricia que nos va a llevar a querer buscar las riquezas y vamos a caer en tentación.</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Timoteo.6:9.</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Pero los que quieren enriquecerse caen en tentación y lazo y en muchos deseos necios y dañosos</a:t>
            </a:r>
            <a:r>
              <a:rPr lang="es-ES" b="1" dirty="0">
                <a:latin typeface="Maiandra GD" panose="020E0502030308020204" pitchFamily="34" charset="0"/>
              </a:rPr>
              <a:t> que hunden a los hombres en la ruina y en la perdición. </a:t>
            </a:r>
          </a:p>
          <a:p>
            <a:r>
              <a:rPr lang="es-ES" b="1" dirty="0">
                <a:latin typeface="Maiandra GD" panose="020E0502030308020204" pitchFamily="34" charset="0"/>
              </a:rPr>
              <a:t>Él que no está contento, con poco nunca estará contento con mucho.</a:t>
            </a:r>
          </a:p>
        </p:txBody>
      </p:sp>
      <p:pic>
        <p:nvPicPr>
          <p:cNvPr id="3" name="Imagen 2">
            <a:extLst>
              <a:ext uri="{FF2B5EF4-FFF2-40B4-BE49-F238E27FC236}">
                <a16:creationId xmlns:a16="http://schemas.microsoft.com/office/drawing/2014/main" id="{1FA01D4A-7919-90A8-0FB1-BC4520823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a:solidFill>
            <a:srgbClr val="002060"/>
          </a:solidFill>
        </p:spPr>
      </p:pic>
    </p:spTree>
    <p:extLst>
      <p:ext uri="{BB962C8B-B14F-4D97-AF65-F5344CB8AC3E}">
        <p14:creationId xmlns:p14="http://schemas.microsoft.com/office/powerpoint/2010/main" val="20889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Eclesiastes.5:10.</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 que ama el dinero no se saciará de dinero,</a:t>
            </a:r>
            <a:r>
              <a:rPr lang="es-ES" b="1" dirty="0">
                <a:latin typeface="Maiandra GD" panose="020E0502030308020204" pitchFamily="34" charset="0"/>
              </a:rPr>
              <a:t> Y el que ama la abundancia no se saciará de ganancias. También esto es vanidad. </a:t>
            </a:r>
          </a:p>
          <a:p>
            <a:r>
              <a:rPr lang="es-ES" b="1" dirty="0">
                <a:latin typeface="Maiandra GD" panose="020E0502030308020204" pitchFamily="34" charset="0"/>
              </a:rPr>
              <a:t>Por eso debemos de dejar la avaricia y estar contento.</a:t>
            </a:r>
          </a:p>
          <a:p>
            <a:pPr algn="ctr"/>
            <a:r>
              <a:rPr lang="es-NI" b="1" u="sng" dirty="0">
                <a:effectLst>
                  <a:outerShdw blurRad="38100" dist="38100" dir="2700000" algn="tl">
                    <a:srgbClr val="000000">
                      <a:alpha val="43137"/>
                    </a:srgbClr>
                  </a:outerShdw>
                </a:effectLst>
                <a:highlight>
                  <a:srgbClr val="FFFF00"/>
                </a:highlight>
                <a:latin typeface="Maiandra GD" panose="020E0502030308020204" pitchFamily="34" charset="0"/>
              </a:rPr>
              <a:t>Hebreos.13:5.</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Sea el carácter de ustedes sin avaricia, contentos con lo que tienen,</a:t>
            </a:r>
            <a:r>
              <a:rPr lang="es-ES" b="1" dirty="0">
                <a:latin typeface="Maiandra GD" panose="020E0502030308020204" pitchFamily="34" charset="0"/>
              </a:rPr>
              <a:t> porque Él mismo ha dicho: «NUNCA TE DEJARÉ NI TE DESAMPARARÉ»,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E1D1E6EE-FDB0-D0DC-CD9F-53C5A51BE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6" cy="5532437"/>
          </a:xfrm>
          <a:prstGeom prst="rect">
            <a:avLst/>
          </a:prstGeom>
          <a:solidFill>
            <a:srgbClr val="7030A0"/>
          </a:solidFill>
        </p:spPr>
      </p:pic>
    </p:spTree>
    <p:extLst>
      <p:ext uri="{BB962C8B-B14F-4D97-AF65-F5344CB8AC3E}">
        <p14:creationId xmlns:p14="http://schemas.microsoft.com/office/powerpoint/2010/main" val="15455481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El amor al dinero nos llevara a la perdición eterna.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Timoteo.6:10.</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Porque la raíz de todos los males es el amor al dinero,</a:t>
            </a:r>
            <a:r>
              <a:rPr lang="es-ES" b="1" dirty="0">
                <a:latin typeface="Maiandra GD" panose="020E0502030308020204" pitchFamily="34" charset="0"/>
              </a:rPr>
              <a:t> por el cual, codiciándolo algunos, se extraviaron de la fe y se torturaron con muchos dolores. </a:t>
            </a:r>
          </a:p>
          <a:p>
            <a:r>
              <a:rPr lang="es-ES" b="1" dirty="0">
                <a:latin typeface="Maiandra GD" panose="020E0502030308020204" pitchFamily="34" charset="0"/>
              </a:rPr>
              <a:t>Cuando lo codiciamos, nos vamos a extraviar, desviar, perder del camino recto de Dios.</a:t>
            </a:r>
          </a:p>
          <a:p>
            <a:r>
              <a:rPr lang="es-ES" b="1" dirty="0">
                <a:latin typeface="Maiandra GD" panose="020E0502030308020204" pitchFamily="34" charset="0"/>
              </a:rPr>
              <a:t>El amor al dinero nos hace pecar.</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522141A5-40BD-0417-3439-8B3EE8D8B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55378"/>
            <a:ext cx="3429002" cy="5502620"/>
          </a:xfrm>
          <a:prstGeom prst="rect">
            <a:avLst/>
          </a:prstGeom>
        </p:spPr>
      </p:pic>
    </p:spTree>
    <p:extLst>
      <p:ext uri="{BB962C8B-B14F-4D97-AF65-F5344CB8AC3E}">
        <p14:creationId xmlns:p14="http://schemas.microsoft.com/office/powerpoint/2010/main" val="148356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Porque muchas veces lo buscamos por medios ilícitos.</a:t>
            </a:r>
          </a:p>
          <a:p>
            <a:r>
              <a:rPr lang="es-ES" b="1" dirty="0">
                <a:latin typeface="Maiandra GD" panose="020E0502030308020204" pitchFamily="34" charset="0"/>
              </a:rPr>
              <a:t>Como vender drogas.</a:t>
            </a:r>
          </a:p>
          <a:p>
            <a:r>
              <a:rPr lang="es-ES" b="1" dirty="0">
                <a:latin typeface="Maiandra GD" panose="020E0502030308020204" pitchFamily="34" charset="0"/>
              </a:rPr>
              <a:t>Vender licor.</a:t>
            </a:r>
          </a:p>
          <a:p>
            <a:r>
              <a:rPr lang="es-ES" b="1" dirty="0">
                <a:latin typeface="Maiandra GD" panose="020E0502030308020204" pitchFamily="34" charset="0"/>
              </a:rPr>
              <a:t>Tener negocios ilícitos.</a:t>
            </a:r>
          </a:p>
          <a:p>
            <a:r>
              <a:rPr lang="es-ES" b="1" dirty="0">
                <a:latin typeface="Maiandra GD" panose="020E0502030308020204" pitchFamily="34" charset="0"/>
              </a:rPr>
              <a:t>Aun hasta mentir por amar el dinero.</a:t>
            </a:r>
          </a:p>
          <a:p>
            <a:r>
              <a:rPr lang="es-ES" b="1" dirty="0">
                <a:latin typeface="Maiandra GD" panose="020E0502030308020204" pitchFamily="34" charset="0"/>
              </a:rPr>
              <a:t>Muchos abandonan la fe por el trabajo por ganar más dinero.</a:t>
            </a:r>
          </a:p>
          <a:p>
            <a:r>
              <a:rPr lang="es-ES" b="1" dirty="0">
                <a:latin typeface="Maiandra GD" panose="020E0502030308020204" pitchFamily="34" charset="0"/>
              </a:rPr>
              <a:t>Ese es seguir el camino de Balaam, un camino perverso y que tendrá su castigo.</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7921805-E897-7EEB-E58B-8EF23096E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4" cy="5532437"/>
          </a:xfrm>
          <a:prstGeom prst="rect">
            <a:avLst/>
          </a:prstGeom>
        </p:spPr>
      </p:pic>
    </p:spTree>
    <p:extLst>
      <p:ext uri="{BB962C8B-B14F-4D97-AF65-F5344CB8AC3E}">
        <p14:creationId xmlns:p14="http://schemas.microsoft.com/office/powerpoint/2010/main" val="719258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Aunque Balaam fue reprendido no cambio.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Pedro.2:16.</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pero fue reprendido por su transgresión, pues una muda bestia de carga,</a:t>
            </a:r>
            <a:r>
              <a:rPr lang="es-ES" b="1" dirty="0">
                <a:latin typeface="Maiandra GD" panose="020E0502030308020204" pitchFamily="34" charset="0"/>
              </a:rPr>
              <a:t> hablando con voz humana, reprimió la locura del profeta. </a:t>
            </a:r>
          </a:p>
          <a:p>
            <a:r>
              <a:rPr lang="es-ES" b="1" dirty="0">
                <a:latin typeface="Maiandra GD" panose="020E0502030308020204" pitchFamily="34" charset="0"/>
              </a:rPr>
              <a:t>Balaam fue reprendido de una manera extraordinaria.</a:t>
            </a:r>
          </a:p>
          <a:p>
            <a:r>
              <a:rPr lang="es-ES" b="1" dirty="0">
                <a:latin typeface="Maiandra GD" panose="020E0502030308020204" pitchFamily="34" charset="0"/>
              </a:rPr>
              <a:t>Dios uso una mula para reprender a Balaam.</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16A1F633-E37C-0D5B-E8B0-00805D21E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 y="1325560"/>
            <a:ext cx="3333750" cy="5532437"/>
          </a:xfrm>
          <a:prstGeom prst="rect">
            <a:avLst/>
          </a:prstGeom>
        </p:spPr>
      </p:pic>
    </p:spTree>
    <p:extLst>
      <p:ext uri="{BB962C8B-B14F-4D97-AF65-F5344CB8AC3E}">
        <p14:creationId xmlns:p14="http://schemas.microsoft.com/office/powerpoint/2010/main" val="828655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fontScale="925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Numeros.22:22-31.</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Pero Dios se enojó porque él iba,</a:t>
            </a:r>
            <a:r>
              <a:rPr lang="es-ES" b="1" dirty="0">
                <a:latin typeface="Maiandra GD" panose="020E0502030308020204" pitchFamily="34" charset="0"/>
              </a:rPr>
              <a:t> y el ángel del SEÑOR se puso en el camino como un adversario contra él. Y Balaam iba montado sobre su asna, y sus dos sirvientes con él.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V.23.</a:t>
            </a:r>
            <a:r>
              <a:rPr lang="es-ES" b="1" dirty="0">
                <a:latin typeface="Maiandra GD" panose="020E0502030308020204" pitchFamily="34" charset="0"/>
              </a:rPr>
              <a:t>  </a:t>
            </a:r>
          </a:p>
          <a:p>
            <a:r>
              <a:rPr lang="es-ES" b="1" dirty="0">
                <a:latin typeface="Maiandra GD" panose="020E0502030308020204" pitchFamily="34" charset="0"/>
              </a:rPr>
              <a:t>Cuando el asna vio al ángel del SEÑOR de pie en el camino con la espada desenvainada en la mano, </a:t>
            </a:r>
            <a:r>
              <a:rPr lang="es-ES" b="1" u="sng" dirty="0">
                <a:solidFill>
                  <a:schemeClr val="bg1"/>
                </a:solidFill>
                <a:highlight>
                  <a:srgbClr val="000000"/>
                </a:highlight>
                <a:latin typeface="Maiandra GD" panose="020E0502030308020204" pitchFamily="34" charset="0"/>
              </a:rPr>
              <a:t>el asna se salió del camino y se fue por medio del campo; pero Balaam golpeó el asna para hacerla volver al camino.</a:t>
            </a:r>
            <a:endParaRPr lang="es-NI" b="1" u="sng" dirty="0">
              <a:solidFill>
                <a:schemeClr val="bg1"/>
              </a:solidFill>
              <a:highlight>
                <a:srgbClr val="000000"/>
              </a:highlight>
              <a:latin typeface="Maiandra GD" panose="020E0502030308020204" pitchFamily="34" charset="0"/>
            </a:endParaRPr>
          </a:p>
        </p:txBody>
      </p:sp>
      <p:pic>
        <p:nvPicPr>
          <p:cNvPr id="8" name="Imagen 7">
            <a:extLst>
              <a:ext uri="{FF2B5EF4-FFF2-40B4-BE49-F238E27FC236}">
                <a16:creationId xmlns:a16="http://schemas.microsoft.com/office/drawing/2014/main" id="{C7803F91-D63E-3643-A5D6-8E92E7B35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3868619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V.24.</a:t>
            </a:r>
          </a:p>
          <a:p>
            <a:r>
              <a:rPr lang="es-ES" b="1" dirty="0">
                <a:highlight>
                  <a:srgbClr val="00FF00"/>
                </a:highlight>
                <a:latin typeface="Maiandra GD" panose="020E0502030308020204" pitchFamily="34" charset="0"/>
              </a:rPr>
              <a:t>Entonces el ángel del SEÑOR se puso en una senda estrecha</a:t>
            </a:r>
            <a:r>
              <a:rPr lang="es-ES" b="1" dirty="0">
                <a:latin typeface="Maiandra GD" panose="020E0502030308020204" pitchFamily="34" charset="0"/>
              </a:rPr>
              <a:t> de los viñedos, con una pared a un lado y otra pared al otro lado.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V.25.</a:t>
            </a:r>
            <a:r>
              <a:rPr lang="es-ES" b="1" dirty="0">
                <a:latin typeface="Maiandra GD" panose="020E0502030308020204" pitchFamily="34" charset="0"/>
              </a:rPr>
              <a:t>  </a:t>
            </a:r>
          </a:p>
          <a:p>
            <a:r>
              <a:rPr lang="es-ES" b="1" dirty="0">
                <a:latin typeface="Maiandra GD" panose="020E0502030308020204" pitchFamily="34" charset="0"/>
              </a:rPr>
              <a:t>Al ver el asna al ángel del SEÑOR,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se pegó contra la pared y presionó el pie de Balaam contra la pared;</a:t>
            </a:r>
            <a:r>
              <a:rPr lang="es-ES" b="1" dirty="0">
                <a:latin typeface="Maiandra GD" panose="020E0502030308020204" pitchFamily="34" charset="0"/>
              </a:rPr>
              <a:t> entonces él la golpeó otra vez.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V.26.</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EF6BE5BD-580E-14BD-515C-5B7156911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7"/>
          </a:xfrm>
          <a:prstGeom prst="rect">
            <a:avLst/>
          </a:prstGeom>
        </p:spPr>
      </p:pic>
    </p:spTree>
    <p:extLst>
      <p:ext uri="{BB962C8B-B14F-4D97-AF65-F5344CB8AC3E}">
        <p14:creationId xmlns:p14="http://schemas.microsoft.com/office/powerpoint/2010/main" val="2769378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6600" b="1" u="sng" dirty="0">
                <a:effectLst>
                  <a:outerShdw blurRad="38100" dist="38100" dir="2700000" algn="tl">
                    <a:srgbClr val="000000">
                      <a:alpha val="43137"/>
                    </a:srgbClr>
                  </a:outerShdw>
                </a:effectLst>
                <a:latin typeface="Maiandra GD" panose="020E0502030308020204" pitchFamily="34" charset="0"/>
              </a:rPr>
              <a:t>INTRODUCCIÓN:</a:t>
            </a:r>
            <a:endParaRPr lang="es-NI" sz="6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Porque ellos ven a las personas como mercadería.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Pedro.2:3.</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En su avaricia los explotarán con palabras falsas.</a:t>
            </a:r>
            <a:r>
              <a:rPr lang="es-ES" b="1" dirty="0">
                <a:latin typeface="Maiandra GD" panose="020E0502030308020204" pitchFamily="34" charset="0"/>
              </a:rPr>
              <a:t> El juicio de ellos, desde hace mucho tiempo no está ocioso, ni su perdición dormida. </a:t>
            </a:r>
          </a:p>
          <a:p>
            <a:r>
              <a:rPr lang="es-ES" b="1" dirty="0">
                <a:latin typeface="Maiandra GD" panose="020E0502030308020204" pitchFamily="34" charset="0"/>
              </a:rPr>
              <a:t>Él falso maestro lo que busca siempre es satisfacer su apetito, deseos.</a:t>
            </a:r>
          </a:p>
          <a:p>
            <a:r>
              <a:rPr lang="es-ES" b="1" dirty="0">
                <a:latin typeface="Maiandra GD" panose="020E0502030308020204" pitchFamily="34" charset="0"/>
              </a:rPr>
              <a:t>Lo que quieren es satisfacer, sus deseos carnales.</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851463B-3DD2-604B-B009-A3F896AD7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7"/>
          </a:xfrm>
          <a:prstGeom prst="rect">
            <a:avLst/>
          </a:prstGeom>
        </p:spPr>
      </p:pic>
    </p:spTree>
    <p:extLst>
      <p:ext uri="{BB962C8B-B14F-4D97-AF65-F5344CB8AC3E}">
        <p14:creationId xmlns:p14="http://schemas.microsoft.com/office/powerpoint/2010/main" val="25922556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El ángel del SEÑOR se fue más lejos,</a:t>
            </a:r>
            <a:r>
              <a:rPr lang="es-ES" b="1" dirty="0">
                <a:latin typeface="Maiandra GD" panose="020E0502030308020204" pitchFamily="34" charset="0"/>
              </a:rPr>
              <a:t> y se puso en un sitio estrecho donde no había manera de volverse ni a la derecha ni a la izquierda.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V.27.</a:t>
            </a:r>
            <a:r>
              <a:rPr lang="es-ES" b="1" dirty="0">
                <a:latin typeface="Maiandra GD" panose="020E0502030308020204" pitchFamily="34" charset="0"/>
              </a:rPr>
              <a:t>  </a:t>
            </a:r>
          </a:p>
          <a:p>
            <a:r>
              <a:rPr lang="es-ES" b="1" dirty="0">
                <a:latin typeface="Maiandra GD" panose="020E0502030308020204" pitchFamily="34" charset="0"/>
              </a:rPr>
              <a:t>Y viendo el asna al ángel del SEÑOR, se echó debajo de Balaam;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y Balaam se enojó y golpeó al asna con su palo.</a:t>
            </a:r>
          </a:p>
          <a:p>
            <a:r>
              <a:rPr lang="es-ES" b="1" dirty="0">
                <a:latin typeface="Maiandra GD" panose="020E0502030308020204" pitchFamily="34" charset="0"/>
              </a:rPr>
              <a:t>El asna solo está protegiendo la vida de su amo.</a:t>
            </a:r>
          </a:p>
        </p:txBody>
      </p:sp>
      <p:pic>
        <p:nvPicPr>
          <p:cNvPr id="8" name="Imagen 7">
            <a:extLst>
              <a:ext uri="{FF2B5EF4-FFF2-40B4-BE49-F238E27FC236}">
                <a16:creationId xmlns:a16="http://schemas.microsoft.com/office/drawing/2014/main" id="{19CD8F01-4077-2CA8-0725-FD983E7FB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6" cy="5532437"/>
          </a:xfrm>
          <a:prstGeom prst="rect">
            <a:avLst/>
          </a:prstGeom>
        </p:spPr>
      </p:pic>
    </p:spTree>
    <p:extLst>
      <p:ext uri="{BB962C8B-B14F-4D97-AF65-F5344CB8AC3E}">
        <p14:creationId xmlns:p14="http://schemas.microsoft.com/office/powerpoint/2010/main" val="2849318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dirty="0">
                <a:latin typeface="Maiandra GD" panose="020E0502030308020204" pitchFamily="34" charset="0"/>
              </a:rPr>
              <a:t>Lamentablemente muchas veces somos como Balaam. </a:t>
            </a:r>
          </a:p>
          <a:p>
            <a:r>
              <a:rPr lang="es-ES" b="1" dirty="0">
                <a:latin typeface="Maiandra GD" panose="020E0502030308020204" pitchFamily="34" charset="0"/>
              </a:rPr>
              <a:t>Cuando nos exhorta, nos reprenden nos enojamos.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Hebreos.12:5.</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Además, han olvidado la exhortación que como a hijos se les dirige:</a:t>
            </a:r>
            <a:r>
              <a:rPr lang="es-ES" b="1" dirty="0">
                <a:latin typeface="Maiandra GD" panose="020E0502030308020204" pitchFamily="34" charset="0"/>
              </a:rPr>
              <a:t> «HIJO MÍO, NO TENGAS EN POCO LA DISCIPLINA DEL SEÑOR, NI TE DESANIMES AL SER REPRENDIDO POR ÉL.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C610363E-5F52-D6DF-3427-03C1DBA93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337339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Mas deberíamos ser agradecidos porque es para nuestro bien, salvarnos la vida espiritual.</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Proverbios.15:32.</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El que tiene en poco la disciplina se desprecia a sí mismo,</a:t>
            </a:r>
            <a:r>
              <a:rPr lang="es-ES" b="1" dirty="0">
                <a:latin typeface="Maiandra GD" panose="020E0502030308020204" pitchFamily="34" charset="0"/>
              </a:rPr>
              <a:t> Pero el que escucha las reprensiones adquiere entendimiento. </a:t>
            </a:r>
          </a:p>
          <a:p>
            <a:r>
              <a:rPr lang="es-ES" b="1" dirty="0">
                <a:latin typeface="Maiandra GD" panose="020E0502030308020204" pitchFamily="34" charset="0"/>
              </a:rPr>
              <a:t>¿Qué tanto amamos la exhortación la represión hermanos?</a:t>
            </a:r>
          </a:p>
          <a:p>
            <a:r>
              <a:rPr lang="es-ES" b="1" dirty="0">
                <a:latin typeface="Maiandra GD" panose="020E0502030308020204" pitchFamily="34" charset="0"/>
              </a:rPr>
              <a:t>La reprensión es vida.</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ACA442B1-D308-FF57-1641-2ACE8D8A1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560"/>
            <a:ext cx="3428998" cy="5532439"/>
          </a:xfrm>
          <a:prstGeom prst="rect">
            <a:avLst/>
          </a:prstGeom>
        </p:spPr>
      </p:pic>
    </p:spTree>
    <p:extLst>
      <p:ext uri="{BB962C8B-B14F-4D97-AF65-F5344CB8AC3E}">
        <p14:creationId xmlns:p14="http://schemas.microsoft.com/office/powerpoint/2010/main" val="18673722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Proverbios.6:23.</a:t>
            </a:r>
          </a:p>
          <a:p>
            <a:r>
              <a:rPr lang="es-ES" b="1" dirty="0">
                <a:latin typeface="Maiandra GD" panose="020E0502030308020204" pitchFamily="34" charset="0"/>
              </a:rPr>
              <a:t>Porque el mandamiento es lámpara, y la enseñanza luz,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Y camino de vida las reprensiones de la instrucción,</a:t>
            </a:r>
            <a:r>
              <a:rPr lang="es-ES" b="1" dirty="0">
                <a:latin typeface="Maiandra GD" panose="020E0502030308020204" pitchFamily="34" charset="0"/>
              </a:rPr>
              <a:t> </a:t>
            </a:r>
          </a:p>
          <a:p>
            <a:r>
              <a:rPr lang="es-ES" b="1" dirty="0">
                <a:latin typeface="Maiandra GD" panose="020E0502030308020204" pitchFamily="34" charset="0"/>
              </a:rPr>
              <a:t>La represión da sabiduría.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Proverbios.29:15.</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La vara y la reprensión dan sabiduría,</a:t>
            </a:r>
            <a:r>
              <a:rPr lang="es-ES" b="1" dirty="0">
                <a:latin typeface="Maiandra GD" panose="020E0502030308020204" pitchFamily="34" charset="0"/>
              </a:rPr>
              <a:t> Pero el niño consentido avergüenza a su madre. </a:t>
            </a:r>
          </a:p>
          <a:p>
            <a:r>
              <a:rPr lang="es-ES" b="1" dirty="0">
                <a:latin typeface="Maiandra GD" panose="020E0502030308020204" pitchFamily="34" charset="0"/>
              </a:rPr>
              <a:t>No menospreciemos la reprensión hermanos.</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9029A34A-C238-B657-AE8C-395E2BC2F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4" cy="5532437"/>
          </a:xfrm>
          <a:prstGeom prst="rect">
            <a:avLst/>
          </a:prstGeom>
          <a:solidFill>
            <a:srgbClr val="00B0F0"/>
          </a:solidFill>
        </p:spPr>
      </p:pic>
    </p:spTree>
    <p:extLst>
      <p:ext uri="{BB962C8B-B14F-4D97-AF65-F5344CB8AC3E}">
        <p14:creationId xmlns:p14="http://schemas.microsoft.com/office/powerpoint/2010/main" val="31024688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Numeros.22:28-31.</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Entonces el SEÑOR abrió la boca del asna,</a:t>
            </a:r>
            <a:r>
              <a:rPr lang="es-ES" b="1" dirty="0">
                <a:latin typeface="Maiandra GD" panose="020E0502030308020204" pitchFamily="34" charset="0"/>
              </a:rPr>
              <a:t> la cual dijo a Balaam: «¿Qué te he hecho yo que me has golpeado estas tres veces?».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V.29.</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Y Balaam respondió al asna: «Porque te has burlado de mí.</a:t>
            </a:r>
            <a:r>
              <a:rPr lang="es-ES" b="1" dirty="0">
                <a:latin typeface="Maiandra GD" panose="020E0502030308020204" pitchFamily="34" charset="0"/>
              </a:rPr>
              <a:t> Ojalá tuviera una espada en mi mano, que ahora mismo te mataría».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V.30.</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ED353BFA-AEEE-D7A8-1E6F-7133B8D11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9"/>
          </a:xfrm>
          <a:prstGeom prst="rect">
            <a:avLst/>
          </a:prstGeom>
        </p:spPr>
      </p:pic>
    </p:spTree>
    <p:extLst>
      <p:ext uri="{BB962C8B-B14F-4D97-AF65-F5344CB8AC3E}">
        <p14:creationId xmlns:p14="http://schemas.microsoft.com/office/powerpoint/2010/main" val="12953523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Y el asna dijo a Balaam: «¿No soy yo tu asna, y sobre mí has cabalgado toda tu vida hasta hoy?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¿He tenido la costumbre de portarme así contigo?». «No», respondió Balaam.</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V.31.</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Entonces el SEÑOR abrió los ojos de Balaam, y él vio al ángel del SEÑOR de pie en el camino,</a:t>
            </a:r>
            <a:r>
              <a:rPr lang="es-ES" b="1" dirty="0">
                <a:latin typeface="Maiandra GD" panose="020E0502030308020204" pitchFamily="34" charset="0"/>
              </a:rPr>
              <a:t> con la espada desenvainada en su mano, e inclinándose, se postró rostro en tierra; </a:t>
            </a:r>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2B09AB66-3A4D-B77E-6E7E-955B961DD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7"/>
          </a:xfrm>
          <a:prstGeom prst="rect">
            <a:avLst/>
          </a:prstGeom>
        </p:spPr>
      </p:pic>
    </p:spTree>
    <p:extLst>
      <p:ext uri="{BB962C8B-B14F-4D97-AF65-F5344CB8AC3E}">
        <p14:creationId xmlns:p14="http://schemas.microsoft.com/office/powerpoint/2010/main" val="18344787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Cuando no usamos el entendimiento somos como el animal.</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Salmos.32:9.</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No seas como el caballo o como el mulo, que no tienen entendimiento;</a:t>
            </a:r>
            <a:r>
              <a:rPr lang="es-ES" b="1" dirty="0">
                <a:latin typeface="Maiandra GD" panose="020E0502030308020204" pitchFamily="34" charset="0"/>
              </a:rPr>
              <a:t> Cuyos arreos incluyen brida y freno para sujetarlos, Porque si no, no se acercan a ti. </a:t>
            </a:r>
          </a:p>
          <a:p>
            <a:r>
              <a:rPr lang="es-ES" b="1" dirty="0">
                <a:latin typeface="Maiandra GD" panose="020E0502030308020204" pitchFamily="34" charset="0"/>
              </a:rPr>
              <a:t>Aquel que acepta la reprensión es sabio.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Proverbios.15:31.</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8" name="Imagen 7">
            <a:extLst>
              <a:ext uri="{FF2B5EF4-FFF2-40B4-BE49-F238E27FC236}">
                <a16:creationId xmlns:a16="http://schemas.microsoft.com/office/drawing/2014/main" id="{E8F1F6E7-370E-9C53-5F97-4B89C4040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25562"/>
            <a:ext cx="3429004" cy="5532436"/>
          </a:xfrm>
          <a:prstGeom prst="rect">
            <a:avLst/>
          </a:prstGeom>
          <a:solidFill>
            <a:srgbClr val="C00000"/>
          </a:solidFill>
        </p:spPr>
      </p:pic>
    </p:spTree>
    <p:extLst>
      <p:ext uri="{BB962C8B-B14F-4D97-AF65-F5344CB8AC3E}">
        <p14:creationId xmlns:p14="http://schemas.microsoft.com/office/powerpoint/2010/main" val="6925590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Aquel cuyo oído escucha las reprensiones</a:t>
            </a:r>
            <a:r>
              <a:rPr lang="es-ES" b="1" dirty="0">
                <a:latin typeface="Maiandra GD" panose="020E0502030308020204" pitchFamily="34" charset="0"/>
              </a:rPr>
              <a:t> de la vida Morará entre los sabios. </a:t>
            </a:r>
          </a:p>
          <a:p>
            <a:r>
              <a:rPr lang="es-ES" b="1" dirty="0">
                <a:latin typeface="Maiandra GD" panose="020E0502030308020204" pitchFamily="34" charset="0"/>
              </a:rPr>
              <a:t>Fue un milagro; Dios abrió la boca del animal para que hablara con voz de hombre. </a:t>
            </a:r>
          </a:p>
          <a:p>
            <a:r>
              <a:rPr lang="es-ES" b="1" dirty="0">
                <a:latin typeface="Maiandra GD" panose="020E0502030308020204" pitchFamily="34" charset="0"/>
              </a:rPr>
              <a:t>Moisés registró este milagro; el apóstol Pedro, hombre inspirado, dice que así fue.</a:t>
            </a:r>
          </a:p>
          <a:p>
            <a:r>
              <a:rPr lang="es-ES" b="1" dirty="0">
                <a:latin typeface="Maiandra GD" panose="020E0502030308020204" pitchFamily="34" charset="0"/>
              </a:rPr>
              <a:t>Lamentablemente cuando Él hombre se endurece por el engaño del pecado ningún medio lo hará volver.</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F7F663E-DB69-B4D6-4FA1-777A0FCF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561"/>
            <a:ext cx="3428998" cy="5532439"/>
          </a:xfrm>
          <a:prstGeom prst="rect">
            <a:avLst/>
          </a:prstGeom>
          <a:solidFill>
            <a:srgbClr val="00B050"/>
          </a:solidFill>
        </p:spPr>
      </p:pic>
    </p:spTree>
    <p:extLst>
      <p:ext uri="{BB962C8B-B14F-4D97-AF65-F5344CB8AC3E}">
        <p14:creationId xmlns:p14="http://schemas.microsoft.com/office/powerpoint/2010/main" val="29279414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NO MENOSPRECIEMOS LA REPRENCIÓN. II PEDRO.2:16.</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Hebreos.3:12-13.</a:t>
            </a:r>
          </a:p>
          <a:p>
            <a:r>
              <a:rPr lang="es-ES" b="1" dirty="0">
                <a:latin typeface="Maiandra GD" panose="020E0502030308020204" pitchFamily="34" charset="0"/>
              </a:rPr>
              <a:t>Tengan cuidado, hermanos, no sea que en alguno de ustedes haya un corazón malo de incredulidad,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para apartarse del Dios vivo.</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V.13.</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Antes, exhórtense los unos a los otros cada día, mientras todavía se dice: «Hoy»;</a:t>
            </a:r>
            <a:r>
              <a:rPr lang="es-ES" b="1" dirty="0">
                <a:latin typeface="Maiandra GD" panose="020E0502030308020204" pitchFamily="34" charset="0"/>
              </a:rPr>
              <a:t> no sea que alguno de ustedes sea endurecido por el engaño del pecado.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3C50D53A-1FC5-DDE0-E7A7-5453AE856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3" cy="5532437"/>
          </a:xfrm>
          <a:prstGeom prst="rect">
            <a:avLst/>
          </a:prstGeom>
          <a:solidFill>
            <a:srgbClr val="7030A0"/>
          </a:solidFill>
        </p:spPr>
      </p:pic>
    </p:spTree>
    <p:extLst>
      <p:ext uri="{BB962C8B-B14F-4D97-AF65-F5344CB8AC3E}">
        <p14:creationId xmlns:p14="http://schemas.microsoft.com/office/powerpoint/2010/main" val="2056684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LA ENSEÑANZA DE ESTOS FALSOS ES SIN PROVECHO.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Estos son manantiales sin agua,</a:t>
            </a:r>
            <a:r>
              <a:rPr lang="es-ES" b="1" dirty="0">
                <a:latin typeface="Maiandra GD" panose="020E0502030308020204" pitchFamily="34" charset="0"/>
              </a:rPr>
              <a:t> bruma impulsada por una tormenta, para quienes está reservada la oscuridad de las tinieblas. </a:t>
            </a:r>
          </a:p>
          <a:p>
            <a:r>
              <a:rPr lang="es-ES" b="1" dirty="0">
                <a:latin typeface="Maiandra GD" panose="020E0502030308020204" pitchFamily="34" charset="0"/>
              </a:rPr>
              <a:t>La enseñanza de estos falsos maestros era sin provecho verdadero y duradero; contenía promesas huecas. </a:t>
            </a:r>
          </a:p>
          <a:p>
            <a:r>
              <a:rPr lang="es-ES" b="1" dirty="0">
                <a:latin typeface="Maiandra GD" panose="020E0502030308020204" pitchFamily="34" charset="0"/>
              </a:rPr>
              <a:t>Todo era vanidad y mentira.</a:t>
            </a:r>
          </a:p>
          <a:p>
            <a:r>
              <a:rPr lang="es-ES" b="1" dirty="0">
                <a:latin typeface="Maiandra GD" panose="020E0502030308020204" pitchFamily="34" charset="0"/>
              </a:rPr>
              <a:t>Cuando Él cristiano deja a Dios, la verdadera fuente de agua viva.</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CD783EE4-C6E4-6BAE-ED0A-21A09E560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0"/>
            <a:ext cx="3429000" cy="5532437"/>
          </a:xfrm>
          <a:prstGeom prst="rect">
            <a:avLst/>
          </a:prstGeom>
        </p:spPr>
      </p:pic>
    </p:spTree>
    <p:extLst>
      <p:ext uri="{BB962C8B-B14F-4D97-AF65-F5344CB8AC3E}">
        <p14:creationId xmlns:p14="http://schemas.microsoft.com/office/powerpoint/2010/main" val="661515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6600" b="1" u="sng" dirty="0">
                <a:effectLst>
                  <a:outerShdw blurRad="38100" dist="38100" dir="2700000" algn="tl">
                    <a:srgbClr val="000000">
                      <a:alpha val="43137"/>
                    </a:srgbClr>
                  </a:outerShdw>
                </a:effectLst>
                <a:latin typeface="Maiandra GD" panose="020E0502030308020204" pitchFamily="34" charset="0"/>
              </a:rPr>
              <a:t>INTRODUCCIÓN:</a:t>
            </a:r>
            <a:endParaRPr lang="es-NI" sz="6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Romanos.16:18.</a:t>
            </a:r>
          </a:p>
          <a:p>
            <a:r>
              <a:rPr lang="es-ES" b="1" dirty="0">
                <a:latin typeface="Maiandra GD" panose="020E0502030308020204" pitchFamily="34" charset="0"/>
              </a:rPr>
              <a:t>Porque los tales son esclavos, no de Cristo nuestro Señor, sino de sus propios apetitos,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por medio de palabras suaves y lisonjeras engañan los corazones de los ingenuos.</a:t>
            </a:r>
          </a:p>
          <a:p>
            <a:r>
              <a:rPr lang="es-ES" b="1" dirty="0">
                <a:latin typeface="Maiandra GD" panose="020E0502030308020204" pitchFamily="34" charset="0"/>
              </a:rPr>
              <a:t>Ellos no piensan en la salvación de las personas. </a:t>
            </a:r>
          </a:p>
          <a:p>
            <a:r>
              <a:rPr lang="es-ES" b="1" dirty="0">
                <a:latin typeface="Maiandra GD" panose="020E0502030308020204" pitchFamily="34" charset="0"/>
              </a:rPr>
              <a:t>“Y se han extraviado". </a:t>
            </a:r>
          </a:p>
          <a:p>
            <a:r>
              <a:rPr lang="es-ES" b="1" dirty="0">
                <a:latin typeface="Maiandra GD" panose="020E0502030308020204" pitchFamily="34" charset="0"/>
              </a:rPr>
              <a:t>La misma palabra griega se emplea en. </a:t>
            </a:r>
          </a:p>
        </p:txBody>
      </p:sp>
      <p:pic>
        <p:nvPicPr>
          <p:cNvPr id="3" name="Imagen 2">
            <a:extLst>
              <a:ext uri="{FF2B5EF4-FFF2-40B4-BE49-F238E27FC236}">
                <a16:creationId xmlns:a16="http://schemas.microsoft.com/office/drawing/2014/main" id="{9DC3D88E-045D-C16D-0EF9-CE6BEB530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7"/>
          </a:xfrm>
          <a:prstGeom prst="rect">
            <a:avLst/>
          </a:prstGeom>
        </p:spPr>
      </p:pic>
    </p:spTree>
    <p:extLst>
      <p:ext uri="{BB962C8B-B14F-4D97-AF65-F5344CB8AC3E}">
        <p14:creationId xmlns:p14="http://schemas.microsoft.com/office/powerpoint/2010/main" val="1149484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LA ENSEÑANZA DE ESTOS FALSOS ES SIN PROVECHO.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No le queda nada sino cavar para sí mismo cisternas rotas que no retienen agua.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Jeremias.2:13.</a:t>
            </a:r>
          </a:p>
          <a:p>
            <a:r>
              <a:rPr lang="es-ES" b="1" dirty="0">
                <a:latin typeface="Maiandra GD" panose="020E0502030308020204" pitchFamily="34" charset="0"/>
              </a:rPr>
              <a:t>«Porque dos males ha hecho Mi pueblo: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Me han abandonado a Mí, Fuente de aguas vivas,</a:t>
            </a:r>
            <a:r>
              <a:rPr lang="es-ES" b="1" dirty="0">
                <a:latin typeface="Maiandra GD" panose="020E0502030308020204" pitchFamily="34" charset="0"/>
              </a:rPr>
              <a:t> Y han cavado para sí cisternas, Cisternas agrietadas que no retienen el agua.  </a:t>
            </a:r>
          </a:p>
          <a:p>
            <a:r>
              <a:rPr lang="es-ES" b="1" dirty="0">
                <a:latin typeface="Maiandra GD" panose="020E0502030308020204" pitchFamily="34" charset="0"/>
              </a:rPr>
              <a:t>Jesucristo es la verdadera agua de vida.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Juan.4:10-14.</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28BB7C38-847B-244F-566B-B7FCFF792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325561"/>
            <a:ext cx="3429002" cy="5532436"/>
          </a:xfrm>
          <a:prstGeom prst="rect">
            <a:avLst/>
          </a:prstGeom>
        </p:spPr>
      </p:pic>
    </p:spTree>
    <p:extLst>
      <p:ext uri="{BB962C8B-B14F-4D97-AF65-F5344CB8AC3E}">
        <p14:creationId xmlns:p14="http://schemas.microsoft.com/office/powerpoint/2010/main" val="3868797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LA ENSEÑANZA DE ESTOS FALSOS ES SIN PROVECHO.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Jesús le respondió: «Si tú conocieras el don de Dios, y quién es el que te dice: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“Dame de beber”, tú le habrías pedido a Él, y Él te hubiera dado agua viva».</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V.11.</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Ella le dijo*: «Señor, no tienes con qué sacarla,</a:t>
            </a:r>
            <a:r>
              <a:rPr lang="es-ES" b="1" dirty="0">
                <a:latin typeface="Maiandra GD" panose="020E0502030308020204" pitchFamily="34" charset="0"/>
              </a:rPr>
              <a:t> y el pozo es hondo; ¿de dónde, pues, tienes esa agua viva? </a:t>
            </a:r>
          </a:p>
          <a:p>
            <a:r>
              <a:rPr lang="es-ES" b="1" dirty="0">
                <a:latin typeface="Maiandra GD" panose="020E0502030308020204" pitchFamily="34" charset="0"/>
              </a:rPr>
              <a:t>La mujer samaritana no entendía lo que Jesús le dijo.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V.12.</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DBF23976-23D6-458B-9F5D-31BF7E1DC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7"/>
          </a:xfrm>
          <a:prstGeom prst="rect">
            <a:avLst/>
          </a:prstGeom>
        </p:spPr>
      </p:pic>
    </p:spTree>
    <p:extLst>
      <p:ext uri="{BB962C8B-B14F-4D97-AF65-F5344CB8AC3E}">
        <p14:creationId xmlns:p14="http://schemas.microsoft.com/office/powerpoint/2010/main" val="2265763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LA ENSEÑANZA DE ESTOS FALSOS ES SIN PROVECHO.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fontScale="92500" lnSpcReduction="10000"/>
          </a:bodyPr>
          <a:lstStyle/>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»¿Acaso eres Tú mayor que nuestro padre Jacob,</a:t>
            </a:r>
            <a:r>
              <a:rPr lang="es-ES" b="1" dirty="0">
                <a:latin typeface="Maiandra GD" panose="020E0502030308020204" pitchFamily="34" charset="0"/>
              </a:rPr>
              <a:t> que nos dio el pozo del cual bebió él mismo, y sus hijos, y sus ganados?».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V.13.</a:t>
            </a:r>
            <a:r>
              <a:rPr lang="es-ES" b="1" dirty="0">
                <a:latin typeface="Maiandra GD" panose="020E0502030308020204" pitchFamily="34" charset="0"/>
              </a:rPr>
              <a:t>  </a:t>
            </a:r>
          </a:p>
          <a:p>
            <a:r>
              <a:rPr lang="es-ES" b="1" dirty="0">
                <a:latin typeface="Maiandra GD" panose="020E0502030308020204" pitchFamily="34" charset="0"/>
              </a:rPr>
              <a:t>Jesús le respondió: «Todo el que beba de esta </a:t>
            </a:r>
            <a:r>
              <a:rPr lang="es-ES" b="1" u="sng" dirty="0">
                <a:solidFill>
                  <a:schemeClr val="bg1"/>
                </a:solidFill>
                <a:highlight>
                  <a:srgbClr val="800080"/>
                </a:highlight>
                <a:latin typeface="Maiandra GD" panose="020E0502030308020204" pitchFamily="34" charset="0"/>
              </a:rPr>
              <a:t>agua volverá a tener sed,</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V.14.</a:t>
            </a:r>
            <a:r>
              <a:rPr lang="es-ES" b="1" dirty="0">
                <a:latin typeface="Maiandra GD" panose="020E0502030308020204" pitchFamily="34" charset="0"/>
              </a:rPr>
              <a:t>  </a:t>
            </a:r>
          </a:p>
          <a:p>
            <a:r>
              <a:rPr lang="es-ES" b="1" dirty="0">
                <a:latin typeface="Maiandra GD" panose="020E0502030308020204" pitchFamily="34" charset="0"/>
              </a:rPr>
              <a:t>pero el que beba del agua que Yo le daré, no tendrá sed jamás,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sino que el agua que Yo le daré se convertirá en él en una fuente de agua que brota para vida eterna».</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0A1B1215-A87D-301A-70D1-81FF57B50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9"/>
          </a:xfrm>
          <a:prstGeom prst="rect">
            <a:avLst/>
          </a:prstGeom>
        </p:spPr>
      </p:pic>
    </p:spTree>
    <p:extLst>
      <p:ext uri="{BB962C8B-B14F-4D97-AF65-F5344CB8AC3E}">
        <p14:creationId xmlns:p14="http://schemas.microsoft.com/office/powerpoint/2010/main" val="3518393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LA ENSEÑANZA DE ESTOS FALSOS ES SIN PROVECHO.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fontScale="925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Juan.7:37-38.</a:t>
            </a:r>
          </a:p>
          <a:p>
            <a:r>
              <a:rPr lang="es-ES" b="1" dirty="0">
                <a:latin typeface="Maiandra GD" panose="020E0502030308020204" pitchFamily="34" charset="0"/>
              </a:rPr>
              <a:t>En el último día, el gran día de la fiesta, Jesús puesto en pie, exclamó en alta voz: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«Si alguien tiene sed, que venga a Mí y beba.</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V.38.</a:t>
            </a:r>
          </a:p>
          <a:p>
            <a:r>
              <a:rPr lang="es-ES" b="1" dirty="0">
                <a:latin typeface="Maiandra GD" panose="020E0502030308020204" pitchFamily="34" charset="0"/>
              </a:rPr>
              <a:t>»El que cree en Mí, como ha dicho la Escritura: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“De lo más profundo de su ser brotarán ríos de agua viva”».</a:t>
            </a:r>
            <a:r>
              <a:rPr lang="es-ES" b="1" dirty="0">
                <a:latin typeface="Maiandra GD" panose="020E0502030308020204" pitchFamily="34" charset="0"/>
              </a:rPr>
              <a:t> </a:t>
            </a:r>
          </a:p>
          <a:p>
            <a:r>
              <a:rPr lang="es-ES" b="1" dirty="0">
                <a:latin typeface="Maiandra GD" panose="020E0502030308020204" pitchFamily="34" charset="0"/>
              </a:rPr>
              <a:t>Son manantiales sin agua esto es, sin ningún beneficio para los demás. </a:t>
            </a:r>
          </a:p>
          <a:p>
            <a:r>
              <a:rPr lang="es-ES" b="1" dirty="0">
                <a:latin typeface="Maiandra GD" panose="020E0502030308020204" pitchFamily="34" charset="0"/>
              </a:rPr>
              <a:t>Un manantial sin agua no sirve para nada. </a:t>
            </a:r>
          </a:p>
        </p:txBody>
      </p:sp>
      <p:pic>
        <p:nvPicPr>
          <p:cNvPr id="6" name="Imagen 5">
            <a:extLst>
              <a:ext uri="{FF2B5EF4-FFF2-40B4-BE49-F238E27FC236}">
                <a16:creationId xmlns:a16="http://schemas.microsoft.com/office/drawing/2014/main" id="{57BE25A5-286C-F26D-5423-442DA97E4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 y="1325560"/>
            <a:ext cx="3419059" cy="5532437"/>
          </a:xfrm>
          <a:prstGeom prst="rect">
            <a:avLst/>
          </a:prstGeom>
        </p:spPr>
      </p:pic>
    </p:spTree>
    <p:extLst>
      <p:ext uri="{BB962C8B-B14F-4D97-AF65-F5344CB8AC3E}">
        <p14:creationId xmlns:p14="http://schemas.microsoft.com/office/powerpoint/2010/main" val="638550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fontScale="90000"/>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ESTOS FALSOS MAESTROS TIENEN SU CASTIGO ASEGURADO.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Son bruma impulsada por una tormenta,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para quienes está reservada la oscuridad de las tinieblas esto es referencia a su condición,</a:t>
            </a:r>
            <a:r>
              <a:rPr lang="es-ES" b="1" dirty="0">
                <a:latin typeface="Maiandra GD" panose="020E0502030308020204" pitchFamily="34" charset="0"/>
              </a:rPr>
              <a:t> cual condición producirá castigo divino. </a:t>
            </a:r>
          </a:p>
          <a:p>
            <a:r>
              <a:rPr lang="es-ES" b="1" dirty="0">
                <a:latin typeface="Maiandra GD" panose="020E0502030308020204" pitchFamily="34" charset="0"/>
              </a:rPr>
              <a:t>Son personas inconstantes en sus caminos, ya que son llevados por do quiera de todo error.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Santiago.1:8.</a:t>
            </a:r>
          </a:p>
          <a:p>
            <a:r>
              <a:rPr lang="es-ES" b="1" dirty="0">
                <a:latin typeface="Maiandra GD" panose="020E0502030308020204" pitchFamily="34" charset="0"/>
              </a:rPr>
              <a:t>siendo hombre de doble ánimo,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inestable en todos sus caminos.</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667753F1-A22E-B557-4490-B52D9BC81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6" cy="5532437"/>
          </a:xfrm>
          <a:prstGeom prst="rect">
            <a:avLst/>
          </a:prstGeom>
        </p:spPr>
      </p:pic>
    </p:spTree>
    <p:extLst>
      <p:ext uri="{BB962C8B-B14F-4D97-AF65-F5344CB8AC3E}">
        <p14:creationId xmlns:p14="http://schemas.microsoft.com/office/powerpoint/2010/main" val="2717382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fontScale="90000"/>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ESTOS FALSOS MAESTROS TIENEN SU CASTIGO ASEGURADO.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La frase “oscuridad de las tinieblas” denota el castigo horrendo que tales personas recibirán. </a:t>
            </a:r>
          </a:p>
          <a:p>
            <a:r>
              <a:rPr lang="es-ES" b="1" dirty="0">
                <a:latin typeface="Maiandra GD" panose="020E0502030308020204" pitchFamily="34" charset="0"/>
              </a:rPr>
              <a:t>Como tan cierto fue el castigo de:</a:t>
            </a:r>
          </a:p>
          <a:p>
            <a:r>
              <a:rPr lang="es-ES" b="1" dirty="0">
                <a:latin typeface="Maiandra GD" panose="020E0502030308020204" pitchFamily="34" charset="0"/>
              </a:rPr>
              <a:t>Los ángeles que pecaron.</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Pedro.2:4.</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Porque Dios no perdonó a los ángeles cuando pecaron,</a:t>
            </a:r>
            <a:r>
              <a:rPr lang="es-ES" b="1" dirty="0">
                <a:latin typeface="Maiandra GD" panose="020E0502030308020204" pitchFamily="34" charset="0"/>
              </a:rPr>
              <a:t> sino que los arrojó al infierno y los entregó a fosos de tinieblas, reservados para juicio.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667753F1-A22E-B557-4490-B52D9BC81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6" cy="5532437"/>
          </a:xfrm>
          <a:prstGeom prst="rect">
            <a:avLst/>
          </a:prstGeom>
        </p:spPr>
      </p:pic>
    </p:spTree>
    <p:extLst>
      <p:ext uri="{BB962C8B-B14F-4D97-AF65-F5344CB8AC3E}">
        <p14:creationId xmlns:p14="http://schemas.microsoft.com/office/powerpoint/2010/main" val="15829363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fontScale="90000"/>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ESTOS FALSOS MAESTROS TIENEN SU CASTIGO ASEGURADO.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De igual manera cuándo vivió Noe.</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Pedro.2:5.</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Tampoco perdonó al mundo antiguo, sino que guardó a Noé,</a:t>
            </a:r>
            <a:r>
              <a:rPr lang="es-ES" b="1" dirty="0">
                <a:latin typeface="Maiandra GD" panose="020E0502030308020204" pitchFamily="34" charset="0"/>
              </a:rPr>
              <a:t> un predicador de justicia, con otros siete, cuando trajo el diluvio sobre el mundo de los impíos. </a:t>
            </a:r>
          </a:p>
          <a:p>
            <a:r>
              <a:rPr lang="es-ES" b="1" dirty="0">
                <a:latin typeface="Maiandra GD" panose="020E0502030308020204" pitchFamily="34" charset="0"/>
              </a:rPr>
              <a:t>Dios castigo al mundo antiguo por su rebeldía.</a:t>
            </a:r>
          </a:p>
          <a:p>
            <a:r>
              <a:rPr lang="es-ES" b="1" dirty="0">
                <a:latin typeface="Maiandra GD" panose="020E0502030308020204" pitchFamily="34" charset="0"/>
              </a:rPr>
              <a:t>También a Sodoma y Gomorra.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Pedro.2:6.</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6" name="Imagen 5">
            <a:extLst>
              <a:ext uri="{FF2B5EF4-FFF2-40B4-BE49-F238E27FC236}">
                <a16:creationId xmlns:a16="http://schemas.microsoft.com/office/drawing/2014/main" id="{7116B344-94C4-0B12-77F8-DE60C35B9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319675" cy="5532436"/>
          </a:xfrm>
          <a:prstGeom prst="rect">
            <a:avLst/>
          </a:prstGeom>
        </p:spPr>
      </p:pic>
    </p:spTree>
    <p:extLst>
      <p:ext uri="{BB962C8B-B14F-4D97-AF65-F5344CB8AC3E}">
        <p14:creationId xmlns:p14="http://schemas.microsoft.com/office/powerpoint/2010/main" val="30502620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fontScale="90000"/>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ESTOS FALSOS MAESTROS TIENEN SU CASTIGO ASEGURADO. II PEDRO.2:17.</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También condenó a la destrucción las ciudades de Sodoma y Gomorra,</a:t>
            </a:r>
            <a:r>
              <a:rPr lang="es-ES" b="1" dirty="0">
                <a:latin typeface="Maiandra GD" panose="020E0502030308020204" pitchFamily="34" charset="0"/>
              </a:rPr>
              <a:t> reduciéndolas a cenizas, poniéndolas de ejemplo para los que habrían de vivir impíamente después.</a:t>
            </a:r>
          </a:p>
          <a:p>
            <a:r>
              <a:rPr lang="es-ES" b="1" dirty="0">
                <a:latin typeface="Maiandra GD" panose="020E0502030308020204" pitchFamily="34" charset="0"/>
              </a:rPr>
              <a:t>Todos estos ejemplos están para que miremos el fin de aquellos que abandonan el camino recto. </a:t>
            </a:r>
          </a:p>
          <a:p>
            <a:r>
              <a:rPr lang="es-ES" b="1" dirty="0">
                <a:latin typeface="Maiandra GD" panose="020E0502030308020204" pitchFamily="34" charset="0"/>
              </a:rPr>
              <a:t>Estas descripciones están en muchos hoy en día, esto es, aquellos que han apostatado de la fe.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3FA8DD4D-CABC-6402-BB7D-3C10C56F9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7623"/>
            <a:ext cx="3429000" cy="5532437"/>
          </a:xfrm>
          <a:prstGeom prst="rect">
            <a:avLst/>
          </a:prstGeom>
        </p:spPr>
      </p:pic>
    </p:spTree>
    <p:extLst>
      <p:ext uri="{BB962C8B-B14F-4D97-AF65-F5344CB8AC3E}">
        <p14:creationId xmlns:p14="http://schemas.microsoft.com/office/powerpoint/2010/main" val="39513381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ENGAÑAN CON PALABRAS SUAVES. II PEDRO.2:18.</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Pues hablando con arrogancia y vanidad, seducen mediante deseos carnales,</a:t>
            </a:r>
            <a:r>
              <a:rPr lang="es-ES" b="1" dirty="0">
                <a:latin typeface="Maiandra GD" panose="020E0502030308020204" pitchFamily="34" charset="0"/>
              </a:rPr>
              <a:t> por sensualidad, a los que hace poco escaparon de los que viven en el error. </a:t>
            </a:r>
          </a:p>
          <a:p>
            <a:r>
              <a:rPr lang="es-ES" b="1" dirty="0">
                <a:latin typeface="Maiandra GD" panose="020E0502030308020204" pitchFamily="34" charset="0"/>
              </a:rPr>
              <a:t>Estos usan de halagos, para seducir a las personas.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Judas.16.</a:t>
            </a:r>
          </a:p>
          <a:p>
            <a:r>
              <a:rPr lang="es-ES" b="1" dirty="0">
                <a:latin typeface="Maiandra GD" panose="020E0502030308020204" pitchFamily="34" charset="0"/>
              </a:rPr>
              <a:t>Estos son murmuradores, criticones, que andan tras sus propias pasiones. Hablan con arrogancia,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adulando a la gente para obtener beneficio.</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5AE758D3-E325-F4B4-B137-35BC864DE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3" cy="5532439"/>
          </a:xfrm>
          <a:prstGeom prst="rect">
            <a:avLst/>
          </a:prstGeom>
          <a:solidFill>
            <a:srgbClr val="92D050"/>
          </a:solidFill>
        </p:spPr>
      </p:pic>
    </p:spTree>
    <p:extLst>
      <p:ext uri="{BB962C8B-B14F-4D97-AF65-F5344CB8AC3E}">
        <p14:creationId xmlns:p14="http://schemas.microsoft.com/office/powerpoint/2010/main" val="5399355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ENGAÑAN CON PALABRAS SUAVES. II PEDRO.2:18.</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“A los que hace poco escaparon del error". </a:t>
            </a:r>
          </a:p>
          <a:p>
            <a:r>
              <a:rPr lang="es-ES" b="1" dirty="0">
                <a:latin typeface="Maiandra GD" panose="020E0502030308020204" pitchFamily="34" charset="0"/>
              </a:rPr>
              <a:t>Se hace referencia a recién convertidos, a bebés en Cristo.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Efesios.4:14.</a:t>
            </a:r>
          </a:p>
          <a:p>
            <a:r>
              <a:rPr lang="es-ES" b="1" dirty="0">
                <a:latin typeface="Maiandra GD" panose="020E0502030308020204" pitchFamily="34" charset="0"/>
              </a:rPr>
              <a:t>Entonces ya no seremos niños, sacudidos por las olas y llevados de aquí para allá por todo viento de doctrina,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 la astucia de los hombres, por las artimañas engañosas del error.</a:t>
            </a:r>
            <a:r>
              <a:rPr lang="es-ES" b="1" dirty="0">
                <a:latin typeface="Maiandra GD" panose="020E0502030308020204" pitchFamily="34" charset="0"/>
              </a:rPr>
              <a:t> </a:t>
            </a:r>
          </a:p>
          <a:p>
            <a:r>
              <a:rPr lang="es-ES" b="1" dirty="0">
                <a:latin typeface="Maiandra GD" panose="020E0502030308020204" pitchFamily="34" charset="0"/>
              </a:rPr>
              <a:t>No es fácil seducir a maduros y firmes en la fe.</a:t>
            </a:r>
          </a:p>
        </p:txBody>
      </p:sp>
      <p:pic>
        <p:nvPicPr>
          <p:cNvPr id="3" name="Imagen 2">
            <a:extLst>
              <a:ext uri="{FF2B5EF4-FFF2-40B4-BE49-F238E27FC236}">
                <a16:creationId xmlns:a16="http://schemas.microsoft.com/office/drawing/2014/main" id="{A6D46DFF-804D-9A5E-1410-DD4B1E3B5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4" cy="5532436"/>
          </a:xfrm>
          <a:prstGeom prst="rect">
            <a:avLst/>
          </a:prstGeom>
          <a:solidFill>
            <a:srgbClr val="00B0F0"/>
          </a:solidFill>
        </p:spPr>
      </p:pic>
    </p:spTree>
    <p:extLst>
      <p:ext uri="{BB962C8B-B14F-4D97-AF65-F5344CB8AC3E}">
        <p14:creationId xmlns:p14="http://schemas.microsoft.com/office/powerpoint/2010/main" val="18788612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6600" b="1" u="sng" dirty="0">
                <a:effectLst>
                  <a:outerShdw blurRad="38100" dist="38100" dir="2700000" algn="tl">
                    <a:srgbClr val="000000">
                      <a:alpha val="43137"/>
                    </a:srgbClr>
                  </a:outerShdw>
                </a:effectLst>
                <a:latin typeface="Maiandra GD" panose="020E0502030308020204" pitchFamily="34" charset="0"/>
              </a:rPr>
              <a:t>INTRODUCCIÓN:</a:t>
            </a:r>
            <a:endParaRPr lang="es-NI" sz="6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Marcos.12:24.</a:t>
            </a:r>
          </a:p>
          <a:p>
            <a:r>
              <a:rPr lang="es-ES" b="1" dirty="0">
                <a:latin typeface="Maiandra GD" panose="020E0502030308020204" pitchFamily="34" charset="0"/>
              </a:rPr>
              <a:t>Jesús les dijo: «¿No es esta la razón por la que están ustedes equivocados: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que no entienden las Escrituras ni el poder de Dios?</a:t>
            </a:r>
            <a:r>
              <a:rPr lang="es-ES" b="1" dirty="0">
                <a:latin typeface="Maiandra GD" panose="020E0502030308020204" pitchFamily="34" charset="0"/>
              </a:rPr>
              <a:t>  </a:t>
            </a:r>
          </a:p>
          <a:p>
            <a:r>
              <a:rPr lang="es-ES" b="1" dirty="0">
                <a:latin typeface="Maiandra GD" panose="020E0502030308020204" pitchFamily="34" charset="0"/>
              </a:rPr>
              <a:t>(“Erréis"). Eran apóstatas.</a:t>
            </a:r>
          </a:p>
          <a:p>
            <a:r>
              <a:rPr lang="es-ES" b="1" dirty="0">
                <a:latin typeface="Maiandra GD" panose="020E0502030308020204" pitchFamily="34" charset="0"/>
              </a:rPr>
              <a:t>Erraban no daban al blanco.</a:t>
            </a:r>
          </a:p>
          <a:p>
            <a:r>
              <a:rPr lang="es-ES" b="1" dirty="0">
                <a:latin typeface="Maiandra GD" panose="020E0502030308020204" pitchFamily="34" charset="0"/>
              </a:rPr>
              <a:t>Cuando nos desviamos dejándonos llevar por los falsos maestros.</a:t>
            </a:r>
          </a:p>
          <a:p>
            <a:r>
              <a:rPr lang="es-ES" b="1" dirty="0">
                <a:latin typeface="Maiandra GD" panose="020E0502030308020204" pitchFamily="34" charset="0"/>
              </a:rPr>
              <a:t>Hemos dejaba el camino recto que Dios nos enseñó.</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25561A73-3722-3699-048F-D8E3702F0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4" cy="5532437"/>
          </a:xfrm>
          <a:prstGeom prst="rect">
            <a:avLst/>
          </a:prstGeom>
        </p:spPr>
      </p:pic>
    </p:spTree>
    <p:extLst>
      <p:ext uri="{BB962C8B-B14F-4D97-AF65-F5344CB8AC3E}">
        <p14:creationId xmlns:p14="http://schemas.microsoft.com/office/powerpoint/2010/main" val="25760533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ENGAÑAN CON PALABRAS SUAVES. II PEDRO.2:18.</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En muchos casos son los inconstantes.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Pedro.2:14.</a:t>
            </a:r>
          </a:p>
          <a:p>
            <a:r>
              <a:rPr lang="es-ES" b="1" dirty="0">
                <a:latin typeface="Maiandra GD" panose="020E0502030308020204" pitchFamily="34" charset="0"/>
              </a:rPr>
              <a:t>Tienen los ojos llenos de adulterio y nunca cesan de pecar. Seducen a las almas inestables.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Tienen un corazón ejercitado en la avaricia; son hijos de maldición.</a:t>
            </a:r>
            <a:r>
              <a:rPr lang="es-ES" b="1" dirty="0">
                <a:latin typeface="Maiandra GD" panose="020E0502030308020204" pitchFamily="34" charset="0"/>
              </a:rPr>
              <a:t> </a:t>
            </a:r>
          </a:p>
          <a:p>
            <a:r>
              <a:rPr lang="es-ES" b="1" dirty="0">
                <a:latin typeface="Maiandra GD" panose="020E0502030308020204" pitchFamily="34" charset="0"/>
              </a:rPr>
              <a:t>Por eso debemos de madurar para asegurar nuestra salvación y discernir entre lo bueno y lo malo. </a:t>
            </a:r>
          </a:p>
          <a:p>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8AD9850E-8045-3778-52D1-D984FDB9A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9000" cy="5532437"/>
          </a:xfrm>
          <a:prstGeom prst="rect">
            <a:avLst/>
          </a:prstGeom>
          <a:solidFill>
            <a:srgbClr val="7030A0"/>
          </a:solidFill>
        </p:spPr>
      </p:pic>
    </p:spTree>
    <p:extLst>
      <p:ext uri="{BB962C8B-B14F-4D97-AF65-F5344CB8AC3E}">
        <p14:creationId xmlns:p14="http://schemas.microsoft.com/office/powerpoint/2010/main" val="2791679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ENGAÑAN CON PALABRAS SUAVES. II PEDRO.2:18.</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Hebreos.5:14.</a:t>
            </a:r>
          </a:p>
          <a:p>
            <a:r>
              <a:rPr lang="es-ES" b="1" dirty="0">
                <a:latin typeface="Maiandra GD" panose="020E0502030308020204" pitchFamily="34" charset="0"/>
              </a:rPr>
              <a:t>Pero el alimento sólido es para los adultos, los cuales por la práctica tienen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los sentidos ejercitados para discernir el bien y el mal.</a:t>
            </a:r>
            <a:r>
              <a:rPr lang="es-ES" b="1" dirty="0">
                <a:latin typeface="Maiandra GD" panose="020E0502030308020204" pitchFamily="34" charset="0"/>
              </a:rPr>
              <a:t> </a:t>
            </a:r>
          </a:p>
          <a:p>
            <a:r>
              <a:rPr lang="es-ES" b="1" dirty="0">
                <a:latin typeface="Maiandra GD" panose="020E0502030308020204" pitchFamily="34" charset="0"/>
              </a:rPr>
              <a:t>De esta manera no seremos seducido por el error de estos falsos maestros</a:t>
            </a:r>
          </a:p>
          <a:p>
            <a:r>
              <a:rPr lang="es-ES" b="1" dirty="0">
                <a:latin typeface="Maiandra GD" panose="020E0502030308020204" pitchFamily="34" charset="0"/>
              </a:rPr>
              <a:t>Que emplean sus palabras suaves, atractivas, seductoras, lisonjas para engañar.</a:t>
            </a:r>
          </a:p>
        </p:txBody>
      </p:sp>
      <p:pic>
        <p:nvPicPr>
          <p:cNvPr id="3" name="Imagen 2">
            <a:extLst>
              <a:ext uri="{FF2B5EF4-FFF2-40B4-BE49-F238E27FC236}">
                <a16:creationId xmlns:a16="http://schemas.microsoft.com/office/drawing/2014/main" id="{607115ED-7BFE-6C9D-1330-DC1FFD9C4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9000" cy="5532437"/>
          </a:xfrm>
          <a:prstGeom prst="rect">
            <a:avLst/>
          </a:prstGeom>
        </p:spPr>
      </p:pic>
    </p:spTree>
    <p:extLst>
      <p:ext uri="{BB962C8B-B14F-4D97-AF65-F5344CB8AC3E}">
        <p14:creationId xmlns:p14="http://schemas.microsoft.com/office/powerpoint/2010/main" val="3333936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Les prometen libertad, mientras que ellos mismos son esclavos de la corrupción,</a:t>
            </a:r>
            <a:r>
              <a:rPr lang="es-ES" b="1" dirty="0">
                <a:latin typeface="Maiandra GD" panose="020E0502030308020204" pitchFamily="34" charset="0"/>
              </a:rPr>
              <a:t> pues uno es esclavo de aquello que lo ha vencido. </a:t>
            </a:r>
          </a:p>
          <a:p>
            <a:r>
              <a:rPr lang="es-ES" b="1" dirty="0">
                <a:latin typeface="Maiandra GD" panose="020E0502030308020204" pitchFamily="34" charset="0"/>
              </a:rPr>
              <a:t>Sus palabras infladas y vanas, entre otras cosas, contenían esta promesa de libertad. </a:t>
            </a:r>
          </a:p>
          <a:p>
            <a:r>
              <a:rPr lang="es-ES" b="1" dirty="0">
                <a:latin typeface="Maiandra GD" panose="020E0502030308020204" pitchFamily="34" charset="0"/>
              </a:rPr>
              <a:t>La carnada empleada por ellos era "la libertad“.</a:t>
            </a:r>
          </a:p>
          <a:p>
            <a:r>
              <a:rPr lang="es-ES" b="1" dirty="0">
                <a:latin typeface="Maiandra GD" panose="020E0502030308020204" pitchFamily="34" charset="0"/>
              </a:rPr>
              <a:t>Pero en realidad conducía a la esclavitud del pecado.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Pedro.2:16.</a:t>
            </a:r>
          </a:p>
        </p:txBody>
      </p:sp>
      <p:pic>
        <p:nvPicPr>
          <p:cNvPr id="3" name="Imagen 2">
            <a:extLst>
              <a:ext uri="{FF2B5EF4-FFF2-40B4-BE49-F238E27FC236}">
                <a16:creationId xmlns:a16="http://schemas.microsoft.com/office/drawing/2014/main" id="{D02551E7-0C45-EF23-6EB7-9133BB903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 y="1325560"/>
            <a:ext cx="3428999" cy="5532439"/>
          </a:xfrm>
          <a:prstGeom prst="rect">
            <a:avLst/>
          </a:prstGeom>
          <a:solidFill>
            <a:srgbClr val="00B050"/>
          </a:solidFill>
        </p:spPr>
      </p:pic>
    </p:spTree>
    <p:extLst>
      <p:ext uri="{BB962C8B-B14F-4D97-AF65-F5344CB8AC3E}">
        <p14:creationId xmlns:p14="http://schemas.microsoft.com/office/powerpoint/2010/main" val="35042321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Anden como libres, pero no usen la libertad</a:t>
            </a:r>
            <a:r>
              <a:rPr lang="es-ES" b="1" dirty="0">
                <a:latin typeface="Maiandra GD" panose="020E0502030308020204" pitchFamily="34" charset="0"/>
              </a:rPr>
              <a:t> como pretexto para la maldad, sino empléenla como siervos de Dios. </a:t>
            </a:r>
          </a:p>
          <a:p>
            <a:pPr algn="ctr"/>
            <a:r>
              <a:rPr lang="es-NI" b="1" u="sng" dirty="0">
                <a:effectLst>
                  <a:outerShdw blurRad="38100" dist="38100" dir="2700000" algn="tl">
                    <a:srgbClr val="000000">
                      <a:alpha val="43137"/>
                    </a:srgbClr>
                  </a:outerShdw>
                </a:effectLst>
                <a:highlight>
                  <a:srgbClr val="FFFF00"/>
                </a:highlight>
                <a:latin typeface="Maiandra GD" panose="020E0502030308020204" pitchFamily="34" charset="0"/>
              </a:rPr>
              <a:t>Galatas.5:13.</a:t>
            </a:r>
          </a:p>
          <a:p>
            <a:r>
              <a:rPr lang="es-ES" b="1" dirty="0">
                <a:latin typeface="Maiandra GD" panose="020E0502030308020204" pitchFamily="34" charset="0"/>
              </a:rPr>
              <a:t>Porque ustedes, hermanos, a libertad fueron llamados;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solo que no usen la libertad como pretexto para la carne,</a:t>
            </a:r>
            <a:r>
              <a:rPr lang="es-ES" b="1" dirty="0">
                <a:latin typeface="Maiandra GD" panose="020E0502030308020204" pitchFamily="34" charset="0"/>
              </a:rPr>
              <a:t> sino sírvanse por amor los unos a los otros. </a:t>
            </a:r>
          </a:p>
          <a:p>
            <a:r>
              <a:rPr lang="es-ES" b="1" dirty="0">
                <a:latin typeface="Maiandra GD" panose="020E0502030308020204" pitchFamily="34" charset="0"/>
              </a:rPr>
              <a:t>Prometen libertad que ni ellos mismos tienen.</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BC9E2F99-51DC-5FEC-5F59-308E4399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3" cy="5532436"/>
          </a:xfrm>
          <a:prstGeom prst="rect">
            <a:avLst/>
          </a:prstGeom>
        </p:spPr>
      </p:pic>
    </p:spTree>
    <p:extLst>
      <p:ext uri="{BB962C8B-B14F-4D97-AF65-F5344CB8AC3E}">
        <p14:creationId xmlns:p14="http://schemas.microsoft.com/office/powerpoint/2010/main" val="39334173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Están igualmente como los profetas en el tiempo de Jeremías.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Jeremias.6:14.</a:t>
            </a:r>
          </a:p>
          <a:p>
            <a:r>
              <a:rPr lang="es-ES" b="1" dirty="0">
                <a:latin typeface="Maiandra GD" panose="020E0502030308020204" pitchFamily="34" charset="0"/>
              </a:rPr>
              <a:t>Curan a la ligera el quebranto de Mi pueblo,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Diciendo: “Paz, paz”, Pero no hay paz.</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Jeremias.8:11.</a:t>
            </a:r>
          </a:p>
          <a:p>
            <a:r>
              <a:rPr lang="es-ES" b="1" dirty="0">
                <a:latin typeface="Maiandra GD" panose="020E0502030308020204" pitchFamily="34" charset="0"/>
              </a:rPr>
              <a:t>Curan a la ligera el quebranto de la hija de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Mi pueblo, Diciendo: “Paz, paz”, Pero no hay paz.</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Ezequiel.13:10.</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7D2D70F7-06A8-2573-0DF9-0CC8C4904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1325560"/>
            <a:ext cx="3429005" cy="5532439"/>
          </a:xfrm>
          <a:prstGeom prst="rect">
            <a:avLst/>
          </a:prstGeom>
        </p:spPr>
      </p:pic>
    </p:spTree>
    <p:extLst>
      <p:ext uri="{BB962C8B-B14F-4D97-AF65-F5344CB8AC3E}">
        <p14:creationId xmlns:p14="http://schemas.microsoft.com/office/powerpoint/2010/main" val="2559730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u="sng" dirty="0">
                <a:solidFill>
                  <a:schemeClr val="bg1"/>
                </a:solidFill>
                <a:highlight>
                  <a:srgbClr val="800080"/>
                </a:highlight>
                <a:latin typeface="Maiandra GD" panose="020E0502030308020204" pitchFamily="34" charset="0"/>
              </a:rPr>
              <a:t>»Sí, porque han engañado a Mi pueblo, diciendo: “¡Paz!”, cuando no hay paz.</a:t>
            </a:r>
            <a:r>
              <a:rPr lang="es-ES" b="1" dirty="0">
                <a:latin typeface="Maiandra GD" panose="020E0502030308020204" pitchFamily="34" charset="0"/>
              </a:rPr>
              <a:t> Y cuando alguien edifica un muro, ellos lo recubren con cal. </a:t>
            </a:r>
          </a:p>
          <a:p>
            <a:r>
              <a:rPr lang="es-ES" b="1" dirty="0">
                <a:latin typeface="Maiandra GD" panose="020E0502030308020204" pitchFamily="34" charset="0"/>
              </a:rPr>
              <a:t>Por eso oímos a muchos predicar y enseñar.</a:t>
            </a:r>
          </a:p>
          <a:p>
            <a:r>
              <a:rPr lang="es-ES" b="1" dirty="0">
                <a:latin typeface="Maiandra GD" panose="020E0502030308020204" pitchFamily="34" charset="0"/>
              </a:rPr>
              <a:t>Venga si tiene problemas económicos se le acabaran</a:t>
            </a:r>
          </a:p>
          <a:p>
            <a:r>
              <a:rPr lang="es-ES" b="1" dirty="0">
                <a:latin typeface="Maiandra GD" panose="020E0502030308020204" pitchFamily="34" charset="0"/>
              </a:rPr>
              <a:t>Si tiene problema en su matrimonio se lo resolvemos.</a:t>
            </a:r>
          </a:p>
          <a:p>
            <a:r>
              <a:rPr lang="es-ES" b="1" dirty="0">
                <a:latin typeface="Maiandra GD" panose="020E0502030308020204" pitchFamily="34" charset="0"/>
              </a:rPr>
              <a:t>Si no tiene trabajo, Dios le dará uno. Etc.</a:t>
            </a:r>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2713D81D-EE66-2BD7-71A9-82504A411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7"/>
          </a:xfrm>
          <a:prstGeom prst="rect">
            <a:avLst/>
          </a:prstGeom>
          <a:solidFill>
            <a:srgbClr val="002060"/>
          </a:solidFill>
        </p:spPr>
      </p:pic>
    </p:spTree>
    <p:extLst>
      <p:ext uri="{BB962C8B-B14F-4D97-AF65-F5344CB8AC3E}">
        <p14:creationId xmlns:p14="http://schemas.microsoft.com/office/powerpoint/2010/main" val="3581274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Prometen lo que no pueden dar libertad cuando ellos mismos son esclavos del pecado porque no han conocido la verdad que hace libre.</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Juan.8:32.</a:t>
            </a:r>
          </a:p>
          <a:p>
            <a:r>
              <a:rPr lang="es-ES" b="1" dirty="0">
                <a:latin typeface="Maiandra GD" panose="020E0502030308020204" pitchFamily="34" charset="0"/>
              </a:rPr>
              <a:t>y conocerán la verdad,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y la verdad los hará libres».</a:t>
            </a:r>
            <a:r>
              <a:rPr lang="es-ES" b="1" dirty="0">
                <a:latin typeface="Maiandra GD" panose="020E0502030308020204" pitchFamily="34" charset="0"/>
              </a:rPr>
              <a:t> </a:t>
            </a:r>
          </a:p>
          <a:p>
            <a:r>
              <a:rPr lang="es-ES" b="1" dirty="0">
                <a:latin typeface="Maiandra GD" panose="020E0502030308020204" pitchFamily="34" charset="0"/>
              </a:rPr>
              <a:t>Estas personas eran esclavas del pecado. </a:t>
            </a:r>
          </a:p>
          <a:p>
            <a:pPr algn="ctr"/>
            <a:r>
              <a:rPr lang="es-ES" b="1" u="sng" dirty="0">
                <a:highlight>
                  <a:srgbClr val="FFFF00"/>
                </a:highlight>
                <a:latin typeface="Maiandra GD" panose="020E0502030308020204" pitchFamily="34" charset="0"/>
              </a:rPr>
              <a:t>Juan.8:34.</a:t>
            </a:r>
            <a:r>
              <a:rPr lang="es-ES" b="1" dirty="0">
                <a:latin typeface="Maiandra GD" panose="020E0502030308020204" pitchFamily="34" charset="0"/>
              </a:rPr>
              <a:t> </a:t>
            </a:r>
          </a:p>
          <a:p>
            <a:r>
              <a:rPr lang="es-ES" b="1" dirty="0">
                <a:latin typeface="Maiandra GD" panose="020E0502030308020204" pitchFamily="34" charset="0"/>
              </a:rPr>
              <a:t>Jesús les respondió: «En verdad les digo que todo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el que comete pecado es esclavo del pecado;</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31A8C180-7725-3B91-20D9-1AD00181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0"/>
            <a:ext cx="3429000" cy="5532437"/>
          </a:xfrm>
          <a:prstGeom prst="rect">
            <a:avLst/>
          </a:prstGeom>
          <a:solidFill>
            <a:srgbClr val="7030A0"/>
          </a:solidFill>
        </p:spPr>
      </p:pic>
    </p:spTree>
    <p:extLst>
      <p:ext uri="{BB962C8B-B14F-4D97-AF65-F5344CB8AC3E}">
        <p14:creationId xmlns:p14="http://schemas.microsoft.com/office/powerpoint/2010/main" val="40575698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MIENTEN PROMETEN LIBERTAD. </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PEDRO.2:19.</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Y por consiguiente, no pueden prosperar espiritualmente.</a:t>
            </a:r>
          </a:p>
          <a:p>
            <a:r>
              <a:rPr lang="es-ES" b="1" dirty="0">
                <a:latin typeface="Maiandra GD" panose="020E0502030308020204" pitchFamily="34" charset="0"/>
              </a:rPr>
              <a:t>Ellos son esclavos del pecado.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Romanos.6:16.</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¿No saben ustedes que cuando se presentan como esclavos a alguien para obedecerle,</a:t>
            </a:r>
            <a:r>
              <a:rPr lang="es-ES" b="1" dirty="0">
                <a:latin typeface="Maiandra GD" panose="020E0502030308020204" pitchFamily="34" charset="0"/>
              </a:rPr>
              <a:t> son esclavos de aquel a quien obedecen, ya sea del pecado para muerte, o de la obediencia para justicia? </a:t>
            </a:r>
          </a:p>
          <a:p>
            <a:r>
              <a:rPr lang="es-ES" b="1" dirty="0">
                <a:latin typeface="Maiandra GD" panose="020E0502030308020204" pitchFamily="34" charset="0"/>
              </a:rPr>
              <a:t>Lo que ellos prometen como libertad es libertinaje.</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4732EE3-A4A5-F0F3-2C15-E04792A9E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333750" cy="5532437"/>
          </a:xfrm>
          <a:prstGeom prst="rect">
            <a:avLst/>
          </a:prstGeom>
        </p:spPr>
      </p:pic>
    </p:spTree>
    <p:extLst>
      <p:ext uri="{BB962C8B-B14F-4D97-AF65-F5344CB8AC3E}">
        <p14:creationId xmlns:p14="http://schemas.microsoft.com/office/powerpoint/2010/main" val="2329497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Porque si después de haber escapado de las contaminaciones del mundo por el conocimiento de nuestro Señor y Salvador Jesucristo,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de nuevo son enredados en ellas y vencidos, su condición postrera viene a ser peor que la primera.</a:t>
            </a:r>
            <a:r>
              <a:rPr lang="es-ES" b="1" dirty="0">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V.21.</a:t>
            </a:r>
          </a:p>
          <a:p>
            <a:r>
              <a:rPr lang="es-ES" b="1" dirty="0">
                <a:latin typeface="Maiandra GD" panose="020E0502030308020204" pitchFamily="34" charset="0"/>
              </a:rPr>
              <a:t>Pues hubiera sido mejor para ellos no haber conocido el camino de la justicia, que habiéndolo conocido,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apartarse del santo mandamiento que les fue dado.</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23FD5919-012E-F4AC-103E-721720597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1081612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V.22.</a:t>
            </a:r>
          </a:p>
          <a:p>
            <a:r>
              <a:rPr lang="es-ES" b="1" dirty="0">
                <a:latin typeface="Maiandra GD" panose="020E0502030308020204" pitchFamily="34" charset="0"/>
              </a:rPr>
              <a:t> Les ha sucedido a ellos según el proverbio verdadero: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«EL PERRO VUELVE A SU PROPIO VÓMITO», y: «La puerca lavada, vuelve a revolcarse en el cieno».</a:t>
            </a:r>
            <a:r>
              <a:rPr lang="es-ES" b="1" dirty="0">
                <a:latin typeface="Maiandra GD" panose="020E0502030308020204" pitchFamily="34" charset="0"/>
              </a:rPr>
              <a:t> </a:t>
            </a:r>
          </a:p>
          <a:p>
            <a:r>
              <a:rPr lang="es-ES" b="1" dirty="0">
                <a:latin typeface="Maiandra GD" panose="020E0502030308020204" pitchFamily="34" charset="0"/>
              </a:rPr>
              <a:t>Los versículos 20 al 22 describen el estado de la apostasía, esto es, aquellos que se han apartado de la fe para regresar al estado en el cual se encontraban antes de ser cristianos, rescatados y limpiados de la contaminación del mundo. </a:t>
            </a:r>
          </a:p>
        </p:txBody>
      </p:sp>
      <p:pic>
        <p:nvPicPr>
          <p:cNvPr id="3" name="Imagen 2">
            <a:extLst>
              <a:ext uri="{FF2B5EF4-FFF2-40B4-BE49-F238E27FC236}">
                <a16:creationId xmlns:a16="http://schemas.microsoft.com/office/drawing/2014/main" id="{E86B4348-43FE-124F-6089-4E3E3FBDB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4" cy="5532437"/>
          </a:xfrm>
          <a:prstGeom prst="rect">
            <a:avLst/>
          </a:prstGeom>
        </p:spPr>
      </p:pic>
    </p:spTree>
    <p:extLst>
      <p:ext uri="{BB962C8B-B14F-4D97-AF65-F5344CB8AC3E}">
        <p14:creationId xmlns:p14="http://schemas.microsoft.com/office/powerpoint/2010/main" val="1571719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Abandonando el camino recto, se han extraviado,</a:t>
            </a:r>
            <a:r>
              <a:rPr lang="es-ES" b="1" dirty="0">
                <a:latin typeface="Maiandra GD" panose="020E0502030308020204" pitchFamily="34" charset="0"/>
              </a:rPr>
              <a:t> siguiendo el camino de Balaam, el hijo de </a:t>
            </a:r>
            <a:r>
              <a:rPr lang="es-ES" b="1" dirty="0" err="1">
                <a:latin typeface="Maiandra GD" panose="020E0502030308020204" pitchFamily="34" charset="0"/>
              </a:rPr>
              <a:t>Beor</a:t>
            </a:r>
            <a:r>
              <a:rPr lang="es-ES" b="1" dirty="0">
                <a:latin typeface="Maiandra GD" panose="020E0502030308020204" pitchFamily="34" charset="0"/>
              </a:rPr>
              <a:t>, quien amó el pago de la iniquidad,</a:t>
            </a:r>
          </a:p>
          <a:p>
            <a:r>
              <a:rPr lang="es-ES" b="1" dirty="0">
                <a:latin typeface="Maiandra GD" panose="020E0502030308020204" pitchFamily="34" charset="0"/>
              </a:rPr>
              <a:t>¿Por qué estos falsos maestros abandonaron el camino recto?</a:t>
            </a:r>
          </a:p>
          <a:p>
            <a:r>
              <a:rPr lang="es-ES" b="1" dirty="0">
                <a:latin typeface="Maiandra GD" panose="020E0502030308020204" pitchFamily="34" charset="0"/>
              </a:rPr>
              <a:t>Porque siguieron el camino de Balaam.</a:t>
            </a:r>
          </a:p>
          <a:p>
            <a:r>
              <a:rPr lang="es-ES" b="1" dirty="0">
                <a:latin typeface="Maiandra GD" panose="020E0502030308020204" pitchFamily="34" charset="0"/>
              </a:rPr>
              <a:t>¿Cuál es el camino de Balaam?</a:t>
            </a:r>
          </a:p>
          <a:p>
            <a:r>
              <a:rPr lang="es-ES" b="1" dirty="0">
                <a:latin typeface="Maiandra GD" panose="020E0502030308020204" pitchFamily="34" charset="0"/>
              </a:rPr>
              <a:t>Estos falsos hermanos imitaban, o se guían hasta el fin, a Balaam.</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880FB5EE-C21D-12D9-C8F9-D19D9EBB5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1"/>
            <a:ext cx="3429003" cy="5532436"/>
          </a:xfrm>
          <a:prstGeom prst="rect">
            <a:avLst/>
          </a:prstGeom>
        </p:spPr>
      </p:pic>
    </p:spTree>
    <p:extLst>
      <p:ext uri="{BB962C8B-B14F-4D97-AF65-F5344CB8AC3E}">
        <p14:creationId xmlns:p14="http://schemas.microsoft.com/office/powerpoint/2010/main" val="3808050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Había muchos que ya habían escapado de las contaminaciones del mundo por medio del conocimiento de Jesús, esto es, por medio del Evangelio.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Tesalonicenses.2:14.</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Fue para esto que Él los llamó mediante nuestro evangelio,</a:t>
            </a:r>
            <a:r>
              <a:rPr lang="es-ES" b="1" dirty="0">
                <a:latin typeface="Maiandra GD" panose="020E0502030308020204" pitchFamily="34" charset="0"/>
              </a:rPr>
              <a:t> para que alcancen la gloria de nuestro Señor Jesucristo. </a:t>
            </a:r>
          </a:p>
          <a:p>
            <a:r>
              <a:rPr lang="es-ES" b="1" dirty="0">
                <a:latin typeface="Maiandra GD" panose="020E0502030308020204" pitchFamily="34" charset="0"/>
              </a:rPr>
              <a:t>Después de haber escapado, vuelven a ser enredados en esas contaminaciones y vuelven a ser vencidos. </a:t>
            </a:r>
          </a:p>
        </p:txBody>
      </p:sp>
      <p:pic>
        <p:nvPicPr>
          <p:cNvPr id="3" name="Imagen 2">
            <a:extLst>
              <a:ext uri="{FF2B5EF4-FFF2-40B4-BE49-F238E27FC236}">
                <a16:creationId xmlns:a16="http://schemas.microsoft.com/office/drawing/2014/main" id="{155292D7-B5F3-1DCF-B973-5B431A855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560"/>
            <a:ext cx="3428998" cy="5532439"/>
          </a:xfrm>
          <a:prstGeom prst="rect">
            <a:avLst/>
          </a:prstGeom>
        </p:spPr>
      </p:pic>
    </p:spTree>
    <p:extLst>
      <p:ext uri="{BB962C8B-B14F-4D97-AF65-F5344CB8AC3E}">
        <p14:creationId xmlns:p14="http://schemas.microsoft.com/office/powerpoint/2010/main" val="25601027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La condición presente de los que han apostatado viene a ser peor que cuando estaban en el mundo. </a:t>
            </a:r>
          </a:p>
          <a:p>
            <a:r>
              <a:rPr lang="es-ES" b="1" dirty="0">
                <a:latin typeface="Maiandra GD" panose="020E0502030308020204" pitchFamily="34" charset="0"/>
              </a:rPr>
              <a:t>La pregunta es. </a:t>
            </a:r>
          </a:p>
          <a:p>
            <a:r>
              <a:rPr lang="es-ES" b="1" dirty="0">
                <a:latin typeface="Maiandra GD" panose="020E0502030308020204" pitchFamily="34" charset="0"/>
              </a:rPr>
              <a:t>¿Por qué? </a:t>
            </a:r>
          </a:p>
          <a:p>
            <a:r>
              <a:rPr lang="es-ES" b="1" dirty="0">
                <a:latin typeface="Maiandra GD" panose="020E0502030308020204" pitchFamily="34" charset="0"/>
              </a:rPr>
              <a:t>La respuesta es simple: </a:t>
            </a:r>
          </a:p>
          <a:p>
            <a:r>
              <a:rPr lang="es-ES" b="1" dirty="0">
                <a:latin typeface="Maiandra GD" panose="020E0502030308020204" pitchFamily="34" charset="0"/>
              </a:rPr>
              <a:t>Porque estas personas ya habían conocido el camino de la justicia y luego después de haberlo conocido se apartan de Él. </a:t>
            </a:r>
          </a:p>
          <a:p>
            <a:r>
              <a:rPr lang="es-ES" b="1" dirty="0">
                <a:latin typeface="Maiandra GD" panose="020E0502030308020204" pitchFamily="34" charset="0"/>
              </a:rPr>
              <a:t>El apartarse del santo mandamiento es algo muy serio y con graves consecuencias.</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7423E74B-0EFE-ED56-DE0A-9CF1783A7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325560"/>
            <a:ext cx="3428999" cy="5532439"/>
          </a:xfrm>
          <a:prstGeom prst="rect">
            <a:avLst/>
          </a:prstGeom>
          <a:solidFill>
            <a:srgbClr val="92D050"/>
          </a:solidFill>
        </p:spPr>
      </p:pic>
    </p:spTree>
    <p:extLst>
      <p:ext uri="{BB962C8B-B14F-4D97-AF65-F5344CB8AC3E}">
        <p14:creationId xmlns:p14="http://schemas.microsoft.com/office/powerpoint/2010/main" val="3112062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Y esto lo hace que sea algo muy horrible el estar en la apostasía.</a:t>
            </a:r>
          </a:p>
          <a:p>
            <a:r>
              <a:rPr lang="es-ES" b="1" dirty="0">
                <a:latin typeface="Maiandra GD" panose="020E0502030308020204" pitchFamily="34" charset="0"/>
              </a:rPr>
              <a:t>Ya que es imposible volverlos a rescatar.</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Hebreos.6:4-6.</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Porque en el caso de los que fueron una vez iluminados,</a:t>
            </a:r>
            <a:r>
              <a:rPr lang="es-ES" b="1" dirty="0">
                <a:latin typeface="Maiandra GD" panose="020E0502030308020204" pitchFamily="34" charset="0"/>
              </a:rPr>
              <a:t> que probaron del don celestial y fueron hechos partícipes del Espíritu Santo,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V.5.</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que gustaron la buena palabra de Dios</a:t>
            </a:r>
            <a:r>
              <a:rPr lang="es-ES" b="1" dirty="0">
                <a:latin typeface="Maiandra GD" panose="020E0502030308020204" pitchFamily="34" charset="0"/>
              </a:rPr>
              <a:t> y los poderes del siglo venidero,</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13CFF164-B5AC-2782-9D0A-D18261037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2153128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V.6.</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pero después cayeron, es imposible renovarlos otra vez para arrepentimiento,</a:t>
            </a:r>
            <a:r>
              <a:rPr lang="es-ES" b="1" dirty="0">
                <a:latin typeface="Maiandra GD" panose="020E0502030308020204" pitchFamily="34" charset="0"/>
              </a:rPr>
              <a:t> puesto que de nuevo crucifican para sí mismos al Hijo de Dios y lo exponen a la ignominia pública. </a:t>
            </a:r>
          </a:p>
          <a:p>
            <a:r>
              <a:rPr lang="es-ES" b="1" dirty="0">
                <a:latin typeface="Maiandra GD" panose="020E0502030308020204" pitchFamily="34" charset="0"/>
              </a:rPr>
              <a:t>Es un estado terrible y complicado del cual posiblemente nunca volvamos a salir.</a:t>
            </a:r>
          </a:p>
          <a:p>
            <a:r>
              <a:rPr lang="es-ES" b="1" dirty="0">
                <a:latin typeface="Maiandra GD" panose="020E0502030308020204" pitchFamily="34" charset="0"/>
              </a:rPr>
              <a:t>En el verso 22 Él apóstol Pedro usa lenguaje muy fuerte. </a:t>
            </a:r>
          </a:p>
        </p:txBody>
      </p:sp>
      <p:pic>
        <p:nvPicPr>
          <p:cNvPr id="3" name="Imagen 2">
            <a:extLst>
              <a:ext uri="{FF2B5EF4-FFF2-40B4-BE49-F238E27FC236}">
                <a16:creationId xmlns:a16="http://schemas.microsoft.com/office/drawing/2014/main" id="{B0CE9A15-F058-C60E-EA4D-137B49CF9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7"/>
          </a:xfrm>
          <a:prstGeom prst="rect">
            <a:avLst/>
          </a:prstGeom>
        </p:spPr>
      </p:pic>
    </p:spTree>
    <p:extLst>
      <p:ext uri="{BB962C8B-B14F-4D97-AF65-F5344CB8AC3E}">
        <p14:creationId xmlns:p14="http://schemas.microsoft.com/office/powerpoint/2010/main" val="2658080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Para denotar la condición en la cual se encuentran los que se han apartado del camino de la justicia: </a:t>
            </a:r>
          </a:p>
          <a:p>
            <a:r>
              <a:rPr lang="es-ES" b="1" dirty="0">
                <a:latin typeface="Maiandra GD" panose="020E0502030308020204" pitchFamily="34" charset="0"/>
              </a:rPr>
              <a:t>Vienen a ser comparados como el perro que vuelve a su vomito. </a:t>
            </a:r>
          </a:p>
          <a:p>
            <a:r>
              <a:rPr lang="es-ES" b="1" dirty="0">
                <a:latin typeface="Maiandra GD" panose="020E0502030308020204" pitchFamily="34" charset="0"/>
              </a:rPr>
              <a:t>El vómito representa la condición pecaminosa del cristiano antes de ser rescatado. </a:t>
            </a:r>
          </a:p>
          <a:p>
            <a:r>
              <a:rPr lang="es-ES" b="1" dirty="0">
                <a:latin typeface="Maiandra GD" panose="020E0502030308020204" pitchFamily="34" charset="0"/>
              </a:rPr>
              <a:t>También representa las contaminaciones de este mundo. </a:t>
            </a:r>
          </a:p>
          <a:p>
            <a:r>
              <a:rPr lang="es-ES" b="1" dirty="0">
                <a:latin typeface="Maiandra GD" panose="020E0502030308020204" pitchFamily="34" charset="0"/>
              </a:rPr>
              <a:t>El perro también denota lo inmundo, como es común entre los judíos. </a:t>
            </a:r>
          </a:p>
        </p:txBody>
      </p:sp>
      <p:pic>
        <p:nvPicPr>
          <p:cNvPr id="3" name="Imagen 2">
            <a:extLst>
              <a:ext uri="{FF2B5EF4-FFF2-40B4-BE49-F238E27FC236}">
                <a16:creationId xmlns:a16="http://schemas.microsoft.com/office/drawing/2014/main" id="{B5A33068-0D25-4B47-5987-FC0E9C2C7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58817" cy="5532437"/>
          </a:xfrm>
          <a:prstGeom prst="rect">
            <a:avLst/>
          </a:prstGeom>
        </p:spPr>
      </p:pic>
    </p:spTree>
    <p:extLst>
      <p:ext uri="{BB962C8B-B14F-4D97-AF65-F5344CB8AC3E}">
        <p14:creationId xmlns:p14="http://schemas.microsoft.com/office/powerpoint/2010/main" val="357417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Apocalipsis.22:15.</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Afuera están los perros,</a:t>
            </a:r>
            <a:r>
              <a:rPr lang="es-ES" b="1" dirty="0">
                <a:latin typeface="Maiandra GD" panose="020E0502030308020204" pitchFamily="34" charset="0"/>
              </a:rPr>
              <a:t> los hechiceros, los inmorales, los asesinos, los idólatras, y todo el que ama y practica la mentira. </a:t>
            </a:r>
          </a:p>
          <a:p>
            <a:r>
              <a:rPr lang="es-ES" b="1" dirty="0">
                <a:latin typeface="Maiandra GD" panose="020E0502030308020204" pitchFamily="34" charset="0"/>
              </a:rPr>
              <a:t>El cieno de la puerca lavada también representa lo mismo la contaminación de este mundo.</a:t>
            </a:r>
          </a:p>
          <a:p>
            <a:r>
              <a:rPr lang="es-ES" b="1" dirty="0">
                <a:latin typeface="Maiandra GD" panose="020E0502030308020204" pitchFamily="34" charset="0"/>
              </a:rPr>
              <a:t>Y la insensates.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Proverbios.26:11.</a:t>
            </a:r>
          </a:p>
          <a:p>
            <a:r>
              <a:rPr lang="es-ES" b="1" dirty="0">
                <a:latin typeface="Maiandra GD" panose="020E0502030308020204" pitchFamily="34" charset="0"/>
              </a:rPr>
              <a:t>Como perro que vuelve a su vómito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Es el necio que repite su necedad.</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580AED8B-9132-8D17-663E-84700CADC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560"/>
            <a:ext cx="3428998" cy="5532439"/>
          </a:xfrm>
          <a:prstGeom prst="rect">
            <a:avLst/>
          </a:prstGeom>
        </p:spPr>
      </p:pic>
    </p:spTree>
    <p:extLst>
      <p:ext uri="{BB962C8B-B14F-4D97-AF65-F5344CB8AC3E}">
        <p14:creationId xmlns:p14="http://schemas.microsoft.com/office/powerpoint/2010/main" val="1591236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dirty="0">
                <a:latin typeface="Maiandra GD" panose="020E0502030308020204" pitchFamily="34" charset="0"/>
              </a:rPr>
              <a:t>Cuando Usted se vuelve del camino recto, Usted está volviendo a su necedad del mundo del cual ya había salido.</a:t>
            </a:r>
          </a:p>
          <a:p>
            <a:r>
              <a:rPr lang="es-ES" b="1" dirty="0">
                <a:latin typeface="Maiandra GD" panose="020E0502030308020204" pitchFamily="34" charset="0"/>
              </a:rPr>
              <a:t>Él cristiano, cuando ha obedecido el Evangelio es lavado por medio de la sangre de Cristo.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Efesios.1:7.</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En Él tenemos redención mediante Su sangre,</a:t>
            </a:r>
            <a:r>
              <a:rPr lang="es-ES" b="1" dirty="0">
                <a:latin typeface="Maiandra GD" panose="020E0502030308020204" pitchFamily="34" charset="0"/>
              </a:rPr>
              <a:t> el perdón de nuestros pecados según las riquezas de Su gracia.</a:t>
            </a:r>
          </a:p>
        </p:txBody>
      </p:sp>
      <p:pic>
        <p:nvPicPr>
          <p:cNvPr id="3" name="Imagen 2">
            <a:extLst>
              <a:ext uri="{FF2B5EF4-FFF2-40B4-BE49-F238E27FC236}">
                <a16:creationId xmlns:a16="http://schemas.microsoft.com/office/drawing/2014/main" id="{6271B73A-0529-F20F-1D39-2783EAE7A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1325560"/>
            <a:ext cx="3429006" cy="5532437"/>
          </a:xfrm>
          <a:prstGeom prst="rect">
            <a:avLst/>
          </a:prstGeom>
        </p:spPr>
      </p:pic>
    </p:spTree>
    <p:extLst>
      <p:ext uri="{BB962C8B-B14F-4D97-AF65-F5344CB8AC3E}">
        <p14:creationId xmlns:p14="http://schemas.microsoft.com/office/powerpoint/2010/main" val="19252253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Hechos.22:16.</a:t>
            </a:r>
            <a:r>
              <a:rPr lang="es-ES" b="1" dirty="0">
                <a:latin typeface="Maiandra GD" panose="020E0502030308020204" pitchFamily="34" charset="0"/>
              </a:rPr>
              <a:t> </a:t>
            </a:r>
          </a:p>
          <a:p>
            <a:r>
              <a:rPr lang="es-ES" b="1" dirty="0">
                <a:latin typeface="Maiandra GD" panose="020E0502030308020204" pitchFamily="34" charset="0"/>
              </a:rPr>
              <a:t>”Y ahora, ¿por qué te detienes? Levántate y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bautízate, y lava tus pecados</a:t>
            </a:r>
            <a:r>
              <a:rPr lang="es-ES" b="1" dirty="0">
                <a:latin typeface="Maiandra GD" panose="020E0502030308020204" pitchFamily="34" charset="0"/>
              </a:rPr>
              <a:t> invocando Su nombre”. </a:t>
            </a:r>
          </a:p>
          <a:p>
            <a:r>
              <a:rPr lang="es-ES" b="1" dirty="0">
                <a:latin typeface="Maiandra GD" panose="020E0502030308020204" pitchFamily="34" charset="0"/>
              </a:rPr>
              <a:t>Y después de esto, se reviste de Cristo.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Galatas.3:27.</a:t>
            </a:r>
            <a:r>
              <a:rPr lang="es-ES" b="1" dirty="0">
                <a:latin typeface="Maiandra GD" panose="020E0502030308020204" pitchFamily="34" charset="0"/>
              </a:rPr>
              <a:t> </a:t>
            </a:r>
          </a:p>
          <a:p>
            <a:r>
              <a:rPr lang="es-ES" b="1" dirty="0">
                <a:latin typeface="Maiandra GD" panose="020E0502030308020204" pitchFamily="34" charset="0"/>
              </a:rPr>
              <a:t>Porque todos los que fueron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bautizados en Cristo, de Cristo se han revestido.</a:t>
            </a:r>
            <a:r>
              <a:rPr lang="es-ES" b="1" dirty="0">
                <a:latin typeface="Maiandra GD" panose="020E0502030308020204" pitchFamily="34" charset="0"/>
              </a:rPr>
              <a:t> </a:t>
            </a:r>
          </a:p>
          <a:p>
            <a:r>
              <a:rPr lang="es-ES" b="1" dirty="0">
                <a:latin typeface="Maiandra GD" panose="020E0502030308020204" pitchFamily="34" charset="0"/>
              </a:rPr>
              <a:t>Cuando esto sucede, Él cristiano recibe ropas blancas. </a:t>
            </a:r>
          </a:p>
        </p:txBody>
      </p:sp>
      <p:pic>
        <p:nvPicPr>
          <p:cNvPr id="3" name="Imagen 2">
            <a:extLst>
              <a:ext uri="{FF2B5EF4-FFF2-40B4-BE49-F238E27FC236}">
                <a16:creationId xmlns:a16="http://schemas.microsoft.com/office/drawing/2014/main" id="{5F47680F-60C4-B46C-E8AE-B34ED25B6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3244727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Apocalipsis.7:14.</a:t>
            </a:r>
          </a:p>
          <a:p>
            <a:r>
              <a:rPr lang="es-ES" b="1" dirty="0">
                <a:latin typeface="Maiandra GD" panose="020E0502030308020204" pitchFamily="34" charset="0"/>
              </a:rPr>
              <a:t>Y le respondí: «Señor mío, usted lo sabe». Y él me dijo: «Estos son los que vienen de la gran tribulación,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y han lavado sus vestiduras y las han emblanquecido en la sangre del Cordero.</a:t>
            </a:r>
            <a:r>
              <a:rPr lang="es-ES" b="1" dirty="0">
                <a:latin typeface="Maiandra GD" panose="020E0502030308020204" pitchFamily="34" charset="0"/>
              </a:rPr>
              <a:t> </a:t>
            </a:r>
          </a:p>
          <a:p>
            <a:r>
              <a:rPr lang="es-ES" b="1" dirty="0">
                <a:latin typeface="Maiandra GD" panose="020E0502030308020204" pitchFamily="34" charset="0"/>
              </a:rPr>
              <a:t>Estas ropas fueron emblanquecidas en la sangre del cordero, atraves del bautismo en Cristo.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Apocalipsis.6:11.</a:t>
            </a:r>
          </a:p>
        </p:txBody>
      </p:sp>
      <p:pic>
        <p:nvPicPr>
          <p:cNvPr id="3" name="Imagen 2">
            <a:extLst>
              <a:ext uri="{FF2B5EF4-FFF2-40B4-BE49-F238E27FC236}">
                <a16:creationId xmlns:a16="http://schemas.microsoft.com/office/drawing/2014/main" id="{E46F8989-1D0F-09A2-0820-99C1F4148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2" y="1325561"/>
            <a:ext cx="3448049" cy="5532436"/>
          </a:xfrm>
          <a:prstGeom prst="rect">
            <a:avLst/>
          </a:prstGeom>
          <a:solidFill>
            <a:srgbClr val="C00000"/>
          </a:solidFill>
        </p:spPr>
      </p:pic>
    </p:spTree>
    <p:extLst>
      <p:ext uri="{BB962C8B-B14F-4D97-AF65-F5344CB8AC3E}">
        <p14:creationId xmlns:p14="http://schemas.microsoft.com/office/powerpoint/2010/main" val="4120732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se les dio a cada uno de ellos una vestidura blanca,</a:t>
            </a:r>
            <a:r>
              <a:rPr lang="es-ES" b="1" dirty="0">
                <a:latin typeface="Maiandra GD" panose="020E0502030308020204" pitchFamily="34" charset="0"/>
              </a:rPr>
              <a:t> y se les dijo que descansaran un poco más de tiempo, hasta que se completara también el número de sus consiervos y de sus hermanos que habrían de ser muertos como ellos lo habían sido. </a:t>
            </a:r>
          </a:p>
          <a:p>
            <a:r>
              <a:rPr lang="es-ES" b="1" dirty="0">
                <a:latin typeface="Maiandra GD" panose="020E0502030308020204" pitchFamily="34" charset="0"/>
              </a:rPr>
              <a:t>Estas ropas blancas son las acciones justas de los santos, sus obras.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Apocalipsis.19:8.</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BF43DD3B-30ED-BF4C-392D-8F74DF12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2696"/>
            <a:ext cx="3518452" cy="5665304"/>
          </a:xfrm>
          <a:prstGeom prst="rect">
            <a:avLst/>
          </a:prstGeom>
        </p:spPr>
      </p:pic>
    </p:spTree>
    <p:extLst>
      <p:ext uri="{BB962C8B-B14F-4D97-AF65-F5344CB8AC3E}">
        <p14:creationId xmlns:p14="http://schemas.microsoft.com/office/powerpoint/2010/main" val="282256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El camino de Balaam es el camino de amar el dinero y la grandeza tanto que la persona emplee la maldad para obtenerlos.</a:t>
            </a:r>
          </a:p>
          <a:p>
            <a:r>
              <a:rPr lang="es-ES" b="1" dirty="0">
                <a:latin typeface="Maiandra GD" panose="020E0502030308020204" pitchFamily="34" charset="0"/>
              </a:rPr>
              <a:t>Balaam era un profeta.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Numeros.22:5-7.</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Y envió mensajeros a Balaam, hijo de </a:t>
            </a:r>
            <a:r>
              <a:rPr lang="es-ES" b="1" u="sng" dirty="0" err="1">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Beor</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a:t>
            </a:r>
            <a:r>
              <a:rPr lang="es-ES" b="1" dirty="0">
                <a:latin typeface="Maiandra GD" panose="020E0502030308020204" pitchFamily="34" charset="0"/>
              </a:rPr>
              <a:t> en </a:t>
            </a:r>
            <a:r>
              <a:rPr lang="es-ES" b="1" dirty="0" err="1">
                <a:latin typeface="Maiandra GD" panose="020E0502030308020204" pitchFamily="34" charset="0"/>
              </a:rPr>
              <a:t>Petor</a:t>
            </a:r>
            <a:r>
              <a:rPr lang="es-ES" b="1" dirty="0">
                <a:latin typeface="Maiandra GD" panose="020E0502030308020204" pitchFamily="34" charset="0"/>
              </a:rPr>
              <a:t>, que está cerca del Río, en la tierra de los hijos de su pueblo, para llamarlo y le dijo: «Mira, un pueblo salió de Egipto y cubren la superficie de la tierra y habitan frente a mí. </a:t>
            </a:r>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E88E9462-3E37-D5E0-1019-DE83FB2ED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1325560"/>
            <a:ext cx="3429004" cy="5532437"/>
          </a:xfrm>
          <a:prstGeom prst="rect">
            <a:avLst/>
          </a:prstGeom>
          <a:solidFill>
            <a:srgbClr val="92D050"/>
          </a:solidFill>
        </p:spPr>
      </p:pic>
    </p:spTree>
    <p:extLst>
      <p:ext uri="{BB962C8B-B14F-4D97-AF65-F5344CB8AC3E}">
        <p14:creationId xmlns:p14="http://schemas.microsoft.com/office/powerpoint/2010/main" val="16289864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dirty="0">
                <a:latin typeface="Maiandra GD" panose="020E0502030308020204" pitchFamily="34" charset="0"/>
              </a:rPr>
              <a:t>Y a ella le fue concedido vestirse de lino fino, resplandeciente y limpio,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Porque las acciones justas de los santos son el lino fino.</a:t>
            </a:r>
            <a:r>
              <a:rPr lang="es-ES" b="1" dirty="0">
                <a:latin typeface="Maiandra GD" panose="020E0502030308020204" pitchFamily="34" charset="0"/>
              </a:rPr>
              <a:t> </a:t>
            </a:r>
          </a:p>
          <a:p>
            <a:r>
              <a:rPr lang="es-ES" b="1" dirty="0">
                <a:latin typeface="Maiandra GD" panose="020E0502030308020204" pitchFamily="34" charset="0"/>
              </a:rPr>
              <a:t>Por consiguiente, cuando Él cristiano se aparta, deja todo esto hermoso que recibe para ir a envolverse en todo aquello que ensucia sus ropas blancas.</a:t>
            </a:r>
          </a:p>
          <a:p>
            <a:r>
              <a:rPr lang="es-ES" b="1" dirty="0">
                <a:latin typeface="Maiandra GD" panose="020E0502030308020204" pitchFamily="34" charset="0"/>
              </a:rPr>
              <a:t>No manchamos estas ropas blancas.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Apocalipsis.3:4.</a:t>
            </a:r>
            <a:r>
              <a:rPr lang="es-ES" b="1" dirty="0">
                <a:latin typeface="Maiandra GD" panose="020E0502030308020204" pitchFamily="34" charset="0"/>
              </a:rPr>
              <a:t> </a:t>
            </a:r>
          </a:p>
        </p:txBody>
      </p:sp>
      <p:pic>
        <p:nvPicPr>
          <p:cNvPr id="3" name="Imagen 2">
            <a:extLst>
              <a:ext uri="{FF2B5EF4-FFF2-40B4-BE49-F238E27FC236}">
                <a16:creationId xmlns:a16="http://schemas.microsoft.com/office/drawing/2014/main" id="{BF43DD3B-30ED-BF4C-392D-8F74DF12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2696"/>
            <a:ext cx="3518452" cy="5665304"/>
          </a:xfrm>
          <a:prstGeom prst="rect">
            <a:avLst/>
          </a:prstGeom>
        </p:spPr>
      </p:pic>
    </p:spTree>
    <p:extLst>
      <p:ext uri="{BB962C8B-B14F-4D97-AF65-F5344CB8AC3E}">
        <p14:creationId xmlns:p14="http://schemas.microsoft.com/office/powerpoint/2010/main" val="564319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a:bodyPr>
          <a:lstStyle/>
          <a:p>
            <a:r>
              <a:rPr lang="es-ES" b="1" dirty="0">
                <a:latin typeface="Maiandra GD" panose="020E0502030308020204" pitchFamily="34" charset="0"/>
              </a:rPr>
              <a:t>’Pero tienes unos pocos en Sardis que no han manchado sus vestiduras, y andarán conmigo vestidos de blanco, porque son dignos. </a:t>
            </a:r>
          </a:p>
          <a:p>
            <a:r>
              <a:rPr lang="es-ES" b="1" dirty="0">
                <a:latin typeface="Maiandra GD" panose="020E0502030308020204" pitchFamily="34" charset="0"/>
              </a:rPr>
              <a:t>No volvamos al mundo.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Santiago.1:27.</a:t>
            </a:r>
          </a:p>
          <a:p>
            <a:r>
              <a:rPr lang="es-ES" b="1" dirty="0">
                <a:latin typeface="Maiandra GD" panose="020E0502030308020204" pitchFamily="34" charset="0"/>
              </a:rPr>
              <a:t>La religión pura y sin mancha delante de nuestro Dios y Padre es esta: visitar a los huérfanos y a las viudas en sus aflicciones,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guardarse sin mancha del mundo.</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BF43DD3B-30ED-BF4C-392D-8F74DF12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2696"/>
            <a:ext cx="3518452" cy="5665304"/>
          </a:xfrm>
          <a:prstGeom prst="rect">
            <a:avLst/>
          </a:prstGeom>
        </p:spPr>
      </p:pic>
    </p:spTree>
    <p:extLst>
      <p:ext uri="{BB962C8B-B14F-4D97-AF65-F5344CB8AC3E}">
        <p14:creationId xmlns:p14="http://schemas.microsoft.com/office/powerpoint/2010/main" val="3391123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3600" b="1" u="sng" dirty="0">
                <a:effectLst>
                  <a:outerShdw blurRad="38100" dist="38100" dir="2700000" algn="tl">
                    <a:srgbClr val="000000">
                      <a:alpha val="43137"/>
                    </a:srgbClr>
                  </a:outerShdw>
                </a:effectLst>
                <a:latin typeface="Maiandra GD" panose="020E0502030308020204" pitchFamily="34" charset="0"/>
              </a:rPr>
              <a:t>LA TRISTE CONDICIÓN DEL APARTARNOS DEL CAMINO RECTO. II PEDRO.2:20-22.</a:t>
            </a:r>
            <a:endParaRPr lang="es-NI" sz="3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lstStyle/>
          <a:p>
            <a:r>
              <a:rPr lang="es-ES" b="1" dirty="0">
                <a:latin typeface="Maiandra GD" panose="020E0502030308020204" pitchFamily="34" charset="0"/>
              </a:rPr>
              <a:t>Esto es algo triste, y que debe de ser evitado por los cristianos. </a:t>
            </a:r>
          </a:p>
          <a:p>
            <a:r>
              <a:rPr lang="es-ES" b="1" dirty="0">
                <a:latin typeface="Maiandra GD" panose="020E0502030308020204" pitchFamily="34" charset="0"/>
              </a:rPr>
              <a:t>Por lo tanto, cuando Usted se aparta del camino del Señor, recuerde que es lo que le sucede a Usted. </a:t>
            </a:r>
          </a:p>
          <a:p>
            <a:r>
              <a:rPr lang="es-ES" b="1" dirty="0">
                <a:latin typeface="Maiandra GD" panose="020E0502030308020204" pitchFamily="34" charset="0"/>
              </a:rPr>
              <a:t>Y en que condición viene a estar. </a:t>
            </a:r>
          </a:p>
          <a:p>
            <a:r>
              <a:rPr lang="es-ES" b="1" dirty="0">
                <a:latin typeface="Maiandra GD" panose="020E0502030308020204" pitchFamily="34" charset="0"/>
              </a:rPr>
              <a:t>Como hemos visto, no es una condición agradable. </a:t>
            </a:r>
          </a:p>
          <a:p>
            <a:r>
              <a:rPr lang="es-ES" b="1" dirty="0">
                <a:latin typeface="Maiandra GD" panose="020E0502030308020204" pitchFamily="34" charset="0"/>
              </a:rPr>
              <a:t>Por eso no abandonemos el camino recto de Dios, lleguemos hasta el final.</a:t>
            </a:r>
            <a:endParaRPr lang="es-NI" b="1" dirty="0">
              <a:latin typeface="Maiandra GD" panose="020E0502030308020204" pitchFamily="34" charset="0"/>
            </a:endParaRPr>
          </a:p>
        </p:txBody>
      </p:sp>
      <p:pic>
        <p:nvPicPr>
          <p:cNvPr id="8" name="Imagen 7">
            <a:extLst>
              <a:ext uri="{FF2B5EF4-FFF2-40B4-BE49-F238E27FC236}">
                <a16:creationId xmlns:a16="http://schemas.microsoft.com/office/drawing/2014/main" id="{30E6C44B-D1D3-7124-7863-DA3A7D066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 y="1325561"/>
            <a:ext cx="3429004" cy="5532439"/>
          </a:xfrm>
          <a:prstGeom prst="rect">
            <a:avLst/>
          </a:prstGeom>
          <a:solidFill>
            <a:srgbClr val="00B050"/>
          </a:solidFill>
        </p:spPr>
      </p:pic>
    </p:spTree>
    <p:extLst>
      <p:ext uri="{BB962C8B-B14F-4D97-AF65-F5344CB8AC3E}">
        <p14:creationId xmlns:p14="http://schemas.microsoft.com/office/powerpoint/2010/main" val="7650269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6600" b="1" u="sng" dirty="0">
                <a:effectLst>
                  <a:outerShdw blurRad="38100" dist="38100" dir="2700000" algn="tl">
                    <a:srgbClr val="000000">
                      <a:alpha val="43137"/>
                    </a:srgbClr>
                  </a:outerShdw>
                </a:effectLst>
                <a:latin typeface="Maiandra GD" panose="020E0502030308020204" pitchFamily="34" charset="0"/>
              </a:rPr>
              <a:t>CONCLUSIÓN:</a:t>
            </a:r>
            <a:endParaRPr lang="es-NI" sz="6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El Apóstol Pedro nos enseña que abandonar el camino recto de Dios es:</a:t>
            </a:r>
          </a:p>
          <a:p>
            <a:r>
              <a:rPr lang="es-ES" b="1" dirty="0">
                <a:latin typeface="Maiandra GD" panose="020E0502030308020204" pitchFamily="34" charset="0"/>
              </a:rPr>
              <a:t>El camino de Balaam.</a:t>
            </a:r>
          </a:p>
          <a:p>
            <a:r>
              <a:rPr lang="es-ES" b="1" dirty="0">
                <a:latin typeface="Maiandra GD" panose="020E0502030308020204" pitchFamily="34" charset="0"/>
              </a:rPr>
              <a:t>Aunque Dios lo reprendió atraves de un milagro que una mula hablara no se arrepintió.</a:t>
            </a:r>
          </a:p>
          <a:p>
            <a:r>
              <a:rPr lang="es-ES" b="1" dirty="0">
                <a:latin typeface="Maiandra GD" panose="020E0502030308020204" pitchFamily="34" charset="0"/>
              </a:rPr>
              <a:t>Nos está reservada la oscuridad, tendremos una paga, un castigo, si nos apartamos del camino recto de Dios.</a:t>
            </a:r>
          </a:p>
          <a:p>
            <a:r>
              <a:rPr lang="es-ES" b="1" dirty="0">
                <a:latin typeface="Maiandra GD" panose="020E0502030308020204" pitchFamily="34" charset="0"/>
              </a:rPr>
              <a:t>Los falsos maestros usan palabras agradables para seducir.</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EE019E12-70F1-E249-47D6-C6CE81F82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7"/>
          </a:xfrm>
          <a:prstGeom prst="rect">
            <a:avLst/>
          </a:prstGeom>
        </p:spPr>
      </p:pic>
    </p:spTree>
    <p:extLst>
      <p:ext uri="{BB962C8B-B14F-4D97-AF65-F5344CB8AC3E}">
        <p14:creationId xmlns:p14="http://schemas.microsoft.com/office/powerpoint/2010/main" val="396872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sz="6600" b="1" u="sng" dirty="0">
                <a:effectLst>
                  <a:outerShdw blurRad="38100" dist="38100" dir="2700000" algn="tl">
                    <a:srgbClr val="000000">
                      <a:alpha val="43137"/>
                    </a:srgbClr>
                  </a:outerShdw>
                </a:effectLst>
                <a:latin typeface="Maiandra GD" panose="020E0502030308020204" pitchFamily="34" charset="0"/>
              </a:rPr>
              <a:t>CONCLUSIÓN:</a:t>
            </a:r>
            <a:endParaRPr lang="es-NI" sz="66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Prometen libertad, cuando ellos mismo no son libres, y convierten la libertad en libertinaje.</a:t>
            </a:r>
          </a:p>
          <a:p>
            <a:r>
              <a:rPr lang="es-ES" b="1" dirty="0">
                <a:latin typeface="Maiandra GD" panose="020E0502030308020204" pitchFamily="34" charset="0"/>
              </a:rPr>
              <a:t>Volvemos a ser enredados en la contaminación del mundo.</a:t>
            </a:r>
          </a:p>
          <a:p>
            <a:r>
              <a:rPr lang="es-ES" b="1" dirty="0">
                <a:latin typeface="Maiandra GD" panose="020E0502030308020204" pitchFamily="34" charset="0"/>
              </a:rPr>
              <a:t>Nos sucede lo del perro que vomita y vuelve a comer su vomito algo asqueroso.</a:t>
            </a:r>
          </a:p>
          <a:p>
            <a:r>
              <a:rPr lang="es-ES" b="1" dirty="0">
                <a:latin typeface="Maiandra GD" panose="020E0502030308020204" pitchFamily="34" charset="0"/>
              </a:rPr>
              <a:t>O lo de la puerca lavada que limpia vuelve al lodo de nuevo a ensuciarse.</a:t>
            </a:r>
          </a:p>
          <a:p>
            <a:r>
              <a:rPr lang="es-ES" b="1" dirty="0">
                <a:latin typeface="Maiandra GD" panose="020E0502030308020204" pitchFamily="34" charset="0"/>
              </a:rPr>
              <a:t>No abandonemos el camino recto de Dios.</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011963E7-35C7-0EB1-EA30-24E6F245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13137748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6" name="Rectángulo: esquinas redondeadas 5">
            <a:extLst>
              <a:ext uri="{FF2B5EF4-FFF2-40B4-BE49-F238E27FC236}">
                <a16:creationId xmlns:a16="http://schemas.microsoft.com/office/drawing/2014/main" id="{FCB8B9AB-F950-42D8-07BF-B1CF58D687C5}"/>
              </a:ext>
            </a:extLst>
          </p:cNvPr>
          <p:cNvSpPr/>
          <p:nvPr/>
        </p:nvSpPr>
        <p:spPr>
          <a:xfrm>
            <a:off x="-89452" y="5784575"/>
            <a:ext cx="9233450" cy="107342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800" b="1" dirty="0">
                <a:effectLst>
                  <a:outerShdw blurRad="38100" dist="38100" dir="2700000" algn="tl">
                    <a:srgbClr val="000000">
                      <a:alpha val="43137"/>
                    </a:srgbClr>
                  </a:outerShdw>
                </a:effectLst>
                <a:latin typeface="Maiandra GD" panose="020E0502030308020204" pitchFamily="34" charset="0"/>
              </a:rPr>
              <a:t>DIOS NOS BENDIGA A TODOS.</a:t>
            </a:r>
            <a:endParaRPr lang="es-NI" sz="4800" b="1" dirty="0">
              <a:effectLst>
                <a:outerShdw blurRad="38100" dist="38100" dir="2700000" algn="tl">
                  <a:srgbClr val="000000">
                    <a:alpha val="43137"/>
                  </a:srgbClr>
                </a:outerShdw>
              </a:effectLst>
              <a:latin typeface="Maiandra GD" panose="020E0502030308020204" pitchFamily="34" charset="0"/>
            </a:endParaRPr>
          </a:p>
        </p:txBody>
      </p:sp>
      <p:pic>
        <p:nvPicPr>
          <p:cNvPr id="9" name="Imagen 8">
            <a:extLst>
              <a:ext uri="{FF2B5EF4-FFF2-40B4-BE49-F238E27FC236}">
                <a16:creationId xmlns:a16="http://schemas.microsoft.com/office/drawing/2014/main" id="{8E17DC06-6593-3394-DE53-D17F04A1F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8" cy="5784574"/>
          </a:xfrm>
          <a:prstGeom prst="rect">
            <a:avLst/>
          </a:prstGeom>
        </p:spPr>
      </p:pic>
    </p:spTree>
    <p:extLst>
      <p:ext uri="{BB962C8B-B14F-4D97-AF65-F5344CB8AC3E}">
        <p14:creationId xmlns:p14="http://schemas.microsoft.com/office/powerpoint/2010/main" val="20103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fontScale="925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V.6.</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»Ven ahora, te ruego, y maldíceme a este pueblo porque es demasiado poderoso para mí;</a:t>
            </a:r>
            <a:r>
              <a:rPr lang="es-ES" b="1" dirty="0">
                <a:latin typeface="Maiandra GD" panose="020E0502030308020204" pitchFamily="34" charset="0"/>
              </a:rPr>
              <a:t> quizá pueda derrotarlos y echarlos de la tierra. Porque yo sé que a quien tú bendices es bendecido, y a quien tú maldices es maldecido».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V.7.</a:t>
            </a:r>
            <a:r>
              <a:rPr lang="es-ES" b="1" dirty="0">
                <a:latin typeface="Maiandra GD" panose="020E0502030308020204" pitchFamily="34" charset="0"/>
              </a:rPr>
              <a:t>  </a:t>
            </a:r>
          </a:p>
          <a:p>
            <a:r>
              <a:rPr lang="es-ES" b="1" dirty="0">
                <a:latin typeface="Maiandra GD" panose="020E0502030308020204" pitchFamily="34" charset="0"/>
              </a:rPr>
              <a:t>Los ancianos de Moab y los ancianos de Madián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fueron con el precio de la adivinación en la mano;</a:t>
            </a:r>
            <a:r>
              <a:rPr lang="es-ES" b="1" dirty="0">
                <a:latin typeface="Maiandra GD" panose="020E0502030308020204" pitchFamily="34" charset="0"/>
              </a:rPr>
              <a:t> y llegaron a Balaam, y le repitieron las palabras de Balac.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83EA360-BA2F-FFDC-2108-DF982CEEE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3428998" cy="5532436"/>
          </a:xfrm>
          <a:prstGeom prst="rect">
            <a:avLst/>
          </a:prstGeom>
        </p:spPr>
      </p:pic>
    </p:spTree>
    <p:extLst>
      <p:ext uri="{BB962C8B-B14F-4D97-AF65-F5344CB8AC3E}">
        <p14:creationId xmlns:p14="http://schemas.microsoft.com/office/powerpoint/2010/main" val="3293624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Dios le ordeno que no fuera con ellos.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Numeros.22:12.</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Y Dios dijo a Balaam: «No vayas con ellos;</a:t>
            </a:r>
            <a:r>
              <a:rPr lang="es-ES" b="1" dirty="0">
                <a:latin typeface="Maiandra GD" panose="020E0502030308020204" pitchFamily="34" charset="0"/>
              </a:rPr>
              <a:t> no maldecirás al pueblo, porque es bendito». </a:t>
            </a:r>
          </a:p>
          <a:p>
            <a:r>
              <a:rPr lang="es-ES" b="1" dirty="0">
                <a:latin typeface="Maiandra GD" panose="020E0502030308020204" pitchFamily="34" charset="0"/>
              </a:rPr>
              <a:t>Balaam iba muy bien.</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Numeros.22:18.</a:t>
            </a:r>
          </a:p>
          <a:p>
            <a:r>
              <a:rPr lang="es-ES" b="1" dirty="0">
                <a:latin typeface="Maiandra GD" panose="020E0502030308020204" pitchFamily="34" charset="0"/>
              </a:rPr>
              <a:t>Y Balaam respondió a los siervos de Balac: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«Aunque Balac me diera su casa llena de plata y oro, yo no podría traspasar el mandamiento del SEÑOR</a:t>
            </a:r>
            <a:r>
              <a:rPr lang="es-ES" b="1" dirty="0">
                <a:latin typeface="Maiandra GD" panose="020E0502030308020204" pitchFamily="34" charset="0"/>
              </a:rPr>
              <a:t> mi Dios para hacer ni poco ni mucho.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1F783DAD-53E1-E39E-3346-B0ED27ECF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0"/>
            <a:ext cx="3428998" cy="5532437"/>
          </a:xfrm>
          <a:prstGeom prst="rect">
            <a:avLst/>
          </a:prstGeom>
        </p:spPr>
      </p:pic>
    </p:spTree>
    <p:extLst>
      <p:ext uri="{BB962C8B-B14F-4D97-AF65-F5344CB8AC3E}">
        <p14:creationId xmlns:p14="http://schemas.microsoft.com/office/powerpoint/2010/main" val="3825687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33E01B-B485-56F2-AC15-6226A1CF1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pic>
        <p:nvPicPr>
          <p:cNvPr id="11" name="Imagen 10">
            <a:extLst>
              <a:ext uri="{FF2B5EF4-FFF2-40B4-BE49-F238E27FC236}">
                <a16:creationId xmlns:a16="http://schemas.microsoft.com/office/drawing/2014/main" id="{EC2FE588-0E7A-5B3A-EE4E-8E8BC69B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
            <a:ext cx="9144003" cy="1325563"/>
          </a:xfrm>
          <a:prstGeom prst="rect">
            <a:avLst/>
          </a:prstGeom>
        </p:spPr>
      </p:pic>
      <p:sp>
        <p:nvSpPr>
          <p:cNvPr id="4" name="Título 3">
            <a:extLst>
              <a:ext uri="{FF2B5EF4-FFF2-40B4-BE49-F238E27FC236}">
                <a16:creationId xmlns:a16="http://schemas.microsoft.com/office/drawing/2014/main" id="{FDF07036-9E90-3E7A-9729-8945B9767FDC}"/>
              </a:ext>
            </a:extLst>
          </p:cNvPr>
          <p:cNvSpPr>
            <a:spLocks noGrp="1"/>
          </p:cNvSpPr>
          <p:nvPr>
            <p:ph type="title"/>
          </p:nvPr>
        </p:nvSpPr>
        <p:spPr>
          <a:xfrm>
            <a:off x="0" y="0"/>
            <a:ext cx="9143998" cy="1325563"/>
          </a:xfrm>
        </p:spPr>
        <p:txBody>
          <a:bodyPr>
            <a:normAutofit/>
          </a:bodyPr>
          <a:lstStyle/>
          <a:p>
            <a:pPr algn="ctr"/>
            <a:r>
              <a:rPr lang="es-ES" b="1" u="sng" dirty="0">
                <a:effectLst>
                  <a:outerShdw blurRad="38100" dist="38100" dir="2700000" algn="tl">
                    <a:srgbClr val="000000">
                      <a:alpha val="43137"/>
                    </a:srgbClr>
                  </a:outerShdw>
                </a:effectLst>
                <a:latin typeface="Maiandra GD" panose="020E0502030308020204" pitchFamily="34" charset="0"/>
              </a:rPr>
              <a:t>ABANDONAR EL CAMINO RECTO.</a:t>
            </a:r>
            <a:br>
              <a:rPr lang="es-ES" b="1" u="sng" dirty="0">
                <a:effectLst>
                  <a:outerShdw blurRad="38100" dist="38100" dir="2700000" algn="tl">
                    <a:srgbClr val="000000">
                      <a:alpha val="43137"/>
                    </a:srgbClr>
                  </a:outerShdw>
                </a:effectLst>
                <a:latin typeface="Maiandra GD" panose="020E0502030308020204" pitchFamily="34" charset="0"/>
              </a:rPr>
            </a:br>
            <a:r>
              <a:rPr lang="es-ES" b="1" u="sng" dirty="0">
                <a:effectLst>
                  <a:outerShdw blurRad="38100" dist="38100" dir="2700000" algn="tl">
                    <a:srgbClr val="000000">
                      <a:alpha val="43137"/>
                    </a:srgbClr>
                  </a:outerShdw>
                </a:effectLst>
                <a:latin typeface="Maiandra GD" panose="020E0502030308020204" pitchFamily="34" charset="0"/>
              </a:rPr>
              <a:t>II PEDRO.2:15.</a:t>
            </a:r>
            <a:endParaRPr lang="es-NI"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B08E026-8138-C4B7-6437-1A5EEDED945B}"/>
              </a:ext>
            </a:extLst>
          </p:cNvPr>
          <p:cNvSpPr>
            <a:spLocks noGrp="1"/>
          </p:cNvSpPr>
          <p:nvPr>
            <p:ph idx="1"/>
          </p:nvPr>
        </p:nvSpPr>
        <p:spPr>
          <a:xfrm>
            <a:off x="3429000" y="1325562"/>
            <a:ext cx="5715000" cy="5532437"/>
          </a:xfrm>
        </p:spPr>
        <p:txBody>
          <a:bodyPr>
            <a:normAutofit lnSpcReduction="10000"/>
          </a:bodyPr>
          <a:lstStyle/>
          <a:p>
            <a:r>
              <a:rPr lang="es-ES" b="1" dirty="0">
                <a:latin typeface="Maiandra GD" panose="020E0502030308020204" pitchFamily="34" charset="0"/>
              </a:rPr>
              <a:t>Aunque Balaam no maldijo al pueblo de Dios, sino fue Él que ideo como el pueblo de Israel podía tropezar.</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Numeros.31:16.</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»Estas fueron la causa de que los israelitas, por el consejo de Balaam,</a:t>
            </a:r>
            <a:r>
              <a:rPr lang="es-ES" b="1" dirty="0">
                <a:latin typeface="Maiandra GD" panose="020E0502030308020204" pitchFamily="34" charset="0"/>
              </a:rPr>
              <a:t> fueran infieles al SEÑOR en el asunto de Peor, por lo que hubo plaga entre la congregación del SEÑOR. </a:t>
            </a:r>
          </a:p>
          <a:p>
            <a:r>
              <a:rPr lang="es-ES" b="1" dirty="0">
                <a:latin typeface="Maiandra GD" panose="020E0502030308020204" pitchFamily="34" charset="0"/>
              </a:rPr>
              <a:t>Y todo esto por dinero.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Judas.11.</a:t>
            </a:r>
            <a:endParaRPr lang="es-NI"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6FD8D5AC-59CA-A384-F7C5-889274F75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3498"/>
            <a:ext cx="3428998" cy="5524500"/>
          </a:xfrm>
          <a:prstGeom prst="rect">
            <a:avLst/>
          </a:prstGeom>
        </p:spPr>
      </p:pic>
    </p:spTree>
    <p:extLst>
      <p:ext uri="{BB962C8B-B14F-4D97-AF65-F5344CB8AC3E}">
        <p14:creationId xmlns:p14="http://schemas.microsoft.com/office/powerpoint/2010/main" val="2093454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404</TotalTime>
  <Words>5159</Words>
  <Application>Microsoft Office PowerPoint</Application>
  <PresentationFormat>Presentación en pantalla (4:3)</PresentationFormat>
  <Paragraphs>368</Paragraphs>
  <Slides>65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65</vt:i4>
      </vt:variant>
    </vt:vector>
  </HeadingPairs>
  <TitlesOfParts>
    <vt:vector size="70" baseType="lpstr">
      <vt:lpstr>Arial</vt:lpstr>
      <vt:lpstr>Calibri</vt:lpstr>
      <vt:lpstr>Calibri Light</vt:lpstr>
      <vt:lpstr>Maiandra GD</vt:lpstr>
      <vt:lpstr>Tema de Office</vt:lpstr>
      <vt:lpstr>ABANDONAR EL CAMINO RECTO. II PEDRO.2:15-22.</vt:lpstr>
      <vt:lpstr>INTRODUCCIÓN:</vt:lpstr>
      <vt:lpstr>INTRODUCCIÓN:</vt:lpstr>
      <vt:lpstr>INTRODUCCIÓN:</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ABANDONAR EL CAMINO RECTO. II PEDRO.2:15.</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NO MENOSPRECIEMOS LA REPRENCIÓN. II PEDRO.2:16.</vt:lpstr>
      <vt:lpstr>LA ENSEÑANZA DE ESTOS FALSOS ES SIN PROVECHO. II PEDRO.2:17.</vt:lpstr>
      <vt:lpstr>LA ENSEÑANZA DE ESTOS FALSOS ES SIN PROVECHO. II PEDRO.2:17.</vt:lpstr>
      <vt:lpstr>LA ENSEÑANZA DE ESTOS FALSOS ES SIN PROVECHO. II PEDRO.2:17.</vt:lpstr>
      <vt:lpstr>LA ENSEÑANZA DE ESTOS FALSOS ES SIN PROVECHO. II PEDRO.2:17.</vt:lpstr>
      <vt:lpstr>LA ENSEÑANZA DE ESTOS FALSOS ES SIN PROVECHO. II PEDRO.2:17.</vt:lpstr>
      <vt:lpstr>ESTOS FALSOS MAESTROS TIENEN SU CASTIGO ASEGURADO. II PEDRO.2:17.</vt:lpstr>
      <vt:lpstr>ESTOS FALSOS MAESTROS TIENEN SU CASTIGO ASEGURADO. II PEDRO.2:17.</vt:lpstr>
      <vt:lpstr>ESTOS FALSOS MAESTROS TIENEN SU CASTIGO ASEGURADO. II PEDRO.2:17.</vt:lpstr>
      <vt:lpstr>ESTOS FALSOS MAESTROS TIENEN SU CASTIGO ASEGURADO. II PEDRO.2:17.</vt:lpstr>
      <vt:lpstr>ENGAÑAN CON PALABRAS SUAVES. II PEDRO.2:18.</vt:lpstr>
      <vt:lpstr>ENGAÑAN CON PALABRAS SUAVES. II PEDRO.2:18.</vt:lpstr>
      <vt:lpstr>ENGAÑAN CON PALABRAS SUAVES. II PEDRO.2:18.</vt:lpstr>
      <vt:lpstr>ENGAÑAN CON PALABRAS SUAVES. II PEDRO.2:18.</vt:lpstr>
      <vt:lpstr>MIENTEN PROMETEN LIBERTAD.  II PEDRO.2:19.</vt:lpstr>
      <vt:lpstr>MIENTEN PROMETEN LIBERTAD.  II PEDRO.2:19.</vt:lpstr>
      <vt:lpstr>MIENTEN PROMETEN LIBERTAD.  II PEDRO.2:19.</vt:lpstr>
      <vt:lpstr>MIENTEN PROMETEN LIBERTAD.  II PEDRO.2:19.</vt:lpstr>
      <vt:lpstr>MIENTEN PROMETEN LIBERTAD.  II PEDRO.2:19.</vt:lpstr>
      <vt:lpstr>MIENTEN PROMETEN LIBERTAD.  II PEDRO.2:19.</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LA TRISTE CONDICIÓN DEL APARTARNOS DEL CAMINO RECTO. II PEDRO.2:20-22.</vt:lpstr>
      <vt:lpstr>CONCLUSIÓN:</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ABANDONAR EL CAMINO RECTO. II PEDRO.2:15-22.</dc:title>
  <dc:creator>MARIO MORENO</dc:creator>
  <cp:lastModifiedBy>MARIO MORENO</cp:lastModifiedBy>
  <cp:revision>15</cp:revision>
  <dcterms:created xsi:type="dcterms:W3CDTF">2023-09-12T17:53:59Z</dcterms:created>
  <dcterms:modified xsi:type="dcterms:W3CDTF">2023-09-15T20:33:53Z</dcterms:modified>
</cp:coreProperties>
</file>