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8" r:id="rId27"/>
    <p:sldId id="319" r:id="rId28"/>
    <p:sldId id="281" r:id="rId2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14/11/2024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0681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14/11/2024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4405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14/11/2024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6884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úmero de diapositiva">
            <a:extLst>
              <a:ext uri="{FF2B5EF4-FFF2-40B4-BE49-F238E27FC236}">
                <a16:creationId xmlns:a16="http://schemas.microsoft.com/office/drawing/2014/main" id="{9509371E-2EA5-697C-664D-1AC1B9C6D04A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4446588" y="6330952"/>
            <a:ext cx="241300" cy="258763"/>
          </a:xfrm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fld id="{252D97F6-1B40-4E0E-916B-E7E84456EDA4}" type="slidenum">
              <a:rPr lang="es-NI" altLang="es-NI"/>
              <a:pPr/>
              <a:t>‹Nº›</a:t>
            </a:fld>
            <a:endParaRPr lang="es-NI" altLang="es-NI"/>
          </a:p>
        </p:txBody>
      </p:sp>
    </p:spTree>
    <p:extLst>
      <p:ext uri="{BB962C8B-B14F-4D97-AF65-F5344CB8AC3E}">
        <p14:creationId xmlns:p14="http://schemas.microsoft.com/office/powerpoint/2010/main" val="227855940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14/11/2024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3262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14/11/2024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5457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14/11/2024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524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14/11/2024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5992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14/11/2024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2974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14/11/2024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362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14/11/2024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5968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14/11/2024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2938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F6F5E-EB75-4C11-B48B-3C09A4E294EF}" type="datetimeFigureOut">
              <a:rPr lang="es-ES" smtClean="0"/>
              <a:t>14/11/2024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551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2783469D-EDBC-47D5-BE0D-A5D5D0F48E50}"/>
              </a:ext>
            </a:extLst>
          </p:cNvPr>
          <p:cNvSpPr/>
          <p:nvPr/>
        </p:nvSpPr>
        <p:spPr>
          <a:xfrm>
            <a:off x="0" y="0"/>
            <a:ext cx="9144000" cy="115293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17396"/>
            <a:ext cx="9143999" cy="1152939"/>
          </a:xfrm>
        </p:spPr>
        <p:txBody>
          <a:bodyPr>
            <a:normAutofit/>
          </a:bodyPr>
          <a:lstStyle/>
          <a:p>
            <a:pPr algn="ctr"/>
            <a:r>
              <a:rPr lang="es-ES" sz="6000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ABRAHAM HOMBRE DE FE.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0" y="1187732"/>
            <a:ext cx="9144000" cy="5670268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INTRODUCCIÓN:</a:t>
            </a:r>
          </a:p>
          <a:p>
            <a:r>
              <a:rPr lang="es-ES" b="1" dirty="0">
                <a:solidFill>
                  <a:schemeClr val="bg1"/>
                </a:solidFill>
              </a:rPr>
              <a:t>Uno de los personajes que la Biblia menciona tanto en el Antiguo Testamento como en el Nuevo Testamento es Abraham.</a:t>
            </a:r>
          </a:p>
          <a:p>
            <a:r>
              <a:rPr lang="es-ES" b="1" dirty="0">
                <a:solidFill>
                  <a:schemeClr val="bg1"/>
                </a:solidFill>
              </a:rPr>
              <a:t>Su fe sobresale en la Biblia.</a:t>
            </a:r>
          </a:p>
          <a:p>
            <a:r>
              <a:rPr lang="es-ES" b="1" dirty="0">
                <a:solidFill>
                  <a:schemeClr val="bg1"/>
                </a:solidFill>
              </a:rPr>
              <a:t>Es un ejemplo digno de imitar para agradar y servir a Dios como Él lo hizo.</a:t>
            </a:r>
          </a:p>
          <a:p>
            <a:r>
              <a:rPr lang="es-ES" b="1" dirty="0">
                <a:solidFill>
                  <a:schemeClr val="bg1"/>
                </a:solidFill>
              </a:rPr>
              <a:t>Aunque Abraham tuvo una gran fe, su fe fue probada de distintas maneras y salió victorioso.</a:t>
            </a:r>
          </a:p>
          <a:p>
            <a:r>
              <a:rPr lang="es-ES" b="1" dirty="0">
                <a:solidFill>
                  <a:schemeClr val="bg1"/>
                </a:solidFill>
              </a:rPr>
              <a:t>Nuestra fe debe ser probada y debe salir victoriosa para poder agradar a Dios y cumplir sus mandamientos.</a:t>
            </a:r>
          </a:p>
        </p:txBody>
      </p:sp>
    </p:spTree>
    <p:extLst>
      <p:ext uri="{BB962C8B-B14F-4D97-AF65-F5344CB8AC3E}">
        <p14:creationId xmlns:p14="http://schemas.microsoft.com/office/powerpoint/2010/main" val="299869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</a:rPr>
              <a:t>Y sin debilitarse en la fe contempló su propio cuerpo,</a:t>
            </a:r>
            <a:r>
              <a:rPr lang="es-ES" b="1" dirty="0">
                <a:solidFill>
                  <a:schemeClr val="bg1"/>
                </a:solidFill>
              </a:rPr>
              <a:t> que ya estaba como muerto puesto que tenía como cien años, y la esterilidad de la matriz de Sara; </a:t>
            </a:r>
          </a:p>
          <a:p>
            <a:r>
              <a:rPr lang="es-ES" b="1" dirty="0">
                <a:solidFill>
                  <a:schemeClr val="bg1"/>
                </a:solidFill>
              </a:rPr>
              <a:t>Humanamente hablando, no había esperanza alguna, pero Abraham tenía fe.</a:t>
            </a:r>
          </a:p>
          <a:p>
            <a:r>
              <a:rPr lang="es-ES" b="1" dirty="0">
                <a:solidFill>
                  <a:schemeClr val="bg1"/>
                </a:solidFill>
              </a:rPr>
              <a:t>Él tenia como 100 años.</a:t>
            </a:r>
          </a:p>
          <a:p>
            <a:r>
              <a:rPr lang="es-ES" b="1" dirty="0">
                <a:solidFill>
                  <a:schemeClr val="bg1"/>
                </a:solidFill>
              </a:rPr>
              <a:t>Sara era estéril.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V.20.</a:t>
            </a:r>
          </a:p>
          <a:p>
            <a:r>
              <a:rPr lang="es-ES" b="1" dirty="0">
                <a:solidFill>
                  <a:schemeClr val="bg1"/>
                </a:solidFill>
              </a:rPr>
              <a:t>sin embargo, respecto a la promesa de Dios,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Abraham no titubeó con incredulidad,</a:t>
            </a:r>
            <a:r>
              <a:rPr lang="es-ES" b="1" dirty="0">
                <a:solidFill>
                  <a:schemeClr val="bg1"/>
                </a:solidFill>
              </a:rPr>
              <a:t> sino que se fortaleció en fe, dando gloria a Dios, 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50" y="-1"/>
            <a:ext cx="413385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9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La aparente imposibilidad de que la promesa fuese jamás cumplida no le hizo vacilar. </a:t>
            </a:r>
          </a:p>
          <a:p>
            <a:r>
              <a:rPr lang="es-ES" b="1" dirty="0">
                <a:solidFill>
                  <a:schemeClr val="bg1"/>
                </a:solidFill>
              </a:rPr>
              <a:t>Dios lo había dicho; Abraham lo creyó. </a:t>
            </a:r>
          </a:p>
          <a:p>
            <a:r>
              <a:rPr lang="es-ES" b="1" dirty="0">
                <a:solidFill>
                  <a:schemeClr val="bg1"/>
                </a:solidFill>
              </a:rPr>
              <a:t>Sólo había una imposibilidad, y era que Dios mintiese. </a:t>
            </a:r>
          </a:p>
          <a:p>
            <a:r>
              <a:rPr lang="es-ES" b="1" dirty="0">
                <a:solidFill>
                  <a:schemeClr val="bg1"/>
                </a:solidFill>
              </a:rPr>
              <a:t>La fe de Abraham era fuerte y vibrante. </a:t>
            </a:r>
          </a:p>
          <a:p>
            <a:r>
              <a:rPr lang="es-ES" b="1" dirty="0">
                <a:solidFill>
                  <a:schemeClr val="bg1"/>
                </a:solidFill>
              </a:rPr>
              <a:t>Dio gloria a Dios, honrándole como Aquel en quien se podía depender de que cumpliría Su promesa, desafiando a todas las leyes de la naturaleza o de la probabilidad.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V.21.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-1"/>
            <a:ext cx="423714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4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5103399" cy="6835417"/>
          </a:xfrm>
        </p:spPr>
        <p:txBody>
          <a:bodyPr/>
          <a:lstStyle/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y estando plenamente convencido de que lo que Dios había prometido,</a:t>
            </a:r>
            <a:r>
              <a:rPr lang="es-ES" b="1" dirty="0">
                <a:solidFill>
                  <a:schemeClr val="bg1"/>
                </a:solidFill>
              </a:rPr>
              <a:t> poderoso era también para cumplirlo. </a:t>
            </a:r>
          </a:p>
          <a:p>
            <a:r>
              <a:rPr lang="es-ES" b="1" dirty="0">
                <a:solidFill>
                  <a:schemeClr val="bg1"/>
                </a:solidFill>
              </a:rPr>
              <a:t>Abraham no sabía cómo Dios iba a cumplir Su palabra. </a:t>
            </a:r>
          </a:p>
          <a:p>
            <a:r>
              <a:rPr lang="es-ES" b="1" dirty="0">
                <a:solidFill>
                  <a:schemeClr val="bg1"/>
                </a:solidFill>
              </a:rPr>
              <a:t>Pero esto era de la menor importancia. </a:t>
            </a:r>
          </a:p>
          <a:p>
            <a:r>
              <a:rPr lang="es-ES" b="1" dirty="0">
                <a:solidFill>
                  <a:schemeClr val="bg1"/>
                </a:solidFill>
              </a:rPr>
              <a:t>Conocía a Dios y estaba totalmente confiado en que Dios era totalmente poderoso para hacer lo que había prometido.</a:t>
            </a:r>
          </a:p>
          <a:p>
            <a:r>
              <a:rPr lang="es-ES" b="1" dirty="0">
                <a:solidFill>
                  <a:schemeClr val="bg1"/>
                </a:solidFill>
              </a:rPr>
              <a:t>Por qué Dios no puede mentir jamás.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401" y="22582"/>
            <a:ext cx="4040600" cy="33526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400" y="3397794"/>
            <a:ext cx="4040599" cy="3460206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153997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Tito.1:2.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con la esperanza de vida eterna, la cual Dios, que no miente,</a:t>
            </a:r>
            <a:r>
              <a:rPr lang="es-ES" b="1" dirty="0">
                <a:solidFill>
                  <a:schemeClr val="bg1"/>
                </a:solidFill>
              </a:rPr>
              <a:t> prometió desde los tiempos eternos,</a:t>
            </a:r>
          </a:p>
          <a:p>
            <a:r>
              <a:rPr lang="es-ES" b="1" dirty="0">
                <a:solidFill>
                  <a:schemeClr val="bg1"/>
                </a:solidFill>
              </a:rPr>
              <a:t>Es imposible que Dios mienta.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Hebreos.6:18.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a fin de que por dos cosas inmutables, en las cuales es imposible que Dios mienta,</a:t>
            </a:r>
            <a:r>
              <a:rPr lang="es-ES" b="1" dirty="0">
                <a:solidFill>
                  <a:schemeClr val="bg1"/>
                </a:solidFill>
              </a:rPr>
              <a:t> los que hemos buscado refugio seamos grandemente animados para asirnos de la esperanza puesta delante de nosotros,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0"/>
            <a:ext cx="423714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35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Dios siempre a cumplido lo que ha prometido al hombre.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Josue.21:45.</a:t>
            </a:r>
          </a:p>
          <a:p>
            <a:r>
              <a:rPr lang="es-ES" b="1" dirty="0">
                <a:solidFill>
                  <a:schemeClr val="bg1"/>
                </a:solidFill>
              </a:rPr>
              <a:t>No faltó ni una palabra de las buenas promesas que el SEÑOR había hecho a la casa de Israel;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todas se cumplieron.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Por eso no debemos de dudar de las promesas de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Mate.6:33.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Pero buscad primero su reino y su justicia,</a:t>
            </a:r>
            <a:r>
              <a:rPr lang="es-ES" b="1" dirty="0">
                <a:solidFill>
                  <a:schemeClr val="bg1"/>
                </a:solidFill>
              </a:rPr>
              <a:t> y todas estas cosas os serán añadidas. </a:t>
            </a:r>
          </a:p>
          <a:p>
            <a:r>
              <a:rPr lang="es-ES" b="1" dirty="0">
                <a:solidFill>
                  <a:schemeClr val="bg1"/>
                </a:solidFill>
              </a:rPr>
              <a:t>Él nos promete que nos va dar el alimento, el beber, el vestir.</a:t>
            </a:r>
          </a:p>
        </p:txBody>
      </p:sp>
      <p:sp>
        <p:nvSpPr>
          <p:cNvPr id="2" name="Llamada de nube 1"/>
          <p:cNvSpPr/>
          <p:nvPr/>
        </p:nvSpPr>
        <p:spPr>
          <a:xfrm>
            <a:off x="4906851" y="3442446"/>
            <a:ext cx="4237149" cy="3415553"/>
          </a:xfrm>
          <a:prstGeom prst="cloudCallout">
            <a:avLst>
              <a:gd name="adj1" fmla="val -69390"/>
              <a:gd name="adj2" fmla="val -37386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u="sng" dirty="0">
                <a:highlight>
                  <a:srgbClr val="FF00FF"/>
                </a:highlight>
              </a:rPr>
              <a:t> I REYES.8:56.</a:t>
            </a:r>
          </a:p>
          <a:p>
            <a:pPr algn="ctr"/>
            <a:r>
              <a:rPr lang="es-ES" b="1" dirty="0"/>
              <a:t>Bendito sea el SEÑOR, que ha dado reposo a su pueblo Israel,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</a:rPr>
              <a:t>conforme a todo lo que prometió; ninguna palabra ha fallado</a:t>
            </a:r>
            <a:r>
              <a:rPr lang="es-ES" b="1" dirty="0"/>
              <a:t> de toda su buena promesa que hizo por medio de su siervo Moisés. </a:t>
            </a:r>
          </a:p>
        </p:txBody>
      </p:sp>
      <p:sp>
        <p:nvSpPr>
          <p:cNvPr id="4" name="Llamada rectangular 3"/>
          <p:cNvSpPr/>
          <p:nvPr/>
        </p:nvSpPr>
        <p:spPr>
          <a:xfrm>
            <a:off x="4906851" y="-1"/>
            <a:ext cx="4237149" cy="3442446"/>
          </a:xfrm>
          <a:prstGeom prst="wedgeRectCallout">
            <a:avLst>
              <a:gd name="adj1" fmla="val -60503"/>
              <a:gd name="adj2" fmla="val 83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u="sng" dirty="0">
                <a:highlight>
                  <a:srgbClr val="FF00FF"/>
                </a:highlight>
              </a:rPr>
              <a:t>JOSUE.23:14.</a:t>
            </a:r>
          </a:p>
          <a:p>
            <a:pPr algn="ctr"/>
            <a:r>
              <a:rPr lang="es-ES" sz="2000" b="1" dirty="0"/>
              <a:t>He aquí, hoy me voy por el camino de toda la tierra, y vosotros sabéis con todo vuestro corazón y con toda vuestra alma que ninguna de las buenas palabras que el SEÑOR vuestro Dios habló acerca de vosotros ha faltado; </a:t>
            </a:r>
            <a:r>
              <a:rPr lang="es-E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todas os han sido cumplidas, ninguna de ellas ha faltado.</a:t>
            </a:r>
            <a:r>
              <a:rPr lang="es-ES" sz="2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527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Si le buscamos y le ponemos en primer lugar, el reino la iglesia.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Mateo.28:20.</a:t>
            </a:r>
          </a:p>
          <a:p>
            <a:r>
              <a:rPr lang="es-ES" b="1" dirty="0">
                <a:solidFill>
                  <a:schemeClr val="bg1"/>
                </a:solidFill>
              </a:rPr>
              <a:t>enseñándoles a guardar todo lo que os he mandado;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</a:rPr>
              <a:t>y he aquí, yo estoy con vosotros todos los días, hasta el fin del mundo.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Él va a estar con nosotros todos los días hasta el fin del mundo.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Hebreos.13:5-6.</a:t>
            </a:r>
          </a:p>
          <a:p>
            <a:r>
              <a:rPr lang="es-ES" b="1" dirty="0">
                <a:solidFill>
                  <a:schemeClr val="bg1"/>
                </a:solidFill>
              </a:rPr>
              <a:t>Sea vuestro carácter sin avaricia, contentos con lo que tenéis, porque El mismo ha dicho: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NUNCA TE DEJARE NI TE DESAMPARARE,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-1"/>
            <a:ext cx="4237149" cy="6858000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147709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V.6.</a:t>
            </a:r>
          </a:p>
          <a:p>
            <a:r>
              <a:rPr lang="es-ES" b="1" dirty="0">
                <a:solidFill>
                  <a:schemeClr val="bg1"/>
                </a:solidFill>
              </a:rPr>
              <a:t>de manera que decimos confiadamente: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  <a:t>EL SEÑOR ES EL QUE ME AYUDA; NO TEMERE.</a:t>
            </a:r>
            <a:r>
              <a:rPr lang="es-ES" b="1" dirty="0">
                <a:solidFill>
                  <a:schemeClr val="bg1"/>
                </a:solidFill>
              </a:rPr>
              <a:t> ¿QUE PODRA HACERME EL HOMBRE? </a:t>
            </a:r>
          </a:p>
          <a:p>
            <a:r>
              <a:rPr lang="es-ES" b="1" dirty="0">
                <a:solidFill>
                  <a:schemeClr val="bg1"/>
                </a:solidFill>
              </a:rPr>
              <a:t>Él tendrá cuidado de nosotros.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I Pedro.5:7.</a:t>
            </a:r>
          </a:p>
          <a:p>
            <a:r>
              <a:rPr lang="es-ES" b="1" dirty="0">
                <a:solidFill>
                  <a:schemeClr val="bg1"/>
                </a:solidFill>
              </a:rPr>
              <a:t>echando toda vuestra ansiedad sobre El,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</a:rPr>
              <a:t>porque El tiene cuidado de vosotros.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Los creyentes tienen el privilegio de echar todas sus ansiedades sobre Él Señor con la intensa confianza de que Él tiene cuidado.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22581"/>
            <a:ext cx="4237149" cy="6835418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370745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La ansiedad es innecesaria; no tenemos necesidad de llevar las cargas cuando Él está dispuesto a llevarlas por nosotros. </a:t>
            </a:r>
          </a:p>
          <a:p>
            <a:r>
              <a:rPr lang="es-ES" b="1" dirty="0">
                <a:solidFill>
                  <a:schemeClr val="bg1"/>
                </a:solidFill>
              </a:rPr>
              <a:t>Es inútil angustiarse; la angustia no ha resuelto jamás ningún problema. </a:t>
            </a:r>
          </a:p>
          <a:p>
            <a:r>
              <a:rPr lang="es-ES" b="1" dirty="0">
                <a:solidFill>
                  <a:schemeClr val="bg1"/>
                </a:solidFill>
              </a:rPr>
              <a:t>La ansiedad es un pecado. </a:t>
            </a:r>
          </a:p>
          <a:p>
            <a:r>
              <a:rPr lang="es-ES" b="1" dirty="0">
                <a:solidFill>
                  <a:schemeClr val="bg1"/>
                </a:solidFill>
              </a:rPr>
              <a:t>Dijo un predicador: «La ansiedad es pecado porque niega la sabiduría de Dios;</a:t>
            </a:r>
          </a:p>
          <a:p>
            <a:r>
              <a:rPr lang="es-ES" b="1" dirty="0">
                <a:solidFill>
                  <a:schemeClr val="bg1"/>
                </a:solidFill>
              </a:rPr>
              <a:t>Debemos de creer en las promesas de Dios siempre.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Marcos.11:24.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924" y="22582"/>
            <a:ext cx="4214075" cy="683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1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Por eso os digo que todas las cosas por las que oréis y pidáis,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creed que ya las habéis recibido, y os serán concedidas.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No dudar.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Marcos.9:22-24.</a:t>
            </a:r>
          </a:p>
          <a:p>
            <a:r>
              <a:rPr lang="es-ES" b="1" dirty="0">
                <a:solidFill>
                  <a:schemeClr val="bg1"/>
                </a:solidFill>
              </a:rPr>
              <a:t>Y muchas veces lo ha echado en el fuego y también en el agua para destruirlo.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Pero si tú puedes hacer algo,</a:t>
            </a:r>
            <a:r>
              <a:rPr lang="es-ES" b="1" dirty="0">
                <a:solidFill>
                  <a:schemeClr val="bg1"/>
                </a:solidFill>
              </a:rPr>
              <a:t> ten misericordia de nosotros y ayúdanos.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V.23.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Jesús le dijo: "¿Cómo si tú puedes?"</a:t>
            </a:r>
            <a:r>
              <a:rPr lang="es-ES" b="1" dirty="0">
                <a:solidFill>
                  <a:schemeClr val="bg1"/>
                </a:solidFill>
              </a:rPr>
              <a:t> Todas las cosas son posibles para el que cree.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338" y="0"/>
            <a:ext cx="418066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5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V.24.</a:t>
            </a:r>
          </a:p>
          <a:p>
            <a:r>
              <a:rPr lang="es-ES" b="1" dirty="0">
                <a:solidFill>
                  <a:schemeClr val="bg1"/>
                </a:solidFill>
              </a:rPr>
              <a:t>Al instante el padre del muchacho gritó y dijo: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Creo; ayúdame en mi incredulidad.</a:t>
            </a:r>
          </a:p>
          <a:p>
            <a:r>
              <a:rPr lang="es-ES" b="1" dirty="0">
                <a:solidFill>
                  <a:schemeClr val="bg1"/>
                </a:solidFill>
              </a:rPr>
              <a:t>El que duda no va recibir nada.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Santiago.1:6-8.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Pero que pida con fe, sin dudar;</a:t>
            </a:r>
            <a:r>
              <a:rPr lang="es-ES" b="1" dirty="0">
                <a:solidFill>
                  <a:schemeClr val="bg1"/>
                </a:solidFill>
              </a:rPr>
              <a:t> porque el que duda es semejante a la ola del mar, impulsada por el viento y echada de una parte a otra.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V.7.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No piense, pues, ese hombre, que recibirá</a:t>
            </a:r>
            <a:r>
              <a:rPr lang="es-ES" b="1" dirty="0">
                <a:solidFill>
                  <a:schemeClr val="bg1"/>
                </a:solidFill>
              </a:rPr>
              <a:t> cosa alguna del Señor,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V.8.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22581"/>
            <a:ext cx="4237148" cy="683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9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pPr algn="ctr"/>
            <a:r>
              <a:rPr lang="es-ES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DIOS LE PIDE A ABRAHAM QUE SE VAYA DE SU TIERRA.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Genesis.12:1, 4.</a:t>
            </a:r>
          </a:p>
          <a:p>
            <a:r>
              <a:rPr lang="es-ES" b="1" u="sng" dirty="0">
                <a:highlight>
                  <a:srgbClr val="FFFF00"/>
                </a:highlight>
              </a:rPr>
              <a:t>Y el SEÑOR dijo a Abram: Vete de tu tierra,</a:t>
            </a:r>
            <a:r>
              <a:rPr lang="es-ES" b="1" dirty="0">
                <a:solidFill>
                  <a:schemeClr val="bg1"/>
                </a:solidFill>
              </a:rPr>
              <a:t> de entre tus parientes y de la casa de tu padre, a la tierra que yo te mostraré.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V.4.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Entonces Abram se fue tal como el SEÑOR le había dicho;</a:t>
            </a:r>
            <a:r>
              <a:rPr lang="es-ES" b="1" dirty="0">
                <a:solidFill>
                  <a:schemeClr val="bg1"/>
                </a:solidFill>
              </a:rPr>
              <a:t> y Lot fue con él. Y Abram tenía setenta y cinco años cuando partió de Harán.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-1"/>
            <a:ext cx="423714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5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Siendo hombre de doble ánimo,</a:t>
            </a:r>
            <a:r>
              <a:rPr lang="es-ES" b="1" dirty="0">
                <a:solidFill>
                  <a:schemeClr val="bg1"/>
                </a:solidFill>
              </a:rPr>
              <a:t> inestable en todos sus caminos. </a:t>
            </a:r>
          </a:p>
          <a:p>
            <a:pPr algn="ctr"/>
            <a:r>
              <a:rPr lang="es-ES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DIOS PIDE A ABRAHAM QUE LE SACRIFIQUE A SU HIJO.</a:t>
            </a:r>
            <a:endParaRPr lang="es-ES" b="1" u="sng" dirty="0"/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Hebreos.11:17-19.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</a:rPr>
              <a:t>Por la fe Abraham, cuando fue probado, ofreció a Isaac;</a:t>
            </a:r>
            <a:r>
              <a:rPr lang="es-ES" b="1" dirty="0">
                <a:solidFill>
                  <a:schemeClr val="bg1"/>
                </a:solidFill>
              </a:rPr>
              <a:t> y el que había recibido las promesas ofrecía a su único hijo; </a:t>
            </a:r>
          </a:p>
          <a:p>
            <a:r>
              <a:rPr lang="es-ES" b="1" dirty="0">
                <a:solidFill>
                  <a:schemeClr val="bg1"/>
                </a:solidFill>
              </a:rPr>
              <a:t>Llegamos ahora a la más grande prueba de la fe de Abraham. Dios le dijo que ofreciese a su único hijo, Isaac, sobre el altar. </a:t>
            </a:r>
          </a:p>
          <a:p>
            <a:r>
              <a:rPr lang="es-ES" b="1" dirty="0">
                <a:solidFill>
                  <a:schemeClr val="bg1"/>
                </a:solidFill>
              </a:rPr>
              <a:t>Con una obediencia resuelta, Abraham emprendió el ofrendar a Dios el más caro tesoro para su corazón. </a:t>
            </a:r>
          </a:p>
          <a:p>
            <a:endParaRPr lang="es-ES" b="1" dirty="0"/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851" y="-1"/>
            <a:ext cx="4224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1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¿Acaso era inconsciente del enorme dilema?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V.18.</a:t>
            </a:r>
          </a:p>
          <a:p>
            <a:r>
              <a:rPr lang="es-ES" b="1" dirty="0">
                <a:solidFill>
                  <a:schemeClr val="bg1"/>
                </a:solidFill>
              </a:rPr>
              <a:t>fue a él a quien se le dijo: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EN ISAAC TE SERA LLAMADA DESCENDENCIA.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La promesa de una gran multitud de descendientes había de ser cumplida en Isaac. El dilema era este: </a:t>
            </a:r>
          </a:p>
          <a:p>
            <a:r>
              <a:rPr lang="es-ES" b="1" dirty="0">
                <a:solidFill>
                  <a:schemeClr val="bg1"/>
                </a:solidFill>
              </a:rPr>
              <a:t>Si Abraham daba muerte a Isaac. </a:t>
            </a:r>
          </a:p>
          <a:p>
            <a:r>
              <a:rPr lang="es-ES" b="1" dirty="0">
                <a:solidFill>
                  <a:schemeClr val="bg1"/>
                </a:solidFill>
              </a:rPr>
              <a:t>¿cómo podría llegar a cumplirse jamás la promesa?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V.19.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</a:rPr>
              <a:t>El consideró que Dios era poderoso para levantar aun de entre los muertos,</a:t>
            </a:r>
            <a:r>
              <a:rPr lang="es-ES" b="1" dirty="0">
                <a:solidFill>
                  <a:schemeClr val="bg1"/>
                </a:solidFill>
              </a:rPr>
              <a:t> de donde también, en sentido figurado, lo volvió a recibir. 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851" y="-1"/>
            <a:ext cx="4236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5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Abraham sabía lo que Dios había prometido; esto era todo lo que le importaba. </a:t>
            </a:r>
          </a:p>
          <a:p>
            <a:r>
              <a:rPr lang="es-ES" b="1" dirty="0">
                <a:solidFill>
                  <a:schemeClr val="bg1"/>
                </a:solidFill>
              </a:rPr>
              <a:t>Llegó a la conclusión de que si Dios le demandaba que inmolase a su hijo, Dios mismo le volvería a levantar aun de entre los muertos para cumplir la promesa.</a:t>
            </a:r>
          </a:p>
          <a:p>
            <a:r>
              <a:rPr lang="es-ES" b="1" dirty="0">
                <a:solidFill>
                  <a:schemeClr val="bg1"/>
                </a:solidFill>
              </a:rPr>
              <a:t>La fe de Abraham fue probada y salió victorioso.</a:t>
            </a:r>
          </a:p>
          <a:p>
            <a:r>
              <a:rPr lang="es-ES" b="1" dirty="0">
                <a:solidFill>
                  <a:schemeClr val="bg1"/>
                </a:solidFill>
              </a:rPr>
              <a:t>La nuestra tiene que ser probada también.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I Pedro.1:7.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  <a:t>para que la prueba de vuestra fe, más preciosa que el oro que perece, aunque probado por fuego,</a:t>
            </a:r>
            <a:r>
              <a:rPr lang="es-ES" b="1" dirty="0">
                <a:solidFill>
                  <a:schemeClr val="bg1"/>
                </a:solidFill>
              </a:rPr>
              <a:t> sea hallada que resulta en alabanza, gloria y honor en la revelación de Jesucristo;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851" y="-2"/>
            <a:ext cx="4237087" cy="683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6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El oro es uno de los  materiales más imperecederos. </a:t>
            </a:r>
          </a:p>
          <a:p>
            <a:r>
              <a:rPr lang="es-ES" b="1" dirty="0">
                <a:solidFill>
                  <a:schemeClr val="bg1"/>
                </a:solidFill>
              </a:rPr>
              <a:t>Puede ser sometido a un calor intenso y podría parecer indestructible. </a:t>
            </a:r>
          </a:p>
          <a:p>
            <a:r>
              <a:rPr lang="es-ES" b="1" dirty="0">
                <a:solidFill>
                  <a:schemeClr val="bg1"/>
                </a:solidFill>
              </a:rPr>
              <a:t>Pero la verdad es que el oro perece por el uso, la presión y el fuego. </a:t>
            </a:r>
          </a:p>
          <a:p>
            <a:r>
              <a:rPr lang="es-ES" b="1" dirty="0">
                <a:solidFill>
                  <a:schemeClr val="bg1"/>
                </a:solidFill>
              </a:rPr>
              <a:t>La verdadera fe es indestructible. </a:t>
            </a:r>
          </a:p>
          <a:p>
            <a:r>
              <a:rPr lang="es-ES" b="1" dirty="0">
                <a:solidFill>
                  <a:schemeClr val="bg1"/>
                </a:solidFill>
              </a:rPr>
              <a:t>El creyente puede sufrir severas pruebas y aflicciones, pero éstas, en lugar de destruir su fe, son alimento para la fe.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-2"/>
            <a:ext cx="4237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57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Cuando las condiciones dominantes son favorables, podría ser fácil ser cristiano. </a:t>
            </a:r>
          </a:p>
          <a:p>
            <a:r>
              <a:rPr lang="es-ES" b="1" dirty="0">
                <a:solidFill>
                  <a:schemeClr val="bg1"/>
                </a:solidFill>
              </a:rPr>
              <a:t>Pero cuando la confesión pública de Cristo atrae persecución y sufrimiento, entonces los seguidores superficiales se apartan y se pierden en la multitud.</a:t>
            </a:r>
          </a:p>
          <a:p>
            <a:r>
              <a:rPr lang="es-ES" b="1" dirty="0">
                <a:solidFill>
                  <a:schemeClr val="bg1"/>
                </a:solidFill>
              </a:rPr>
              <a:t>Debemos de salir como Job.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Job.23:10.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El sabe el camino que tomo;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</a:rPr>
              <a:t>cuando me haya probado, saldré como el oro.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Debemos acabar la carrera.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-1"/>
            <a:ext cx="423714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60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5136775" cy="6835417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II Timoteo.4:7-8.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He peleado la buena batalla,</a:t>
            </a:r>
            <a:r>
              <a:rPr lang="es-ES" b="1" dirty="0">
                <a:solidFill>
                  <a:schemeClr val="bg1"/>
                </a:solidFill>
              </a:rPr>
              <a:t> he terminado la carrera, he guardado la fe.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V.8.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En el futuro me está reservada la corona de justicia que el Señor, el Juez justo, me entregará en aquel día;</a:t>
            </a:r>
            <a:r>
              <a:rPr lang="es-ES" b="1" dirty="0">
                <a:solidFill>
                  <a:schemeClr val="bg1"/>
                </a:solidFill>
              </a:rPr>
              <a:t> y no sólo a mí, sino también a todos los que aman su venida.</a:t>
            </a:r>
          </a:p>
          <a:p>
            <a:r>
              <a:rPr lang="es-ES" b="1" dirty="0">
                <a:solidFill>
                  <a:schemeClr val="bg1"/>
                </a:solidFill>
              </a:rPr>
              <a:t>Debemos de tener la fe que tuvo Abraham. </a:t>
            </a:r>
          </a:p>
          <a:p>
            <a:r>
              <a:rPr lang="es-ES" b="1" dirty="0">
                <a:solidFill>
                  <a:schemeClr val="bg1"/>
                </a:solidFill>
              </a:rPr>
              <a:t>Su fe fue probada y salió victorioso.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776" y="2880082"/>
            <a:ext cx="4007224" cy="212222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776" y="22582"/>
            <a:ext cx="4007224" cy="28575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777" y="5002305"/>
            <a:ext cx="4007224" cy="1855693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327083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5EC9E24A-3CD5-4213-8552-0C08F3FADD04}"/>
              </a:ext>
            </a:extLst>
          </p:cNvPr>
          <p:cNvSpPr/>
          <p:nvPr/>
        </p:nvSpPr>
        <p:spPr>
          <a:xfrm>
            <a:off x="0" y="0"/>
            <a:ext cx="9144000" cy="117944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9443"/>
          </a:xfrm>
        </p:spPr>
        <p:txBody>
          <a:bodyPr>
            <a:normAutofit/>
          </a:bodyPr>
          <a:lstStyle/>
          <a:p>
            <a:pPr algn="ctr"/>
            <a:r>
              <a:rPr lang="es-ES" sz="66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CONCLUSIÓN: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179444"/>
            <a:ext cx="9144000" cy="5678556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Hemos visto la fe de Abraham su fe fue probada y salió victorioso.</a:t>
            </a:r>
          </a:p>
          <a:p>
            <a:r>
              <a:rPr lang="es-ES" b="1" dirty="0">
                <a:solidFill>
                  <a:schemeClr val="bg1"/>
                </a:solidFill>
              </a:rPr>
              <a:t>1. Cuando Dios le dijo que saliera de su tierra.</a:t>
            </a:r>
          </a:p>
          <a:p>
            <a:r>
              <a:rPr lang="es-ES" b="1" dirty="0">
                <a:solidFill>
                  <a:schemeClr val="bg1"/>
                </a:solidFill>
              </a:rPr>
              <a:t>2. Cuando Dios le prometió un hijo.</a:t>
            </a:r>
          </a:p>
          <a:p>
            <a:r>
              <a:rPr lang="es-ES" b="1" dirty="0">
                <a:solidFill>
                  <a:schemeClr val="bg1"/>
                </a:solidFill>
              </a:rPr>
              <a:t>3. Cuando Dios le pidió que le ofreciera a su hijo.</a:t>
            </a:r>
          </a:p>
          <a:p>
            <a:r>
              <a:rPr lang="es-ES" b="1" dirty="0">
                <a:solidFill>
                  <a:schemeClr val="bg1"/>
                </a:solidFill>
              </a:rPr>
              <a:t>Debemos de confiar en las promesas de Dios, aunque estas se vean imposibles para nosotros.</a:t>
            </a:r>
          </a:p>
          <a:p>
            <a:r>
              <a:rPr lang="es-ES" b="1" dirty="0">
                <a:solidFill>
                  <a:schemeClr val="bg1"/>
                </a:solidFill>
              </a:rPr>
              <a:t>Dios nunca nos va a mentir, Él no puede mentir sus promesas son fieles y verdaderas.</a:t>
            </a:r>
          </a:p>
          <a:p>
            <a:r>
              <a:rPr lang="es-ES" b="1" dirty="0">
                <a:solidFill>
                  <a:schemeClr val="bg1"/>
                </a:solidFill>
              </a:rPr>
              <a:t>¿Cómo es su fe?</a:t>
            </a:r>
          </a:p>
          <a:p>
            <a:r>
              <a:rPr lang="es-ES" b="1" dirty="0">
                <a:solidFill>
                  <a:schemeClr val="bg1"/>
                </a:solidFill>
              </a:rPr>
              <a:t>Tengamos una fe como Abraham Dios nos ayude siempre a confiar en Él.</a:t>
            </a:r>
          </a:p>
        </p:txBody>
      </p:sp>
    </p:spTree>
    <p:extLst>
      <p:ext uri="{BB962C8B-B14F-4D97-AF65-F5344CB8AC3E}">
        <p14:creationId xmlns:p14="http://schemas.microsoft.com/office/powerpoint/2010/main" val="185563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CuadroTexto">
            <a:extLst>
              <a:ext uri="{FF2B5EF4-FFF2-40B4-BE49-F238E27FC236}">
                <a16:creationId xmlns:a16="http://schemas.microsoft.com/office/drawing/2014/main" id="{79C5EFC5-4953-9DE2-2CBB-C2A6BEAD0D45}"/>
              </a:ext>
            </a:extLst>
          </p:cNvPr>
          <p:cNvSpPr txBox="1"/>
          <p:nvPr/>
        </p:nvSpPr>
        <p:spPr>
          <a:xfrm>
            <a:off x="75877" y="1670603"/>
            <a:ext cx="2371862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514298">
              <a:defRPr/>
            </a:pPr>
            <a:r>
              <a:rPr lang="es-CL" sz="1350" b="1" dirty="0">
                <a:ln w="0"/>
                <a:solidFill>
                  <a:srgbClr val="C00000"/>
                </a:solidFill>
                <a:effectLst>
                  <a:reflection blurRad="6350" stA="91000" endPos="7000" dir="5400000" sy="-90000" algn="bl" rotWithShape="0"/>
                </a:effectLst>
                <a:latin typeface="Cambria" charset="0"/>
                <a:ea typeface="Cambria" charset="0"/>
                <a:cs typeface="Cambria" charset="0"/>
              </a:rPr>
              <a:t>¿</a:t>
            </a:r>
            <a:r>
              <a:rPr lang="es-CL" sz="1350" dirty="0">
                <a:ln w="0"/>
                <a:solidFill>
                  <a:srgbClr val="002060"/>
                </a:solidFill>
                <a:effectLst>
                  <a:reflection blurRad="6350" stA="91000" endPos="7000" dir="5400000" sy="-90000" algn="bl" rotWithShape="0"/>
                </a:effectLst>
                <a:latin typeface="Al Bayan Plain" charset="-78"/>
                <a:ea typeface="Al Bayan Plain" charset="-78"/>
                <a:cs typeface="Al Bayan Plain" charset="-78"/>
              </a:rPr>
              <a:t>Que debo hacer </a:t>
            </a:r>
          </a:p>
          <a:p>
            <a:pPr algn="ctr" defTabSz="514298">
              <a:defRPr/>
            </a:pPr>
            <a:r>
              <a:rPr lang="es-CL" sz="1350" dirty="0">
                <a:ln w="0"/>
                <a:solidFill>
                  <a:srgbClr val="002060"/>
                </a:solidFill>
                <a:effectLst>
                  <a:reflection blurRad="6350" stA="91000" endPos="7000" dir="5400000" sy="-90000" algn="bl" rotWithShape="0"/>
                </a:effectLst>
                <a:latin typeface="Al Bayan Plain" charset="-78"/>
                <a:ea typeface="Al Bayan Plain" charset="-78"/>
                <a:cs typeface="Al Bayan Plain" charset="-78"/>
              </a:rPr>
              <a:t>para ser  salvo…</a:t>
            </a:r>
            <a:r>
              <a:rPr lang="es-CL" sz="1350" b="1" dirty="0">
                <a:ln w="0"/>
                <a:solidFill>
                  <a:srgbClr val="C00000"/>
                </a:solidFill>
                <a:effectLst>
                  <a:reflection blurRad="6350" stA="91000" endPos="7000" dir="5400000" sy="-90000" algn="bl" rotWithShape="0"/>
                </a:effectLst>
                <a:latin typeface="Cambria" charset="0"/>
                <a:ea typeface="Cambria" charset="0"/>
                <a:cs typeface="Cambria" charset="0"/>
              </a:rPr>
              <a:t>?</a:t>
            </a:r>
          </a:p>
        </p:txBody>
      </p:sp>
      <p:pic>
        <p:nvPicPr>
          <p:cNvPr id="4" name="Picture 2" descr="C:\Users\Emilio\Downloads\images (7).jpg">
            <a:extLst>
              <a:ext uri="{FF2B5EF4-FFF2-40B4-BE49-F238E27FC236}">
                <a16:creationId xmlns:a16="http://schemas.microsoft.com/office/drawing/2014/main" id="{0446778D-E693-90B8-0D0F-2070D29E1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39" y="3938380"/>
            <a:ext cx="1895918" cy="291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4576378A-A95F-E39C-A19F-1D437D74B7A3}"/>
              </a:ext>
            </a:extLst>
          </p:cNvPr>
          <p:cNvSpPr/>
          <p:nvPr/>
        </p:nvSpPr>
        <p:spPr>
          <a:xfrm>
            <a:off x="3717132" y="1606155"/>
            <a:ext cx="1654969" cy="79652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514298">
              <a:defRPr/>
            </a:pPr>
            <a:r>
              <a:rPr lang="es-ES" sz="3300" b="1" dirty="0">
                <a:solidFill>
                  <a:sysClr val="windowText" lastClr="000000"/>
                </a:solidFill>
                <a:latin typeface="Cambria" charset="0"/>
                <a:ea typeface="Cambria" charset="0"/>
                <a:cs typeface="Cambria" charset="0"/>
              </a:rPr>
              <a:t>DIOS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CA3919-7DE0-B10A-51EB-97EA0C159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4661" y="5313299"/>
            <a:ext cx="314578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514298">
              <a:defRPr/>
            </a:pPr>
            <a:r>
              <a:rPr lang="es-ES" altLang="es-E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l Nile" charset="-78"/>
                <a:ea typeface="Al Nile" charset="-78"/>
                <a:cs typeface="Al Nile" charset="-78"/>
              </a:rPr>
              <a:t>Cristo es Él Salvador de los que le obedecen </a:t>
            </a:r>
          </a:p>
          <a:p>
            <a:pPr algn="ctr" defTabSz="514298">
              <a:defRPr/>
            </a:pPr>
            <a:r>
              <a:rPr lang="es-ES" altLang="es-ES" sz="1500" b="1" dirty="0">
                <a:solidFill>
                  <a:schemeClr val="bg1"/>
                </a:solidFill>
                <a:latin typeface="Al Nile" charset="-78"/>
                <a:ea typeface="Al Nile" charset="-78"/>
                <a:cs typeface="Al Nile" charset="-78"/>
              </a:rPr>
              <a:t>“…</a:t>
            </a:r>
            <a:r>
              <a:rPr lang="es-ES" altLang="es-ES" sz="15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y habiendo sido perfeccionado, vino a ser autor de eterna salvación para todos los que le obedecen</a:t>
            </a:r>
            <a:r>
              <a:rPr lang="es-ES" altLang="es-ES" sz="15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” </a:t>
            </a:r>
            <a:r>
              <a:rPr lang="es-ES" altLang="es-ES" sz="15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Hebreos.5:9</a:t>
            </a:r>
            <a:r>
              <a:rPr lang="es-ES" altLang="es-ES" sz="15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89631D9-40F9-F1CB-3D09-37BCA2C57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7553" y="2952715"/>
            <a:ext cx="365522" cy="2308324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6842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6842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6842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6842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O</a:t>
            </a:r>
            <a:endParaRPr lang="es-ES" altLang="es-ES" sz="1500" dirty="0">
              <a:solidFill>
                <a:srgbClr val="C00000"/>
              </a:solidFill>
              <a:latin typeface="Britannic Bold" panose="020B0903060703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F349F5E-AC64-0989-2CDB-2C0A5F31E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168" y="2922984"/>
            <a:ext cx="982790" cy="2239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30D1886-63E9-4AE6-B79D-CF6E9D981291}"/>
              </a:ext>
            </a:extLst>
          </p:cNvPr>
          <p:cNvSpPr txBox="1"/>
          <p:nvPr/>
        </p:nvSpPr>
        <p:spPr>
          <a:xfrm>
            <a:off x="1857379" y="6245656"/>
            <a:ext cx="1783555" cy="323165"/>
          </a:xfrm>
          <a:prstGeom prst="rect">
            <a:avLst/>
          </a:prstGeom>
          <a:solidFill>
            <a:srgbClr val="94C6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OIR, Rom.10:17.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3BD85DE-6E44-B60B-AEE6-E0D435956483}"/>
              </a:ext>
            </a:extLst>
          </p:cNvPr>
          <p:cNvSpPr txBox="1"/>
          <p:nvPr/>
        </p:nvSpPr>
        <p:spPr>
          <a:xfrm>
            <a:off x="2037994" y="5922491"/>
            <a:ext cx="2137013" cy="323165"/>
          </a:xfrm>
          <a:prstGeom prst="rect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CREER, Mar.16:15-16.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5FE9622-05DA-B1B7-773B-9454F4093B95}"/>
              </a:ext>
            </a:extLst>
          </p:cNvPr>
          <p:cNvSpPr txBox="1"/>
          <p:nvPr/>
        </p:nvSpPr>
        <p:spPr>
          <a:xfrm>
            <a:off x="2254525" y="5599326"/>
            <a:ext cx="2641846" cy="323165"/>
          </a:xfrm>
          <a:prstGeom prst="rect">
            <a:avLst/>
          </a:prstGeom>
          <a:solidFill>
            <a:srgbClr val="00B0F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ARREPENTIRSE. Hech.17:30.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DD576C0-B80A-3433-ECAC-660BBBBE4E12}"/>
              </a:ext>
            </a:extLst>
          </p:cNvPr>
          <p:cNvSpPr txBox="1"/>
          <p:nvPr/>
        </p:nvSpPr>
        <p:spPr>
          <a:xfrm>
            <a:off x="2606874" y="5284019"/>
            <a:ext cx="2641846" cy="323165"/>
          </a:xfrm>
          <a:prstGeom prst="rect">
            <a:avLst/>
          </a:prstGeom>
          <a:solidFill>
            <a:srgbClr val="C000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schemeClr val="bg1"/>
                </a:solidFill>
                <a:latin typeface="Century Gothic"/>
                <a:ea typeface="ＭＳ Ｐゴシック" charset="-128"/>
              </a:rPr>
              <a:t>CONFESAR. Rom.10:9-10.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EC04EB7-F467-71A3-C7D4-E4A0212AA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757" y="4960854"/>
            <a:ext cx="2476500" cy="323165"/>
          </a:xfrm>
          <a:prstGeom prst="rect">
            <a:avLst/>
          </a:prstGeom>
          <a:solidFill>
            <a:srgbClr val="7030A0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defTabSz="684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6842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6842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6842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6842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_tradnl" sz="1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BAUTIZARSE. Hech.2:38.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907AE1B-3B3F-8BAD-2F38-1A11E8E6FC97}"/>
              </a:ext>
            </a:extLst>
          </p:cNvPr>
          <p:cNvSpPr txBox="1"/>
          <p:nvPr/>
        </p:nvSpPr>
        <p:spPr>
          <a:xfrm>
            <a:off x="0" y="2839865"/>
            <a:ext cx="2936757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35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“por cuanto todos pecaron, y están destituidos de la gloria de Dios”    </a:t>
            </a:r>
            <a:r>
              <a:rPr lang="es-ES" sz="135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Romanos. 3:23.  </a:t>
            </a:r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9FDEEEF5-F656-7945-CC4A-34403DF03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1916" y="1676400"/>
            <a:ext cx="2974337" cy="1028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393FF"/>
              </a:gs>
              <a:gs pos="100000">
                <a:srgbClr val="1818CE"/>
              </a:gs>
            </a:gsLst>
            <a:lin ang="5400000"/>
          </a:gradFill>
          <a:ln w="9525">
            <a:solidFill>
              <a:srgbClr val="2828B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s-ES_tradnl" altLang="es-NI" sz="1800">
              <a:solidFill>
                <a:srgbClr val="FFFFFF"/>
              </a:solidFill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2C7EC741-F295-149C-A33C-A18243F2C835}"/>
              </a:ext>
            </a:extLst>
          </p:cNvPr>
          <p:cNvSpPr/>
          <p:nvPr/>
        </p:nvSpPr>
        <p:spPr>
          <a:xfrm>
            <a:off x="5872163" y="1695450"/>
            <a:ext cx="2904090" cy="10156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CL" altLang="es-NI" sz="1500" dirty="0">
                <a:solidFill>
                  <a:srgbClr val="F2F2F2"/>
                </a:solidFill>
                <a:latin typeface="Cambria" panose="02040503050406030204" pitchFamily="18" charset="0"/>
              </a:rPr>
              <a:t>“EL </a:t>
            </a:r>
            <a:r>
              <a:rPr lang="es-CL" altLang="es-NI" sz="1500" dirty="0">
                <a:solidFill>
                  <a:srgbClr val="FFF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SEÑOR AÑADÍA </a:t>
            </a:r>
            <a:r>
              <a:rPr lang="es-CL" altLang="es-NI" sz="1500" dirty="0">
                <a:solidFill>
                  <a:srgbClr val="F2F2F2"/>
                </a:solidFill>
                <a:latin typeface="Cambria" panose="02040503050406030204" pitchFamily="18" charset="0"/>
              </a:rPr>
              <a:t>CADA DÍA A LA IGLESIA LOS QUE HABÍAN DE SER SALVOS”</a:t>
            </a:r>
          </a:p>
          <a:p>
            <a:pPr algn="ctr"/>
            <a:r>
              <a:rPr lang="es-CL" altLang="es-NI" sz="1500" b="1" dirty="0">
                <a:solidFill>
                  <a:srgbClr val="CCCCCC"/>
                </a:solidFill>
                <a:latin typeface="Cambria" panose="02040503050406030204" pitchFamily="18" charset="0"/>
              </a:rPr>
              <a:t>HECHOS.2:47 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9D8CF95-803F-CEFB-40CA-3661EBF19AF0}"/>
              </a:ext>
            </a:extLst>
          </p:cNvPr>
          <p:cNvSpPr/>
          <p:nvPr/>
        </p:nvSpPr>
        <p:spPr>
          <a:xfrm>
            <a:off x="1438850" y="994849"/>
            <a:ext cx="7756675" cy="62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1">
              <a:defRPr/>
            </a:pPr>
            <a:r>
              <a:rPr lang="es-CL" sz="3480" b="1">
                <a:ln w="2222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l Bayan Plain" charset="-78"/>
                <a:ea typeface="Al Bayan Plain" charset="-78"/>
                <a:cs typeface="Al Bayan Plain" charset="-78"/>
              </a:rPr>
              <a:t>PLAN DE SALVACIÓN SEGÚN DIOS</a:t>
            </a:r>
            <a:endParaRPr lang="es-CL" sz="3480" b="1" dirty="0">
              <a:ln w="22225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0000"/>
              </a:solidFill>
              <a:latin typeface="Al Bayan Plain" charset="-78"/>
              <a:ea typeface="Al Bayan Plain" charset="-78"/>
              <a:cs typeface="Al Bayan Plain" charset="-78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653CB41E-D63B-5EA5-2F8C-9662A3BE76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5" y="2816293"/>
            <a:ext cx="3935160" cy="20842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754757"/>
            <a:ext cx="9144000" cy="110324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DIOS NOS BENDIGA A TODOS</a:t>
            </a:r>
            <a:r>
              <a:rPr lang="es-ES" sz="5400" b="1" dirty="0"/>
              <a:t>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754757"/>
          </a:xfrm>
          <a:prstGeom prst="rect">
            <a:avLst/>
          </a:prstGeom>
        </p:spPr>
      </p:pic>
      <p:sp>
        <p:nvSpPr>
          <p:cNvPr id="5" name="Llamada de nube 4"/>
          <p:cNvSpPr/>
          <p:nvPr/>
        </p:nvSpPr>
        <p:spPr>
          <a:xfrm>
            <a:off x="4810540" y="1"/>
            <a:ext cx="4333460" cy="3428999"/>
          </a:xfrm>
          <a:prstGeom prst="cloudCallout">
            <a:avLst>
              <a:gd name="adj1" fmla="val -71245"/>
              <a:gd name="adj2" fmla="val 5370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POR SU FINA ATENCIÓN.</a:t>
            </a:r>
          </a:p>
        </p:txBody>
      </p:sp>
    </p:spTree>
    <p:extLst>
      <p:ext uri="{BB962C8B-B14F-4D97-AF65-F5344CB8AC3E}">
        <p14:creationId xmlns:p14="http://schemas.microsoft.com/office/powerpoint/2010/main" val="236198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Abraham tenia 75 años y obedeció a Dios como El le mando.</a:t>
            </a:r>
          </a:p>
          <a:p>
            <a:r>
              <a:rPr lang="es-ES" b="1" dirty="0">
                <a:solidFill>
                  <a:schemeClr val="bg1"/>
                </a:solidFill>
              </a:rPr>
              <a:t>Fue obediente salió de su tierra para hacer lo que Dios le mando.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Hebreos.11:8.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Por la fe Abraham, al ser llamado, obedeció,</a:t>
            </a:r>
            <a:r>
              <a:rPr lang="es-ES" b="1" dirty="0">
                <a:solidFill>
                  <a:schemeClr val="bg1"/>
                </a:solidFill>
              </a:rPr>
              <a:t> saliendo para un lugar que había de recibir como herencia; y salió sin saber adónde iba. </a:t>
            </a:r>
          </a:p>
          <a:p>
            <a:r>
              <a:rPr lang="es-ES" b="1" dirty="0">
                <a:solidFill>
                  <a:schemeClr val="bg1"/>
                </a:solidFill>
              </a:rPr>
              <a:t>Abraham dejo su hogar, país, sin saber cual seria su destino final.</a:t>
            </a:r>
          </a:p>
          <a:p>
            <a:r>
              <a:rPr lang="es-ES" b="1" dirty="0">
                <a:solidFill>
                  <a:schemeClr val="bg1"/>
                </a:solidFill>
              </a:rPr>
              <a:t>Allí vemos la fe.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22582"/>
            <a:ext cx="4237149" cy="6835417"/>
          </a:xfrm>
          <a:prstGeom prst="rect">
            <a:avLst/>
          </a:prstGeom>
          <a:solidFill>
            <a:srgbClr val="C00000"/>
          </a:solidFill>
        </p:spPr>
      </p:pic>
    </p:spTree>
    <p:extLst>
      <p:ext uri="{BB962C8B-B14F-4D97-AF65-F5344CB8AC3E}">
        <p14:creationId xmlns:p14="http://schemas.microsoft.com/office/powerpoint/2010/main" val="177050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Hebreos.11:1.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Ahora bien, la fe es la certeza de lo que se espera,</a:t>
            </a:r>
            <a:r>
              <a:rPr lang="es-ES" b="1" dirty="0">
                <a:solidFill>
                  <a:schemeClr val="bg1"/>
                </a:solidFill>
              </a:rPr>
              <a:t> la convicción de lo que no se ve. </a:t>
            </a:r>
          </a:p>
          <a:p>
            <a:r>
              <a:rPr lang="es-ES" b="1" dirty="0">
                <a:solidFill>
                  <a:schemeClr val="bg1"/>
                </a:solidFill>
              </a:rPr>
              <a:t>La fe es la convicción de lo que no se ve. Abraham salió a un lugar que no conocía.</a:t>
            </a:r>
          </a:p>
          <a:p>
            <a:r>
              <a:rPr lang="es-ES" b="1" dirty="0">
                <a:solidFill>
                  <a:schemeClr val="bg1"/>
                </a:solidFill>
              </a:rPr>
              <a:t>Por esa misma fe vivió como extranjero.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Hebreos.11:9.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Por la fe habitó como extranjero en la tierra de la promesa como en tierra extraña,</a:t>
            </a:r>
            <a:r>
              <a:rPr lang="es-ES" b="1" dirty="0">
                <a:solidFill>
                  <a:schemeClr val="bg1"/>
                </a:solidFill>
              </a:rPr>
              <a:t> viviendo en tiendas como Isaac y Jacob, coherederos de la misma promesa,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-1"/>
            <a:ext cx="423714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7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Por su fe vivió como extranjero en tiendas.</a:t>
            </a:r>
          </a:p>
          <a:p>
            <a:r>
              <a:rPr lang="es-ES" b="1" dirty="0">
                <a:solidFill>
                  <a:schemeClr val="bg1"/>
                </a:solidFill>
              </a:rPr>
              <a:t>Se contentó con vivir en tiendas, símbolo de peregrinaje, en lugar de establecer una morada fija.</a:t>
            </a:r>
          </a:p>
          <a:p>
            <a:r>
              <a:rPr lang="es-ES" b="1" dirty="0">
                <a:solidFill>
                  <a:schemeClr val="bg1"/>
                </a:solidFill>
              </a:rPr>
              <a:t>Nosotros debemos de vivir en este mundo como extranjero y peregrinos.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I Pedro.2:11.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Amados, os ruego como a extranjeros y peregrinos,</a:t>
            </a:r>
            <a:r>
              <a:rPr lang="es-ES" b="1" dirty="0">
                <a:solidFill>
                  <a:schemeClr val="bg1"/>
                </a:solidFill>
              </a:rPr>
              <a:t> que os abstengáis de las pasiones carnales que combaten contra el alma.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22581"/>
            <a:ext cx="4237149" cy="6835418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145394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1. Somos extranjeros en el sentido de que estamos viviendo en un país extraño en el que no tenemos los derechos de ciudadanía. </a:t>
            </a:r>
          </a:p>
          <a:p>
            <a:r>
              <a:rPr lang="es-ES" b="1" dirty="0">
                <a:solidFill>
                  <a:schemeClr val="bg1"/>
                </a:solidFill>
              </a:rPr>
              <a:t>2. Somos peregrinos en el sentido de que estamos obligados a vivir por un tiempo en un lugar que no es nuestro hogar permanente.</a:t>
            </a:r>
          </a:p>
          <a:p>
            <a:r>
              <a:rPr lang="es-ES" b="1" dirty="0">
                <a:solidFill>
                  <a:schemeClr val="bg1"/>
                </a:solidFill>
              </a:rPr>
              <a:t>Lamentablemente perdemos el enfoque de lo más importante nuestra salvación por las cosas de este mundo. </a:t>
            </a:r>
          </a:p>
          <a:p>
            <a:r>
              <a:rPr lang="es-ES" b="1" dirty="0">
                <a:solidFill>
                  <a:schemeClr val="bg1"/>
                </a:solidFill>
              </a:rPr>
              <a:t>Tener una casa muy linda.</a:t>
            </a:r>
          </a:p>
          <a:p>
            <a:r>
              <a:rPr lang="es-ES" b="1" dirty="0">
                <a:solidFill>
                  <a:schemeClr val="bg1"/>
                </a:solidFill>
              </a:rPr>
              <a:t>Tener el auto del año.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364" y="0"/>
            <a:ext cx="4410635" cy="6857999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349887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Cuando aquí solo estamos de paso.</a:t>
            </a:r>
          </a:p>
          <a:p>
            <a:r>
              <a:rPr lang="es-ES" b="1" dirty="0">
                <a:solidFill>
                  <a:schemeClr val="bg1"/>
                </a:solidFill>
              </a:rPr>
              <a:t>¿Por qué Abraham tenía tan poco aprecio por la posesión de las tierras?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esperaba la ciudad que tiene fundamentos, cuyo artífice y constructor es Dios.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Hebreos.11:10.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</a:rPr>
              <a:t>porque esperaba la ciudad que tiene cimientos,</a:t>
            </a:r>
            <a:r>
              <a:rPr lang="es-ES" b="1" dirty="0">
                <a:solidFill>
                  <a:schemeClr val="bg1"/>
                </a:solidFill>
              </a:rPr>
              <a:t> cuyo arquitecto y constructor es Dios. </a:t>
            </a:r>
          </a:p>
          <a:p>
            <a:r>
              <a:rPr lang="es-ES" b="1" dirty="0">
                <a:solidFill>
                  <a:schemeClr val="bg1"/>
                </a:solidFill>
              </a:rPr>
              <a:t>También nosotros nuestra ciudadanía este en los cielos.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Filipenses.3:20.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153" y="22581"/>
            <a:ext cx="4356847" cy="6835418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276318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Porque nuestra ciudadanía está en los cielos,</a:t>
            </a:r>
            <a:r>
              <a:rPr lang="es-ES" b="1" dirty="0">
                <a:solidFill>
                  <a:schemeClr val="bg1"/>
                </a:solidFill>
              </a:rPr>
              <a:t> de donde también ansiosamente esperamos a un Salvador, el Señor Jesucristo, </a:t>
            </a:r>
          </a:p>
          <a:p>
            <a:r>
              <a:rPr lang="es-ES" b="1" dirty="0">
                <a:solidFill>
                  <a:schemeClr val="bg1"/>
                </a:solidFill>
              </a:rPr>
              <a:t>No vamos a reinar aquí en este mundo no nos vamos a quedar aquí.</a:t>
            </a:r>
          </a:p>
          <a:p>
            <a:r>
              <a:rPr lang="es-ES" b="1" dirty="0">
                <a:solidFill>
                  <a:schemeClr val="bg1"/>
                </a:solidFill>
              </a:rPr>
              <a:t>¿Entonces porque hacer tesoros aquí?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Mateo.6:19.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</a:rPr>
              <a:t>No os acumuléis tesoros en la tierra,</a:t>
            </a:r>
            <a:r>
              <a:rPr lang="es-ES" b="1" dirty="0">
                <a:solidFill>
                  <a:schemeClr val="bg1"/>
                </a:solidFill>
              </a:rPr>
              <a:t> donde la polilla y la herrumbre destruyen, y donde ladrones penetran y roban;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-1"/>
            <a:ext cx="423714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6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5120423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Con que tengamos sustento y abrimos con eso debemos estar contentos- Felices- Dichosos.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I Timoteo.6:8.</a:t>
            </a:r>
          </a:p>
          <a:p>
            <a:r>
              <a:rPr lang="es-ES" b="1" dirty="0">
                <a:solidFill>
                  <a:schemeClr val="bg1"/>
                </a:solidFill>
              </a:rPr>
              <a:t>Y si tenemos qué comer y con qué cubrirnos,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  <a:t>con eso estaremos contentos.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DIOS LE PROMETE UN HIJO A ABRAHAM.</a:t>
            </a:r>
            <a:endParaRPr lang="es-ES" b="1" u="sng" dirty="0"/>
          </a:p>
          <a:p>
            <a:r>
              <a:rPr lang="es-ES" b="1" dirty="0">
                <a:solidFill>
                  <a:schemeClr val="bg1"/>
                </a:solidFill>
              </a:rPr>
              <a:t>También la fe de Abraham fue probada cuando Dios le prometió un hijo.</a:t>
            </a:r>
          </a:p>
          <a:p>
            <a:r>
              <a:rPr lang="es-ES" b="1" dirty="0">
                <a:solidFill>
                  <a:schemeClr val="bg1"/>
                </a:solidFill>
              </a:rPr>
              <a:t>Dios cumplido su promesa de darle un hijo.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Romanos.4:19-21.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424" y="-1"/>
            <a:ext cx="402357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4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306</TotalTime>
  <Words>2377</Words>
  <Application>Microsoft Office PowerPoint</Application>
  <PresentationFormat>Presentación en pantalla (4:3)</PresentationFormat>
  <Paragraphs>186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8" baseType="lpstr">
      <vt:lpstr>Al Bayan Plain</vt:lpstr>
      <vt:lpstr>Al Nile</vt:lpstr>
      <vt:lpstr>Arial</vt:lpstr>
      <vt:lpstr>Britannic Bold</vt:lpstr>
      <vt:lpstr>Calibri</vt:lpstr>
      <vt:lpstr>Calibri Light</vt:lpstr>
      <vt:lpstr>Cambria</vt:lpstr>
      <vt:lpstr>Century Gothic</vt:lpstr>
      <vt:lpstr>Cochin</vt:lpstr>
      <vt:lpstr>Tema de Office</vt:lpstr>
      <vt:lpstr>ABRAHAM HOMBRE DE FE.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CONCLUSIÓN: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MARIO</dc:creator>
  <cp:lastModifiedBy>Mario Moreno</cp:lastModifiedBy>
  <cp:revision>32</cp:revision>
  <dcterms:created xsi:type="dcterms:W3CDTF">2019-05-13T16:03:36Z</dcterms:created>
  <dcterms:modified xsi:type="dcterms:W3CDTF">2024-11-14T18:27:09Z</dcterms:modified>
</cp:coreProperties>
</file>