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7.jpg" ContentType="image/gif"/>
  <Override PartName="/ppt/media/image95.jpg" ContentType="image/gif"/>
  <Override PartName="/ppt/media/image114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87" r:id="rId3"/>
    <p:sldId id="292" r:id="rId4"/>
    <p:sldId id="291" r:id="rId5"/>
    <p:sldId id="290" r:id="rId6"/>
    <p:sldId id="289" r:id="rId7"/>
    <p:sldId id="293" r:id="rId8"/>
    <p:sldId id="297" r:id="rId9"/>
    <p:sldId id="296" r:id="rId10"/>
    <p:sldId id="465" r:id="rId11"/>
    <p:sldId id="468" r:id="rId12"/>
    <p:sldId id="467" r:id="rId13"/>
    <p:sldId id="464" r:id="rId14"/>
    <p:sldId id="469" r:id="rId15"/>
    <p:sldId id="470" r:id="rId16"/>
    <p:sldId id="295" r:id="rId17"/>
    <p:sldId id="294" r:id="rId18"/>
    <p:sldId id="298" r:id="rId19"/>
    <p:sldId id="473" r:id="rId20"/>
    <p:sldId id="471" r:id="rId21"/>
    <p:sldId id="475" r:id="rId22"/>
    <p:sldId id="300" r:id="rId23"/>
    <p:sldId id="311" r:id="rId24"/>
    <p:sldId id="310" r:id="rId25"/>
    <p:sldId id="342" r:id="rId26"/>
    <p:sldId id="343" r:id="rId27"/>
    <p:sldId id="344" r:id="rId28"/>
    <p:sldId id="476" r:id="rId29"/>
    <p:sldId id="472" r:id="rId30"/>
    <p:sldId id="478" r:id="rId31"/>
    <p:sldId id="477" r:id="rId32"/>
    <p:sldId id="480" r:id="rId33"/>
    <p:sldId id="481" r:id="rId34"/>
    <p:sldId id="484" r:id="rId35"/>
    <p:sldId id="483" r:id="rId36"/>
    <p:sldId id="482" r:id="rId37"/>
    <p:sldId id="487" r:id="rId38"/>
    <p:sldId id="486" r:id="rId39"/>
    <p:sldId id="345" r:id="rId40"/>
    <p:sldId id="346" r:id="rId41"/>
    <p:sldId id="347" r:id="rId42"/>
    <p:sldId id="348" r:id="rId43"/>
    <p:sldId id="385" r:id="rId44"/>
    <p:sldId id="384" r:id="rId45"/>
    <p:sldId id="383" r:id="rId46"/>
    <p:sldId id="382" r:id="rId47"/>
    <p:sldId id="381" r:id="rId48"/>
    <p:sldId id="380" r:id="rId49"/>
    <p:sldId id="388" r:id="rId50"/>
    <p:sldId id="387" r:id="rId51"/>
    <p:sldId id="386" r:id="rId52"/>
    <p:sldId id="488" r:id="rId53"/>
    <p:sldId id="490" r:id="rId54"/>
    <p:sldId id="489" r:id="rId55"/>
    <p:sldId id="349" r:id="rId56"/>
    <p:sldId id="350" r:id="rId57"/>
    <p:sldId id="351" r:id="rId58"/>
    <p:sldId id="494" r:id="rId59"/>
    <p:sldId id="493" r:id="rId60"/>
    <p:sldId id="492" r:id="rId61"/>
    <p:sldId id="491" r:id="rId62"/>
    <p:sldId id="498" r:id="rId63"/>
    <p:sldId id="497" r:id="rId64"/>
    <p:sldId id="496" r:id="rId65"/>
    <p:sldId id="495" r:id="rId66"/>
    <p:sldId id="485" r:id="rId67"/>
    <p:sldId id="352" r:id="rId68"/>
    <p:sldId id="392" r:id="rId69"/>
    <p:sldId id="391" r:id="rId70"/>
    <p:sldId id="390" r:id="rId71"/>
    <p:sldId id="389" r:id="rId72"/>
    <p:sldId id="395" r:id="rId73"/>
    <p:sldId id="499" r:id="rId74"/>
    <p:sldId id="503" r:id="rId75"/>
    <p:sldId id="502" r:id="rId76"/>
    <p:sldId id="394" r:id="rId77"/>
    <p:sldId id="393" r:id="rId78"/>
    <p:sldId id="353" r:id="rId79"/>
    <p:sldId id="354" r:id="rId80"/>
    <p:sldId id="355" r:id="rId81"/>
    <p:sldId id="356" r:id="rId82"/>
    <p:sldId id="357" r:id="rId83"/>
    <p:sldId id="358" r:id="rId84"/>
    <p:sldId id="399" r:id="rId85"/>
    <p:sldId id="398" r:id="rId86"/>
    <p:sldId id="397" r:id="rId87"/>
    <p:sldId id="396" r:id="rId88"/>
    <p:sldId id="401" r:id="rId89"/>
    <p:sldId id="400" r:id="rId90"/>
    <p:sldId id="402" r:id="rId91"/>
    <p:sldId id="504" r:id="rId92"/>
    <p:sldId id="505" r:id="rId93"/>
    <p:sldId id="359" r:id="rId94"/>
    <p:sldId id="360" r:id="rId95"/>
    <p:sldId id="361" r:id="rId96"/>
    <p:sldId id="362" r:id="rId97"/>
    <p:sldId id="405" r:id="rId98"/>
    <p:sldId id="404" r:id="rId99"/>
    <p:sldId id="403" r:id="rId100"/>
    <p:sldId id="500" r:id="rId101"/>
    <p:sldId id="506" r:id="rId102"/>
    <p:sldId id="508" r:id="rId103"/>
    <p:sldId id="509" r:id="rId104"/>
    <p:sldId id="507" r:id="rId105"/>
    <p:sldId id="363" r:id="rId106"/>
    <p:sldId id="364" r:id="rId107"/>
    <p:sldId id="365" r:id="rId108"/>
    <p:sldId id="366" r:id="rId109"/>
    <p:sldId id="367" r:id="rId110"/>
    <p:sldId id="368" r:id="rId111"/>
    <p:sldId id="514" r:id="rId112"/>
    <p:sldId id="513" r:id="rId113"/>
    <p:sldId id="512" r:id="rId114"/>
    <p:sldId id="515" r:id="rId115"/>
    <p:sldId id="511" r:id="rId116"/>
    <p:sldId id="406" r:id="rId117"/>
    <p:sldId id="369" r:id="rId118"/>
    <p:sldId id="370" r:id="rId119"/>
    <p:sldId id="374" r:id="rId120"/>
    <p:sldId id="408" r:id="rId121"/>
    <p:sldId id="407" r:id="rId122"/>
    <p:sldId id="409" r:id="rId123"/>
    <p:sldId id="410" r:id="rId124"/>
    <p:sldId id="371" r:id="rId125"/>
    <p:sldId id="372" r:id="rId126"/>
    <p:sldId id="433" r:id="rId127"/>
    <p:sldId id="373" r:id="rId128"/>
    <p:sldId id="375" r:id="rId129"/>
    <p:sldId id="435" r:id="rId130"/>
    <p:sldId id="456" r:id="rId131"/>
    <p:sldId id="459" r:id="rId132"/>
    <p:sldId id="458" r:id="rId133"/>
    <p:sldId id="462" r:id="rId134"/>
    <p:sldId id="461" r:id="rId135"/>
    <p:sldId id="434" r:id="rId136"/>
    <p:sldId id="457" r:id="rId137"/>
    <p:sldId id="460" r:id="rId138"/>
    <p:sldId id="463" r:id="rId139"/>
    <p:sldId id="517" r:id="rId140"/>
    <p:sldId id="516" r:id="rId141"/>
    <p:sldId id="377" r:id="rId142"/>
    <p:sldId id="415" r:id="rId143"/>
    <p:sldId id="414" r:id="rId144"/>
    <p:sldId id="413" r:id="rId145"/>
    <p:sldId id="412" r:id="rId146"/>
    <p:sldId id="420" r:id="rId147"/>
    <p:sldId id="419" r:id="rId148"/>
    <p:sldId id="418" r:id="rId149"/>
    <p:sldId id="436" r:id="rId150"/>
    <p:sldId id="438" r:id="rId151"/>
    <p:sldId id="439" r:id="rId152"/>
    <p:sldId id="437" r:id="rId153"/>
    <p:sldId id="440" r:id="rId154"/>
    <p:sldId id="441" r:id="rId155"/>
    <p:sldId id="518" r:id="rId156"/>
    <p:sldId id="417" r:id="rId157"/>
    <p:sldId id="519" r:id="rId158"/>
    <p:sldId id="520" r:id="rId159"/>
    <p:sldId id="416" r:id="rId160"/>
    <p:sldId id="423" r:id="rId161"/>
    <p:sldId id="422" r:id="rId162"/>
    <p:sldId id="421" r:id="rId163"/>
    <p:sldId id="425" r:id="rId164"/>
    <p:sldId id="426" r:id="rId165"/>
    <p:sldId id="427" r:id="rId166"/>
    <p:sldId id="432" r:id="rId167"/>
    <p:sldId id="431" r:id="rId168"/>
    <p:sldId id="430" r:id="rId169"/>
    <p:sldId id="429" r:id="rId170"/>
    <p:sldId id="428" r:id="rId171"/>
    <p:sldId id="445" r:id="rId172"/>
    <p:sldId id="444" r:id="rId173"/>
    <p:sldId id="443" r:id="rId174"/>
    <p:sldId id="442" r:id="rId175"/>
    <p:sldId id="448" r:id="rId176"/>
    <p:sldId id="447" r:id="rId177"/>
    <p:sldId id="453" r:id="rId178"/>
    <p:sldId id="455" r:id="rId179"/>
    <p:sldId id="454" r:id="rId180"/>
    <p:sldId id="446" r:id="rId181"/>
    <p:sldId id="449" r:id="rId182"/>
    <p:sldId id="450" r:id="rId183"/>
    <p:sldId id="451" r:id="rId184"/>
    <p:sldId id="452" r:id="rId185"/>
    <p:sldId id="376" r:id="rId186"/>
    <p:sldId id="411" r:id="rId187"/>
    <p:sldId id="424" r:id="rId188"/>
    <p:sldId id="379" r:id="rId18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FF"/>
    <a:srgbClr val="66FF99"/>
    <a:srgbClr val="FF99FF"/>
    <a:srgbClr val="00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36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theme" Target="theme/theme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tableStyles" Target="tableStyle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2CEE3-9FD0-44DD-ADA2-60C7B5C35A98}" type="datetimeFigureOut">
              <a:rPr lang="es-NI" smtClean="0"/>
              <a:t>5/3/2024</a:t>
            </a:fld>
            <a:endParaRPr lang="es-N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9839-519F-4D5E-B30B-32F3016770AD}" type="slidenum">
              <a:rPr lang="es-NI" smtClean="0"/>
              <a:t>‹Nº›</a:t>
            </a:fld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3922190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2CEE3-9FD0-44DD-ADA2-60C7B5C35A98}" type="datetimeFigureOut">
              <a:rPr lang="es-NI" smtClean="0"/>
              <a:t>5/3/2024</a:t>
            </a:fld>
            <a:endParaRPr lang="es-N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9839-519F-4D5E-B30B-32F3016770AD}" type="slidenum">
              <a:rPr lang="es-NI" smtClean="0"/>
              <a:t>‹Nº›</a:t>
            </a:fld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1645074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2CEE3-9FD0-44DD-ADA2-60C7B5C35A98}" type="datetimeFigureOut">
              <a:rPr lang="es-NI" smtClean="0"/>
              <a:t>5/3/2024</a:t>
            </a:fld>
            <a:endParaRPr lang="es-N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9839-519F-4D5E-B30B-32F3016770AD}" type="slidenum">
              <a:rPr lang="es-NI" smtClean="0"/>
              <a:t>‹Nº›</a:t>
            </a:fld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915726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2CEE3-9FD0-44DD-ADA2-60C7B5C35A98}" type="datetimeFigureOut">
              <a:rPr lang="es-NI" smtClean="0"/>
              <a:t>5/3/2024</a:t>
            </a:fld>
            <a:endParaRPr lang="es-N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9839-519F-4D5E-B30B-32F3016770AD}" type="slidenum">
              <a:rPr lang="es-NI" smtClean="0"/>
              <a:t>‹Nº›</a:t>
            </a:fld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3723478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2CEE3-9FD0-44DD-ADA2-60C7B5C35A98}" type="datetimeFigureOut">
              <a:rPr lang="es-NI" smtClean="0"/>
              <a:t>5/3/2024</a:t>
            </a:fld>
            <a:endParaRPr lang="es-N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9839-519F-4D5E-B30B-32F3016770AD}" type="slidenum">
              <a:rPr lang="es-NI" smtClean="0"/>
              <a:t>‹Nº›</a:t>
            </a:fld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759492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2CEE3-9FD0-44DD-ADA2-60C7B5C35A98}" type="datetimeFigureOut">
              <a:rPr lang="es-NI" smtClean="0"/>
              <a:t>5/3/2024</a:t>
            </a:fld>
            <a:endParaRPr lang="es-N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9839-519F-4D5E-B30B-32F3016770AD}" type="slidenum">
              <a:rPr lang="es-NI" smtClean="0"/>
              <a:t>‹Nº›</a:t>
            </a:fld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15410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2CEE3-9FD0-44DD-ADA2-60C7B5C35A98}" type="datetimeFigureOut">
              <a:rPr lang="es-NI" smtClean="0"/>
              <a:t>5/3/2024</a:t>
            </a:fld>
            <a:endParaRPr lang="es-NI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9839-519F-4D5E-B30B-32F3016770AD}" type="slidenum">
              <a:rPr lang="es-NI" smtClean="0"/>
              <a:t>‹Nº›</a:t>
            </a:fld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3029968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2CEE3-9FD0-44DD-ADA2-60C7B5C35A98}" type="datetimeFigureOut">
              <a:rPr lang="es-NI" smtClean="0"/>
              <a:t>5/3/2024</a:t>
            </a:fld>
            <a:endParaRPr lang="es-N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9839-519F-4D5E-B30B-32F3016770AD}" type="slidenum">
              <a:rPr lang="es-NI" smtClean="0"/>
              <a:t>‹Nº›</a:t>
            </a:fld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3285750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2CEE3-9FD0-44DD-ADA2-60C7B5C35A98}" type="datetimeFigureOut">
              <a:rPr lang="es-NI" smtClean="0"/>
              <a:t>5/3/2024</a:t>
            </a:fld>
            <a:endParaRPr lang="es-NI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9839-519F-4D5E-B30B-32F3016770AD}" type="slidenum">
              <a:rPr lang="es-NI" smtClean="0"/>
              <a:t>‹Nº›</a:t>
            </a:fld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277011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2CEE3-9FD0-44DD-ADA2-60C7B5C35A98}" type="datetimeFigureOut">
              <a:rPr lang="es-NI" smtClean="0"/>
              <a:t>5/3/2024</a:t>
            </a:fld>
            <a:endParaRPr lang="es-N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9839-519F-4D5E-B30B-32F3016770AD}" type="slidenum">
              <a:rPr lang="es-NI" smtClean="0"/>
              <a:t>‹Nº›</a:t>
            </a:fld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1757325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2CEE3-9FD0-44DD-ADA2-60C7B5C35A98}" type="datetimeFigureOut">
              <a:rPr lang="es-NI" smtClean="0"/>
              <a:t>5/3/2024</a:t>
            </a:fld>
            <a:endParaRPr lang="es-N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9839-519F-4D5E-B30B-32F3016770AD}" type="slidenum">
              <a:rPr lang="es-NI" smtClean="0"/>
              <a:t>‹Nº›</a:t>
            </a:fld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1379795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2CEE3-9FD0-44DD-ADA2-60C7B5C35A98}" type="datetimeFigureOut">
              <a:rPr lang="es-NI" smtClean="0"/>
              <a:t>5/3/2024</a:t>
            </a:fld>
            <a:endParaRPr lang="es-N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C9839-519F-4D5E-B30B-32F3016770AD}" type="slidenum">
              <a:rPr lang="es-NI" smtClean="0"/>
              <a:t>‹Nº›</a:t>
            </a:fld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2566191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gi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gi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gi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gi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gi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gi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gi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gi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gi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gi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gi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gi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gi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gi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gi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gi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gi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gif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gi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gi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gif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gif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gif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gi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gif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gif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gif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gif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gi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GIF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gif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gif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gif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gif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gif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gi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gif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gif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gif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gif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gif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gif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gif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gif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gif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gif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gif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gif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gif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gif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gif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gif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gif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gif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gif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gif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gif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gif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gif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gif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gif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gif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gif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gif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gif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gi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gi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gi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g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gi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gi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gi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gi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gi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gi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gi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gi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gi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gi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gi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gi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gi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gi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gi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gi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gi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gi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gi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gi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gi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gi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89E66034-3D13-B178-75DD-85C8945EE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9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2EF08C3-2D3F-5A48-8B8A-1A96B6FA0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0" y="-1"/>
            <a:ext cx="9131900" cy="141763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ACTITUDES QUE NO DEBEN ESTAR EN LA IGLESIA.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417638"/>
            <a:ext cx="9131900" cy="5440362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INTRODUCCIÓN:</a:t>
            </a:r>
            <a:r>
              <a:rPr lang="es-ES" b="1" u="sng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  <a:p>
            <a:r>
              <a:rPr lang="es-ES" b="1" dirty="0">
                <a:latin typeface="Maiandra GD" panose="020E0502030308020204" pitchFamily="34" charset="0"/>
              </a:rPr>
              <a:t>1. Actitudes incorrecta que afectan mucho la prosperidad de la Iglesia. </a:t>
            </a:r>
            <a:endParaRPr lang="es-NI" b="1" dirty="0">
              <a:latin typeface="Maiandra GD" panose="020E0502030308020204" pitchFamily="34" charset="0"/>
            </a:endParaRPr>
          </a:p>
          <a:p>
            <a:r>
              <a:rPr lang="es-ES" b="1" dirty="0">
                <a:latin typeface="Maiandra GD" panose="020E0502030308020204" pitchFamily="34" charset="0"/>
              </a:rPr>
              <a:t>2. En esta lección observaremos algunas actitudes que la Iglesia debe evitar.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3. Debemos de estar atento a todas estas actitudes para evitarlas ya que causaran gran daño en la obra del Señor.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no permiten que crezcamos como debemos crecer, y la obra del Señor sigue estancada.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Quitemos de nosotros cualquieras de estas actitudes si están en nosotros y no hagamos más daño a la obra del Señor.</a:t>
            </a:r>
            <a:endParaRPr lang="es-NI" b="1" dirty="0">
              <a:latin typeface="Maiandra GD" panose="020E0502030308020204" pitchFamily="34" charset="0"/>
            </a:endParaRPr>
          </a:p>
          <a:p>
            <a:endParaRPr lang="es-NI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D2F4C-DAF7-54BF-FE24-2BC8127A4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BDF9102-A456-5415-0751-C7184639F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DE580E3-0283-7C9D-938D-C493EE6FF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60" y="5316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C063288B-80DF-3723-2694-DCA48DF39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A908443D-67F7-21C4-23EE-92006B02B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Salmos.138:6.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Porque el SEÑOR es excelso, Y atiende al humilde,</a:t>
            </a:r>
            <a:r>
              <a:rPr lang="es-ES" b="1" dirty="0">
                <a:latin typeface="Maiandra GD" panose="020E0502030308020204" pitchFamily="34" charset="0"/>
              </a:rPr>
              <a:t> Pero al altivo conoce de lejos.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Señor esta contra ellos.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Jeremias.50:31.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«Estoy contra ti, arrogante», declara el Señor,</a:t>
            </a:r>
            <a:r>
              <a:rPr lang="es-ES" b="1" dirty="0">
                <a:latin typeface="Maiandra GD" panose="020E0502030308020204" pitchFamily="34" charset="0"/>
              </a:rPr>
              <a:t> DIOS de los ejércitos, «Porque ha llegado tu día, La hora en que te castigaré.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los resiste, está en guerra contra ellos.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AB96345-1FE8-B9CA-7ED5-654D1D5EE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0" y="1425806"/>
            <a:ext cx="3672744" cy="542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55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CBACD-6132-ECB3-07AC-0E7504F65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3E3E811-8BA7-9182-C886-6D54AC719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432F5FF-FC56-056F-910F-54F0B3F65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BA920B4D-DF2D-B8A3-4538-A8259BC51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4E0ABC32-F807-BA0B-2978-1626AFA9D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Mateo.5:45.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para que ustedes sean hijos de su Padre que está en los cielos;</a:t>
            </a:r>
            <a:r>
              <a:rPr lang="es-ES" b="1" dirty="0">
                <a:latin typeface="Maiandra GD" panose="020E0502030308020204" pitchFamily="34" charset="0"/>
              </a:rPr>
              <a:t> porque Él hace salir Su sol sobre malos y buenos, y llover sobre justos e injustos.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Toda buena dadiva viene de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Santiago.1:17.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Toda buena dádiva y todo don perfecto viene de lo alto,</a:t>
            </a:r>
            <a:r>
              <a:rPr lang="es-ES" b="1" dirty="0">
                <a:latin typeface="Maiandra GD" panose="020E0502030308020204" pitchFamily="34" charset="0"/>
              </a:rPr>
              <a:t> desciende del Padre de las luces, con el cual no hay cambio ni sombra de variación. 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0AD38C5-64CE-730B-3F80-DFDC7D4FD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" y="1417637"/>
            <a:ext cx="3696504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49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60D5A-FBAA-B942-AEE0-06998A308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D89D3BF-3E4B-C24D-1EB9-C3EDF5CC8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901D9B7-443C-070F-995B-F17DA5E5C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56002C2E-9F4F-57C3-7CC1-0C8501212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8887AC1A-E95E-9AD7-7DBF-64474C907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No olvidemos nunca ninguno de sus beneficios.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Salmos.103:2.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Bendice, alma mía, al SEÑOR,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Y no olvides ninguno de Sus beneficios.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Nunca olvidemos el regalo más grande que nos ha dado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Su amor eterno.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nos demostró su amor enviando a su Hijo.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Juan.3:16.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B86301E-29D1-828E-ECFC-188FBF29D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00" y="1417638"/>
            <a:ext cx="3719304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59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49765-F6BE-4C16-7E5B-D7923BFF0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04E63CB-B4CC-D1FB-9E90-2E66AD67A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2804672-7916-55E8-E24A-7B0627B83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68956095-DBBC-BD5D-4956-BB5DDF103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0348122F-ECE3-6004-E112-318F9F025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»Porque de tal manera amó Dios al mundo, que dio a Su Hijo unigénito,</a:t>
            </a:r>
            <a:r>
              <a:rPr lang="es-ES" b="1" dirty="0">
                <a:latin typeface="Maiandra GD" panose="020E0502030308020204" pitchFamily="34" charset="0"/>
              </a:rPr>
              <a:t> para que todo aquel que cree en Él, no se pierda, sino que tenga vida eterna.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Aun siendo pecadores, Él nos demostró su amor.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Romanos.5:8.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Dios demuestra su amor para con nosotros,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en que siendo aún pecadores, Cristo murió por nosotros.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F4D4440-B2A9-952C-5DA2-ACDADA4B2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00" y="1417637"/>
            <a:ext cx="3707904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81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DE565-3F60-D89C-95FF-2514C63DB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1F0BCFC-C683-B8F9-BE60-87067C79B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20237CF-A088-B6F9-6F56-62DF1A7AF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07DA0112-3868-0973-A6A9-75F2854C3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8F5F4C84-9816-2782-26AB-4434A769F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Y por ese grande amor nos traslado al reino de su amado Hijo.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Colosenses.1:13.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Él nos libró del dominio de las tinieblas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y nos trasladó al reino de Su Hijo amado,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por eso somos una nación santa.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Un pueblo glorioso para posición de Él.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 Pedro.2:9.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8A26E16-150A-437B-40E7-4F2DA52A6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" y="1417637"/>
            <a:ext cx="3685104" cy="5440361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1751261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E644F-C519-8D71-6D7C-780FC8E5C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C29AEF4-A462-0DF5-8BC9-743B557C4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C42579D-08D3-B05C-7878-39017ACC4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82B6DDD6-FB8A-4F6C-5BC6-6E8A408C9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0AC8ADB2-1117-A62C-E45B-F9D968CC5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Pero ustedes son linaje escogido, real sacerdocio, nación santa, pueblo adquirido para posesión de Dios,</a:t>
            </a:r>
            <a:r>
              <a:rPr lang="es-ES" b="1" dirty="0">
                <a:latin typeface="Maiandra GD" panose="020E0502030308020204" pitchFamily="34" charset="0"/>
              </a:rPr>
              <a:t> a fin de que anuncien las virtudes de Aquel que los llamó de las tinieblas a Su luz admirable.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¿Qué tan agradecimos somos con Dios hermanos?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Que no haya esta actitud de ser mal agradecidos con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Agradezcamos siempre a Dios.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C99B42F-F55B-E5D3-6ECF-EA7261966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" y="1417637"/>
            <a:ext cx="3696504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3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B3D0B-7857-CD57-6E33-D1358E73B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5BFAD53-3D28-50FF-6E88-E0AC8CD54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F63D81E-7B40-1CFC-0DD7-ACC3BB453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6F84DED5-C254-EB1C-B6A3-44C52838E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C608299E-70E8-5FA8-8BEF-E5D233B4A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La  actitud de los que no quisieron participar de la gran cena.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Una actitud de poner otras cosas en primer lugar, en vez de Dios. 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Lucas.14:15-20.</a:t>
            </a:r>
            <a:r>
              <a:rPr lang="es-NI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uno de los que estaban sentados con Él a la mesa oyó esto, le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«¡Bienaventurado todo el que coma pan en el reino de Dios!».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V.16.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Jesús le dijo: «Cierto hombre dio una gran cena,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e invitó a muchos.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6576CD9-318B-C834-9C30-DA3EBBF66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8"/>
            <a:ext cx="3644480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97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CE8D3-E960-2CE5-39F0-531A79B4F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D53A8B7-6F39-95D2-25FC-68F66B5A6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653807E-DD93-3F0D-4F0A-8AD28DE9D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56809C0C-E0D7-095A-AB4F-DB25126F6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9504256A-9E0E-8ACA-3E2B-FE230D874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V.17.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»A la hora de la cena envió a su siervo a decir a los que habían sido invitados: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“Vengan, porque ya todo está preparado”.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V.18.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»Pero todos a una comenzaron a excusarse.</a:t>
            </a:r>
            <a:r>
              <a:rPr lang="es-ES" b="1" dirty="0">
                <a:latin typeface="Maiandra GD" panose="020E0502030308020204" pitchFamily="34" charset="0"/>
              </a:rPr>
              <a:t> El primero le dijo: “He comprado un terreno y necesito ir a verlo; te ruego que me excuses”. </a:t>
            </a:r>
          </a:p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V.19.</a:t>
            </a:r>
            <a:endParaRPr lang="es-NI" sz="2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66"/>
              </a:highlight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FBF9EE5-2F5B-72D8-43BA-B14C6F38D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3707904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58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521C8-9DAD-D8E1-AC8F-9BD3A0565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FDFCCD5-D982-3FAD-2C7E-58A9C7B72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2D7B3B1-0E83-43D6-2A46-AA68320F6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B54BAFBF-6721-860B-D91B-2CCD75206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8C3A0920-F4D0-6314-5C42-3E202D5F5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»Otro dijo: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99FF"/>
                </a:highlight>
                <a:latin typeface="Maiandra GD" panose="020E0502030308020204" pitchFamily="34" charset="0"/>
              </a:rPr>
              <a:t>“He comprado cinco yuntas de bueyes y voy a probarlos;</a:t>
            </a:r>
            <a:r>
              <a:rPr lang="es-ES" b="1" dirty="0">
                <a:latin typeface="Maiandra GD" panose="020E0502030308020204" pitchFamily="34" charset="0"/>
              </a:rPr>
              <a:t> te ruego que me excuses”.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V.20.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»También otro dijo: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“Me he casado</a:t>
            </a:r>
            <a:r>
              <a:rPr lang="es-ES" b="1" dirty="0">
                <a:latin typeface="Maiandra GD" panose="020E0502030308020204" pitchFamily="34" charset="0"/>
              </a:rPr>
              <a:t>, y por eso no puedo ir”.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¿Cuántos de nosotros tenemos esta actitud y dejamos en segundo lugar las cosas de Dios?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buscar primero su reino.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39EABDD-ED0A-0C17-D127-929BDA38C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8"/>
            <a:ext cx="3644480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37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E70E9-6271-C894-ED04-8FAE38A1E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FB74E21-F6A4-F4E0-D528-172760D53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95C36E5-C8DE-B6F8-D04C-78AC880A8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C4351846-7238-4821-2759-F0B3FCAC8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7A5E2260-3DB3-3D3B-1330-C026353A5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Mateo.6:33.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»Pero busquen primero Su reino y Su justicia,</a:t>
            </a:r>
            <a:r>
              <a:rPr lang="es-ES" b="1" dirty="0">
                <a:latin typeface="Maiandra GD" panose="020E0502030308020204" pitchFamily="34" charset="0"/>
              </a:rPr>
              <a:t> y todas estas cosas les serán añadidas.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¿Cuántos dejan de reunirse?</a:t>
            </a:r>
          </a:p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Hebreos.10:25.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no dejando de congregarnos, como algunos tienen por costumbre,</a:t>
            </a:r>
            <a:r>
              <a:rPr lang="es-ES" b="1" dirty="0">
                <a:latin typeface="Maiandra GD" panose="020E0502030308020204" pitchFamily="34" charset="0"/>
              </a:rPr>
              <a:t> sino exhortándonos unos a otros, y mucho más al ver que el día se acerca.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¿Cuántos dejamos de participar de la cena del Señor?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5E7BC86-B741-2130-7DB4-F16987EF2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7638"/>
            <a:ext cx="3597965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7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75DCD-C118-A5B1-F8B3-75BC407A3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8539ADF-9724-8E21-D0CA-E601590D1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0E198BF-ACF1-55EE-3273-F888350CD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44F03B86-C88C-D97D-A584-2F56A042B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B355CAD9-367F-C870-AA1C-1F73CDB0D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Hechos.20:7.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El primer día de la semana, cuando estábamos reunidos para partir el pan,</a:t>
            </a:r>
            <a:r>
              <a:rPr lang="es-ES" b="1" dirty="0">
                <a:latin typeface="Maiandra GD" panose="020E0502030308020204" pitchFamily="34" charset="0"/>
              </a:rPr>
              <a:t> Pablo les hablaba, pensando salir al día siguiente, y prolongó su discurso hasta la medianoche.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Lamentablemente esta actitud esta presenta en la iglesia del Señor.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Siempre estamos poniendo escusas para no servir a Dios.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D496C66-6C5B-AC8F-1B1F-ACAEBED163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3" y="1417638"/>
            <a:ext cx="367998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08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FF621-BD36-41D5-EC13-0D30B7878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D7A12E8-20A0-4C3A-D8BE-677F71247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63B39BF-4B7C-537E-2B67-9B798585F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60" y="5316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0D44B878-00B1-13CA-23B3-1509422C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B904AC61-55F3-1B95-DE86-ED8249935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Santiago.4:6.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Él da mayor gracia. Por eso dice: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«DIOS RESISTE A LOS SOBERBIOS,</a:t>
            </a:r>
            <a:r>
              <a:rPr lang="es-ES" b="1" dirty="0">
                <a:latin typeface="Maiandra GD" panose="020E0502030308020204" pitchFamily="34" charset="0"/>
              </a:rPr>
              <a:t> PERO DA GRACIA A LOS HUMILDES».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 Pedro.5:5.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Asimismo ustedes, los más jóvenes, estén sujetos a los mayores. Y todos, revístanse de humildad en su trato mutuo,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porque DIOS RESISTE A LOS SOBERBIOS, PERO DA GRACIA A LOS HUMILDES.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D201FDC-12BC-0D79-CEAC-212BCBEEE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60" y="1425806"/>
            <a:ext cx="3696504" cy="542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27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F472B-CCFA-D0FA-ECB4-75DCECC85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E78428B-8D72-8EBF-5DD2-7423AD394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B73F0C5-DB63-5C52-0EE1-301028DA7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1F7EF070-8FD3-E0FE-3945-0AD7AB1D0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4EB48A53-98FB-F769-4ED0-39DEF8F2C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Dejemos las escusas, quitemos de nosotros las escusas para la obra del Señor.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Ninguna escusa es aceptada delante de Dios.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Las escusas son simplemente mentiras disfrazadas.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tengamos la actitud de Marta quien estaba más afanada por la comida.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Seamos como María.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Lucas.10:38-42.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BDF90E-B71B-DD27-036E-4AAE5B4A3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8"/>
            <a:ext cx="3676192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37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20008-72CF-B302-FFF8-566A1FAF2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70A8AC9-30B5-96C3-1526-91EE9F10B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A8342F1-63AB-7954-047E-DD8728BD7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B0ED920E-5BF1-B555-90FD-9F531973A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53AC51E6-0554-6768-8CBD-57986B1B2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Mientras iban ellos de camino, Jesús entró en cierta aldea;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y una mujer llamada Marta lo recibió en su casa.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V.39.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Ella tenía una hermana que se llamaba María,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que sentada a los pies del Señor, escuchaba Su palabra.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María esta poniendo en primer lugar lo más importante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V.40.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FAD4F49-F201-7F34-3FA6-6AF20E80F3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7"/>
            <a:ext cx="3707904" cy="5440361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995715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8A4CD-3194-0D6E-7206-CC6D18B07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3695F6F-5867-4E9F-A7FE-F1D7C0A9F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46A950C-67AE-2E8A-AC8F-B1AC24629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7EC89D38-9233-D046-CCBD-807B73ECB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59B07639-3647-49EA-AE5F-5B01D98B5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Pero Marta se preocupaba con todos los preparativos.</a:t>
            </a:r>
            <a:r>
              <a:rPr lang="es-ES" b="1" dirty="0">
                <a:latin typeface="Maiandra GD" panose="020E0502030308020204" pitchFamily="34" charset="0"/>
              </a:rPr>
              <a:t> Y acercándose a Él, le dijo: «Señor, ¿no te importa que mi hermana me deje servir sola? Dile, pues, que me ayude».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V.41.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Señor le respondió: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«Marta, Marta, tú estás preocupada</a:t>
            </a:r>
            <a:r>
              <a:rPr lang="es-ES" b="1" dirty="0">
                <a:latin typeface="Maiandra GD" panose="020E0502030308020204" pitchFamily="34" charset="0"/>
              </a:rPr>
              <a:t> y molesta por tantas cosas;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Solo una cosa era importante.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V.42.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1290A28-98DE-84F1-BF08-AEBC10F512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" y="1417637"/>
            <a:ext cx="3696504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90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E27A6-3815-FC99-31A8-47765A3C7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AC73080-4C5E-C38D-64E0-7D0C9B9AD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DB7644A-0305-D242-FAE9-2723B7C58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004EC735-ADC4-7E00-207E-5F7C6D83F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288C648B-138A-F0DE-915B-A26B22A78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pero una sola cosa es necesaria,</a:t>
            </a:r>
            <a:r>
              <a:rPr lang="es-ES" b="1" dirty="0">
                <a:latin typeface="Maiandra GD" panose="020E0502030308020204" pitchFamily="34" charset="0"/>
              </a:rPr>
              <a:t> y María ha escogido la parte buena, la cual no le será quitada».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Solo una cosa es necesaria y es amar a Dios sobre todas las cosas.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Marcos.12:30.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Y AMARÁS AL SEÑOR TU DIOS CON TODO TU CORAZÓN,</a:t>
            </a:r>
            <a:r>
              <a:rPr lang="es-ES" b="1" dirty="0">
                <a:latin typeface="Maiandra GD" panose="020E0502030308020204" pitchFamily="34" charset="0"/>
              </a:rPr>
              <a:t> Y CON TODA TU ALMA, Y CON TODA TU MENTE, Y CON TODA TU FUERZA”.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5C0B63-BB4B-7ABC-0526-49A5F7F8D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00" y="1417638"/>
            <a:ext cx="3707904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7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27320-02F0-E653-0961-4E958ED7F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E974D68-0C49-4A00-5679-D22669827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C5719B0-C2D8-1917-A829-2775F6AF3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9FDCDE89-DC93-D160-2E4E-09FC430B9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0A75DC41-9AA1-0D90-A968-AA14EFE7A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Buscar siempre su presencia.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 Cronicas.16:11.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Busquen al SEÑOR y Su fortaleza;</a:t>
            </a:r>
            <a:r>
              <a:rPr lang="es-ES" b="1" dirty="0">
                <a:latin typeface="Maiandra GD" panose="020E0502030308020204" pitchFamily="34" charset="0"/>
              </a:rPr>
              <a:t> Busquen Su rostro continuamente.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Busquémosle intensamente siempre.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Salmos.63:1.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Oh Dios, Tú eres mi Dios; te buscaré con afán.</a:t>
            </a:r>
            <a:r>
              <a:rPr lang="es-ES" b="1" dirty="0">
                <a:latin typeface="Maiandra GD" panose="020E0502030308020204" pitchFamily="34" charset="0"/>
              </a:rPr>
              <a:t> Mi alma tiene sed de Ti, mi carne te anhela Cual tierra seca y árida donde no hay agua.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30E2FBD-56DB-61F2-3467-4FED2BAE8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" y="1417637"/>
            <a:ext cx="3685104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93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B6D21-A94D-5521-2054-996F3324F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EC537B1-0E0C-123B-1A9E-23F92BBAB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B29E325-CDF0-F4EE-7D67-29EADFA44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401FB1EE-E1B9-89EC-3558-C75256D41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9C9FBBA5-DAAE-F86E-2C47-3359650CC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Que sea Dios siempre mi primera prioridad sobre todas las cosas de este mundo.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Que no dejemos a Dios en segundo lugar, porque Él nunca aceptara un segundo lugar en nuestra vida, Él merece el primer lugar siempre.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Dejémosla porque si no nos vamos a perder eternamente, que Dios nos ayude y no sigamos poniendo escusas para la obra del Señor.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1959864-B526-AD08-580B-897AC0A227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00" y="1417637"/>
            <a:ext cx="3696504" cy="5440361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373362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A6773-8E20-18F0-2DA6-00316B906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1E27240-76A3-A6AC-60CF-130119662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8C65ADB-C2D3-CFB8-A204-78201F0C1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735B01EF-31AB-8755-2C29-50C97092C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4F7394D7-D1DF-F7FD-2A26-238EB0BFA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Digamos siempre: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“Aquí estoy Señor envíame a Mi”</a:t>
            </a:r>
          </a:p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Isaias.6:8.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oí la voz del Señor que decía: «¿A quién enviaré, y quién irá por nosotros?».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«Aquí estoy; envíame a mí», le respondí.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¿Tenemos nosotros esta actitud?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¿O estamos buscando siempre escusas para no hacer la obra del Señor?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D3D078A-9AA9-E61C-E6A5-7D72746878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3" y="1417637"/>
            <a:ext cx="3728217" cy="5440361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2216692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01482-2586-EB21-DE52-E18AF4F67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203ABA7-CD18-E67E-B7B7-1D7173969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154B7E7-3E2A-78E0-5C10-40EB918F1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E62EE01E-4574-9C1C-446C-7CDF5C4CA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961A5A36-7AF0-75F8-5AA4-D28E3564C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La actitud de Atalía.</a:t>
            </a:r>
            <a:r>
              <a:rPr lang="es-NI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Una mala consejera para con su hijo.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II Crónicas.22:2-4.</a:t>
            </a:r>
            <a:r>
              <a:rPr lang="es-NI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 err="1">
                <a:latin typeface="Maiandra GD" panose="020E0502030308020204" pitchFamily="34" charset="0"/>
              </a:rPr>
              <a:t>Ocozías</a:t>
            </a:r>
            <a:r>
              <a:rPr lang="es-ES" b="1" dirty="0">
                <a:latin typeface="Maiandra GD" panose="020E0502030308020204" pitchFamily="34" charset="0"/>
              </a:rPr>
              <a:t> tenía veintidós años cuando comenzó a reinar, y reinó un año en Jerusalén.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El nombre de su madre era Atalía, nieta de </a:t>
            </a:r>
            <a:r>
              <a:rPr lang="es-ES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Omri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V.3.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también anduvo en los caminos de la casa de Acab,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porque su madre fue su consejera para que hiciera lo malo.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  <a:endParaRPr lang="es-NI" b="1" dirty="0">
              <a:latin typeface="Maiandra GD" panose="020E0502030308020204" pitchFamily="34" charset="0"/>
            </a:endParaRPr>
          </a:p>
          <a:p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82E8108-0E5C-95DB-6DE4-413A11ECD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24" y="1417637"/>
            <a:ext cx="3759928" cy="5440361"/>
          </a:xfrm>
          <a:prstGeom prst="rect">
            <a:avLst/>
          </a:prstGeom>
          <a:solidFill>
            <a:srgbClr val="66FF99"/>
          </a:solidFill>
        </p:spPr>
      </p:pic>
    </p:spTree>
    <p:extLst>
      <p:ext uri="{BB962C8B-B14F-4D97-AF65-F5344CB8AC3E}">
        <p14:creationId xmlns:p14="http://schemas.microsoft.com/office/powerpoint/2010/main" val="2814195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0A14C-62A5-EDAB-1728-E751F3894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499E889-41C4-CB03-9BE4-BD5E76585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325EC80-1FF7-B9A1-9FB0-9B69F052B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4E19B538-A3F4-293D-497F-02CCEE2C4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568FFCF5-53FD-30B6-A8AB-D786DF06F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V.4.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Hizo lo malo ante los ojos del SEÑOR,</a:t>
            </a:r>
            <a:r>
              <a:rPr lang="es-ES" b="1" dirty="0">
                <a:latin typeface="Maiandra GD" panose="020E0502030308020204" pitchFamily="34" charset="0"/>
              </a:rPr>
              <a:t> como lo había hecho la casa de Acab, porque después de la muerte de su padre ellos fueron sus consejeros para perdición suya.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Lamentablemente Ocozías hizo lo malo porque su madre fue una mala conseja.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Lamentablemente muchas veces encontramos esta actitud en la iglesia.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Con malos consejos.</a:t>
            </a:r>
            <a:endParaRPr lang="es-ES" sz="2800" b="1" dirty="0">
              <a:latin typeface="Maiandra GD" panose="020E0502030308020204" pitchFamily="34" charset="0"/>
            </a:endParaRPr>
          </a:p>
          <a:p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A502D10-700A-A12C-CCB2-21E1CAF7C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3707904" cy="5440362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790004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50B14-ED80-919E-2BEB-3D5786F12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87B7E82-6116-B499-4DB8-3677659B3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20DA04D-2A93-D738-0BF4-0ADE8918B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9FDC8686-54BF-DD11-CD72-FB0C621C4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36271FFB-94D8-29CE-3C3B-04C1E22F5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Los malos consejos nos hacen:</a:t>
            </a:r>
          </a:p>
          <a:p>
            <a:r>
              <a:rPr lang="es-ES" b="1" dirty="0">
                <a:latin typeface="Maiandra GD" panose="020E0502030308020204" pitchFamily="34" charset="0"/>
              </a:rPr>
              <a:t>1. Nos hacen desviar del buen camino y tomar el malo.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V.3.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99FF"/>
                </a:highlight>
                <a:latin typeface="Maiandra GD" panose="020E0502030308020204" pitchFamily="34" charset="0"/>
              </a:rPr>
              <a:t>“También él anduvo en los caminos de la casa de Acab:</a:t>
            </a:r>
            <a:r>
              <a:rPr lang="es-ES" b="1" dirty="0">
                <a:latin typeface="Maiandra GD" panose="020E0502030308020204" pitchFamily="34" charset="0"/>
              </a:rPr>
              <a:t> pues su madre le aconsejaba a que actuase impíamente.”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Los malos consejos nos desvían de las cosas buenas, lo llevo actuar impíamente.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2. Nos hacen actuar mal.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V.4.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8335988-4F45-7F7F-9464-925ABA839B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8"/>
            <a:ext cx="3676192" cy="5440362"/>
          </a:xfrm>
          <a:prstGeom prst="rect">
            <a:avLst/>
          </a:prstGeom>
          <a:solidFill>
            <a:srgbClr val="FF99FF"/>
          </a:solidFill>
        </p:spPr>
      </p:pic>
    </p:spTree>
    <p:extLst>
      <p:ext uri="{BB962C8B-B14F-4D97-AF65-F5344CB8AC3E}">
        <p14:creationId xmlns:p14="http://schemas.microsoft.com/office/powerpoint/2010/main" val="2177430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46D83-9D62-F8D1-FBD7-5E06A7190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67B8AE4-C008-BBE6-A951-754963232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7216DAB-0110-5E3D-D3EF-5BA105B31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60" y="5316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FF769C99-4BF4-0D33-F1D7-E86716A13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4AAA84EF-1DAF-EF36-5424-A35F08944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El día Señor vendrá contra los soberbios.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Isaias.2:12.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el día del SEÑOR de los ejércitos vendrá Contra todo el que es soberbio y orgulloso,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Contra todo el que se ha ensalzado, Y serán abatidos.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Contra todos los que se enaltecen.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Señor abatirá al soberbio.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Isaias.23:9.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779A0D6-1272-1792-47C5-814D44B66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60" y="1425806"/>
            <a:ext cx="3731664" cy="5426877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4287927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97F63-37B8-3CF7-8326-48F2C0A5A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DB2C378-516B-4FAF-7EF6-D71CF27F8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461F412-A61C-3921-D9A2-D120D5D43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4F9AE7A7-7932-3CA7-85D1-FB61F2A7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7DE6EAD9-BDE1-237E-E8BC-EFFA98B7A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Hizo lo malo ante los ojos del SEÑOR,</a:t>
            </a:r>
            <a:r>
              <a:rPr lang="es-ES" b="1" dirty="0">
                <a:latin typeface="Maiandra GD" panose="020E0502030308020204" pitchFamily="34" charset="0"/>
              </a:rPr>
              <a:t> como lo había hecho la casa de Acab, porque después de la muerte de su padre ellos fueron sus consejeros para perdición suya.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Hizo lo malo ante los ojos del Señor.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3. Nos llevan a vivir en constante guerra con los demás y con nosotros mismos. </a:t>
            </a:r>
          </a:p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V.3.</a:t>
            </a:r>
            <a:endParaRPr lang="es-NI" sz="2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66"/>
              </a:highlight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DD9B7D0-C8E8-4ACE-DC4C-D0CDCDC7B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" y="1417637"/>
            <a:ext cx="3619500" cy="5440361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3936949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54D44-7CFD-6E7C-314F-2FF6CC461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1A37369-2508-26A4-EF53-2EE380035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897C1D6-94D0-F095-0DF8-9AA3F23A1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471A9650-3A79-FD1F-19D1-910829A83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6B1B3475-B954-F9B3-A45A-81A2405CB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V.5.</a:t>
            </a:r>
          </a:p>
          <a:p>
            <a:r>
              <a:rPr lang="es-ES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Ocozías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 también anduvo conforme al consejo de ellos,</a:t>
            </a:r>
            <a:r>
              <a:rPr lang="es-ES" b="1" dirty="0">
                <a:latin typeface="Maiandra GD" panose="020E0502030308020204" pitchFamily="34" charset="0"/>
              </a:rPr>
              <a:t> y fue con Joram, hijo de Acab, rey de Israel, a hacer guerra contra Hazael, rey de Aram, en </a:t>
            </a:r>
            <a:r>
              <a:rPr lang="es-ES" b="1" dirty="0" err="1">
                <a:latin typeface="Maiandra GD" panose="020E0502030308020204" pitchFamily="34" charset="0"/>
              </a:rPr>
              <a:t>Ramot</a:t>
            </a:r>
            <a:r>
              <a:rPr lang="es-ES" b="1" dirty="0">
                <a:latin typeface="Maiandra GD" panose="020E0502030308020204" pitchFamily="34" charset="0"/>
              </a:rPr>
              <a:t> de Galaad. Los arameos hirieron a Joram, 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4. Nos hacen daño emocional, físico y espiritual.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Las guerras con los demás afectaran nuestra salud.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V.6.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DA86913-BA1F-7193-10AF-93786D86E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3668"/>
            <a:ext cx="3676192" cy="544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70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3CD7E-26EB-3695-7303-ED1CE7153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4F1C67F-35A0-A667-52A5-E198D9F2A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FAA2448-57F2-3AE6-6C5D-55FC2AE7F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795B2642-8B84-A3C2-DFB5-7446AA2F0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F121BD86-7E6B-3DB5-B50D-822DE4D2B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y este volvió a Jezreel para ser curado de las heridas que le habían hecho en </a:t>
            </a:r>
            <a:r>
              <a:rPr lang="es-ES" b="1" dirty="0" err="1">
                <a:latin typeface="Maiandra GD" panose="020E0502030308020204" pitchFamily="34" charset="0"/>
              </a:rPr>
              <a:t>Ramot</a:t>
            </a:r>
            <a:r>
              <a:rPr lang="es-ES" b="1" dirty="0">
                <a:latin typeface="Maiandra GD" panose="020E0502030308020204" pitchFamily="34" charset="0"/>
              </a:rPr>
              <a:t>, cuando peleó contra Hazael, rey de Aram.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Entonces </a:t>
            </a:r>
            <a:r>
              <a:rPr lang="es-ES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Ocozías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, hijo de Joram, rey de Judá, descendió a visitar a Joram, hijo de Acab, en Jezreel, que estaba enfermo.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Los malos consejos nunca nos ayudaran para el bien, sino solo para lo malo.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eso no andemos en consejos de malos.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6CDF7AB-D7FF-6AC9-46C7-5FF73AF9C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11" y="1417637"/>
            <a:ext cx="3676192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91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927B7-D5BE-F4B7-1A51-86AD87E91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B7AFABA-3FBE-A2E0-974D-E5E743C4E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061A1DF-2746-5AAE-0DB2-AED7A88BA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6D13C2C2-5172-A119-F840-78A06D25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D8780E6D-5EA8-19A3-2C1C-0594144D2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Salmos.1:1.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¡Cuán bienaventurado es el hombre que no anda en el consejo de los impíos,</a:t>
            </a:r>
            <a:r>
              <a:rPr lang="es-ES" b="1" dirty="0">
                <a:latin typeface="Maiandra GD" panose="020E0502030308020204" pitchFamily="34" charset="0"/>
              </a:rPr>
              <a:t> Ni se detiene en el camino de los pecadores, Ni se sienta en la silla de los escarnecedores,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Los amigos que escogemos influyen significativamente en el futuro y el éxito de nuestras vidas; en su sentido más amplio, el consejo divino es un prerrequisito de la prosperidad.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CF91B98-A61D-0B5A-F8EA-59D6CF56F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7"/>
            <a:ext cx="3536436" cy="5360849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4083109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A1E50-0716-D58D-DCC6-B6637ADB9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E772856-CAC8-B348-C177-52C753434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98205D8-9829-55BD-18D2-FCA09D64B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8DE7F3F0-110B-4D45-6A4D-0D1138116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850E6857-6467-8CB0-B444-95A5E635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Algunos dan malos consejos, a los miembros a su misma familia a sus hijos.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Como Jezabel con su esposo Acán.</a:t>
            </a:r>
            <a:endParaRPr lang="es-ES" sz="2800" b="1" dirty="0">
              <a:latin typeface="Maiandra GD" panose="020E0502030308020204" pitchFamily="34" charset="0"/>
            </a:endParaRP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 Reyes.21:25.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Ciertamente no hubo nadie como Acab que se vendiera para hacer lo malo ante los ojos del SEÑOR,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porque Jezabel su mujer lo había convencido.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Ella lo insistía para lo malo.</a:t>
            </a:r>
          </a:p>
          <a:p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6261D37-76F3-3F45-B5CE-B28F9979E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7"/>
            <a:ext cx="3676192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10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ACC9B-8A08-36C4-2A19-A86DB3E77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4A13B71-7B48-DE47-5D4A-929CCDCF2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5337A87-9295-3CE5-45A1-4E00646A9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3F1D9BF6-2AC4-D909-121D-D5E762638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35F5FBF8-317B-13FD-7892-C73F0995D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Donde no hay buenos consejos siempre habrá fracaso.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Proverbios.11:14.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Donde no hay buen consejo, el pueblo cae,</a:t>
            </a:r>
            <a:r>
              <a:rPr lang="es-ES" b="1" dirty="0">
                <a:latin typeface="Maiandra GD" panose="020E0502030308020204" pitchFamily="34" charset="0"/>
              </a:rPr>
              <a:t> Pero en la abundancia de consejeros está la victoria.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¿Hermanos que estamos aconsejando a los demás?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Un mal consejo traerá consecuencias graves para todos.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0500A39-E007-2B8E-297C-A92A17A3A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11" y="1417637"/>
            <a:ext cx="3676191" cy="5440361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1101274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93C49-9594-8AAC-0D97-EB389E9F0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DD24323-5A1A-6111-6EB3-ED828E10F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972E4DA-AAEC-A3F5-3174-168080962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BB9716E9-F0C4-4F2C-9091-86779A5F6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A2CD6254-8166-FE32-9AA7-993B9D389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Como la mujer de Lot con el consejo que le dio.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Job.2:10.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Entonces su mujer le dijo: ¿Todavía te aferras a tu integridad?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¡Maldice a Dios, y muérete!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El mal consejo que le estaba dando la mujer de Lot, que maldijera a Dios y así obtuviera la muerte.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Lamentablemente muchos dan mal consejo.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C7D4A56-A4D4-2DAB-6BDE-D3C62A57A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312" y="1417638"/>
            <a:ext cx="3696504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91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7E21A-395E-308E-9F72-B0F48AD66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F6D2B5C-403F-43C8-0E95-B37CF7E19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0866BED-9FEC-DDBE-1869-59939425E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DB11B9BE-A4C0-085D-D552-091854FEE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4A61F5AE-2ED3-9D12-6F3E-CD65B4A08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Recordemos que las malas compañías corrompes las buenas costumbres.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 Corintios.15:33.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se dejen engañar: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«Las malas compañías corrompen</a:t>
            </a:r>
            <a:r>
              <a:rPr lang="es-ES" b="1" dirty="0">
                <a:latin typeface="Maiandra GD" panose="020E0502030308020204" pitchFamily="34" charset="0"/>
              </a:rPr>
              <a:t> las buenas costumbres».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Escondámonos de los consejos de los malos.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Salmos.64:2.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Escóndeme del consejo secreto de los malhechores,</a:t>
            </a:r>
            <a:r>
              <a:rPr lang="es-ES" b="1" dirty="0">
                <a:latin typeface="Maiandra GD" panose="020E0502030308020204" pitchFamily="34" charset="0"/>
              </a:rPr>
              <a:t> del tumulto de los que obran iniquidad. </a:t>
            </a:r>
          </a:p>
          <a:p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CEFE39A-A603-AE98-7E91-EDA2BFC6FB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7"/>
            <a:ext cx="3619500" cy="5440361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384103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E51F5-C17F-5995-AEB0-169ECEB3A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3D3DC7E-25C9-8F00-CA38-4158737EE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A0736E5-C11C-4AB4-E206-B4484D5C5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700B6C83-9AAF-5C0E-3B92-6FB613201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B65F6CB6-A1DC-D936-42E3-F5C79B83E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Siempre busquemos dar los consejos que Dios nos da atraves de su palabra.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Filipenses.4:8.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 cuanto a lo demás, hermanos, todo lo que es verdadero, todo lo honorable, todo lo justo, todo lo puro, todo lo amable, todo lo que es de buen nombre,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si hay virtud alguna, si hay algo que merece alabanza, en esto pensad.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Nunca aconsejemos según el mundo, sino siempre según Dios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DCF7621-DED2-9FE3-33B6-49B57C5FB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8"/>
            <a:ext cx="3676192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01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989ED-E06D-D97D-C3EE-5F7AB25B5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E4C57B4-407F-401B-867F-6BC84FBA9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74712C1-E274-85A0-9A7C-5DC5152A8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A57B7415-2267-8151-8C16-0112E435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89805AF7-1FDF-63AF-DBD2-09172660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¿Para qué te sometes a su marido?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 Pedro.3:1.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Asimismo ustedes, mujeres, estén sujetas a sus maridos,</a:t>
            </a:r>
            <a:r>
              <a:rPr lang="es-ES" b="1" dirty="0">
                <a:latin typeface="Maiandra GD" panose="020E0502030308020204" pitchFamily="34" charset="0"/>
              </a:rPr>
              <a:t> de modo que si algunos de ellos son desobedientes a la palabra, puedan ser ganados sin palabra alguna por la conducta de sus mujeres </a:t>
            </a:r>
            <a:endParaRPr lang="es-ES" sz="2800" b="1" dirty="0">
              <a:latin typeface="Maiandra GD" panose="020E0502030308020204" pitchFamily="34" charset="0"/>
            </a:endParaRPr>
          </a:p>
          <a:p>
            <a:r>
              <a:rPr lang="es-ES" b="1" dirty="0">
                <a:latin typeface="Maiandra GD" panose="020E0502030308020204" pitchFamily="34" charset="0"/>
              </a:rPr>
              <a:t>¿Para qué sigues virgen? Eso ya paso de modo.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Hebreos.13:4.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D29BA43-E9B3-D705-5085-B0B2D2073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3676192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14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D595E-4F4B-BAC6-C588-9D438E4F6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33F3B9F-D11E-ADFB-89EB-2CBF0495C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4BFFCA2-846B-885D-BDF6-921CDDFD4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60" y="5316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70ACE9D6-D9B2-FED8-3CC3-4836FE00B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387B674D-F1C6-BFAC-B336-29DF544BB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El SEÑOR de los ejércitos lo ha planeado para abatir el orgullo</a:t>
            </a:r>
            <a:r>
              <a:rPr lang="es-ES" b="1" dirty="0">
                <a:latin typeface="Maiandra GD" panose="020E0502030308020204" pitchFamily="34" charset="0"/>
              </a:rPr>
              <a:t> de toda hermosura, Para humillar a todos los nobles de la tierra.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es nada agradable lo que le viene al soberbio altivo, daremos cuenta a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Así que quitemos de nosotros esta actitud de soberbia y altivez, ya que es pecado y no agrada a Dios en nada.</a:t>
            </a:r>
          </a:p>
          <a:p>
            <a:endParaRPr lang="es-ES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3DF5062-5277-873C-A972-EE432EB9B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7"/>
            <a:ext cx="3707904" cy="543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3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59345-7912-B41E-2892-5CDE433D0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08B64AA-A664-DB82-1C92-3EF50CD1B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5B19EDF-6A8E-BEBB-FF7B-6238DED13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EB46279B-7D08-C843-8704-1F70D90A6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33C5217A-CA41-BD0A-CCDB-156DD2905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Sea el matrimonio honroso en todos,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y el lecho matrimonial sin deshonra,</a:t>
            </a:r>
            <a:r>
              <a:rPr lang="es-ES" b="1" dirty="0">
                <a:latin typeface="Maiandra GD" panose="020E0502030308020204" pitchFamily="34" charset="0"/>
              </a:rPr>
              <a:t> porque a los inmorales y a los adúlteros los juzgará Dios.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¿Para qué le haces caso a tus padres? Tu ya puedes tomar </a:t>
            </a:r>
            <a:r>
              <a:rPr lang="es-ES" b="1" dirty="0" err="1">
                <a:latin typeface="Maiandra GD" panose="020E0502030308020204" pitchFamily="34" charset="0"/>
              </a:rPr>
              <a:t>tsu</a:t>
            </a:r>
            <a:r>
              <a:rPr lang="es-ES" b="1" dirty="0">
                <a:latin typeface="Maiandra GD" panose="020E0502030308020204" pitchFamily="34" charset="0"/>
              </a:rPr>
              <a:t> decisiones.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Efesios.6:1-3.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Hijos, obedezcan a sus padres en el Señor,</a:t>
            </a:r>
            <a:r>
              <a:rPr lang="es-ES" b="1" dirty="0">
                <a:latin typeface="Maiandra GD" panose="020E0502030308020204" pitchFamily="34" charset="0"/>
              </a:rPr>
              <a:t> porque esto es justo. </a:t>
            </a:r>
          </a:p>
          <a:p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AA89661-7C20-8E63-8DE1-C24DAC74E2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8"/>
            <a:ext cx="3676192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52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E6915-A9D1-9F53-732A-29A6AE616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B109FA4-A3FD-EA38-E167-67F82514E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55FC9E9-8ACA-597E-6120-B9E07802C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D2635B3F-3BD9-6436-4FBE-54D1CAB04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D81D7767-C1B1-B873-5FC6-202220D16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V.2.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HONRA A TU PADRE Y A tu MADRE</a:t>
            </a:r>
            <a:r>
              <a:rPr lang="es-ES" b="1" dirty="0">
                <a:latin typeface="Maiandra GD" panose="020E0502030308020204" pitchFamily="34" charset="0"/>
              </a:rPr>
              <a:t> (que es el primer mandamiento con promesa),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V.3.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PARA QUE TE VAYA BIEN,</a:t>
            </a:r>
            <a:r>
              <a:rPr lang="es-ES" b="1" dirty="0">
                <a:latin typeface="Maiandra GD" panose="020E0502030308020204" pitchFamily="34" charset="0"/>
              </a:rPr>
              <a:t> Y PARA QUE TENGAS LARGA VIDA SOBRE LA TIERRA.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Hay una promesa al honrar a nuestros padres.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Mira qué bonita esa mujer, enamórala, tu esposa ni cuenta se va dar.</a:t>
            </a:r>
          </a:p>
          <a:p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82086E4-CF19-C957-3897-2F64B5672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24" y="1417638"/>
            <a:ext cx="3759928" cy="5440362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870781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F5CBD-FBF1-D919-EDE3-805436D51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67D18B7-8467-74AB-3B3C-09112D556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89D8AB5-559D-B81C-D6AB-1C827936C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9E085330-F8E9-78CB-665D-E254A28C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BC4FD45D-A541-4C21-54C6-3D6FC7D15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Mateo.5:28.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»Pero Yo les digo que todo el que mire a una mujer para codiciarla</a:t>
            </a:r>
            <a:r>
              <a:rPr lang="es-ES" b="1" dirty="0">
                <a:latin typeface="Maiandra GD" panose="020E0502030308020204" pitchFamily="34" charset="0"/>
              </a:rPr>
              <a:t> ya cometió adulterio con ella en su corazón.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Vos </a:t>
            </a:r>
            <a:r>
              <a:rPr lang="es-ES" b="1" dirty="0" err="1">
                <a:latin typeface="Maiandra GD" panose="020E0502030308020204" pitchFamily="34" charset="0"/>
              </a:rPr>
              <a:t>sos</a:t>
            </a:r>
            <a:r>
              <a:rPr lang="es-ES" b="1" dirty="0">
                <a:latin typeface="Maiandra GD" panose="020E0502030308020204" pitchFamily="34" charset="0"/>
              </a:rPr>
              <a:t> tonta deja a tu marido, mira este está mejor y tiene más dinero.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Mateo.19:9.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99FF"/>
                </a:highlight>
                <a:latin typeface="Maiandra GD" panose="020E0502030308020204" pitchFamily="34" charset="0"/>
              </a:rPr>
              <a:t>»Pero Yo les digo que cualquiera que se divorcie de su mujer,</a:t>
            </a:r>
            <a:r>
              <a:rPr lang="es-ES" b="1" dirty="0">
                <a:latin typeface="Maiandra GD" panose="020E0502030308020204" pitchFamily="34" charset="0"/>
              </a:rPr>
              <a:t> salvo por infidelidad, y se case con otra, comete adulterio». </a:t>
            </a:r>
          </a:p>
          <a:p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9AD38E3-C656-9647-E81A-8154F9B49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2" y="1417637"/>
            <a:ext cx="3728216" cy="5440361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232805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D4F53-9596-47A6-1F6B-0FD09A9D1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B2CCF5B-DFFE-1091-633C-DD67CE56A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0FDA929-1F1B-A588-262D-C12DD16E8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36192C41-549F-8A62-2230-2A5BA4F2C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94C0EA04-9CB3-DC2B-D059-36EB40FF7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Ningún hombre debe separar lo que Dios ha unido.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Mateo.19:6.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»Así que ya no son dos, sino una sola carne.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Por tanto, lo que Dios ha unido, ningún hombre lo separe».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Deja la iglesia, el mundo es más divertido.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no debemos adaptarnos a este mundo.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Romanos.12:1-2.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6C332D1-A99A-4801-7D36-E248FC081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8"/>
            <a:ext cx="3676192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38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7E752-4FA9-6C53-465D-C058EE076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E130AFE-3B91-EB94-E4EF-32478C671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D7656E5-5D6A-FED6-F95B-AE0DD85D6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0F9312C0-F2C0-B47C-324D-EE53B999B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A2424685-F9A1-4355-B326-0579FC12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Por tanto, hermanos, les ruego por las misericordias de Dios que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presenten sus cuerpos como sacrificio vivo y santo,</a:t>
            </a:r>
            <a:r>
              <a:rPr lang="es-ES" b="1" dirty="0">
                <a:latin typeface="Maiandra GD" panose="020E0502030308020204" pitchFamily="34" charset="0"/>
              </a:rPr>
              <a:t> aceptable a Dios, que es el culto racional de ustedes.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V.2.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Y no se adapten a este mundo, sino transfórmense mediante la renovación de su mente,</a:t>
            </a:r>
            <a:r>
              <a:rPr lang="es-ES" b="1" dirty="0">
                <a:latin typeface="Maiandra GD" panose="020E0502030308020204" pitchFamily="34" charset="0"/>
              </a:rPr>
              <a:t> para que verifiquen cuál es la voluntad de Dios: lo que es bueno y aceptable y perfecto. </a:t>
            </a:r>
          </a:p>
          <a:p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B3AC8EC-A2B8-E808-8664-490C27FF37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17637"/>
            <a:ext cx="3707904" cy="5440361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971487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1F215-4D45-0BC2-1C0B-1D159609E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BC4E80B-8ABC-117E-8EB5-0769D9C98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A4AA76F-2737-B910-D3B7-45BE1E498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5A3C4527-1354-CAD8-421E-B948E805D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E8CE5CC6-73A1-8C19-12AF-B2E81A07B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Para que le sigues siendo fiel a tu marido Él ni lo merece.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Romanos.7:2-3.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Pues la mujer casada está ligada por la ley a su marido mientras él vive;</a:t>
            </a:r>
            <a:r>
              <a:rPr lang="es-ES" b="1" dirty="0">
                <a:latin typeface="Maiandra GD" panose="020E0502030308020204" pitchFamily="34" charset="0"/>
              </a:rPr>
              <a:t> pero si su marido muere, queda libre de la ley en cuanto al marido.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V.3.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Así que, mientras vive su marido, será llamada adúltera si ella se une a otro hombre;</a:t>
            </a:r>
            <a:r>
              <a:rPr lang="es-ES" b="1" dirty="0">
                <a:latin typeface="Maiandra GD" panose="020E0502030308020204" pitchFamily="34" charset="0"/>
              </a:rPr>
              <a:t> pero si su marido muere, está libre de la ley, de modo que no es adúltera aunque se una a otro hombre.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87E081A-4A8D-C6EC-F452-01FD8D9CC4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7"/>
            <a:ext cx="3644480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42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B2167-0653-629C-CBF5-A1AE9E454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9F82748-96A2-E515-97F6-BF1492609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94EAC36-4030-2116-2EE7-855AC351B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70D7823D-8DF6-D72F-E0B8-446C256E0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AFA40500-BE20-C36D-DDB3-681E0AD8C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No te dejes humillar de nadie, no seas tonto desquítate.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Lucas.6:29-30.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»Al que te hiera en la mejilla, preséntale también la otra;</a:t>
            </a:r>
            <a:r>
              <a:rPr lang="es-ES" b="1" dirty="0">
                <a:latin typeface="Maiandra GD" panose="020E0502030308020204" pitchFamily="34" charset="0"/>
              </a:rPr>
              <a:t> y al que te quite la capa, no le niegues tampoco la túnica.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V.30.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»A todo el que te pida, dale,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y al que te quite lo que es tuyo, no se lo reclames.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Para que vas a pedirle perdón si Él se lo merecía.</a:t>
            </a:r>
          </a:p>
          <a:p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400E24F-495C-969A-DE35-E22A1DB3A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8"/>
            <a:ext cx="3676192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29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44737-5F69-C785-118F-26E536C2A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DC45871-3E71-A036-D390-799C7B0D0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6F5D251-6126-C84F-7F65-340D4E445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F5481506-346E-D181-8273-51441CFC4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1E4ECD49-A5EC-1DFB-C280-A5ACDC595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Porque si ustedes perdonan a los hombres sus transgresiones,</a:t>
            </a:r>
            <a:r>
              <a:rPr lang="es-ES" b="1" dirty="0">
                <a:latin typeface="Maiandra GD" panose="020E0502030308020204" pitchFamily="34" charset="0"/>
              </a:rPr>
              <a:t> también su Padre celestial les perdonará a ustedes.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V.15.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»Pero si no perdonan a los hombres,</a:t>
            </a:r>
            <a:r>
              <a:rPr lang="es-ES" b="1" dirty="0">
                <a:latin typeface="Maiandra GD" panose="020E0502030308020204" pitchFamily="34" charset="0"/>
              </a:rPr>
              <a:t> tampoco su Padre les perdonará a ustedes sus transgresiones.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Para que le vas a decir la verdad, te van a castigar mejor miente.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Efesios.4:25.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DDF4B28-516C-21C7-5E6E-236E09E0E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7"/>
            <a:ext cx="3676192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3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796D7-82C8-8233-A6EF-2AE5B2470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13B4520-1BEE-6507-4AE6-2062DA472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3F237E8-A28A-D416-709A-D7801EDF3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CEF02B9A-1A6D-2628-75AD-32D74FFC2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71FEE75A-A9C5-8098-D961-FD538B327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Por tanto, dejando a un lado la falsedad,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HABLEN VERDAD CADA CUAL CON SU PRÓJIMO,</a:t>
            </a:r>
            <a:r>
              <a:rPr lang="es-ES" b="1" dirty="0">
                <a:latin typeface="Maiandra GD" panose="020E0502030308020204" pitchFamily="34" charset="0"/>
              </a:rPr>
              <a:t> porque somos miembros los unos de los otros.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Apocalipsis.21:8.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»Pero los cobardes, incrédulos, abominables, asesinos, inmorales, hechiceros, idólatras,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y todos los mentirosos</a:t>
            </a:r>
            <a:r>
              <a:rPr lang="es-ES" b="1" dirty="0">
                <a:latin typeface="Maiandra GD" panose="020E0502030308020204" pitchFamily="34" charset="0"/>
              </a:rPr>
              <a:t> tendrán su herencia en el lago que arde con fuego y azufre, que es la muerte segunda».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Son tanta los malos consejos que se dan.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BE96C9E-750E-3F70-4A28-D950B8E6F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24" y="1417637"/>
            <a:ext cx="3759928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9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F0B57-6E11-0A51-0EDE-E7C4192F6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D1DA2B3-8E91-EAC9-7202-A401782E4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8752A15-D04B-7153-666F-A8B3408CF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568FD934-06C2-6EB2-DA9D-0332C47A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0DB1D916-911F-9BE4-89D8-3763E0EAB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Son tantos los malos consejos que se dan.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Que no haya esta mala actitud en nosotros hermanos, demos solo muy buenos consejos.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Palabras que edifiquen.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Efesios.4:29.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salga de la boca de ustedes ninguna palabra mala,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sino solo la que sea buena para edificación, según la necesidad del momento,</a:t>
            </a:r>
            <a:r>
              <a:rPr lang="es-ES" b="1" dirty="0">
                <a:latin typeface="Maiandra GD" panose="020E0502030308020204" pitchFamily="34" charset="0"/>
              </a:rPr>
              <a:t> para que imparta gracia a los que escuchan.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2419A87-49DB-7BC8-C83A-FFEF2F864E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24" y="1417637"/>
            <a:ext cx="3759928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58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3AB74-19E9-C89C-15AD-F2273E1CA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23EA370-2318-6B64-B21E-A1E342C3A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A40BAF6-CEFA-F57D-D8E7-5BF0A5BCB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60" y="5316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62E075CD-AB89-8196-31FF-5A708217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B39E576B-F34B-9CC8-022B-A8A4D935D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Seamos condescendiente con los humildes.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Romanos.12:16.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Tengan el mismo sentir unos con otros. No sean altivos en su pensar,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sino condescendiendo con los humildes.</a:t>
            </a:r>
            <a:r>
              <a:rPr lang="es-ES" b="1" dirty="0">
                <a:latin typeface="Maiandra GD" panose="020E0502030308020204" pitchFamily="34" charset="0"/>
              </a:rPr>
              <a:t> No sean sabios en su propia opinión.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Nunca busquemos como elevarnos nosotros.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Gloriémonos solo en Él Señor.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Jeremias.9:23-24.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2CAE42E-97E0-9AF6-3C1C-E69FAFDE9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60" y="1417638"/>
            <a:ext cx="3672744" cy="5435046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095189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46808-E823-EC68-FEAB-BCD493E98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DDCAF36-1BD3-5614-0B30-D058B0DCD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025BFB5-E430-6402-EA1A-9ABD5C716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77E1DC7E-D0CC-A7FC-3C3B-07048084C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3D6C477A-D9FD-39E2-30BF-1D357BD57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Que sean nuestros consejos para dar sabor como la sal.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Colosenses.4:6.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Que su conversación sea siempre con gracia,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sazonada como con sal,</a:t>
            </a:r>
            <a:r>
              <a:rPr lang="es-ES" b="1" dirty="0">
                <a:latin typeface="Maiandra GD" panose="020E0502030308020204" pitchFamily="34" charset="0"/>
              </a:rPr>
              <a:t> para que sepan cómo deben responder a cada persona.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Que nuestros consejos ayuden para llevarnos a la vida eterna y no a la condenación eterna.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Elimine todo mal consejo de su vida.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21872C6-C67B-3754-DB1A-078C91055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24" y="1417637"/>
            <a:ext cx="3759928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4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37EED-C9DB-4052-76A1-111CD6EB2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BEB8401-9B91-B045-DD7E-9DDB3D1AC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EF5A618-81B3-5572-F8F6-D625ED337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DF4A027F-6114-58D8-5DF4-C4673DD98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D8E418C0-5C69-6576-7A90-3F0E1DF84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La actitud de explotar rápidamente.</a:t>
            </a:r>
          </a:p>
          <a:p>
            <a:r>
              <a:rPr lang="es-NI" sz="2800" b="1" dirty="0">
                <a:latin typeface="Maiandra GD" panose="020E0502030308020204" pitchFamily="34" charset="0"/>
              </a:rPr>
              <a:t>Como Jacobo y Juan.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Lucas.9:51-56.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Aconteció que, cuando se cumplía el tiempo en que había de ser recibido arriba,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él afirmó su rostro para ir a Jerusalén.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V.52.</a:t>
            </a:r>
            <a:r>
              <a:rPr lang="es-ES" b="1" dirty="0">
                <a:latin typeface="Maiandra GD" panose="020E0502030308020204" pitchFamily="34" charset="0"/>
              </a:rPr>
              <a:t>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Envió mensajeros delante de sí, los cuales fueron y entraron en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una aldea de los samaritanos para hacerle preparativos,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7A865B1-6A52-3C5A-62E4-D317E8BFF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24" y="1417637"/>
            <a:ext cx="3759928" cy="5440361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3252785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BD501-4800-C9B0-E081-FCDC11E73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071E7F2-7CDD-BF6E-3F5F-FFC3848DE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EAB2278-B627-4A30-E99D-C3E39BB59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213D574F-D364-1828-1C52-907129784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7B9D3DF9-A248-95D1-1079-41268E0C2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V.53.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Pero no le recibieron,</a:t>
            </a:r>
            <a:r>
              <a:rPr lang="es-ES" b="1" dirty="0">
                <a:latin typeface="Maiandra GD" panose="020E0502030308020204" pitchFamily="34" charset="0"/>
              </a:rPr>
              <a:t> no fueron amable en hospedar como cualquiera lo haría.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V.54.</a:t>
            </a:r>
            <a:r>
              <a:rPr lang="es-ES" b="1" dirty="0">
                <a:latin typeface="Maiandra GD" panose="020E0502030308020204" pitchFamily="34" charset="0"/>
              </a:rPr>
              <a:t>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Al ver esto sus discípulos Jacobo y Juan, le dijeron: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99FF"/>
                </a:highlight>
                <a:latin typeface="Maiandra GD" panose="020E0502030308020204" pitchFamily="34" charset="0"/>
              </a:rPr>
              <a:t>Señor, ¿quieres que mandemos que descienda fuego del cielo y los consuma?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V.55.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Pero Él, volviéndose, los reprendió,</a:t>
            </a:r>
            <a:r>
              <a:rPr lang="es-ES" b="1" dirty="0">
                <a:latin typeface="Maiandra GD" panose="020E0502030308020204" pitchFamily="34" charset="0"/>
              </a:rPr>
              <a:t> y dijo: «Ustedes no saben de qué espíritu son, 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5FAABD0-5461-9739-66D5-F45D454E9C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7738"/>
            <a:ext cx="3707904" cy="540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83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E191A-CC42-A9CA-6519-2161D22D3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9C4538A-C1DA-1AA8-4CDF-7AD9C3D45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A59877-4EE7-BCB7-B964-F93174439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4D2A4CD9-BD47-5893-F79A-B1CAE9068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57705237-DA25-7058-6208-C81176BE2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V.56.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el Hijo del Hombre no ha venido para destruir las almas de los hombres,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sino para salvarlas». Y se fueron a otra aldea.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Lamentablement</a:t>
            </a:r>
            <a:r>
              <a:rPr lang="es-ES" b="1" dirty="0">
                <a:latin typeface="Maiandra GD" panose="020E0502030308020204" pitchFamily="34" charset="0"/>
              </a:rPr>
              <a:t>e en muchos miembros de la iglesia hay esta actitud de explotar fácilmente por cualquier problema o dificultad que se presente.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Él hombre pronto para la ira va a obrar neciamente.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Proverbios.14:17.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El que es irascible hará locuras,</a:t>
            </a:r>
            <a:r>
              <a:rPr lang="es-ES" b="1" dirty="0">
                <a:latin typeface="Maiandra GD" panose="020E0502030308020204" pitchFamily="34" charset="0"/>
              </a:rPr>
              <a:t> y el hombre malicioso será aborrecido. 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AC8D0BA-AF6C-EACF-99CA-63C40A6296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7"/>
            <a:ext cx="3676192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07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E33C3-1E7C-FCB3-40F5-89983C9C1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6D1F4AE-A908-9B37-28BA-03476BDAC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9B5C945-E618-6D26-4D24-C2C672233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29E543C3-B630-97AE-41CF-660E83027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3131ACF3-A71B-3C56-608B-B8413AF25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La ira del hombre no obra la justicia de Dios.</a:t>
            </a:r>
          </a:p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Santiago.1:20.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porque la ira del hombre</a:t>
            </a:r>
            <a:r>
              <a:rPr lang="es-ES" b="1" dirty="0">
                <a:latin typeface="Maiandra GD" panose="020E0502030308020204" pitchFamily="34" charset="0"/>
              </a:rPr>
              <a:t> no lleva a cabo la justicia de Dios. 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Controlemos nuestras emociones e impulsos.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dejar la ira.</a:t>
            </a:r>
          </a:p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Efesios.4:31.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Quítense de vosotros toda amargura,</a:t>
            </a:r>
            <a:r>
              <a:rPr lang="es-ES" b="1" dirty="0">
                <a:latin typeface="Maiandra GD" panose="020E0502030308020204" pitchFamily="34" charset="0"/>
              </a:rPr>
              <a:t> enojo, ira, gritos y calumnia, junto con toda maldad. 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F448FA7-E628-27FC-3E11-635AE37CB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7"/>
            <a:ext cx="3707904" cy="5440361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903813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1AF96-5453-FDB5-C20B-D4B64D34C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6F79FF7-1A11-5754-8D1F-8B304F035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A07A5F2-3033-2662-4505-5356BDCE7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BE488C88-6DC7-3823-2472-518E28D05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BD469EB5-C21B-CDDB-4BB9-29C9530F4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Salmos.37:8.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Deja la ira y abandona el enojo;</a:t>
            </a:r>
            <a:r>
              <a:rPr lang="es-ES" b="1" dirty="0">
                <a:latin typeface="Maiandra GD" panose="020E0502030308020204" pitchFamily="34" charset="0"/>
              </a:rPr>
              <a:t> de ninguna manera te apasiones por hacer lo malo. 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Él necio da rienda suelta a la ira.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Proverbios.29:11.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El necio da rienda suelta a toda su ira,</a:t>
            </a:r>
            <a:r>
              <a:rPr lang="es-ES" b="1" dirty="0">
                <a:latin typeface="Maiandra GD" panose="020E0502030308020204" pitchFamily="34" charset="0"/>
              </a:rPr>
              <a:t> pero el sabio conteniéndose la apacigua. 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No debemos apresurarnos a enojarnos.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Eclesiastes.7:9.</a:t>
            </a:r>
            <a:endParaRPr lang="es-NI" sz="2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66"/>
              </a:highlight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9815C33-4DB7-3E58-C163-434F70A6F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" y="1417638"/>
            <a:ext cx="3697965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7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AA2DF-13C2-1094-06E3-01E9AB9E2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AA0718F-827F-AEE4-15F4-28065D827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0954ADD-EFBC-4EC5-D65D-784077351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4F071516-E0D8-FB50-A0C7-847A9ABFD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74526311-6F40-B66B-0CAE-B77F99D47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No te apresures en tu corazón a enojarte,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porque el enojo reposa en el seno de los necios.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Mejor es el espíritu paciente.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Eclesiastes.7:8.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Mejor es el fin del asunto que el comienzo.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Mejor es el de espíritu paciente que el de espíritu altivo.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El lento para ira calma muchos problemas.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Proverbios.15:18.</a:t>
            </a:r>
            <a:endParaRPr lang="es-NI" sz="2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66"/>
              </a:highlight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4B6DF78-635C-2A3A-8E0E-9873BC202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3707904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24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6FB29-DA87-2612-7B8D-4C8D77B7F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223F7B0-4AB1-E498-250F-31F60899C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A84A9A5-2C3A-055D-F952-EBFAB5B89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B7810848-8B8B-CC80-ADE9-EEA99084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ED82D03B-2160-BA96-0C70-2E0AECED7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El hombre iracundo suscita contiendas,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pero el que tarda en airarse calma la riña.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La suave respuesta ayuda a calmar el enojo.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Proverbios.15:1.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La suave respuesta quita la ira,</a:t>
            </a:r>
            <a:r>
              <a:rPr lang="es-ES" b="1" dirty="0">
                <a:latin typeface="Maiandra GD" panose="020E0502030308020204" pitchFamily="34" charset="0"/>
              </a:rPr>
              <a:t> pero la palabra áspera aumenta el furor. 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Tengamos siempre la actitud de la paciencia, controlando nuestro carácter.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565D0B5-0211-1EC8-EBF8-8B45973D5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2" y="1417638"/>
            <a:ext cx="3728216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3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7EC50-D4E2-13AE-DD68-B81C71287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EDAEE73-CF83-DBCF-6B1C-C6A8D0F2A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1F53814-878E-9E68-C73C-B7770EA1C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8C47FC3A-0E3E-AE71-D29B-A25051255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0BAA1419-B949-0AC4-AAF0-7108A2B08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La actitud de no sembrar discordia entre hermanos.</a:t>
            </a:r>
          </a:p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Proverbios.6:19.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testigo falso que habla mentiras y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el que provoca discordia entre los hermanos.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Es lamentable esta actitud pero realmente la encontramos en muchos hermanos que fomentan la discordia entre sus hermanos.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 vez de vivir en paz y armonía, siembra la discordia.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FD87A18-423D-31E1-C036-54DEDD494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7"/>
            <a:ext cx="3676192" cy="5440361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3212367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BE41B-BD35-A3DD-68D8-830B76C38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A3C396D-D5CE-BC7F-2054-092E58343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C4D0F74-FDAA-2D21-47FF-4DFA9BF45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4BDF2D5F-4FCC-96C5-ECEB-91E5AB58B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B8A966E1-1362-91D4-3298-CCD4C5AF5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Lamentablemente había divisiones en la iglesia de Corintios.</a:t>
            </a:r>
          </a:p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 Corintios.1:10.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Os exhorto, pues, hermanos, por el nombre de nuestro Señor Jesucristo,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a que os pongáis de acuerdo y que no haya más disensiones entre vosotros,</a:t>
            </a:r>
            <a:r>
              <a:rPr lang="es-ES" b="1" dirty="0">
                <a:latin typeface="Maiandra GD" panose="020E0502030308020204" pitchFamily="34" charset="0"/>
              </a:rPr>
              <a:t> sino que estéis completamente unidos en la misma mente y en el mismo parecer.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Esto estaba causando problemas en la iglesia.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C5B2EF4-86C4-30BA-F7F6-386D530D0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8"/>
            <a:ext cx="3676192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77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A4145-C33D-17C7-796A-E29AD17C2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9DD6E9D-8382-864A-765C-B6B06E912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085A50E-D84E-0FE4-E900-4C40498C8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60" y="5316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03CD7462-4DEC-276F-8A61-F71785D86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8265F94A-AF13-786B-5E81-365FD0C57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Así dice el SEÑOR: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«No se gloríe el sabio de su sabiduría,</a:t>
            </a:r>
            <a:r>
              <a:rPr lang="es-ES" b="1" dirty="0">
                <a:latin typeface="Maiandra GD" panose="020E0502030308020204" pitchFamily="34" charset="0"/>
              </a:rPr>
              <a:t> Ni se gloríe el poderoso de su poder, Ni el rico se gloríe de su riqueza;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V.24.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Pero si alguien se gloría, gloríese de esto: De que me entiende y me conoce,</a:t>
            </a:r>
            <a:r>
              <a:rPr lang="es-ES" b="1" dirty="0">
                <a:latin typeface="Maiandra GD" panose="020E0502030308020204" pitchFamily="34" charset="0"/>
              </a:rPr>
              <a:t> Pues Yo soy el SEÑOR que hago misericordia, Derecho y justicia en la tierra, Porque en estas cosas me complazco», declara el SEÑOR.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F6B7493-CFE9-086C-FF08-D0E00C53D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60" y="1425806"/>
            <a:ext cx="3731664" cy="542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15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0A165-D522-BBDE-AB9B-78FE840E5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5C49C16-50B3-C319-ED71-1D8A4669A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72812B3-7B9E-40DB-C30B-5F6D25C21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600B6FB2-B7AE-7FF9-166E-B092B3A22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E89D374C-BFB5-77EE-2ADC-7266AABD4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Hermano</a:t>
            </a:r>
            <a:r>
              <a:rPr lang="es-ES" b="1" dirty="0">
                <a:latin typeface="Maiandra GD" panose="020E0502030308020204" pitchFamily="34" charset="0"/>
              </a:rPr>
              <a:t>s</a:t>
            </a:r>
            <a:r>
              <a:rPr lang="es-ES" sz="2800" b="1" dirty="0">
                <a:latin typeface="Maiandra GD" panose="020E0502030308020204" pitchFamily="34" charset="0"/>
              </a:rPr>
              <a:t> peleando contra su hermano y llevándolos a juicio.</a:t>
            </a:r>
          </a:p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 Corintios.6:1.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¿Cómo se atreve alguno de vosotros, teniendo un asunto contra otro,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a ir a juicio delante de los injustos y no, más bien, delante de los santos?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Él Apóstol Pablo les reclama si no había ni un sabio entre ellos, que pudiera ayudar a resolver este problema.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5791E2B-3232-F058-63C8-9EEFE3A2CE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8"/>
            <a:ext cx="3676192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24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B7146-5F78-667C-B528-C92868084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EDCB904-7D3D-C812-D615-9E5ED4CC7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0889602-77ED-0683-9900-3F5812189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A34C01E7-6E0B-BF5A-9C09-9431DC048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860F5BC3-6B05-AD1A-5B0A-7E9683159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 Corintios.6:5.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Para avergonzaros lo digo. Pues, ¿qué?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¿No hay entre vosotros ni un solo sabio que pueda juzgar entre sus hermanos?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Sino que hermano está llevando a juicio a su hermano.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 Corintios.6:6.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hermano va a juicio contra hermano,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¡y esto ante los incrédulos!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En vez de resolverlo como Dios lo manda.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2D956D4-2A55-23B2-FD63-2CFEAD393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" y="1417638"/>
            <a:ext cx="3693934" cy="5440362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3731559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574DE-A162-AD73-C51C-4272DACC6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2E54586-C562-CA4D-40E0-F85D2549E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22E2C60-EBB2-A55D-371D-DF6B1ACFE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259FE57C-968D-9D62-F8A4-C99B86D6A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B4494037-FFCD-299B-3465-3C3AB7A27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Mateo.18:15-17.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Por tanto, si tu hermano peca contra ti, </a:t>
            </a:r>
            <a:r>
              <a:rPr lang="es-ES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vé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,</a:t>
            </a:r>
            <a:r>
              <a:rPr lang="es-ES" b="1" dirty="0">
                <a:latin typeface="Maiandra GD" panose="020E0502030308020204" pitchFamily="34" charset="0"/>
              </a:rPr>
              <a:t> amonéstale a solas entre tú y él. Si él te escucha, has ganado a tu hermano.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su hermano pecaba tenía que ir donde Él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V.16.</a:t>
            </a:r>
            <a:r>
              <a:rPr lang="es-ES" b="1" dirty="0">
                <a:latin typeface="Maiandra GD" panose="020E0502030308020204" pitchFamily="34" charset="0"/>
              </a:rPr>
              <a:t> 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Pero si no escucha, toma aún contigo uno o dos,</a:t>
            </a:r>
            <a:r>
              <a:rPr lang="es-ES" b="1" dirty="0">
                <a:latin typeface="Maiandra GD" panose="020E0502030308020204" pitchFamily="34" charset="0"/>
              </a:rPr>
              <a:t> para que todo asunto conste según la boca de dos o tres testigos. 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7A3908-24EB-9207-7237-C4AF04B34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" y="1417638"/>
            <a:ext cx="3619500" cy="5440362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411076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015A4-584F-5FD7-A57A-FB21B3AB1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714D21D-5BB0-0311-7184-849451918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672DD08-F9C8-CC11-260D-C9887CFC2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4947B843-348A-0F04-AB71-7CA41EABE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4F5607FA-4EF4-2FED-9417-78B21FAC1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V.17.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Y si él no les hace caso a ellos, dilo a la iglesia;</a:t>
            </a:r>
            <a:r>
              <a:rPr lang="es-ES" b="1" dirty="0">
                <a:latin typeface="Maiandra GD" panose="020E0502030308020204" pitchFamily="34" charset="0"/>
              </a:rPr>
              <a:t> y si no hace caso a la iglesia, tenlo por gentil y publicano. 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Pero lamentablemente muchos, no quieren resolver los problemas y arreglarlos como Dios manda.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quieren sufrir el agravio y buscar la paz la armonía.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 Corintios.6:7.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706677C-B980-4EFB-31D2-659068D60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3676192" cy="5440362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760283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66EE5-6E80-E4EF-B5E1-F48490384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27360B3-5F37-3772-035A-62F9FB53E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A13B2A8-C4A9-A502-B894-7EC8C4578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EA7CD98B-1955-79AF-C2C0-C29792F56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386CDF24-CAB9-CE07-A436-1E097358A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Sin lugar a duda, ya es un fracaso total para vosotros el que tengáis pleitos entre vosotros.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¿Por qué no sufrir más bien la injusticia? ¿Por qué no ser más bien defraudados?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Busquemos siempre la paz.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Romanos.12:18.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es posible, en cuanto dependa de vosotros,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tened paz con todos los hombres.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Fomentemos la unidad y no la discordia.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D580E44-C235-98CC-7D65-4EEBD8051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3676192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44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79C00-43E8-3F7F-E1AF-537AED8D6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72B2812-8A7A-F261-4B43-BAECD2080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50C322C-48B3-5EAD-EC0F-AEB875826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6A29724E-33E8-4A4D-46E4-192313D20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F1BFB214-D34A-ACE2-C965-4F42D8E45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Así como lo hizo Abraham.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Genesis.13:8.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Así que Abram dijo a Lot: «Te ruego que no haya problema entre nosotros,</a:t>
            </a:r>
            <a:r>
              <a:rPr lang="es-ES" b="1" dirty="0">
                <a:latin typeface="Maiandra GD" panose="020E0502030308020204" pitchFamily="34" charset="0"/>
              </a:rPr>
              <a:t> ni entre mis pastores y tus pastores, porque somos hermanos. </a:t>
            </a:r>
          </a:p>
          <a:p>
            <a:r>
              <a:rPr lang="es-NI" sz="2800" b="1" dirty="0">
                <a:latin typeface="Maiandra GD" panose="020E0502030308020204" pitchFamily="34" charset="0"/>
              </a:rPr>
              <a:t>Tengamos esta misma actitud de buscar la reconciliación no la guerra ni los pleitos ni las divisiones entre los hermanos, unamos esfuerzos.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623DFD3-1EA6-D034-2C89-5C88212E4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3676192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15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DC768-135C-107B-2971-7D6E99F2B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B0C1C3D-D9CF-09ED-5FE7-E19721597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2" y="-1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DAD03F2-4A19-611A-E450-D6F2C1388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1F636AAD-804B-70B9-AD1E-60997F493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9F4C5A7F-8090-6B7E-6FE6-308975116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Salmos.133:1.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¡He aquí, cuán bueno y cuán agradable</a:t>
            </a:r>
            <a:r>
              <a:rPr lang="es-ES" b="1" dirty="0">
                <a:latin typeface="Maiandra GD" panose="020E0502030308020204" pitchFamily="34" charset="0"/>
              </a:rPr>
              <a:t> es que los hermanos habiten juntos en armonía! 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Es muy agradable y bueno vivir en armonía, pero muchos no trabajan en esto, sino en fomentar los problemas entre hermanos.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Seamos como los hermanos del primer siglo que eran de un alma y un corazón.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Hechos.4:32.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ES" sz="2800" b="1" dirty="0">
              <a:latin typeface="Maiandra GD" panose="020E0502030308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A7A3864-9709-DB40-C06A-84CE13DB1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8856"/>
            <a:ext cx="3676192" cy="54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05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090E9-6CD0-3347-2165-DA6A07991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67C8266-8FB3-4BF1-3076-B6D9E947D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6823855-1034-B820-AF21-B38136001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EB11B3E6-62D9-2B17-2609-4B982063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768DF85D-8EFB-36C6-B246-0E8F085F2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La congregación de los que creyeron era de un corazón y un alma.</a:t>
            </a:r>
            <a:r>
              <a:rPr lang="es-ES" b="1" dirty="0">
                <a:latin typeface="Maiandra GD" panose="020E0502030308020204" pitchFamily="34" charset="0"/>
              </a:rPr>
              <a:t> Ninguno decía ser suyo lo que poseía, sino que todas las cosas eran de propiedad común.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Hechos.9:31.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99FF"/>
                </a:highlight>
                <a:latin typeface="Maiandra GD" panose="020E0502030308020204" pitchFamily="34" charset="0"/>
              </a:rPr>
              <a:t>Entretanto la iglesia gozaba de paz por toda Judea,</a:t>
            </a:r>
            <a:r>
              <a:rPr lang="es-ES" b="1" dirty="0">
                <a:latin typeface="Maiandra GD" panose="020E0502030308020204" pitchFamily="34" charset="0"/>
              </a:rPr>
              <a:t> Galilea y Samaria, y era edificada; y andando en el temor del Señor y en la fortaleza del Espíritu Santo, seguía creciendo.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BE57C0E-D4DD-7789-82A9-C3FEC4E78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2" y="1433132"/>
            <a:ext cx="3728216" cy="542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51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B3F4A-CD5B-582C-FB3A-C83EBE346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03EF712-3906-72E1-BCBA-728B00437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BF3C75D-758B-DC9B-6B87-2FB61C4DF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92D2BBC1-0733-5F36-D045-AEA20C5ED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E73C2991-DF15-B76B-3F86-A56E76AF7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Donde no hay chismoso se calma la contienda.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Proverbios.26:20.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Sin leña se apaga el fuego;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y donde no hay chismoso, cesa la contienda.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seamos de los que propagan chismes, cuentos para que haya pleitos rivalidades entre nuestros hermanos.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Seamos mejor de los que buscan la paz siempre.</a:t>
            </a:r>
          </a:p>
          <a:p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09163AF-7224-09A5-0172-A179F5101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2" y="1433132"/>
            <a:ext cx="3728216" cy="542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57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AD887-0990-FA8C-FDDE-8EBA1261E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EAF3B1D-CDA2-ED38-FDD0-3BCBAD339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C0CAA4E-0535-B4DD-9B0F-B3CF90C73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C98BEAC4-AAD2-AF41-0E57-EC74918F6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0497A6F4-919A-B067-50A5-79709A5D0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Hay honra cuando no fomentamos las contiendas.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Proverbios.20:3.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Al hombre le es honroso apartarse de la contienda,</a:t>
            </a:r>
            <a:r>
              <a:rPr lang="es-ES" b="1" dirty="0">
                <a:latin typeface="Maiandra GD" panose="020E0502030308020204" pitchFamily="34" charset="0"/>
              </a:rPr>
              <a:t> pero todo insensato se envolverá en ella.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Muchas hermanas andan de casa en casa chismeando y causando problemas en la iglesia.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 Timoteo.5:13.</a:t>
            </a:r>
            <a:endParaRPr lang="es-NI" sz="2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66"/>
              </a:highlight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D580F53-DD86-6815-EC5D-984E6B236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2" y="1417638"/>
            <a:ext cx="3696504" cy="5440362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1415468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21905-ECE6-DDF2-B1B4-175915AD8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FFBAC8C-4AC3-049F-6150-2211F5BA2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EFB8D3A-C9DD-0C28-CB5B-093C3F628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519" y="-2853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00B4CA57-B6F8-17D0-DCCC-28C56249A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686ED33A-D7C9-8CE7-DBC4-0E0E556E3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La actitud de Demás.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sz="2800" b="1" dirty="0">
                <a:solidFill>
                  <a:schemeClr val="bg1"/>
                </a:solidFill>
                <a:highlight>
                  <a:srgbClr val="FF0066"/>
                </a:highlight>
                <a:latin typeface="Maiandra GD" panose="020E0502030308020204" pitchFamily="34" charset="0"/>
              </a:rPr>
              <a:t>II Timoteo.4:10.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pues Demas me ha abandonado, habiendo amado este mundo presente,</a:t>
            </a:r>
            <a:r>
              <a:rPr lang="es-ES" sz="2800" b="1" dirty="0">
                <a:latin typeface="Maiandra GD" panose="020E0502030308020204" pitchFamily="34" charset="0"/>
              </a:rPr>
              <a:t> y se ha ido a Tesalónica. Crescente se fue a Galacia y Tito a Dalmacia. </a:t>
            </a:r>
          </a:p>
          <a:p>
            <a:r>
              <a:rPr lang="es-NI" sz="2800" b="1" dirty="0">
                <a:latin typeface="Maiandra GD" panose="020E0502030308020204" pitchFamily="34" charset="0"/>
              </a:rPr>
              <a:t>Amar este mundo presente. </a:t>
            </a:r>
          </a:p>
          <a:p>
            <a:r>
              <a:rPr lang="es-NI" sz="2800" b="1" dirty="0">
                <a:latin typeface="Maiandra GD" panose="020E0502030308020204" pitchFamily="34" charset="0"/>
              </a:rPr>
              <a:t>Lamentablemente son muchos los hermanos que están amando este mundo.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1372F3D-2D89-6604-708C-63B76A392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" y="1417637"/>
            <a:ext cx="3681985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00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73ABD-C6AD-7ADD-4338-0290AB9AA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1D69843-6044-7BD8-830E-7D14CF7E5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B0853BE-9410-DACC-EF77-DB3C47C5B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2AD46027-1FCB-9AD8-BDBC-08581E63A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19F96F14-1568-525F-7404-837CDCCE2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Y a la vez aprenden a ser ociosas, andando de casa en casa.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No sólo aprenden a ser ociosas, sino también chismosas y entremetidas,</a:t>
            </a:r>
            <a:r>
              <a:rPr lang="es-ES" b="1" dirty="0">
                <a:latin typeface="Maiandra GD" panose="020E0502030308020204" pitchFamily="34" charset="0"/>
              </a:rPr>
              <a:t> hablando lo que no conviene. </a:t>
            </a:r>
          </a:p>
          <a:p>
            <a:r>
              <a:rPr lang="es-NI" sz="2800" b="1" dirty="0">
                <a:latin typeface="Maiandra GD" panose="020E0502030308020204" pitchFamily="34" charset="0"/>
              </a:rPr>
              <a:t>Sembremos la paz, la armonía entre nuestros hermanos.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Santiago.3:18.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Y el fruto de justicia se siembra en paz</a:t>
            </a:r>
            <a:r>
              <a:rPr lang="es-ES" b="1" dirty="0">
                <a:latin typeface="Maiandra GD" panose="020E0502030308020204" pitchFamily="34" charset="0"/>
              </a:rPr>
              <a:t> para aquellos que hacen la paz. 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A07954B-8DD5-3333-161B-CA76E5D450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2" y="1433132"/>
            <a:ext cx="3728216" cy="542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9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50FCF-A045-F673-D56F-A0A6303CB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F610852-4BD7-73EE-791A-0F9334EF4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DE7DEC2-3364-6616-7EF8-1262B4DC6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16A146A6-A26F-4EB7-1AE5-D9EDB5C96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CF3607AC-DE66-1CD7-8243-468D69417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fontScale="92500" lnSpcReduction="20000"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Seamos como Epafrodito que ayudaría a fomentar la paz entre las hermanas.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Filipenses.2:2-3.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Ruego a Evodia, y ruego a Síntique</a:t>
            </a:r>
            <a:r>
              <a:rPr lang="es-ES" b="1" dirty="0">
                <a:latin typeface="Maiandra GD" panose="020E0502030308020204" pitchFamily="34" charset="0"/>
              </a:rPr>
              <a:t> que se pongan de acuerdo en el Señor.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V.3.</a:t>
            </a:r>
            <a:r>
              <a:rPr lang="es-ES" b="1" dirty="0">
                <a:latin typeface="Maiandra GD" panose="020E0502030308020204" pitchFamily="34" charset="0"/>
              </a:rPr>
              <a:t> 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Sí, y a ti también, fiel compañero, te pido que ayudes a estas hermanas</a:t>
            </a:r>
            <a:r>
              <a:rPr lang="es-ES" b="1" dirty="0">
                <a:latin typeface="Maiandra GD" panose="020E0502030308020204" pitchFamily="34" charset="0"/>
              </a:rPr>
              <a:t> que lucharon junto conmigo en el evangelio, también con Clemente y los demás colaboradores míos, cuyos nombres están en el libro de la vida. 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CA98E38-704D-DC78-DA62-3CAB6A140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8"/>
            <a:ext cx="3676192" cy="54403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21998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A9C00-0EB0-B027-15C3-645D6023D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0C8D31E-2830-1AE0-28B1-02CCA505A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67D0460-1B4A-901E-93EB-91575C13C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817EE8FC-9506-DD8E-2194-F93DB7B0D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8EF9B0DA-4535-9BEC-819F-E02CE51CE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Tengamos nosotros también está muy buena actitud siempre de buscar como reconciliar en cualquier problema y no dividir.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Proverbios.16:28.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hombre perverso provoca la contienda,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y el chismoso aparta los mejores amigos.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Nunca seamos promotores de contienda, divisiones y problemas entres nuestros hermanos.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9730E09-1DCD-6F7C-CFEE-A314063F7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17637"/>
            <a:ext cx="3707904" cy="5440361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1349135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690E5-0365-F080-F27E-5825DED76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7EC6E96-EA53-6970-011D-3510D8BD1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08B5872-9025-FC4D-5714-4EDCFAD06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25E2D39D-44AC-B726-8C70-A4B734D75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0ABC32C4-D8CE-EDD4-7958-5A9FBD9D5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La actitud de Ananías y Safira.</a:t>
            </a:r>
          </a:p>
          <a:p>
            <a:r>
              <a:rPr lang="es-NI" sz="2800" b="1" dirty="0">
                <a:latin typeface="Maiandra GD" panose="020E0502030308020204" pitchFamily="34" charset="0"/>
              </a:rPr>
              <a:t>Una actitud de hipocresía, aparentar lo que no eran.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Hechos.5:1-5.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Pero cierto hombre llamado Ananías, con Safira su mujer,</a:t>
            </a:r>
            <a:r>
              <a:rPr lang="es-ES" b="1" dirty="0">
                <a:latin typeface="Maiandra GD" panose="020E0502030308020204" pitchFamily="34" charset="0"/>
              </a:rPr>
              <a:t> vendió una propiedad,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V.2.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y se quedó con parte del precio, sabiéndolo también su mujer;</a:t>
            </a:r>
            <a:r>
              <a:rPr lang="es-ES" b="1" dirty="0">
                <a:latin typeface="Maiandra GD" panose="020E0502030308020204" pitchFamily="34" charset="0"/>
              </a:rPr>
              <a:t> y trayendo la otra parte, la puso a los pies de los apóstoles.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78441B1-93C3-4F67-2E0B-D2227E556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2" y="1417638"/>
            <a:ext cx="3728216" cy="5440362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701155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028C4-12D3-8FC4-5F48-486C74FAD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09F5583-0B46-0612-02D9-250A23173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AF3B0F0-AF75-C9B2-BA83-F6B1BEC59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9C9E137E-D37D-ADBC-6731-911F7F325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ACC103A5-B166-D283-8CE9-8C173BB1F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Pero Pedro dijo: «Ananías, ¿por qué ha llenado Satanás tu corazón para mentir al Espíritu Santo,</a:t>
            </a:r>
            <a:r>
              <a:rPr lang="es-ES" b="1" dirty="0">
                <a:latin typeface="Maiandra GD" panose="020E0502030308020204" pitchFamily="34" charset="0"/>
              </a:rPr>
              <a:t> y quedarte con parte del precio del terreno?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V.4.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»Mientras estaba sin venderse, ¿no te pertenecía? Y después de vendida, ¿no estaba bajo tu poder?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¿Por qué concebiste este asunto en tu corazón? No has mentido a los hombres sino a Dios».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D83150D-BA9E-9323-48E1-7C85B6AC7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7"/>
            <a:ext cx="3707904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89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E0F72-6C9F-CB27-2D14-1D8BDDAD7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CE5B3D0-83BB-84B8-6604-B911C4AAA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3F49840-33FF-9611-FD6B-CB674A980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C652BB53-88D3-11C0-9751-DDAE0E3DC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AFED7861-70F6-599D-D167-13158D050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V.5.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Al oír Ananías estas palabras, cayó y expiró;</a:t>
            </a:r>
            <a:r>
              <a:rPr lang="es-ES" b="1" dirty="0">
                <a:latin typeface="Maiandra GD" panose="020E0502030308020204" pitchFamily="34" charset="0"/>
              </a:rPr>
              <a:t> y vino un gran temor sobre todos los que lo supieron.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El caso de Ananías y Safira fue un caso de querer aparentar piedad, bondad, un caso de hipocresía.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Esta actitud de hipocresía no debe estar en la iglesia, pero lamentablemente sucede.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96F6D04-17C9-DE50-F66A-82819E158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7"/>
            <a:ext cx="3707904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14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B3123-3DCB-F3F8-BDA3-B50FC0BAC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ECD67A0-BE95-DBC0-7CA0-35AADC723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6F9E814-0795-0DD9-4C1A-72A981C13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1B21ADFB-C763-DC86-EA68-4B1CCDF56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DA3F24ED-E89C-5BC9-7606-B7614569F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Muchos aparentamos amor, pero es simplemente hipocresía.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Romanos.12:9.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El amor sea sin hipocresía;</a:t>
            </a:r>
            <a:r>
              <a:rPr lang="es-ES" b="1" dirty="0">
                <a:latin typeface="Maiandra GD" panose="020E0502030308020204" pitchFamily="34" charset="0"/>
              </a:rPr>
              <a:t> aborreciendo lo malo, aplicándose a lo bueno.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¿Cuándo demostramos amor hipócrita?</a:t>
            </a:r>
          </a:p>
          <a:p>
            <a:r>
              <a:rPr lang="es-NI" sz="2800" b="1" dirty="0">
                <a:latin typeface="Maiandra GD" panose="020E0502030308020204" pitchFamily="34" charset="0"/>
              </a:rPr>
              <a:t>Cuando amamos solo de palabra.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 Juan.3:17-18.</a:t>
            </a:r>
            <a:endParaRPr lang="es-NI" sz="2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66"/>
              </a:highlight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7E7691C-56AD-493D-CABF-8E460174D3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8"/>
            <a:ext cx="3676192" cy="5440362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175318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43586-89A3-BDF4-15FF-BC4593058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FEDEA99-9899-59FB-1CC1-7B877300D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4F91D1A-4F9C-9786-B840-0133C9B93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BC198412-6D46-AE9C-61BD-56EA9CC89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62E91C8F-34B0-8FE8-D4A3-935A05F4B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Pero el que tiene bienes de este mundo, y ve a su hermano en necesidad y cierra su corazón contra él,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¿cómo puede morar el amor de Dios en él?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Hijos, no amemos de palabra ni de lengua,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sino de hecho y en verdad.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Él Apóstol Pedro lamentablemente cayo en este pecado.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4C176CF-735C-E8DA-4B2C-B6E9005EB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7"/>
            <a:ext cx="3644480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62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EEDEE-35FC-EEC9-8608-11B01F29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4458205-935C-704E-E698-0277054C6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29F0D09-6EA5-E70A-51B4-2E1CBC917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6ECCFD7A-2668-15A6-4495-F8BA8370F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BB4A8BCD-B192-6AAF-6A90-42C66EC98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Galatas.2:11-12.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cuando Pedro vino a Antioquía,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me opuse a él cara a cara, porque él era digno de ser censurado.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V.12.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99FF"/>
                </a:highlight>
                <a:latin typeface="Maiandra GD" panose="020E0502030308020204" pitchFamily="34" charset="0"/>
              </a:rPr>
              <a:t>Porque antes de venir algunos de parte de Jacobo, él comía con los gentiles,</a:t>
            </a:r>
            <a:r>
              <a:rPr lang="es-ES" b="1" dirty="0">
                <a:latin typeface="Maiandra GD" panose="020E0502030308020204" pitchFamily="34" charset="0"/>
              </a:rPr>
              <a:t> pero cuando aquellos vinieron, Pedro empezó a retraerse y apartarse, porque temía a los de la circuncisión.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8427A6D-2F27-1E08-D21C-DCCE7A61A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2" y="1417638"/>
            <a:ext cx="3696504" cy="5440362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3519597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20A09-D9A6-04B4-DF82-D53BA3971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10356BE-1D8E-7C32-1017-3E08BF84E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1C877E5-CB5C-1861-8F1E-C213F5C5B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2686CB29-3085-847A-B853-77E69E66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5D825161-9EE9-1504-5E47-AB4D328CD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Este pecado arrastro a otros también.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V.13.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Y el resto de los judíos se le unió en su hipocresía,</a:t>
            </a:r>
            <a:r>
              <a:rPr lang="es-ES" b="1" dirty="0">
                <a:latin typeface="Maiandra GD" panose="020E0502030308020204" pitchFamily="34" charset="0"/>
              </a:rPr>
              <a:t> de tal manera que aun Bernabé fue arrastrado por la hipocresía de ellos.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Muchas veces queremos exhortar al hermano del mismo error que nosotros estamos cometiendo, eso es hipocresía.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7E3C272-F92A-AAFF-666F-1CFE5E38D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7"/>
            <a:ext cx="3676192" cy="5440361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056798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A801C-50B6-B132-5F9C-3466555BB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69D9738-A02B-A198-DCE7-D25C0002F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E83349F-6ACF-CCDB-0096-BFA3F2569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4C478ACC-2F51-4F41-F7BD-8CC334136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0D2E3E2D-137F-C7EF-B2B5-BF308551D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Por eso abandonan la iglesia y aquellos que no la abandonan, quieren vivir sus vidas en el mundo y la iglesia.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Se nos advierte que no amemos este mundo.</a:t>
            </a:r>
          </a:p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 Juan.2:15.</a:t>
            </a:r>
          </a:p>
          <a:p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No amen al mundo ni las cosas que están en el mundo.</a:t>
            </a:r>
            <a:r>
              <a:rPr lang="es-ES" sz="2800" b="1" dirty="0">
                <a:latin typeface="Maiandra GD" panose="020E0502030308020204" pitchFamily="34" charset="0"/>
              </a:rPr>
              <a:t> Si alguien ama al mundo, el amor del Padre no está en él.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podemos servir a Dios y al mundo.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E774163-53A2-1230-7589-1DA829E21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" y="1417637"/>
            <a:ext cx="3696504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39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7A562-50BC-D7EB-5C2A-0ADE0331B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EC68F5C-2460-E29A-59B7-96A4AC2BF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E2C56E9-6605-A072-7B1F-44215D729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F59D2604-85F4-D5C4-A1E7-E2C465346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61BFCD4A-724C-4CCB-BBDB-E0B3A776A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Mateo.7:1-5.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»No juzguen</a:t>
            </a:r>
            <a:r>
              <a:rPr lang="es-ES" b="1" dirty="0">
                <a:latin typeface="Maiandra GD" panose="020E0502030308020204" pitchFamily="34" charset="0"/>
              </a:rPr>
              <a:t> para que no sean juzgados.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V.2.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»Porque con el juicio con que ustedes juzguen,</a:t>
            </a:r>
            <a:r>
              <a:rPr lang="es-ES" b="1" dirty="0">
                <a:latin typeface="Maiandra GD" panose="020E0502030308020204" pitchFamily="34" charset="0"/>
              </a:rPr>
              <a:t> serán juzgados; y con la medida con que midan, se les medirá. </a:t>
            </a:r>
          </a:p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V.3.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»¿Por qué miras la mota que está en el ojo de tu hermano,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y no te das cuenta de la viga que está en tu propio ojo?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25EFCFD-D488-3157-C02D-97374DEC85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3567476" cy="5440362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4180402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00EA0-9037-FD1B-4022-CB6F978D1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56FDBA2-FE9C-A2B6-07ED-ACA68464A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821E5A4-64E0-2AE2-6B77-377FA6FDC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E717A53E-4ACF-56A3-7437-C9143325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456F5577-6751-34C1-AFF4-C05A52DA5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V.4.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»¿O cómo puedes decir a tu hermano: “Déjame sacarte la mota del ojo”,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cuando la viga está en tu ojo?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V.5.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»¡Hipócrita! Saca primero la viga de tu ojo,</a:t>
            </a:r>
            <a:r>
              <a:rPr lang="es-ES" b="1" dirty="0">
                <a:latin typeface="Maiandra GD" panose="020E0502030308020204" pitchFamily="34" charset="0"/>
              </a:rPr>
              <a:t> y entonces verás con claridad para sacar la mota del ojo de tu hermano.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Tenemos primero estar bien nosotros para poder ayudar al hermano.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C64247C-CDEA-1791-FCAC-E54C2BD5D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3707904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32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7C517-9B34-4DAE-D06C-63CAF8A9F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7273A7F-FD64-EF9C-5418-5C98B208B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57897B5-3B99-7270-80DE-9E593E933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3080C122-E80C-8F61-BC9D-47DE2BBC2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43B86381-0297-E1CB-B094-A682E0E8A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Cuando queremos imponen leyes que ni nosotros queremos cumplir.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Lucas.13:14-15.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Pero el oficial de la sinagoga, indignado porque Jesús había sanado en día de reposo,</a:t>
            </a:r>
            <a:r>
              <a:rPr lang="es-ES" b="1" dirty="0">
                <a:latin typeface="Maiandra GD" panose="020E0502030308020204" pitchFamily="34" charset="0"/>
              </a:rPr>
              <a:t> reaccionó diciendo a la multitud: «Hay seis días en los cuales se debe trabajar; vengan, pues, en esos días y sean sanados, y no en día de reposo».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3894722-5A10-5773-7359-0443CF9B3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3707904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846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9401A-ACAD-C09F-BE12-DBD15C0FB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E1F75D5-50C5-2E96-14A3-F53249962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3603E17-5804-8F53-4B7F-CB5437874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6A83AE8D-2EC4-C66A-157A-70205C8FC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C0F750B1-2097-CA86-F498-9E4019AF6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V.15.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Entonces el Señor le respondió: «Hipócritas,</a:t>
            </a:r>
            <a:r>
              <a:rPr lang="es-ES" b="1" dirty="0">
                <a:latin typeface="Maiandra GD" panose="020E0502030308020204" pitchFamily="34" charset="0"/>
              </a:rPr>
              <a:t> ¿no desata cada uno de ustedes su buey o su asno del pesebre en día de reposo y lo lleva a beber?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Lamentablemente muchos hermanos quieren imponer leyes que ni ellos van a cumplir después.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¿Cuántos hermanos se opusieron enérgicamente que la mujer use pantalón por años?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D2DFD12-308B-C67B-52BD-B90E8C784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8"/>
            <a:ext cx="3676192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32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8B03D-7796-AE69-37AC-DE611A9BB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6B86546-0C5C-5974-C22A-ABB48E664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7D65C98-E74C-8BAE-D316-72B7BE44A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0B31492B-3CB0-E04F-F654-A2E3E1CFD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67E9DB19-7239-9974-8C29-1907E8734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Pero cuando sus hijas </a:t>
            </a:r>
            <a:r>
              <a:rPr lang="es-ES" b="1" dirty="0">
                <a:latin typeface="Maiandra GD" panose="020E0502030308020204" pitchFamily="34" charset="0"/>
              </a:rPr>
              <a:t>c</a:t>
            </a:r>
            <a:r>
              <a:rPr lang="es-ES" sz="2800" b="1" dirty="0">
                <a:latin typeface="Maiandra GD" panose="020E0502030308020204" pitchFamily="34" charset="0"/>
              </a:rPr>
              <a:t>recieron y comenzaron a usar pantalón ya no dijeron nada.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Eso es hipocresía, y no debe estar en la iglesia esa actitud.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Muchos aparentan piedad, bondad.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II Timoteo.3:5.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teniendo apariencia de piedad,</a:t>
            </a:r>
            <a:r>
              <a:rPr lang="es-ES" b="1" dirty="0">
                <a:latin typeface="Maiandra GD" panose="020E0502030308020204" pitchFamily="34" charset="0"/>
              </a:rPr>
              <a:t> pero habiendo negado su poder. A los tales evita.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Pero solo es apariencia.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35B9654-6CB8-C375-AE1C-0AC73425E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312" y="1417638"/>
            <a:ext cx="3728216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897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8C55A-64E1-AA69-6E8E-8FA9918F0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04A42BF-8A64-FCFE-C448-E18D954B5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7704021-E705-6EC2-ABD2-9BC7993BA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49628CB8-76F4-9C2C-4D8D-673624543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0AB4682E-1024-5A28-3EAE-016FB5C43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Como Judas que aparentaba preocuparse por los pobres.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Juan.12:4-6.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Y Judas Iscariote, uno de Sus discípulos,</a:t>
            </a:r>
            <a:r>
              <a:rPr lang="es-ES" b="1" dirty="0">
                <a:latin typeface="Maiandra GD" panose="020E0502030308020204" pitchFamily="34" charset="0"/>
              </a:rPr>
              <a:t> el que lo iba a entregar, dijo*: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V.5.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«¿Por qué no se vendió este perfume por 300 denarios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y se dio a los pobres?».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Pero está lejos de la realidad, Él no tenía ni la más mínima preocupación por los pobres.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E49A85E-F5AA-37AD-024A-DFF6F71B2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2" y="1417638"/>
            <a:ext cx="3728216" cy="5440362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1619084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8BD27-57AF-56DB-93FF-B7751A22B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FC46547-1096-600E-8A97-648982E26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9FF5AA9-F002-6151-D310-4E9B395FB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51D845C0-311D-1378-6603-66ACB23D8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37F906ED-A44A-7AB9-90D1-9D5A69FDC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V.6.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Pero dijo esto, no porque se preocupara por los pobres,</a:t>
            </a:r>
            <a:r>
              <a:rPr lang="es-ES" b="1" dirty="0">
                <a:latin typeface="Maiandra GD" panose="020E0502030308020204" pitchFamily="34" charset="0"/>
              </a:rPr>
              <a:t> sino porque era un ladrón, y como tenía la bolsa del dinero, sustraía de lo que se echaba en ella.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Su preocupación era Él, no por los demás, pero aparentaba que se preocupaba.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Era solamente hipocresía, abandonemos este pecado que afecta la obra del Señor.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312E72D-F3C6-E8C0-021A-1356920D42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17637"/>
            <a:ext cx="3676192" cy="54403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79240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34A77-60B8-36B4-194E-5DE55E8E8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8A8118B-5F40-379C-772A-31F19E925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8486CE0-E94F-2D26-1F89-21F832649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FA23B742-7920-E0D6-1B84-31084AF72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C894C383-8DBB-127A-412C-ACEB37E6A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De la misma manera demostró su hipocresía al besar a Jesús y entregarlo.</a:t>
            </a:r>
          </a:p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Mateo.46:47-49.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Mientras Jesús estaba todavía hablando, Judas, uno de los doce,</a:t>
            </a:r>
            <a:r>
              <a:rPr lang="es-ES" b="1" dirty="0">
                <a:latin typeface="Maiandra GD" panose="020E0502030308020204" pitchFamily="34" charset="0"/>
              </a:rPr>
              <a:t> llegó acompañado de una gran multitud con espadas y palos, de parte de los principales sacerdotes y de los ancianos del pueblo.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V.48.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83DF6C9-6788-868F-59BF-0F26151FB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3707904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89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EEAC5-08F3-FADE-1F7D-A1B76624C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3FB5F11-EE55-F1E3-7D59-6F2F8C601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0D42453-4359-E8FC-C0B5-22E3B14A4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12DD834D-B791-8510-DA8B-454267EB2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F8AB594C-AA40-F04C-1FB5-16B234123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El que lo entregaba les había dado una señal, diciendo: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«Al que yo bese, Él es; lo pueden prender».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V.49.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Enseguida se acercó a Jesús y dijo: «¡Salve, Rabí!». Y lo besó.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Judas con un beso traicionas a tu Maestros.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Lucas.22:48.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Jesús le dijo: «Judas,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¿con un beso entregas al Hijo del Hombre?».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CB5D445-9766-FD7C-5E51-317F2F047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" y="1417637"/>
            <a:ext cx="3656314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36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6024E-A3D6-1ACF-722A-DD2069C0E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D16007E-ADD1-6B36-5C0C-2A2D2EF67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20334E8-86F0-B26A-DD59-8317DD44D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97424397-A004-B041-508B-511B37875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0FC9B2F0-EE8C-29EC-BABA-625BC334D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Por eso es mejor la represión franca que el amor falso.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Proverbios.27:5-6.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Mejor es la reprensión franca</a:t>
            </a:r>
            <a:r>
              <a:rPr lang="es-ES" b="1" dirty="0">
                <a:latin typeface="Maiandra GD" panose="020E0502030308020204" pitchFamily="34" charset="0"/>
              </a:rPr>
              <a:t> Que el amor encubierto.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V.6.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Fieles son las heridas del amigo,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99FF"/>
                </a:highlight>
                <a:latin typeface="Maiandra GD" panose="020E0502030308020204" pitchFamily="34" charset="0"/>
              </a:rPr>
              <a:t>Pero engañosos los besos del enemigo.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No usemos de métodos que demuestran amor, cuando en verdad son para traicionar.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2511C7D-3E59-E961-A304-22C6C8453D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4" y="1417638"/>
            <a:ext cx="3658208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2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94E5A-1DEF-66AD-BBD4-CE5C09856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F528F53-939F-A8D9-15D3-F78BE6EB3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24A9038-7723-6F7D-2C3C-F78A8238E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65" y="8256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DCCD0D95-14E7-2CD0-A20A-84A379667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EF589381-4020-5D11-AD41-7AAB13CFD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Mateo.6:24.</a:t>
            </a:r>
          </a:p>
          <a:p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»Nadie puede servir a dos señores;</a:t>
            </a:r>
            <a:r>
              <a:rPr lang="es-ES" sz="2800" b="1" dirty="0">
                <a:latin typeface="Maiandra GD" panose="020E0502030308020204" pitchFamily="34" charset="0"/>
              </a:rPr>
              <a:t> porque o aborrecerá a uno y amará al otro, o apreciará a uno y despreciará al otro. Ustedes no pueden servir a Dios y a las riquezas.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Lamentablemente el mundo está atrayendo más al cristiano.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mundo no nos ofrece nada bueno más que tribulaciones.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Juan.16:33.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2D55F40-26CC-EA15-8F3F-93498CA1E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5" y="1437002"/>
            <a:ext cx="3675239" cy="5412741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1108375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79D62-CA4E-414A-C5B6-EAD564274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5DDB22D-D2E2-4A23-22E9-FFD85635B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22EF8B4-467C-9B7A-D3B0-BC86501C2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31CA4D00-CA1C-6E44-CEF7-12C923304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AF498AA3-53E1-36F6-0FDA-5F81B0CD3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Cuando predicamos, pero no practicamos lo que predicamos en nuestras vidas es hipocresía.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Romanos.2:21-23.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tú, pues, que enseñas a otro, ¿no te enseñas a ti mismo?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Tú que predicas que no se debe robar, ¿robas?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V.22.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Tú que dices que no se debe cometer adulterio, ¿adulteras?</a:t>
            </a:r>
            <a:r>
              <a:rPr lang="es-ES" b="1" dirty="0">
                <a:latin typeface="Maiandra GD" panose="020E0502030308020204" pitchFamily="34" charset="0"/>
              </a:rPr>
              <a:t> Tú que abominas a los ídolos, ¿saqueas templos?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FF796BB-BEBE-D4D9-D2F4-D06BB8AF5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3707904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68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0ADB6-512C-DF71-AEB9-5BF0BCEFB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3732D46-AB2F-5133-1728-4B0E468DB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68D8AA6-EEE1-E1F1-40C5-88CF04EDF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C0D984F8-A611-A8DE-4422-105A70D35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7DCC337B-3E1C-BDDA-5786-8A44FB85F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V.23.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Tú que te jactas de la ley,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¿violando la ley deshonras a Dios?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Cuando queremos aparentar que somos más santos que otros.</a:t>
            </a:r>
          </a:p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Isaias.65:5.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Que dice: “Quédate donde estás, no te acerques a mí, Porque soy más santo que tú”.</a:t>
            </a:r>
            <a:r>
              <a:rPr lang="es-ES" b="1" dirty="0">
                <a:latin typeface="Maiandra GD" panose="020E0502030308020204" pitchFamily="34" charset="0"/>
              </a:rPr>
              <a:t> Estos son humo en Mi nariz, Fuego que arde todo el día.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4330AA4-BB22-32B0-9801-C90E3421A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12" y="1417637"/>
            <a:ext cx="3644480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41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9FB87-1CCD-0CEE-0CBA-F9C1966A9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F55F7FF-80E4-5BA1-DDFB-1241C3E1B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AC8C6D7-3E9A-6768-7D4D-394E95693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80B2C03D-11AD-235A-6DA2-12BC428A4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B063E4D2-6E53-5132-F4DB-086647E7A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Cuantos hermanos se creen más puros, santos, inalcanzables.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Fue lo que expreso contra aquellos que le informaron sobre lo que había hecho Pilato.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Lucas.13:1-5.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 esa misma ocasión había allí algunos que contaron a Jesús acerca de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los galileos cuya sangre Pilato había mezclado con la de sus sacrificios.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V.2.</a:t>
            </a:r>
          </a:p>
          <a:p>
            <a:pPr marL="0" indent="0">
              <a:buNone/>
            </a:pP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EFD8544-FEED-5231-0035-5ECFF8BDA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11" y="1417637"/>
            <a:ext cx="3644480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45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C97-D0D9-9774-CDB0-5A2B32ABC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1EA38EB-14A7-2B3B-B51A-88264BA2B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E90B306-2700-0E98-2D02-66B1B48B1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67094FBD-E025-7051-2DDF-4C812326D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B9C0EBFB-60D8-FDB0-F51C-B3F20FB34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Él les respondió: «¿Piensan que estos galileos eran más pecadores</a:t>
            </a:r>
            <a:r>
              <a:rPr lang="es-ES" b="1" dirty="0">
                <a:latin typeface="Maiandra GD" panose="020E0502030308020204" pitchFamily="34" charset="0"/>
              </a:rPr>
              <a:t> que todos los demás galileos, porque sufrieron esto?</a:t>
            </a:r>
          </a:p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»Les digo que no;</a:t>
            </a:r>
            <a:r>
              <a:rPr lang="es-ES" b="1" dirty="0">
                <a:latin typeface="Maiandra GD" panose="020E0502030308020204" pitchFamily="34" charset="0"/>
              </a:rPr>
              <a:t> al contrario, si ustedes no se arrepienten, todos perecerán igualmente.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V.4.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»¿O piensan que aquellos dieciocho, sobre los que cayó la torre en Siloé y los mató,</a:t>
            </a:r>
            <a:r>
              <a:rPr lang="es-ES" b="1" dirty="0">
                <a:latin typeface="Maiandra GD" panose="020E0502030308020204" pitchFamily="34" charset="0"/>
              </a:rPr>
              <a:t> eran más deudores que todos los hombres que habitan en Jerusalén? 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92E399A-9430-6D7C-8499-2B3035FAB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8"/>
            <a:ext cx="3676192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88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3B8B7-6C8C-D33F-612A-91EBEDB4E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59F022D-A17E-DE05-140E-A30B3947E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D6EA1CC-5AB2-B45E-EF35-E28125F83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CAE31A5B-8F6E-5C16-34FC-F2D37963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92097D0D-8C45-2CB2-CFF3-DE7DFBF39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V.5.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»Les digo que no; al contrario,</a:t>
            </a:r>
            <a:r>
              <a:rPr lang="es-ES" b="1" dirty="0">
                <a:latin typeface="Maiandra GD" panose="020E0502030308020204" pitchFamily="34" charset="0"/>
              </a:rPr>
              <a:t> si ustedes no se arrepienten, todos perecerán igualmente».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Muchas veces pensamos que porque sucede algo en otro país es porque esa gente era muy mala.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la realidad es que igualmente en nuestro país hay gente mala.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No nos creamos mejores que nadie, ni más santo que nadie.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58B4F16-418B-171D-750D-1B7E24BF91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8"/>
            <a:ext cx="3644480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56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E5522-055B-A8D1-3850-BC084826B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C865DEF-C009-6D87-0E36-542705B5A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B2F92BD-5ADE-F0E5-4070-628D7A630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5B273406-238D-BD74-9AFB-7EFC9482A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89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CONCLUSIÓN: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6000B1A8-BC43-66C7-D82F-0EF05A703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Ninguna de todas estas actitudes que hemos vistos son buenas delante de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Lamentablemente muchas veces tenemos algunas de estas actitudes.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de dejar estas actitudes para agradar a Dios siempre.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Él nos ayude siempre ha tener las actitudes que Él nos demanda en su palabra.</a:t>
            </a:r>
          </a:p>
          <a:p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A25C3C2-ECBF-5599-78B4-AA7356EB0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17638"/>
            <a:ext cx="3707904" cy="544036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878810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A12B6-D25D-EB60-EB08-DF8040084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F4603EE-E506-0739-B9FF-8964F77BA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D813881-69BD-549E-83F8-E773371A0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87CFB59D-3754-4C65-DB90-C0D8F6EA6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89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CONCLUSIÓN: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96F62F7E-8035-5E33-A29F-DD1FF7F8F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Abandonemos desechemos estas actitudes de nuestras vidas.</a:t>
            </a:r>
          </a:p>
          <a:p>
            <a:r>
              <a:rPr lang="es-NI" b="1" dirty="0">
                <a:latin typeface="Maiandra GD" panose="020E0502030308020204" pitchFamily="34" charset="0"/>
              </a:rPr>
              <a:t>La Actitud de Diótrefes. </a:t>
            </a:r>
          </a:p>
          <a:p>
            <a:r>
              <a:rPr lang="es-NI" b="1" dirty="0">
                <a:latin typeface="Maiandra GD" panose="020E0502030308020204" pitchFamily="34" charset="0"/>
              </a:rPr>
              <a:t>La actitud de Demás. </a:t>
            </a:r>
          </a:p>
          <a:p>
            <a:r>
              <a:rPr lang="es-NI" b="1" dirty="0">
                <a:latin typeface="Maiandra GD" panose="020E0502030308020204" pitchFamily="34" charset="0"/>
              </a:rPr>
              <a:t>La actitud del fariseo.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actitud del rico insensato.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actitud de los nueve ingratos.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actitud de los que no quisieron participar de la gran cena. </a:t>
            </a:r>
          </a:p>
          <a:p>
            <a:r>
              <a:rPr lang="es-NI" b="1" dirty="0">
                <a:latin typeface="Maiandra GD" panose="020E0502030308020204" pitchFamily="34" charset="0"/>
              </a:rPr>
              <a:t>La actitud de Atalía. </a:t>
            </a:r>
          </a:p>
          <a:p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6DD8523-F44F-238A-0802-721E3E1AA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024" y="1417638"/>
            <a:ext cx="3728216" cy="5440362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514143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7609B-D98D-6766-CDE8-E55322841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7E4D91A-934E-9B2A-2797-EB2A59847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60D98D3-2D26-8723-C541-EF91E5863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E552354A-252F-2903-7391-8F8FB62C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89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CONCLUSIÓN: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7C73DE5F-CB1D-45EC-4C52-6DF5962CA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La actitud de explotar rápidamente.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actitud de no sembrar discordia entre hermanos.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actitud de Ananías y Safira.</a:t>
            </a:r>
          </a:p>
          <a:p>
            <a:r>
              <a:rPr lang="es-NI" sz="2800" b="1" dirty="0">
                <a:latin typeface="Maiandra GD" panose="020E0502030308020204" pitchFamily="34" charset="0"/>
              </a:rPr>
              <a:t>Dios nos ayude siempre ha tener las mejores actitudes y desechar las malas.</a:t>
            </a:r>
          </a:p>
          <a:p>
            <a:r>
              <a:rPr lang="es-NI" b="1" dirty="0">
                <a:latin typeface="Maiandra GD" panose="020E0502030308020204" pitchFamily="34" charset="0"/>
              </a:rPr>
              <a:t>Oremos siempre y trabajemos diligentemente en cambiar nuestras actitudes malas por las buenas Dios nos premiara grandemente.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98D0618-6C5F-3B3E-F505-189265141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17638"/>
            <a:ext cx="3707904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47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8D670-A75A-3304-BCA7-DE80B2C16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7AADD8F-D27B-38AA-9ECA-68D9E114D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32B8BD66-6FB6-211B-2FC2-DC8DA241BD84}"/>
              </a:ext>
            </a:extLst>
          </p:cNvPr>
          <p:cNvSpPr/>
          <p:nvPr/>
        </p:nvSpPr>
        <p:spPr>
          <a:xfrm>
            <a:off x="0" y="5883965"/>
            <a:ext cx="9144000" cy="97403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latin typeface="Maiandra GD" panose="020E0502030308020204" pitchFamily="34" charset="0"/>
              </a:rPr>
              <a:t>DIOS NOS BENDIGA A TODOS.</a:t>
            </a:r>
            <a:endParaRPr lang="es-NI" sz="4800" b="1" dirty="0">
              <a:latin typeface="Maiandra GD" panose="020E0502030308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25E115C-F10E-972A-A3C0-622B533E3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57875"/>
          </a:xfrm>
          <a:prstGeom prst="rect">
            <a:avLst/>
          </a:prstGeom>
        </p:spPr>
      </p:pic>
      <p:sp>
        <p:nvSpPr>
          <p:cNvPr id="11" name="Bocadillo nube: nube 10">
            <a:extLst>
              <a:ext uri="{FF2B5EF4-FFF2-40B4-BE49-F238E27FC236}">
                <a16:creationId xmlns:a16="http://schemas.microsoft.com/office/drawing/2014/main" id="{FB87480E-F34E-F156-E6AC-AA6F986F82C2}"/>
              </a:ext>
            </a:extLst>
          </p:cNvPr>
          <p:cNvSpPr/>
          <p:nvPr/>
        </p:nvSpPr>
        <p:spPr>
          <a:xfrm>
            <a:off x="4651513" y="0"/>
            <a:ext cx="4492487" cy="3578087"/>
          </a:xfrm>
          <a:prstGeom prst="cloudCallout">
            <a:avLst>
              <a:gd name="adj1" fmla="val -57944"/>
              <a:gd name="adj2" fmla="val 50556"/>
            </a:avLst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POR SU FINA ATENCIÓN.</a:t>
            </a:r>
            <a:endParaRPr lang="es-NI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95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F55E4-7440-B944-B83B-A00A051F9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36F43A5-D88C-4025-E2F2-82F986855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F12B95A-CE66-6695-478B-0D53AEBCB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2F4ECB1D-DD88-A202-2B79-F8FEE48F5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4552F095-844F-3766-91A2-CA422C850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»Estas cosas les he hablado para que en Mí tengan paz.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En el mundo tienen tribulación;</a:t>
            </a:r>
            <a:r>
              <a:rPr lang="es-ES" b="1" dirty="0">
                <a:latin typeface="Maiandra GD" panose="020E0502030308020204" pitchFamily="34" charset="0"/>
              </a:rPr>
              <a:t> pero confíen, Yo he vencido al mundo».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mundo se va a terminar un día.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 Juan.2:17.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El mundo pasa, y también sus pasiones,</a:t>
            </a:r>
            <a:r>
              <a:rPr lang="es-ES" b="1" dirty="0">
                <a:latin typeface="Maiandra GD" panose="020E0502030308020204" pitchFamily="34" charset="0"/>
              </a:rPr>
              <a:t> pero el que hace la voluntad de Dios permanece para siempre.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Este mundo va ser destruido por completo.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7112F05-40F0-357F-6D6D-C49AC7006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" y="1417637"/>
            <a:ext cx="3696504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23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5DEA2-DE57-2144-35EC-8799A56B4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5B71084-A2DF-301C-3145-D6A401ACC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689F05E-6C71-3561-1FC7-6C204C918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53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B4CD40BA-F627-55D4-5DC8-585F4E3E2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8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INTRODUCCIÓN: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5F986E50-D0B6-433E-ED2D-45F47CA53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La mala actitud siempre genera conflictos, el conflicto es cuando Usted lo que quiere hacer, es incompatible con lo que demanda la Biblia.</a:t>
            </a:r>
          </a:p>
          <a:p>
            <a:r>
              <a:rPr lang="es-NI" sz="2800" b="1" dirty="0">
                <a:latin typeface="Maiandra GD" panose="020E0502030308020204" pitchFamily="34" charset="0"/>
              </a:rPr>
              <a:t>Se dice que las personas más conflictivas dentro de la iglesia son aquellas que llevan muchos años sin hacer nada, que hacen muy poco por la obra del Señor.</a:t>
            </a:r>
          </a:p>
          <a:p>
            <a:r>
              <a:rPr lang="es-NI" sz="2800" b="1" dirty="0">
                <a:latin typeface="Maiandra GD" panose="020E0502030308020204" pitchFamily="34" charset="0"/>
              </a:rPr>
              <a:t>Pero quieren que se haga lo que ellos dicen.</a:t>
            </a:r>
          </a:p>
          <a:p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23E5F64-7FD3-4205-C41A-4DCA275CA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00" y="1417637"/>
            <a:ext cx="3707904" cy="5440361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165376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5E9DD-90F7-5E1F-20F7-AD89D28D8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790174D-6DDD-6AEE-B4CC-A0F61A392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3422FB6-D891-2065-CDD8-FC3E00549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91A635A1-20CC-10BE-DB02-E503322B4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3302A027-F701-62C7-5992-5FF1C2F16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II Pedro.3:10-11.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Pero el día del Señor vendrá como ladrón,</a:t>
            </a:r>
            <a:r>
              <a:rPr lang="es-ES" b="1" dirty="0">
                <a:latin typeface="Maiandra GD" panose="020E0502030308020204" pitchFamily="34" charset="0"/>
              </a:rPr>
              <a:t> en el cual los cielos pasarán con gran estruendo, y los elementos serán destruidos con fuego intenso, y la tierra y las obras que hay en ella serán quemadas.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V.11.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99FF"/>
                </a:highlight>
                <a:latin typeface="Maiandra GD" panose="020E0502030308020204" pitchFamily="34" charset="0"/>
              </a:rPr>
              <a:t>Puesto que todas estas cosas han de ser destruidas de esta manera,</a:t>
            </a:r>
            <a:r>
              <a:rPr lang="es-ES" b="1" dirty="0">
                <a:latin typeface="Maiandra GD" panose="020E0502030308020204" pitchFamily="34" charset="0"/>
              </a:rPr>
              <a:t> ¡qué clase de personas no deben ser ustedes en santa conducta y en piedad,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2908D4B-1EB2-53C0-893D-AE4D71829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" y="1417637"/>
            <a:ext cx="3696504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8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6C02A-6C68-47F1-2921-0324E073B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4C66415-20B2-706C-C34E-AA99F54AB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9947394-81D9-6EDE-045E-113321FEE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7D793EE6-2060-CEA7-1ECB-C5CD06E1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30513213-8024-BC45-F098-845E9D30B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No se va a encontrar sitio para él.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Apocalipsis.20:11.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Vi un gran trono blanco y a Aquel que estaba sentado en él,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de cuya presencia huyeron la tierra y el cielo, y no se halló lugar para ellos.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amamos este mundo nos constituimos enemigo de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podemos ser amigos de Dios y amigos del mundo.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Santiago.4:4.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3D74245-BC07-2369-335B-D71108709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" y="1417637"/>
            <a:ext cx="3696504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10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927C7-DE3D-D6F3-0E5F-706FC9BB2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49F6516-D11C-A41E-B1C8-34893AC45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9F595A7-3129-5329-43B3-B9FD59108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07705101-8E99-5355-74B2-7CC9DB804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D89F1513-4BA4-0171-7FE7-E1848F85A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¡Oh almas adúlteras! ¿No saben ustedes que la amistad del mundo es enemistad hacia Dios?</a:t>
            </a:r>
            <a:r>
              <a:rPr lang="es-ES" sz="2800" b="1" dirty="0">
                <a:latin typeface="Maiandra GD" panose="020E0502030308020204" pitchFamily="34" charset="0"/>
              </a:rPr>
              <a:t> Por tanto, el que quiere ser amigo del mundo, se constituye enemigo de Dios.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¿Quiere ser Usted enemigo de Dios?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su respuesta es NO, entonces debe dejar el mundo y sus deseos, apartarse completamente de Él.</a:t>
            </a:r>
            <a:endParaRPr lang="es-ES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82AD208-3B68-BCAB-7ED4-AD439E108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" y="1417637"/>
            <a:ext cx="3696504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71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F9EA8-6714-001C-C7BA-05F9173CE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88DE075-0041-A8FE-81A5-272E04D85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635D547-7D65-25E2-7B00-25D96D118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CA3BFD07-6938-1A5D-06B4-F765D458A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9A782142-8424-7E46-AA5C-83257A340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La actitud de Juan Marcos.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Dejar solos a los hermanos. </a:t>
            </a:r>
          </a:p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Hechos.13:13.</a:t>
            </a:r>
            <a:r>
              <a:rPr lang="es-NI" sz="2800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Pablo y sus compañeros navegaron desde Pafos y llegaron a Perge de Panfilia; </a:t>
            </a:r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pero Juan se apartó de ellos y regresó a Jerusalén;</a:t>
            </a:r>
            <a:r>
              <a:rPr lang="es-ES" sz="2800" b="1" dirty="0">
                <a:latin typeface="Maiandra GD" panose="020E0502030308020204" pitchFamily="34" charset="0"/>
              </a:rPr>
              <a:t> </a:t>
            </a:r>
            <a:endParaRPr lang="es-NI" sz="2800" b="1" dirty="0">
              <a:latin typeface="Maiandra GD" panose="020E0502030308020204" pitchFamily="34" charset="0"/>
            </a:endParaRPr>
          </a:p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Hechos.15:37-38.</a:t>
            </a:r>
            <a:r>
              <a:rPr lang="es-NI" sz="2800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Bernabé quería llevar también con ellos a Juan,</a:t>
            </a:r>
            <a:r>
              <a:rPr lang="es-ES" b="1" dirty="0">
                <a:latin typeface="Maiandra GD" panose="020E0502030308020204" pitchFamily="34" charset="0"/>
              </a:rPr>
              <a:t> llamado Marcos,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5EB3D6B-FC3D-D007-3D44-49A27C7F6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3707904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40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401F8-26DD-5612-57E0-FBD429FBA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A894F57-491A-387F-772C-958A4E8DA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83DF4C9-0478-3BD0-DB11-AF8835F94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CD54ACDD-62AF-50DE-A79D-A23793A37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A5FAAA59-6214-93FE-3EA3-834D81349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V.38.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99FF"/>
                </a:highlight>
                <a:latin typeface="Maiandra GD" panose="020E0502030308020204" pitchFamily="34" charset="0"/>
              </a:rPr>
              <a:t>pero Pablo consideraba que no debían llevar consigo a quien los había desertado</a:t>
            </a:r>
            <a:r>
              <a:rPr lang="es-ES" b="1" dirty="0">
                <a:latin typeface="Maiandra GD" panose="020E0502030308020204" pitchFamily="34" charset="0"/>
              </a:rPr>
              <a:t> en Panfilia y no los había acompañado en la obra.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Lamentablemente muchos tienen esta actitud de Juan Marcos de no completar el trabajo de la obra del Señor.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Dejarlo a media, si empezamos la obra debemos terminarla.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2D16828-F22C-1841-BDB2-7B1B3D954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12" y="1417637"/>
            <a:ext cx="3676192" cy="5440361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380531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DFB5D-A46F-13D5-45B9-E6FAA03FB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836DDF0-288C-7C1D-F698-4E54D6DD4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9BC0EE7-F434-9A16-9632-5E2AB99AC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42FAF62F-6588-CC76-A2B7-D0903368D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2EE67EB8-3622-2215-02FB-327DB014E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Calcular el costo siempre.</a:t>
            </a:r>
          </a:p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Lucas.14:28-30.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»Porque, ¿quién de ustedes, deseando edificar una torre,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no se sienta primero y calcula el costo,</a:t>
            </a:r>
            <a:r>
              <a:rPr lang="es-ES" b="1" dirty="0">
                <a:latin typeface="Maiandra GD" panose="020E0502030308020204" pitchFamily="34" charset="0"/>
              </a:rPr>
              <a:t> para ver si tiene lo suficiente para terminarla?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V.29.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»No sea que cuando haya echado los cimientos y no pueda terminar,</a:t>
            </a:r>
            <a:r>
              <a:rPr lang="es-ES" b="1" dirty="0">
                <a:latin typeface="Maiandra GD" panose="020E0502030308020204" pitchFamily="34" charset="0"/>
              </a:rPr>
              <a:t> todos los que lo vean comiencen a burlarse de él, 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BE2980A-6880-DAC1-E8BE-27FCFB982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7"/>
            <a:ext cx="3676192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30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FAB36-7B09-1172-1E29-B38FE4F2F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DF567FA-0DC4-19E1-D583-83D57C4F7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7210D44-4530-D7A9-7C50-48C9C15B9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91C09E9D-F412-9DF4-E328-C74D3CF4B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75EF8219-B22C-8993-8E29-E216D851A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V.30.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diciendo: “Este hombre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comenzó a edificar y no pudo terminar”.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Nos comprometemos a la obra y después no queremos cumplir dejamos a media el trabajo esto no debe ser así.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debemos ser de doble ánimo.</a:t>
            </a:r>
          </a:p>
          <a:p>
            <a:r>
              <a:rPr lang="es-NI" sz="2800" b="1" dirty="0">
                <a:latin typeface="Maiandra GD" panose="020E0502030308020204" pitchFamily="34" charset="0"/>
              </a:rPr>
              <a:t>Santiago nos exhorta a no ser de doble ánimo.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C33DA1E-AD7A-0F86-32CC-138379DE7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312" y="1417639"/>
            <a:ext cx="3728216" cy="5440361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1590857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B5018-4A11-B76C-3B2F-7A58A4EB2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648F49C-7219-EC77-CB5B-61E67F180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BDEF37-C0A3-C52E-FD36-DD9DAC695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6DAE4DE6-D3B4-61B3-BCE2-09727FE60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429C9E39-210A-31B5-C333-C2E99651D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Santiago.1:8.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siendo hombre de doble ánimo,</a:t>
            </a:r>
            <a:r>
              <a:rPr lang="es-ES" b="1" dirty="0">
                <a:latin typeface="Maiandra GD" panose="020E0502030308020204" pitchFamily="34" charset="0"/>
              </a:rPr>
              <a:t> inestable en todos sus caminos.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Si nos comprometemos cumplamos con la obra del Señor.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seamos como Él hijo que dijo Yo voy y no fue.</a:t>
            </a:r>
          </a:p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Mateo.21:30.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»Llegándose al otro, le dijo lo mismo; y este respondió: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“Yo iré, señor”; pero no fue.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3C66727-CDD5-60AD-1246-DCF360891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2" y="1417637"/>
            <a:ext cx="3728216" cy="5440361"/>
          </a:xfrm>
          <a:prstGeom prst="rect">
            <a:avLst/>
          </a:prstGeom>
          <a:solidFill>
            <a:srgbClr val="66FF99"/>
          </a:solidFill>
        </p:spPr>
      </p:pic>
    </p:spTree>
    <p:extLst>
      <p:ext uri="{BB962C8B-B14F-4D97-AF65-F5344CB8AC3E}">
        <p14:creationId xmlns:p14="http://schemas.microsoft.com/office/powerpoint/2010/main" val="2660648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057B0-ED00-09E1-7709-DBD3B894A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D34A86B-C3D9-56AF-8589-817AB563E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34A2DED-DF20-8C13-022C-C75485489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8AE9BC96-159A-790A-A2BF-6A49058DF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C9F67E3A-5121-1401-F9F1-51CE3E791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Nuestro si debe si, y nuestro no debe ser no.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Mateo.5;37.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»Antes bien, sea el hablar de ustedes: “Sí, sí” o “No, no”;</a:t>
            </a:r>
            <a:r>
              <a:rPr lang="es-ES" b="1" dirty="0">
                <a:latin typeface="Maiandra GD" panose="020E0502030308020204" pitchFamily="34" charset="0"/>
              </a:rPr>
              <a:t> porque lo que es más de esto, procede del mal.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nos comprometemos cumplamos con nuestro compromiso siempre.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Apóstol Pablo no era si, no. Él era sí.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II Corintios.1:17-20.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7F69B68-7CCA-9A2F-5AD9-AD46C97FFA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" y="1417638"/>
            <a:ext cx="3696504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32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F6C16-7DB0-FB4A-0786-BEBCEB498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5323B6A-8EA8-2640-E709-8BF7C78AF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0C64860-265A-9278-A12F-442268323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0E1AC3BA-BC51-6BEC-1EA7-BE91ACCA3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BF321F67-069B-A0B1-6F06-D0B9093A1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Por tanto, cuando me propuse esto, ¿acaso obré precipitadamente?</a:t>
            </a:r>
            <a:r>
              <a:rPr lang="es-ES" b="1" dirty="0">
                <a:latin typeface="Maiandra GD" panose="020E0502030308020204" pitchFamily="34" charset="0"/>
              </a:rPr>
              <a:t> O lo que me propongo, ¿me lo propongo conforme a la carne, para que en mí haya al mismo tiempo el sí, sí, y el no, no?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Nuestra palabra debe pesar siempre.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V.18.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como Dios es fiel,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nuestra palabra a ustedes no es sí y no.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V.19.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3307A22-57CD-F09A-3E86-9D3FC79BB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7"/>
            <a:ext cx="3707904" cy="5440361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1341266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B1B3D-E788-A04A-F471-44E4E212E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7A8F073-36DD-2320-D499-4E5D872BB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D79C316-C5DF-13E8-2215-41737DE79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049F39D7-2839-CBF8-319D-56487D0BD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A3AF8116-549D-65FF-AA7E-9ABF2D702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La Actitud de Diótrefes.</a:t>
            </a:r>
            <a:r>
              <a:rPr lang="es-NI" sz="2800" b="1" dirty="0">
                <a:latin typeface="Maiandra GD" panose="020E0502030308020204" pitchFamily="34" charset="0"/>
              </a:rPr>
              <a:t> </a:t>
            </a:r>
          </a:p>
          <a:p>
            <a:r>
              <a:rPr lang="es-NI" sz="2800" b="1" dirty="0">
                <a:latin typeface="Maiandra GD" panose="020E0502030308020204" pitchFamily="34" charset="0"/>
              </a:rPr>
              <a:t>Son muchos los que lamentablemente se levantan con esta actitud que ten</a:t>
            </a:r>
            <a:r>
              <a:rPr lang="es-NI" b="1" dirty="0">
                <a:latin typeface="Maiandra GD" panose="020E0502030308020204" pitchFamily="34" charset="0"/>
              </a:rPr>
              <a:t>í</a:t>
            </a:r>
            <a:r>
              <a:rPr lang="es-NI" sz="2800" b="1" dirty="0">
                <a:latin typeface="Maiandra GD" panose="020E0502030308020204" pitchFamily="34" charset="0"/>
              </a:rPr>
              <a:t>a Diótrefes.</a:t>
            </a:r>
          </a:p>
          <a:p>
            <a:r>
              <a:rPr lang="es-NI" sz="2800" b="1" dirty="0">
                <a:latin typeface="Maiandra GD" panose="020E0502030308020204" pitchFamily="34" charset="0"/>
              </a:rPr>
              <a:t>Una actitud de arrogancia y altivez.</a:t>
            </a:r>
          </a:p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III Juan.9-10.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Escribí algo a la iglesia, pero Diótrefes, </a:t>
            </a:r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a quien le gusta ser el primero entre ellos,</a:t>
            </a:r>
            <a:r>
              <a:rPr lang="es-ES" sz="2800" b="1" dirty="0">
                <a:latin typeface="Maiandra GD" panose="020E0502030308020204" pitchFamily="34" charset="0"/>
              </a:rPr>
              <a:t> no acepta lo que decimos. 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80FE2D3-63DB-22DF-284B-90C20DE45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00" y="1417637"/>
            <a:ext cx="3719304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09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E1963-2058-4C09-35FD-073B012D2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4FC40AA-496B-1187-ACD8-A9DD64AE0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4CA4155-768C-7897-8C23-A694FB8B6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8F3D1D10-FECE-3B3E-4404-1F93129D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4C878CA0-25E6-932D-A090-E5B7C79BA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Porque el Hijo de Dios, Cristo Jesús, que fue predicado entre ustedes por nosotros,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por mí, Silvano y Timoteo, no fue sí y no, sino que ha sido sí en Él.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V.20.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Pues tantas como sean las promesas de Dios, en Él todas son sí.</a:t>
            </a:r>
            <a:r>
              <a:rPr lang="es-ES" b="1" dirty="0">
                <a:latin typeface="Maiandra GD" panose="020E0502030308020204" pitchFamily="34" charset="0"/>
              </a:rPr>
              <a:t> Por eso también por medio de Él, es nuestro Amén, para la gloria de Dios por medio de nosotros.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dejemos las cosas de Dios a media.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8F3C829-D261-311C-4AC0-41AF6C15D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" y="1417637"/>
            <a:ext cx="3696504" cy="5440361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1389967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D32CB-14E6-D832-0CE7-2443F5A38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C765725-18AA-1246-F7F3-8BF73CCD5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41412F7-9912-C1C0-31E8-58D7F2B7B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70F32F2D-68ED-CFD3-8CBA-B0609AA6B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B49073F9-629B-7E8B-20DC-318445FF8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Ya que Dios no se complace en los necios.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Eclesiastes.5:2-6.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No te des prisa en hablar, Ni se apresure tu corazón a proferir palabra delante de Dios.</a:t>
            </a:r>
            <a:r>
              <a:rPr lang="es-ES" b="1" dirty="0">
                <a:latin typeface="Maiandra GD" panose="020E0502030308020204" pitchFamily="34" charset="0"/>
              </a:rPr>
              <a:t> Porque Dios está en el cielo y tú en la tierra; Por tanto sean pocas tus palabras.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V.3.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los sueños vienen de la mucha tarea,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Y la voz del necio de las muchas palabras.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7A023D7-CBA8-A217-721E-0B2E479AA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" y="1417638"/>
            <a:ext cx="3696504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55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A66EF-918F-CF56-B55B-2092C9DD5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66236A6-98FC-2ECD-2113-56CC646D9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0B2A976-380B-E913-1A0B-7BF2EBFBA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452E99BF-BA2C-AE36-CC14-5F5F4DD0D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504BC95C-33BA-ED36-1094-B18DAEC79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V.4.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Cuando haces un voto a Dios, no tardes en cumplirlo,</a:t>
            </a:r>
            <a:r>
              <a:rPr lang="es-ES" b="1" dirty="0">
                <a:latin typeface="Maiandra GD" panose="020E0502030308020204" pitchFamily="34" charset="0"/>
              </a:rPr>
              <a:t> porque Él no se deleita en los necios. El voto que haces, cúmplelo.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V.5.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 mejor que no hagas votos,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a que hagas votos y no los cumplas.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Que nuestros labios no nos hagan pecar al prometer algo y no cumplirlo.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19A7919-C28D-2CA6-6D02-9FF83F49C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" y="1417637"/>
            <a:ext cx="3696504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54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60B62-77E6-246A-18C3-61C5C827F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D846800-776F-7BDA-23B9-FEB5FB61B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E41CA30-E752-0705-25EC-6C902272C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EC1950CC-556A-C443-B5E5-AE786F973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EA0C16EE-8774-BBC9-809F-D3A51E784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V.6.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No permitas que tu boca te haga pecar,</a:t>
            </a:r>
            <a:r>
              <a:rPr lang="es-ES" b="1" dirty="0">
                <a:latin typeface="Maiandra GD" panose="020E0502030308020204" pitchFamily="34" charset="0"/>
              </a:rPr>
              <a:t> y no digas delante del mensajero de Dios que fue un error. ¿Por qué ha de enojarse Dios a causa de tu voz y destruir la obra de tus manos?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Hablemos poco, pero hagamos más, así como lo hizo Abraham que prometió poco, pero hizo mucho más de lo que había prometido.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9545475-AB6C-A661-AB99-DA9347FD3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799"/>
            <a:ext cx="3707904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2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03AC6-9724-43BB-D455-9BBA2975F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30DFA09-53D9-BDBB-0EB9-DEB4BE9CD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0B2C716-73A1-EC26-D60E-8460543D8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54BAC23C-DC8D-60D7-088C-85526786F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80F57E6F-EED6-681D-6262-CC5970732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Genesis.18:1-8.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Y el SEÑOR se le apareció a Abraham en el encinar de </a:t>
            </a:r>
            <a:r>
              <a:rPr lang="es-ES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Mamre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,</a:t>
            </a:r>
            <a:r>
              <a:rPr lang="es-ES" b="1" dirty="0">
                <a:latin typeface="Maiandra GD" panose="020E0502030308020204" pitchFamily="34" charset="0"/>
              </a:rPr>
              <a:t> mientras él estaba sentado a la puerta de la tienda en el calor del día.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V.2.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Abraham alzó los ojos y miró, había tres hombres parados frente a él.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Al verlos corrió de la puerta de la tienda a recibirlos, y se postró en tierra,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V.3.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658BF88-9B12-8FB1-7C7C-C7CFDE3D8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401" y="1351756"/>
            <a:ext cx="3719304" cy="5506244"/>
          </a:xfrm>
          <a:prstGeom prst="rect">
            <a:avLst/>
          </a:prstGeom>
          <a:solidFill>
            <a:srgbClr val="9900FF"/>
          </a:solidFill>
        </p:spPr>
      </p:pic>
    </p:spTree>
    <p:extLst>
      <p:ext uri="{BB962C8B-B14F-4D97-AF65-F5344CB8AC3E}">
        <p14:creationId xmlns:p14="http://schemas.microsoft.com/office/powerpoint/2010/main" val="1439325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9C90B-5389-1A35-2D00-407019249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361906F-A51D-BBAB-6B49-46FE60911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0" y="0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8E8C224-4C08-C658-E56B-4D4652ECA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399092E7-10A1-4502-0E1F-18DD1D315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D416C590-36EB-5204-B082-E1255B389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y dijo: «Señor mío, si ahora he hallado gracia ante sus ojos,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le ruego que no pase de largo junto a su siervo.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Lo que Él prometió un poco de agua.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V.4.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»Que se traiga ahora un poco de agua</a:t>
            </a:r>
            <a:r>
              <a:rPr lang="es-ES" b="1" dirty="0">
                <a:latin typeface="Maiandra GD" panose="020E0502030308020204" pitchFamily="34" charset="0"/>
              </a:rPr>
              <a:t> y lávense ustedes los pies, y reposen bajo el árbol.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Un pedazo de pan.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V.5.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467FD79-4C0E-9B47-1B47-792C167E4A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" y="1417637"/>
            <a:ext cx="3685104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46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DEE5E-8D1A-1EEC-FCC2-C11534851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B949AE2-367C-9585-21EB-6022D6CA6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E6998E0-8410-D253-D4D7-9FB70B275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5194DD66-442E-5D36-DDA6-3D46E838F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07131DCC-8570-6C1D-2932-3BCEA4215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»Yo traeré un pedazo de pan para que se alimenten y después sigan adelante,</a:t>
            </a:r>
            <a:r>
              <a:rPr lang="es-ES" b="1" dirty="0">
                <a:latin typeface="Maiandra GD" panose="020E0502030308020204" pitchFamily="34" charset="0"/>
              </a:rPr>
              <a:t> puesto que han visitado a su siervo». «Haz así como has dicho», dijeron ellos.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miremos lo que trajo y lo hizo muy pronto, a prisa.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V.6.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99FF"/>
                </a:highlight>
                <a:latin typeface="Maiandra GD" panose="020E0502030308020204" pitchFamily="34" charset="0"/>
              </a:rPr>
              <a:t>Entonces Abraham fue de prisa a la tienda donde estaba Sara,</a:t>
            </a:r>
            <a:r>
              <a:rPr lang="es-ES" b="1" dirty="0">
                <a:latin typeface="Maiandra GD" panose="020E0502030308020204" pitchFamily="34" charset="0"/>
              </a:rPr>
              <a:t> y dijo: «Apresúrate a preparar 40 litros de flor de harina, amásala y haz tortas de pan». 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9935EA3-9ACB-A037-FFFC-2FDB15193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" y="1417637"/>
            <a:ext cx="3696504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63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74537-B347-062B-DB1F-F93D348E4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1653664-8D5D-7BA2-9241-A9E3E186A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57E443E-11E2-9A60-D44A-D6EF5BF7A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E5620626-9ACE-2156-406F-D421806E0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3578BE74-4996-98C7-42EC-FBF9BF91D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Corrió, la prisa la prontitud.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V.7.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Corrió también Abraham a la vacada y tomó un becerro tierno y de los mejores,</a:t>
            </a:r>
            <a:r>
              <a:rPr lang="es-ES" b="1" dirty="0">
                <a:latin typeface="Maiandra GD" panose="020E0502030308020204" pitchFamily="34" charset="0"/>
              </a:rPr>
              <a:t> y se lo dio al criado, que se apresuró a prepararlo.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V.8.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Tomó también cuajada, leche y el becerro que había preparado,</a:t>
            </a:r>
            <a:r>
              <a:rPr lang="es-ES" b="1" dirty="0">
                <a:latin typeface="Maiandra GD" panose="020E0502030308020204" pitchFamily="34" charset="0"/>
              </a:rPr>
              <a:t> y lo puso delante de ellos. Mientras comían, Abraham se quedó de pie junto a ellos bajo el árbol. 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C0AEA65-1AE7-1EB3-3397-344691F311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" y="1417637"/>
            <a:ext cx="3626322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58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CA293-9A5D-D867-1ACD-02AED2F97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7DEC412-A83F-D621-2A71-3D71BE350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DC89D52-D23D-03E8-73EF-6926CAA4B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6C8BA784-6C13-0CE5-5B73-D595E61D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6EE1BFDF-4CF6-F22B-5C5C-E141C38C1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Dio un gran banquete de comida.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Nosotros debemos ser diligente en la obra del Señor.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Romanos.12:11.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No sean perezosos en lo que requiere diligencia.</a:t>
            </a:r>
            <a:r>
              <a:rPr lang="es-ES" b="1" dirty="0">
                <a:latin typeface="Maiandra GD" panose="020E0502030308020204" pitchFamily="34" charset="0"/>
              </a:rPr>
              <a:t> Sean fervientes en espíritu, sirviendo al Señor,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¿Lo estamos haciendo hermanos?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Hagamos la obra del Señor.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48674A4-8710-9AFD-6B73-AB64C2EAF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" y="1417638"/>
            <a:ext cx="3696504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9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92AE3-2E03-DB8E-4B6F-34EDD0BEF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2121842-E5B4-FDF0-08C4-CF45CDB4C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F72F9BF-DDFC-C0A5-90A7-B27587723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74534781-FC44-FE82-337B-D79F4AF99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16F990F1-F8E4-03EC-DC5E-0B5513204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La actitud del fariseo.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Una actitud de altivez falta de humildad.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Lucas.18:9-12.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Dijo también Jesús esta parábola a unos que confiaban en sí mismos</a:t>
            </a:r>
            <a:r>
              <a:rPr lang="es-ES" b="1" dirty="0">
                <a:latin typeface="Maiandra GD" panose="020E0502030308020204" pitchFamily="34" charset="0"/>
              </a:rPr>
              <a:t> como justos, y despreciaban a los demás: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V.10.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«Dos hombres subieron al templo a orar;</a:t>
            </a:r>
            <a:r>
              <a:rPr lang="es-ES" b="1" dirty="0">
                <a:latin typeface="Maiandra GD" panose="020E0502030308020204" pitchFamily="34" charset="0"/>
              </a:rPr>
              <a:t> uno era fariseo y el otro recaudador de impuestos. </a:t>
            </a:r>
          </a:p>
          <a:p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4229D75-8E47-ADA2-3862-3D1CCAEBE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025" y="1417637"/>
            <a:ext cx="3759928" cy="54403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5592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E1A51-E822-2BB1-E8FF-54D3138F3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0E2B7AA-BCBE-6821-ED99-D5FD49A17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44C7797-A62B-43A5-1DC3-5C15EDA71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35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306F75DB-76EC-A304-8F54-4B9A522C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413E5032-96DD-8C67-1467-B14298580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V.10.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Por esta razón, si voy, llamaré la atención a las obras que hace, acusándonos injustamente con palabras maliciosas. </a:t>
            </a:r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No satisfecho con esto, él mismo no recibe a los hermanos,</a:t>
            </a:r>
            <a:r>
              <a:rPr lang="es-ES" sz="2800" b="1" dirty="0">
                <a:latin typeface="Maiandra GD" panose="020E0502030308020204" pitchFamily="34" charset="0"/>
              </a:rPr>
              <a:t> se lo prohíbe a los que quieren hacerlo y los expulsa de la iglesia.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Diótrefes es un claro ejemplo de lo que no debemos hacer.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2408BB4-4FCD-E115-B826-05A4DF32D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5" y="1417637"/>
            <a:ext cx="3670434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1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8A8EB-5267-9226-9A37-0A9325734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E9B5751-D2B0-68F5-1F78-48A01B5D4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3B51BEB-1728-F6C6-D187-6812CAA15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ACFE188E-CBCE-4923-12F4-3C62BA64A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1A62422D-48CE-0289-3A26-A82FB3CAD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V.11.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»El fariseo puesto en pie, oraba para sí de esta manera: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“Dios, te doy gracias porque no soy como los demás hombres:</a:t>
            </a:r>
            <a:r>
              <a:rPr lang="es-ES" b="1" dirty="0">
                <a:latin typeface="Maiandra GD" panose="020E0502030308020204" pitchFamily="34" charset="0"/>
              </a:rPr>
              <a:t> estafadores, injustos, adúlteros; ni aun como este recaudador de impuestos.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V.12.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”Yo ayuno dos veces por semana;</a:t>
            </a:r>
            <a:r>
              <a:rPr lang="es-ES" b="1" dirty="0">
                <a:latin typeface="Maiandra GD" panose="020E0502030308020204" pitchFamily="34" charset="0"/>
              </a:rPr>
              <a:t> doy el diezmo de todo lo que gano”.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30C3DDD-52D3-0681-B90B-00FF03C25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12" y="1417637"/>
            <a:ext cx="3644480" cy="5440361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4134327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81F9B-C8C5-6531-81FC-8A12B2D5C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538A24C-C715-95C8-E449-77FDADD62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559372B-EA5B-0321-292E-68CAC932C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5C6DEDEF-1A1F-53FF-8B1A-15EBF1E1B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0893A2DF-EE47-8939-8A2C-5FFF80E8B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La actitud de arrogancia de este Fariseo lo llevo a que su oración no fuera escuchada.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Antes de la caída esta la soberbia.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Proverbios.16:18-19.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Delante de la destrucción va el orgullo,</a:t>
            </a:r>
            <a:r>
              <a:rPr lang="es-ES" b="1" dirty="0">
                <a:latin typeface="Maiandra GD" panose="020E0502030308020204" pitchFamily="34" charset="0"/>
              </a:rPr>
              <a:t> Y delante de la caída, la arrogancia de espíritu.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V.19.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Mejor es ser de espíritu humilde</a:t>
            </a:r>
            <a:r>
              <a:rPr lang="es-ES" b="1" dirty="0">
                <a:latin typeface="Maiandra GD" panose="020E0502030308020204" pitchFamily="34" charset="0"/>
              </a:rPr>
              <a:t> con los pobres Que dividir el botín con los soberbios. </a:t>
            </a:r>
            <a:endParaRPr lang="es-ES" sz="2800" b="1" dirty="0">
              <a:latin typeface="Maiandra GD" panose="020E0502030308020204" pitchFamily="34" charset="0"/>
            </a:endParaRPr>
          </a:p>
          <a:p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144B434-5ADA-2E9E-B36A-5AEADDD58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11" y="1417638"/>
            <a:ext cx="3644480" cy="5440362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149672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0F620-FF8B-48A7-8289-8E2B5284B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C621678-D12B-6E03-02A5-41F5D73D1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66BEFAE-6ED6-5C30-20FB-7F5F76D58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BACE3DB8-FD24-67D2-EB72-98CD3ECF8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72B1876C-335E-E813-9F5D-94111F894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fontScale="92500" lnSpcReduction="10000"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Siempre será mejor la humildad en nuestras vidas.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Muchos casos podemos ver en las escrituras de soberbia.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El caso de Uzías.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II Cronicas.26:16-21.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Pero cuando llegó a ser fuerte, su corazón se hizo tan orgulloso que obró corruptamente,</a:t>
            </a:r>
            <a:r>
              <a:rPr lang="es-ES" b="1" dirty="0">
                <a:latin typeface="Maiandra GD" panose="020E0502030308020204" pitchFamily="34" charset="0"/>
              </a:rPr>
              <a:t> y fue infiel al SEÑOR su Dios, pues entró al templo del SEÑOR para quemar incienso sobre el altar del incienso. </a:t>
            </a:r>
          </a:p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V.17.</a:t>
            </a:r>
          </a:p>
          <a:p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A377401-36E7-5899-6503-BB88A29B5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12" y="1417638"/>
            <a:ext cx="3644480" cy="5440362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3993829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F32F6-73FA-740E-BB2A-AC4E6D8F3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DBF6F0B-1675-79FC-8E31-4B391AE19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E782716-971B-3AD4-08A1-BB8A86EA6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CC7ED6B7-4F9D-BBAF-F037-6C428F809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06A4CAEB-E3C3-D8A5-3E8F-1F56FACA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fontScale="925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Entonces el sacerdote Azarías entró tras él,</a:t>
            </a:r>
            <a:r>
              <a:rPr lang="es-ES" b="1" dirty="0">
                <a:latin typeface="Maiandra GD" panose="020E0502030308020204" pitchFamily="34" charset="0"/>
              </a:rPr>
              <a:t> y con él ochenta sacerdotes del SEÑOR, hombres valientes,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V.18.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y se opusieron al rey Uzías, y le dijeron: «No le corresponde a usted, Uzías, quemar incienso al SEÑOR,</a:t>
            </a:r>
            <a:r>
              <a:rPr lang="es-ES" b="1" dirty="0">
                <a:latin typeface="Maiandra GD" panose="020E0502030308020204" pitchFamily="34" charset="0"/>
              </a:rPr>
              <a:t> sino a los sacerdotes, hijos de Aarón, que son consagrados para quemar incienso. Salga del santuario, porque usted ha sido infiel y no recibirá honra del SEÑOR Dios».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F7155D5-1E10-6967-B176-6934605FEF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313" y="1417637"/>
            <a:ext cx="3728216" cy="5440361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1466052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8E325-6D94-A570-4D96-F6721E025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988606-FD0A-54C4-6BCE-DC16BADBA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0F22A53-69F7-C3BE-328D-7DBEE079B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3E97B249-1640-4B8D-FF30-503D6A947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2FBBB58F-29C3-EED9-D86E-58CC7B985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V.19.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Pero Uzías, con un incensario en su mano para quemar incienso, se llenó de ira;</a:t>
            </a:r>
            <a:r>
              <a:rPr lang="es-ES" b="1" dirty="0">
                <a:latin typeface="Maiandra GD" panose="020E0502030308020204" pitchFamily="34" charset="0"/>
              </a:rPr>
              <a:t> y mientras estaba enojado contra los sacerdotes, la lepra le brotó en la frente, delante de los sacerdotes en la casa del SEÑOR, junto al altar del incienso.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V.20.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el sumo sacerdote Azarías y todos los sacerdotes lo miraron, y él tenía lepra en la frente; y lo hicieron salir de allí a toda prisa, y también él mismo se apresuró a salir,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porque el SEÑOR lo había herido.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0123264-5A31-D2AA-7D55-ADDB988EC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313" y="1417637"/>
            <a:ext cx="3728216" cy="5440361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1606214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12EC3-212A-C0A7-E122-6E6A26763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449E608-39B6-DE8B-91ED-407D2679A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0EAC21A-E5DB-8410-06C3-55CF4307A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765A09A1-7306-9C61-6B13-FA1335247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570DB033-C6E1-7A10-C912-0C1CBA5D8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V.21.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99FF"/>
                </a:highlight>
                <a:latin typeface="Maiandra GD" panose="020E0502030308020204" pitchFamily="34" charset="0"/>
              </a:rPr>
              <a:t>El rey Uzías quedó leproso hasta el día de su muerte,</a:t>
            </a:r>
            <a:r>
              <a:rPr lang="es-ES" b="1" dirty="0">
                <a:latin typeface="Maiandra GD" panose="020E0502030308020204" pitchFamily="34" charset="0"/>
              </a:rPr>
              <a:t> y habitó en una casa separada, ya que era leproso, porque fue excluido de la casa del SEÑOR. Y su hijo Jotam estaba al frente de la casa del rey gobernando al pueblo de la tierra.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Su final su caída fue terrible por su altivez, su arrogancia lo llevo a obrar mal delante de Dios.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39A08A8-F5AB-BEF5-C7E5-6371DFEFA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12" y="1417637"/>
            <a:ext cx="3676192" cy="5440361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2939462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9B022-6CBA-48B0-95F4-1C07FEAE3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C9C8854-806F-355A-15FF-617A6A304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0612030-6365-F2D5-D7D8-32C523B04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ACE38F63-691E-E3C1-99F7-59DBC0567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E92D6CB2-11F3-9FB0-0EE0-A441C76B5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Nabucodonosor.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Daniel.4:29-30.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»Doce meses después, paseándose por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la azotea del palacio real de Babilonia,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V.30.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el rey reflexionó, y dijo: “¿No es esta la gran Babilonia que yo he edificado</a:t>
            </a:r>
            <a:r>
              <a:rPr lang="es-ES" b="1" dirty="0">
                <a:latin typeface="Maiandra GD" panose="020E0502030308020204" pitchFamily="34" charset="0"/>
              </a:rPr>
              <a:t> como residencia real con la fuerza de mi poder y para gloria de mi majestad?”. </a:t>
            </a:r>
          </a:p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V.31.</a:t>
            </a:r>
            <a:endParaRPr lang="es-NI" sz="2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66"/>
              </a:highlight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43EA7C2-F861-FE0D-6942-9A911D5E6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312" y="1417638"/>
            <a:ext cx="3728216" cy="5440362"/>
          </a:xfrm>
          <a:prstGeom prst="rect">
            <a:avLst/>
          </a:prstGeom>
          <a:solidFill>
            <a:srgbClr val="002060"/>
          </a:solidFill>
        </p:spPr>
      </p:pic>
    </p:spTree>
    <p:extLst>
      <p:ext uri="{BB962C8B-B14F-4D97-AF65-F5344CB8AC3E}">
        <p14:creationId xmlns:p14="http://schemas.microsoft.com/office/powerpoint/2010/main" val="3154874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2896B-095C-6034-6AE9-C25D8D210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F32BA0-CDBF-9F6F-A45E-27DF04B67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DCDF6B0-2035-930B-9A41-B8DDD682C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845CAD1D-B112-9D3D-A1D0-E1934161E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5303FA03-2DCD-3A59-7240-9A1B966FF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»Aún estaba la palabra en la boca del rey, cuando una voz vino del cielo: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“Rey Nabucodonosor, a ti se te declara: El reino te ha sido quitado,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V.32.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serás echado de entre los hombres, y tu morada estará con las bestias del campo. Te darán hierba para comer como al ganado, y siete años pasarán sobre ti,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hasta que reconozcas que el Altísimo domina sobre el reino de los hombres, y que lo da a quien le place”.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80E0CEB-EF80-1A48-66E2-5D2A72B16B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024" y="1417638"/>
            <a:ext cx="3759928" cy="5440362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72672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79523-120F-468C-D4D1-BC40D9A6F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9C9A53B-D159-B918-CD38-E43964CF3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DAFD66B-76EC-FCB5-71F1-0A2F9DCEB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B69EE4C7-EDFC-30D0-5567-812C02AB1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859802EE-AFB6-1943-C611-EC044DB2A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V.33.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»En aquel mismo instante se cumplió la palabra acerca de Nabucodonosor:</a:t>
            </a:r>
            <a:r>
              <a:rPr lang="es-ES" b="1" dirty="0">
                <a:latin typeface="Maiandra GD" panose="020E0502030308020204" pitchFamily="34" charset="0"/>
              </a:rPr>
              <a:t> fue echado de entre los hombres, comía hierba como el ganado y su cuerpo se empapó con el rocío del cielo hasta que sus cabellos crecieron como las plumas de las águilas y sus uñas como las de las aves.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</a:t>
            </a:r>
            <a:r>
              <a:rPr lang="es-ES" sz="2800" b="1" dirty="0">
                <a:latin typeface="Maiandra GD" panose="020E0502030308020204" pitchFamily="34" charset="0"/>
              </a:rPr>
              <a:t>u soberbia lo llevo al fracaso, Dios lo humillo hasta lo más hondo.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D4A03F4-EF18-A42B-44B5-32479CE30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341" y="1437516"/>
            <a:ext cx="3734243" cy="54403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60153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73DBE-8AD2-769E-9A4A-1AA1D7640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BE08C1B-530D-0A2D-5CE4-CA2A1CD86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10B4B5C-BA8A-01CA-8E49-4BB3451ED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4211111F-A1D8-2122-4C66-E51EEA6A4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D709836B-0624-4CB2-11C2-04547DC50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fontScale="92500" lnSpcReduction="10000"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Herodes.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Hechos.12:21-23.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día señalado,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Herodes, vestido con ropa real,</a:t>
            </a:r>
            <a:r>
              <a:rPr lang="es-ES" b="1" dirty="0">
                <a:latin typeface="Maiandra GD" panose="020E0502030308020204" pitchFamily="34" charset="0"/>
              </a:rPr>
              <a:t> se sentó en la tribuna y comenzó a hablarles.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V.22.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la gente gritaba: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«¡Voz de un dios</a:t>
            </a:r>
            <a:r>
              <a:rPr lang="es-ES" b="1" dirty="0">
                <a:latin typeface="Maiandra GD" panose="020E0502030308020204" pitchFamily="34" charset="0"/>
              </a:rPr>
              <a:t> y no de un hombre es esta!».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V.23.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Al instante un ángel del Señor lo hirió,</a:t>
            </a:r>
            <a:r>
              <a:rPr lang="es-ES" b="1" dirty="0">
                <a:latin typeface="Maiandra GD" panose="020E0502030308020204" pitchFamily="34" charset="0"/>
              </a:rPr>
              <a:t> por no haber dado la gloria a Dios; y Herodes murió comido de gusanos.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9F40301-C3E8-5BBD-F635-262815F58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17637"/>
            <a:ext cx="3707904" cy="5440361"/>
          </a:xfrm>
          <a:prstGeom prst="rect">
            <a:avLst/>
          </a:prstGeom>
          <a:solidFill>
            <a:srgbClr val="66FF99"/>
          </a:solidFill>
        </p:spPr>
      </p:pic>
    </p:spTree>
    <p:extLst>
      <p:ext uri="{BB962C8B-B14F-4D97-AF65-F5344CB8AC3E}">
        <p14:creationId xmlns:p14="http://schemas.microsoft.com/office/powerpoint/2010/main" val="2129648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631EE-DA06-83B3-0665-386FDF95E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>
            <a:extLst>
              <a:ext uri="{FF2B5EF4-FFF2-40B4-BE49-F238E27FC236}">
                <a16:creationId xmlns:a16="http://schemas.microsoft.com/office/drawing/2014/main" id="{36A5A5E5-EE08-691B-2C2B-F2C3DB313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2285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6B3719D6-4BBB-1138-F222-3CA8B7E3E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0" y="-35593"/>
            <a:ext cx="9132600" cy="1056115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14654184-3F7E-5149-5E57-714DB87E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ESPIRITU DE DIOTREFES.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0E0045B1-DC7E-4F51-BFD9-9552368B5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3816424"/>
          </a:xfrm>
        </p:spPr>
        <p:txBody>
          <a:bodyPr>
            <a:norm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Escribí algo a la iglesia, pero Diótrefes, a quien le gusta ser el primero entre ellos, no acepta lo que decimos. </a:t>
            </a:r>
          </a:p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Por esta razón, si voy, llamaré la atención a las obras que hace, acusándonos injustamente con palabras maliciosas. No satisfecho con esto, él mismo no recibe a los hermanos, se lo prohíbe a los que quieren hacerlo y los expulsa de la iglesia.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sp>
        <p:nvSpPr>
          <p:cNvPr id="5" name="Marco 4">
            <a:extLst>
              <a:ext uri="{FF2B5EF4-FFF2-40B4-BE49-F238E27FC236}">
                <a16:creationId xmlns:a16="http://schemas.microsoft.com/office/drawing/2014/main" id="{07A18FBF-8B2D-E49B-6ED6-6643FED0B8E2}"/>
              </a:ext>
            </a:extLst>
          </p:cNvPr>
          <p:cNvSpPr/>
          <p:nvPr/>
        </p:nvSpPr>
        <p:spPr>
          <a:xfrm>
            <a:off x="6354756" y="1340888"/>
            <a:ext cx="2699792" cy="461062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dirty="0">
              <a:solidFill>
                <a:schemeClr val="tx1"/>
              </a:solidFill>
            </a:endParaRPr>
          </a:p>
        </p:txBody>
      </p:sp>
      <p:sp>
        <p:nvSpPr>
          <p:cNvPr id="6" name="Marco 5">
            <a:extLst>
              <a:ext uri="{FF2B5EF4-FFF2-40B4-BE49-F238E27FC236}">
                <a16:creationId xmlns:a16="http://schemas.microsoft.com/office/drawing/2014/main" id="{B7AF75F1-BC41-474F-EF5E-0215D2692C3B}"/>
              </a:ext>
            </a:extLst>
          </p:cNvPr>
          <p:cNvSpPr/>
          <p:nvPr/>
        </p:nvSpPr>
        <p:spPr>
          <a:xfrm>
            <a:off x="467544" y="1764290"/>
            <a:ext cx="4104456" cy="432048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dirty="0">
              <a:solidFill>
                <a:schemeClr val="tx1"/>
              </a:solidFill>
            </a:endParaRP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C257623E-A57B-2E7A-7163-D15935355358}"/>
              </a:ext>
            </a:extLst>
          </p:cNvPr>
          <p:cNvCxnSpPr>
            <a:cxnSpLocks/>
          </p:cNvCxnSpPr>
          <p:nvPr/>
        </p:nvCxnSpPr>
        <p:spPr>
          <a:xfrm>
            <a:off x="539552" y="2636912"/>
            <a:ext cx="432048" cy="329862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C5C3BEB-F466-68FA-23CD-F54C45EE78C3}"/>
              </a:ext>
            </a:extLst>
          </p:cNvPr>
          <p:cNvSpPr txBox="1"/>
          <p:nvPr/>
        </p:nvSpPr>
        <p:spPr>
          <a:xfrm>
            <a:off x="0" y="5935541"/>
            <a:ext cx="23195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Deseo de preminencia.</a:t>
            </a:r>
          </a:p>
        </p:txBody>
      </p:sp>
      <p:sp>
        <p:nvSpPr>
          <p:cNvPr id="16" name="Marco 15">
            <a:extLst>
              <a:ext uri="{FF2B5EF4-FFF2-40B4-BE49-F238E27FC236}">
                <a16:creationId xmlns:a16="http://schemas.microsoft.com/office/drawing/2014/main" id="{B3C67FAB-8469-7BA0-C3BB-E295CC8E791D}"/>
              </a:ext>
            </a:extLst>
          </p:cNvPr>
          <p:cNvSpPr/>
          <p:nvPr/>
        </p:nvSpPr>
        <p:spPr>
          <a:xfrm>
            <a:off x="2350827" y="2666046"/>
            <a:ext cx="6356866" cy="436790"/>
          </a:xfrm>
          <a:prstGeom prst="frame">
            <a:avLst/>
          </a:prstGeom>
          <a:solidFill>
            <a:srgbClr val="FF00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dirty="0">
              <a:solidFill>
                <a:schemeClr val="tx1"/>
              </a:solidFill>
            </a:endParaRPr>
          </a:p>
        </p:txBody>
      </p:sp>
      <p:sp>
        <p:nvSpPr>
          <p:cNvPr id="17" name="Marco 16">
            <a:extLst>
              <a:ext uri="{FF2B5EF4-FFF2-40B4-BE49-F238E27FC236}">
                <a16:creationId xmlns:a16="http://schemas.microsoft.com/office/drawing/2014/main" id="{0CD82959-7521-DF0A-7AF1-F04DABF34AE9}"/>
              </a:ext>
            </a:extLst>
          </p:cNvPr>
          <p:cNvSpPr/>
          <p:nvPr/>
        </p:nvSpPr>
        <p:spPr>
          <a:xfrm>
            <a:off x="323527" y="3047563"/>
            <a:ext cx="1773730" cy="432048"/>
          </a:xfrm>
          <a:prstGeom prst="frame">
            <a:avLst/>
          </a:prstGeom>
          <a:solidFill>
            <a:srgbClr val="FF00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dirty="0">
              <a:solidFill>
                <a:schemeClr val="tx1"/>
              </a:solidFill>
            </a:endParaRPr>
          </a:p>
        </p:txBody>
      </p:sp>
      <p:sp>
        <p:nvSpPr>
          <p:cNvPr id="18" name="Marco 17">
            <a:extLst>
              <a:ext uri="{FF2B5EF4-FFF2-40B4-BE49-F238E27FC236}">
                <a16:creationId xmlns:a16="http://schemas.microsoft.com/office/drawing/2014/main" id="{42248AE6-28CA-D66A-873C-38AEEF068CDC}"/>
              </a:ext>
            </a:extLst>
          </p:cNvPr>
          <p:cNvSpPr/>
          <p:nvPr/>
        </p:nvSpPr>
        <p:spPr>
          <a:xfrm>
            <a:off x="5721998" y="3073230"/>
            <a:ext cx="3332549" cy="399584"/>
          </a:xfrm>
          <a:prstGeom prst="fram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dirty="0">
              <a:solidFill>
                <a:schemeClr val="tx1"/>
              </a:solidFill>
            </a:endParaRPr>
          </a:p>
        </p:txBody>
      </p:sp>
      <p:sp>
        <p:nvSpPr>
          <p:cNvPr id="19" name="Marco 18">
            <a:extLst>
              <a:ext uri="{FF2B5EF4-FFF2-40B4-BE49-F238E27FC236}">
                <a16:creationId xmlns:a16="http://schemas.microsoft.com/office/drawing/2014/main" id="{2BD86163-9C6C-E14D-BE5D-9CD3AB729EE8}"/>
              </a:ext>
            </a:extLst>
          </p:cNvPr>
          <p:cNvSpPr/>
          <p:nvPr/>
        </p:nvSpPr>
        <p:spPr>
          <a:xfrm>
            <a:off x="2642808" y="3795909"/>
            <a:ext cx="3932577" cy="435117"/>
          </a:xfrm>
          <a:prstGeom prst="fram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dirty="0">
              <a:solidFill>
                <a:schemeClr val="tx1"/>
              </a:solidFill>
            </a:endParaRPr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83614B49-D6E5-ABF2-5CF7-3D11E1416D56}"/>
              </a:ext>
            </a:extLst>
          </p:cNvPr>
          <p:cNvCxnSpPr>
            <a:cxnSpLocks/>
          </p:cNvCxnSpPr>
          <p:nvPr/>
        </p:nvCxnSpPr>
        <p:spPr>
          <a:xfrm flipH="1">
            <a:off x="2771800" y="3073230"/>
            <a:ext cx="488235" cy="25880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187B55F-E401-E2B9-178C-FEC99976562F}"/>
              </a:ext>
            </a:extLst>
          </p:cNvPr>
          <p:cNvSpPr txBox="1"/>
          <p:nvPr/>
        </p:nvSpPr>
        <p:spPr>
          <a:xfrm>
            <a:off x="2123728" y="6021288"/>
            <a:ext cx="24482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Palabras mal intencionadas</a:t>
            </a:r>
            <a:r>
              <a:rPr lang="es-NI" dirty="0"/>
              <a:t>.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2428A91-167A-9AA4-8A7D-6500303A407D}"/>
              </a:ext>
            </a:extLst>
          </p:cNvPr>
          <p:cNvSpPr txBox="1"/>
          <p:nvPr/>
        </p:nvSpPr>
        <p:spPr>
          <a:xfrm>
            <a:off x="6998932" y="6034680"/>
            <a:ext cx="21450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Rechazo a la autoridad.</a:t>
            </a: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B3DE0E12-18EC-BD15-2946-7B594DACC5CD}"/>
              </a:ext>
            </a:extLst>
          </p:cNvPr>
          <p:cNvCxnSpPr>
            <a:cxnSpLocks/>
          </p:cNvCxnSpPr>
          <p:nvPr/>
        </p:nvCxnSpPr>
        <p:spPr>
          <a:xfrm>
            <a:off x="8348239" y="3637366"/>
            <a:ext cx="0" cy="21974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Marco 27">
            <a:extLst>
              <a:ext uri="{FF2B5EF4-FFF2-40B4-BE49-F238E27FC236}">
                <a16:creationId xmlns:a16="http://schemas.microsoft.com/office/drawing/2014/main" id="{1FF20E97-6832-45E8-CAE1-E8B81CA51972}"/>
              </a:ext>
            </a:extLst>
          </p:cNvPr>
          <p:cNvSpPr/>
          <p:nvPr/>
        </p:nvSpPr>
        <p:spPr>
          <a:xfrm>
            <a:off x="168964" y="3444395"/>
            <a:ext cx="2495331" cy="395256"/>
          </a:xfrm>
          <a:prstGeom prst="fram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dirty="0">
              <a:solidFill>
                <a:schemeClr val="tx1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3DC68826-19EE-98DF-1913-B556CBC4CE50}"/>
              </a:ext>
            </a:extLst>
          </p:cNvPr>
          <p:cNvSpPr txBox="1"/>
          <p:nvPr/>
        </p:nvSpPr>
        <p:spPr>
          <a:xfrm>
            <a:off x="4531082" y="6000692"/>
            <a:ext cx="24014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Abuso de disciplina.</a:t>
            </a:r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8BCF531A-0C85-1FFE-4517-55A371BE0100}"/>
              </a:ext>
            </a:extLst>
          </p:cNvPr>
          <p:cNvCxnSpPr>
            <a:cxnSpLocks/>
          </p:cNvCxnSpPr>
          <p:nvPr/>
        </p:nvCxnSpPr>
        <p:spPr>
          <a:xfrm>
            <a:off x="5357191" y="4266619"/>
            <a:ext cx="172069" cy="156823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339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animBg="1"/>
      <p:bldP spid="6" grpId="0" animBg="1"/>
      <p:bldP spid="13" grpId="0"/>
      <p:bldP spid="16" grpId="0" animBg="1"/>
      <p:bldP spid="17" grpId="0" animBg="1"/>
      <p:bldP spid="18" grpId="0" animBg="1"/>
      <p:bldP spid="19" grpId="0" animBg="1"/>
      <p:bldP spid="23" grpId="0"/>
      <p:bldP spid="25" grpId="0"/>
      <p:bldP spid="28" grpId="0" animBg="1"/>
      <p:bldP spid="3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DA463-4182-2321-92BE-82A492549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0BC7AAF-A1B7-D36B-D316-2B5C64954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EE61357-1962-88A0-717F-A350E58F9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A7D01D0B-9621-B307-3FD5-5917AA402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E00AB783-92BC-74D5-C613-1E7F758FB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Que triste final por haberse vuelto arrogantes, soberbios, altivos.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Abandonemos la altivez, la soberbia.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Ya que cuando viene la altivez, viene la deshonran.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Proverbios.11:2.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Cuando viene la soberbia, viene también la deshonra;</a:t>
            </a:r>
            <a:r>
              <a:rPr lang="es-ES" b="1" dirty="0">
                <a:latin typeface="Maiandra GD" panose="020E0502030308020204" pitchFamily="34" charset="0"/>
              </a:rPr>
              <a:t> Pero la sabiduría está con los humildes.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Nunca nos enaltezcamos nosotros mismos.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3B0EE03-25A3-D905-4631-BBE657150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12" y="1397760"/>
            <a:ext cx="3644480" cy="5440362"/>
          </a:xfrm>
          <a:prstGeom prst="rect">
            <a:avLst/>
          </a:prstGeom>
          <a:solidFill>
            <a:srgbClr val="00FF00"/>
          </a:solidFill>
        </p:spPr>
      </p:pic>
    </p:spTree>
    <p:extLst>
      <p:ext uri="{BB962C8B-B14F-4D97-AF65-F5344CB8AC3E}">
        <p14:creationId xmlns:p14="http://schemas.microsoft.com/office/powerpoint/2010/main" val="3518021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8C067-D9E1-69B4-9A09-F2E0B9305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C09BB2A-AAC2-CA08-6376-C38B98042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1D987E6-8E6D-FD90-48A4-54492804A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0CDA4DCD-05E5-09D8-B421-A781E809B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D76AC04D-623A-6617-2122-5F95AF482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Lucas.14:11.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»Porque todo el que se engrandece, será humillado;</a:t>
            </a:r>
            <a:r>
              <a:rPr lang="es-ES" b="1" dirty="0">
                <a:latin typeface="Maiandra GD" panose="020E0502030308020204" pitchFamily="34" charset="0"/>
              </a:rPr>
              <a:t> y el que se humille será engrandecido».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Humillemos bajo la mano poderosa de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 Pedro.5:6.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Humíllense, pues, bajo la poderosa mano de Dios,</a:t>
            </a:r>
            <a:r>
              <a:rPr lang="es-ES" b="1" dirty="0">
                <a:latin typeface="Maiandra GD" panose="020E0502030308020204" pitchFamily="34" charset="0"/>
              </a:rPr>
              <a:t> para que Él los exalte a su debido tiempo,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A0C0197-2EA9-B5DD-3547-1EB57FFEB6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12" y="1417638"/>
            <a:ext cx="3676192" cy="5440362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2242747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15841-5CAD-BA78-2DBC-E6221145D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A8EA95-FBEE-BDEF-ACFC-A816D19F8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3378FB8-DD6B-2D17-74F9-B3D0AFFC8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1B96CF2D-78CE-41EB-D953-257092742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E0497FAD-E298-89CC-2665-A597EE762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Tomemos el ejemplo del apóstol Pablo.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Hechos.14:11-15.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la multitud vio lo que Pablo había hecho, alzaron la voz, diciendo en el idioma de Licaonia: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«Los dioses se han hecho semejantes a hombres y han descendido a nosotros».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V.12.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Y llamaban a Bernabé, Júpiter, y a Pablo, Mercurio,</a:t>
            </a:r>
            <a:r>
              <a:rPr lang="es-ES" b="1" dirty="0">
                <a:latin typeface="Maiandra GD" panose="020E0502030308020204" pitchFamily="34" charset="0"/>
              </a:rPr>
              <a:t> porque este era el que dirigía la palabra.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34CE127-135E-ADAA-25E1-5F4DB3E39A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9" y="1417637"/>
            <a:ext cx="3672605" cy="5440361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3915669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64634-FD9F-7350-CF73-AED1BBD3A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32CEFA6-A20F-6A63-5C96-D16697675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76F90D3-6E58-CC3E-D584-E921C0BCD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6FA79C41-589E-DE61-3660-71A9B7FF1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65F65B28-1961-FCF6-EDDB-A0053F23F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V.13.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sacerdote de Júpiter, cuyo templo estaba en las afueras de la ciudad,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trajo toros y guirnaldas a las puertas, y quería ofrecer sacrificios junto con la multitud.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Los querían adorar como dioses, pero ellos no lo permitieron.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V.14.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cuando lo oyeron los apóstoles Bernabé y Pablo,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rasgaron sus ropas y se lanzaron en medio de la multitud, gritando: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8CB5573-225E-89A2-4EFC-17995E34D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" y="1417637"/>
            <a:ext cx="3696504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67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B2902-BE2A-6616-FE51-8DFF64D2B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CE452E9-1B15-8375-D7F6-7B60A3A3C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82096B1-741D-740D-6563-C11F135AE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301BEAB2-C5AB-4798-A350-10AC02A2A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12BFF795-C2E2-6FE2-C183-806BCB251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V.15.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«Señores, ¿por qué hacen estas cosas? Nosotros también somos hombres de igual naturaleza que ustedes,</a:t>
            </a:r>
            <a:r>
              <a:rPr lang="es-ES" b="1" dirty="0">
                <a:latin typeface="Maiandra GD" panose="020E0502030308020204" pitchFamily="34" charset="0"/>
              </a:rPr>
              <a:t> y les anunciamos el evangelio para que se vuelvan de estas cosas vanas a un Dios vivo, QUE HIZO EL CIELO, LA TIERRA, EL MAR, Y TODO LO QUE HAY EN ELLOS.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Dejemos la soberbia la altivez siempre.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O perderemos nuestra alma.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DE368B6-C95E-B8C2-F30A-B2FB61CA5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" y="1417638"/>
            <a:ext cx="3696504" cy="5440361"/>
          </a:xfrm>
          <a:prstGeom prst="rect">
            <a:avLst/>
          </a:prstGeom>
          <a:solidFill>
            <a:srgbClr val="9900FF"/>
          </a:solidFill>
        </p:spPr>
      </p:pic>
    </p:spTree>
    <p:extLst>
      <p:ext uri="{BB962C8B-B14F-4D97-AF65-F5344CB8AC3E}">
        <p14:creationId xmlns:p14="http://schemas.microsoft.com/office/powerpoint/2010/main" val="4012106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FA604-7191-32BB-0DC1-0DBEA789F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01D5388-BA65-508A-AB09-2D7680EBE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12A8D76-721A-05E2-FEF8-D0A52DC97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DE3EB136-41D1-47A8-7F53-4C7D7A6EC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89556F1A-3CF7-3855-B64B-D24CFDCCC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La actitud del rico insensato.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NI" b="1" dirty="0">
                <a:latin typeface="Maiandra GD" panose="020E0502030308020204" pitchFamily="34" charset="0"/>
              </a:rPr>
              <a:t>Una actitud de materialismo.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Lucas.12:19-21.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”Y diré a mi alma: alma, tienes muchos bienes depositados</a:t>
            </a:r>
            <a:r>
              <a:rPr lang="es-ES" b="1" dirty="0">
                <a:latin typeface="Maiandra GD" panose="020E0502030308020204" pitchFamily="34" charset="0"/>
              </a:rPr>
              <a:t> para muchos años; descansa, come, bebe, diviértete”.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V.20.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»Pero Dios le dijo: “¡Necio! Esta misma noche te reclaman el alma;</a:t>
            </a:r>
            <a:r>
              <a:rPr lang="es-ES" b="1" dirty="0">
                <a:latin typeface="Maiandra GD" panose="020E0502030308020204" pitchFamily="34" charset="0"/>
              </a:rPr>
              <a:t> y ahora, ¿para quién será lo que has provisto?”. </a:t>
            </a:r>
            <a:r>
              <a:rPr lang="es-NI" b="1" dirty="0">
                <a:latin typeface="Maiandra GD" panose="020E0502030308020204" pitchFamily="34" charset="0"/>
              </a:rPr>
              <a:t> 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50E47FC-BDB9-7C18-510A-F424F8367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7"/>
            <a:ext cx="3676192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22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BA98A-9ED1-CD99-0BAC-C9376D812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3B4CA9B-80DD-BDB2-6206-6BA675946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A4C30CF-7764-F85A-416B-F265FDF74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A409F52B-3765-48F1-9CF9-F0602DC8D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3C5FCB2D-4045-1616-678E-B48700F00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V.21.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»Así es el que acumula tesoro para sí,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y no es rico para con Dios».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NI" sz="2800" b="1" dirty="0">
                <a:latin typeface="Maiandra GD" panose="020E0502030308020204" pitchFamily="34" charset="0"/>
              </a:rPr>
              <a:t>El materialismo en los hermanos está haciendo como un cáncer en la iglesia.</a:t>
            </a:r>
          </a:p>
          <a:p>
            <a:r>
              <a:rPr lang="es-NI" b="1" dirty="0">
                <a:latin typeface="Maiandra GD" panose="020E0502030308020204" pitchFamily="34" charset="0"/>
              </a:rPr>
              <a:t>Muchos tienen esta actitud de este rico insensato que solo pensaba en Él, nunca pensó en Dios en su vida, en su alma.</a:t>
            </a:r>
          </a:p>
          <a:p>
            <a:r>
              <a:rPr lang="es-NI" sz="2800" b="1" dirty="0">
                <a:latin typeface="Maiandra GD" panose="020E0502030308020204" pitchFamily="34" charset="0"/>
              </a:rPr>
              <a:t>Esta actitud hace mucho daño a la obra del Señor.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4A78FB6-6180-2EA6-F83E-743698F61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24" y="1417638"/>
            <a:ext cx="3759928" cy="5440362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31509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5948E-9F83-6222-9831-96501A799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411A35B-FCBB-A1A1-F1BD-F497AE283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F7AC416-F497-3199-981D-95525EC45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E042E2A6-DD2D-886C-5996-BE88DA0FD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3FF01454-3F22-46B6-B05C-1775E0499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fontScale="92500" lnSpcReduction="10000"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El amor al dinero, el materialismo nos llevara a la perdición.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 Timoteo.6:9-10.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Pero los que quieren enriquecerse caen en tentación y lazo</a:t>
            </a:r>
            <a:r>
              <a:rPr lang="es-ES" b="1" dirty="0">
                <a:latin typeface="Maiandra GD" panose="020E0502030308020204" pitchFamily="34" charset="0"/>
              </a:rPr>
              <a:t> y en muchos deseos necios y dañosos que hunden a los hombres en la ruina y en la perdición.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V.10.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Porque la raíz de todos los males es el amor al dinero,</a:t>
            </a:r>
            <a:r>
              <a:rPr lang="es-ES" b="1" dirty="0">
                <a:latin typeface="Maiandra GD" panose="020E0502030308020204" pitchFamily="34" charset="0"/>
              </a:rPr>
              <a:t> por el cual, codiciándolo algunos, se extraviaron de la fe y se torturaron con muchos dolores.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F346392-3730-1037-A8BD-E5C4F1D12D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11" y="1417638"/>
            <a:ext cx="3644480" cy="5440362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1991325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EBF5C-0110-B8D9-F6FC-211182A3C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164AD07-298B-146A-354A-392685131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4D0C859-D099-1F17-603E-14C2DCAFD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6F1007AE-E1F3-BF17-8F95-C225694F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38520F9C-45AB-EBB8-1633-235E56775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Esto fue lo que perdió a Giezi Él siervo de Eliseo.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II Reyes.5:20-27.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Giezi, criado de Eliseo, el hombre de Dios, dijo para sí: «Puesto que mi señor ha dispensado a este Naamán arameo al no recibir de sus manos lo que él trajo,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vive el SEÑOR que correré tras él y tomaré algo de él».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V.21.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BE506B9-60F8-F7BD-7444-390A556C3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" y="1417638"/>
            <a:ext cx="3685104" cy="5440361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769688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2ED1E-FBA5-23FD-012D-4315CEFE7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5DF8C09-F13D-6C11-E17F-14E03F37B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E77FB9C-282C-41E9-2437-5747C4FF4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305793C0-C7AE-3836-C771-B2184B248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31A7B63A-A6FF-5122-EF54-D3AC84106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Y Giezi siguió a Naamán. Cuando Naamán vio a uno corriendo tras él,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bajó de su carro a encontrarlo, y dijo: «¿Está todo bien?».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V.22.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él dijo: «Todo está bien. Mi señor me ha enviado, diciendo: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“En este mismo momento dos jóvenes de los hijos de los profetas han venido a mí de la región montañosa de Efraín.</a:t>
            </a:r>
            <a:r>
              <a:rPr lang="es-ES" b="1" dirty="0">
                <a:latin typeface="Maiandra GD" panose="020E0502030308020204" pitchFamily="34" charset="0"/>
              </a:rPr>
              <a:t> Te ruego que les des 34 kilos de plata y dos mudas de ropa”».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E6BCBDC-633E-BECA-A7B7-51701BE07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9" y="1417638"/>
            <a:ext cx="3685104" cy="5440361"/>
          </a:xfrm>
          <a:prstGeom prst="rect">
            <a:avLst/>
          </a:prstGeom>
          <a:solidFill>
            <a:srgbClr val="FF99FF"/>
          </a:solidFill>
        </p:spPr>
      </p:pic>
    </p:spTree>
    <p:extLst>
      <p:ext uri="{BB962C8B-B14F-4D97-AF65-F5344CB8AC3E}">
        <p14:creationId xmlns:p14="http://schemas.microsoft.com/office/powerpoint/2010/main" val="3211838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50405-3679-6237-2DC3-29E8FB636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45FD01F-2BFA-0A95-E96B-48280CEC6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37C4734-E44E-8F9F-0CBF-02316A077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0" y="-36695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DCD3B8AB-6441-B394-82DD-3AF0F0E8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24475F5A-2B1C-93CB-C46A-9EFAA268C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Debemos dejar esta actitud ya que nosotros no somos dueños de la iglesia que Cristo edifico.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Es Jesús Él único dueño.</a:t>
            </a:r>
          </a:p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Hechos.20:28.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»Tengan cuidado de sí mismos y de toda la congregación, en medio de la cual el Espíritu Santo les ha hecho obispos para pastorear </a:t>
            </a:r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la iglesia de Dios, la cual Él compró con Su propia sangre.</a:t>
            </a:r>
            <a:r>
              <a:rPr lang="es-ES" sz="2800" b="1" dirty="0">
                <a:latin typeface="Maiandra GD" panose="020E0502030308020204" pitchFamily="34" charset="0"/>
              </a:rPr>
              <a:t> 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92D7A13-3D12-CC23-3408-14B4CC358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" y="1417637"/>
            <a:ext cx="3696504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42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6B314-E188-E8C8-F4FD-0BE7AE12B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346F714-1410-7392-8F94-0EB048127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02F16B3-95E0-25A2-1BC3-A2BC7956D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5A79EFB1-A3C1-804F-FE8C-99A8B9579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0E324E91-6092-C2BB-B041-DF61FC1BD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Primera mentira de Giezi: Mi Señor me ha enviado.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Segunda mentira de Giezi: Dos jóvenes ha venido.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V.23.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Naamán dijo: «Dígnate aceptar 64 kilos». Y le insistió y ató 64 kilos de plata en dos bolsas con dos mudas de ropa, y los entregó a dos de sus criados;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y estos los llevaron delante de Giezi.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FC4813B-A05D-11A0-598D-E4774B59DA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" y="1417637"/>
            <a:ext cx="3685104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02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B78B-7F32-8249-EB65-D3F1E82D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D1CAC11-CC54-D4EA-525C-ACE1C0864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1E105D2-11B3-B5F5-952F-23C99D049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B54A41A1-94EE-23F0-9DAF-B1E1BD5B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53765723-5A94-D91A-CAD8-9B0AA47B9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V.24.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Cuando llegó al monte, los tomó de sus manos y los guardó en la casa,</a:t>
            </a:r>
            <a:r>
              <a:rPr lang="es-ES" b="1" dirty="0">
                <a:latin typeface="Maiandra GD" panose="020E0502030308020204" pitchFamily="34" charset="0"/>
              </a:rPr>
              <a:t> luego despidió a los hombres y ellos se fueron.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V.25.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Entonces él entró y se puso delante de su señor. Y Eliseo le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«¿Dónde has estado, Giezi?». Y él respondió: «Tu siervo no ha ido a ninguna parte».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B27F867-CBB4-AC4D-698B-5969C7B03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9" y="1417637"/>
            <a:ext cx="3685104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10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A14D2-3A8E-F6F2-9D52-964A7486C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BB3749A-6AEF-85EB-EBE9-F9CB518FD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98A14CE-6614-25DD-C0D5-690175802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11652D4E-C7EA-C954-83EC-256B08FFB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4DCABC9E-47D3-953F-8CD8-F087D679F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Tercera mentira de Giezi: Tu siervo no ha ido a ningún lado.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V.26.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Entonces él le dijo: «¿No iba contigo mi corazón,</a:t>
            </a:r>
            <a:r>
              <a:rPr lang="es-ES" b="1" dirty="0">
                <a:latin typeface="Maiandra GD" panose="020E0502030308020204" pitchFamily="34" charset="0"/>
              </a:rPr>
              <a:t> cuando el hombre se volvió de su carro para encontrarte? ¿Acaso es tiempo de aceptar dinero y de aceptar ropa, olivares, viñas, ovejas, bueyes, siervos y siervas?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V.27.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7BE4738-8746-EEC4-2FAF-AC654B18A6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400" y="1417637"/>
            <a:ext cx="3719304" cy="5440361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3089122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89FE1-0602-4D2F-F65B-1579A73B1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F234D61-7DB8-5FD0-AB05-ACE2FBE11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831F3FA-C9C5-0FFA-A688-480A59247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9D1F6123-5F84-2386-8E98-34DC872B2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0A5D93EE-C41B-1D37-5FD1-B0AA12F8A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»Por tanto, la lepra de Naamán se te pegará a ti y a tus descendientes para siempre».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Y él salió de su presencia leproso, blanco como la nieve.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Lamentable su final, después de tener el gran privilegio de ser Él siervo del profeta Eliseo no le faltaba nada, pero el amor al dinero lo llevo a la perdición.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También Judas se perdió y fracaso por el amor al dinero.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Mateo.26:14-16.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EB268AE-2C28-104E-08B4-7EF30DFF9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98" y="1417638"/>
            <a:ext cx="3739902" cy="5440362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2903894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E7116-B419-1F4F-C289-D675D2209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2EE6C4A-849A-20FA-5EAF-05D4A210F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35914EE-2DC9-3BD7-2138-5E88D4B0B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6AA75B85-F452-422F-C2CA-A4CB030E9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A5A43ED9-F8F0-11DC-F691-2FA6A8994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Entonces uno de los doce, llamado Judas Iscariote,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99FF"/>
                </a:highlight>
                <a:latin typeface="Maiandra GD" panose="020E0502030308020204" pitchFamily="34" charset="0"/>
              </a:rPr>
              <a:t>fue a los principales sacerdotes,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V.15.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y les dijo: «¿Qué están dispuestos a darme para que yo les entregue a Jesús?».</a:t>
            </a:r>
            <a:r>
              <a:rPr lang="es-ES" b="1" dirty="0">
                <a:latin typeface="Maiandra GD" panose="020E0502030308020204" pitchFamily="34" charset="0"/>
              </a:rPr>
              <a:t> Y ellos le pesaron treinta monedas de plata (30 siclos: 432 gramos).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V.16.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Y desde entonces Judas buscaba una oportunidad</a:t>
            </a:r>
            <a:r>
              <a:rPr lang="es-ES" b="1" dirty="0">
                <a:latin typeface="Maiandra GD" panose="020E0502030308020204" pitchFamily="34" charset="0"/>
              </a:rPr>
              <a:t> para entregar a Jesús. 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B0DDD64-F159-98EA-B006-09D755C4B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" y="1417637"/>
            <a:ext cx="3696504" cy="5440361"/>
          </a:xfrm>
          <a:prstGeom prst="rect">
            <a:avLst/>
          </a:prstGeom>
          <a:solidFill>
            <a:srgbClr val="66FF99"/>
          </a:solidFill>
        </p:spPr>
      </p:pic>
    </p:spTree>
    <p:extLst>
      <p:ext uri="{BB962C8B-B14F-4D97-AF65-F5344CB8AC3E}">
        <p14:creationId xmlns:p14="http://schemas.microsoft.com/office/powerpoint/2010/main" val="171468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AE913-CBD8-BF46-0DDC-DE283D312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4929D5C-66F2-52FA-3F3F-1C63B0D96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6ED286A-9BB2-E4DE-4FEF-F54FE6951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C03D0489-1FBA-BD7D-E98A-2917F5A41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BCDA8492-3C32-268F-34B4-D5D64C9E0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Su terrible final.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Mateo.27:3-5.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Entonces Judas, el que lo había entregado, viendo que Jesús había sido condenado,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sintió remordimiento y devolvió las treinta monedas de plata</a:t>
            </a:r>
            <a:r>
              <a:rPr lang="es-ES" b="1" dirty="0">
                <a:latin typeface="Maiandra GD" panose="020E0502030308020204" pitchFamily="34" charset="0"/>
              </a:rPr>
              <a:t> (30 siclos: 432 gramos de plata) a los principales sacerdotes y a los ancianos,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Ya fue tarde su arrepentimiento.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V.4.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287199C-37B7-63DB-E0A8-D91892FE7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7"/>
            <a:ext cx="3707904" cy="5440361"/>
          </a:xfrm>
          <a:prstGeom prst="rect">
            <a:avLst/>
          </a:prstGeom>
          <a:solidFill>
            <a:srgbClr val="9900FF"/>
          </a:solidFill>
        </p:spPr>
      </p:pic>
    </p:spTree>
    <p:extLst>
      <p:ext uri="{BB962C8B-B14F-4D97-AF65-F5344CB8AC3E}">
        <p14:creationId xmlns:p14="http://schemas.microsoft.com/office/powerpoint/2010/main" val="1829994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113AC-90BB-0530-0FB0-6E0EDA9F5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358F1C5-45AA-3857-69BB-ECC6F3BAE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B9F8282-F900-EA5A-8755-C1EA9C3C6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91C30D93-6EDF-0905-8F64-AD9CC66E6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3C8A8F88-C3F2-0C2F-9CFC-A73A9E925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fontScale="92500"/>
          </a:bodyPr>
          <a:lstStyle/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«He pecado entregando sangre inocente»,</a:t>
            </a:r>
            <a:r>
              <a:rPr lang="es-ES" b="1" dirty="0">
                <a:latin typeface="Maiandra GD" panose="020E0502030308020204" pitchFamily="34" charset="0"/>
              </a:rPr>
              <a:t> dijo Judas. «A nosotros, ¿qué? ¡Allá tú!», dijeron ellos.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V.5.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arrojando las monedas de plata en el santuario,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Judas se marchó; y fue y se ahorcó.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Después de tener el gran privilegio de haber sido escogido como Apóstol andar con nuestro Señor Jesucristo, no le faltaba nada por amor al dinero traiciono a su Maestro y se perdió eternamente.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91286BB-5E61-E6E5-F877-A2265E8AC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" y="1417637"/>
            <a:ext cx="3685104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44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DCED6-5FF8-C071-0E83-B2A349897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CD4AFE4-8C12-C2CF-D8BF-CA3998C62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CF54A80-123C-6C92-0117-026AA56F6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CCEA7F1A-6C8E-E42B-F0D9-92F1FEE5A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6171D946-94DB-72D9-52D3-13AD4E5BD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Esta actitud nos llev</a:t>
            </a:r>
            <a:r>
              <a:rPr lang="es-ES" b="1" dirty="0">
                <a:latin typeface="Maiandra GD" panose="020E0502030308020204" pitchFamily="34" charset="0"/>
              </a:rPr>
              <a:t>a a confiar en el dinero.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Como la iglesia de Laodicea.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Apocalipsis.3:17.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’Porque dices: “Soy rico, me he enriquecido y de nada tengo necesidad”.</a:t>
            </a:r>
            <a:r>
              <a:rPr lang="es-ES" b="1" dirty="0">
                <a:latin typeface="Maiandra GD" panose="020E0502030308020204" pitchFamily="34" charset="0"/>
              </a:rPr>
              <a:t> No sabes que eres un miserable y digno de lástima, y pobre, ciego y desnudo.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Pensaban que lo tenían todo, porque eran ricos materialmente.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9900BB9-27B2-6ADE-3B85-40E24C6F5F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8"/>
            <a:ext cx="3644480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23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2BEF0-9F79-BB16-F8C8-3642076D7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3952AC0-812F-D963-58C3-0191E1FB6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1162666-1EA3-32B7-055A-6932D377C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F6CDAEC1-02FA-D8F8-A7E0-CD030AB40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8AF81008-CC30-8B31-F509-53EFD8DC5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El materialismo nos aparta de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Deuteronomio.8:10-14.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»Cuando hayas comido y te hayas saciado,</a:t>
            </a:r>
            <a:r>
              <a:rPr lang="es-ES" b="1" dirty="0">
                <a:latin typeface="Maiandra GD" panose="020E0502030308020204" pitchFamily="34" charset="0"/>
              </a:rPr>
              <a:t> bendecirás al SEÑOR tu Dios por la buena tierra que Él te ha dado.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V.11.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»Cuídate de no olvidar al SEÑOR tu Dios</a:t>
            </a:r>
            <a:r>
              <a:rPr lang="es-ES" b="1" dirty="0">
                <a:latin typeface="Maiandra GD" panose="020E0502030308020204" pitchFamily="34" charset="0"/>
              </a:rPr>
              <a:t> dejando de guardar Sus mandamientos, Sus ordenanzas y Sus estatutos que yo te ordeno hoy;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A70E2F1-7D30-4918-C710-F479BA3A9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7"/>
            <a:ext cx="3676192" cy="5440362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1341796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B2E5A-055E-A3B0-3BD6-F6823A1D9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7B70F00-77CA-7710-68DD-136FDA35C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BD18C74-BAF0-0EE0-61F0-EAB3FB15B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E4C9596B-1C77-9F22-DFC0-72B65157C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FC3141B9-1A55-0A16-A8D0-AA36F0DC3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V.12.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no sea que cuando hayas comido y te hayas saciado,</a:t>
            </a:r>
            <a:r>
              <a:rPr lang="es-ES" b="1" dirty="0">
                <a:latin typeface="Maiandra GD" panose="020E0502030308020204" pitchFamily="34" charset="0"/>
              </a:rPr>
              <a:t> y hayas construido buenas casas y habitado en ellas,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V.13.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y cuando tus vacas y tus ovejas se multipliquen,</a:t>
            </a:r>
            <a:r>
              <a:rPr lang="es-ES" b="1" dirty="0">
                <a:latin typeface="Maiandra GD" panose="020E0502030308020204" pitchFamily="34" charset="0"/>
              </a:rPr>
              <a:t> y tu plata y oro se multipliquen, y todo lo que tengas se multiplique,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El peligro de prosperar siempre estará allí.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6557E09-2B0D-F3AB-B40F-1FA7F19E0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8"/>
            <a:ext cx="3644480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37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B8BE4-1DB5-A40E-8C6E-1893C5172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415FF31-20CA-5325-08FA-6B646ACE9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33EB555-21C9-5C6E-C64E-DE0AFE9BB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D999EAAD-F540-F991-AF3F-3F7B40F2A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740AFB38-D695-6168-3B18-91C0DF983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Él manda, Él tiene la autoridad.</a:t>
            </a:r>
            <a:endParaRPr lang="es-NI" sz="2800" b="1" dirty="0">
              <a:latin typeface="Maiandra GD" panose="020E0502030308020204" pitchFamily="34" charset="0"/>
            </a:endParaRPr>
          </a:p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Mateo.28:18.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Acercándose Jesús, les dijo: 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«Toda autoridad me ha sido dada en el cielo y en la tierra.</a:t>
            </a:r>
            <a:r>
              <a:rPr lang="es-ES" sz="2800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Nosotros somos solo siervos.</a:t>
            </a:r>
          </a:p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Lucas.17:10.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»Así también ustedes, cuando hayan hecho todo lo que se les ha ordenado, digan: 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“Siervos inútiles somos;</a:t>
            </a:r>
            <a:r>
              <a:rPr lang="es-ES" sz="2800" b="1" dirty="0">
                <a:latin typeface="Maiandra GD" panose="020E0502030308020204" pitchFamily="34" charset="0"/>
              </a:rPr>
              <a:t> hemos hecho solo lo que debíamos haber hecho”».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EF4E04A-926A-2375-349D-8BABE6DA24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" y="1417637"/>
            <a:ext cx="3696504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02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B5278-AF7A-97C4-59E4-AD18AC36E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89F78A9-1DFC-944E-58FB-0777BF22D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6CECF28-B8A5-A606-03F2-F851E5571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CC208FD8-9414-A953-1242-987F19436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B482B1DF-7747-5218-4AE3-BF3BA1E79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V.14.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entonces tu corazón se enorgullezca, y te olvides del SEÑOR tu Dios</a:t>
            </a:r>
            <a:r>
              <a:rPr lang="es-ES" b="1" dirty="0">
                <a:latin typeface="Maiandra GD" panose="020E0502030308020204" pitchFamily="34" charset="0"/>
              </a:rPr>
              <a:t> que te sacó de la tierra de Egipto de la casa de servidumbre.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Y nos absorbe en buscar más dinero y más dinero.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Eclesiastes.5:10.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El que ama el dinero no se saciará de dinero,</a:t>
            </a:r>
            <a:r>
              <a:rPr lang="es-ES" b="1" dirty="0">
                <a:latin typeface="Maiandra GD" panose="020E0502030308020204" pitchFamily="34" charset="0"/>
              </a:rPr>
              <a:t> Y el que ama la abundancia no se saciará de ganancias. También esto es vanidad.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132C014-D77F-47BD-ED29-19BE17CCF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8"/>
            <a:ext cx="3676192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7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F494B-3EF6-A946-78EF-7C45BBD65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14EF8F2-FC07-4E40-EE79-9966ABD10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C23B30A-9E96-B458-4845-1BAFFE94E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D2A46967-CEFE-3ACD-E746-3738B8F4F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59ACD2FA-DE38-0B90-63A6-5FAE9010D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Por eso no debemos acumular tesoro en la tierra.</a:t>
            </a:r>
          </a:p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Mateo.6:19-20.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»No acumulen para sí tesoros en la tierra,</a:t>
            </a:r>
            <a:r>
              <a:rPr lang="es-ES" b="1" dirty="0">
                <a:latin typeface="Maiandra GD" panose="020E0502030308020204" pitchFamily="34" charset="0"/>
              </a:rPr>
              <a:t> donde la polilla y la herrumbre destruyen, y donde ladrones penetran y roban;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V.20.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sino acumulen tesoros en el cielo,</a:t>
            </a:r>
            <a:r>
              <a:rPr lang="es-ES" b="1" dirty="0">
                <a:latin typeface="Maiandra GD" panose="020E0502030308020204" pitchFamily="34" charset="0"/>
              </a:rPr>
              <a:t> donde ni la polilla ni la herrumbre destruyen, y donde ladrones no penetran ni roban;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F715017-CADC-79EE-E993-4A667B42AC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2" y="1417637"/>
            <a:ext cx="3728216" cy="5440361"/>
          </a:xfrm>
          <a:prstGeom prst="rect">
            <a:avLst/>
          </a:prstGeom>
          <a:solidFill>
            <a:srgbClr val="002060"/>
          </a:solidFill>
        </p:spPr>
      </p:pic>
    </p:spTree>
    <p:extLst>
      <p:ext uri="{BB962C8B-B14F-4D97-AF65-F5344CB8AC3E}">
        <p14:creationId xmlns:p14="http://schemas.microsoft.com/office/powerpoint/2010/main" val="1232429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8A43F-0231-8546-827F-7DE6A1374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DCC7B49-38BF-2474-4981-7918E4710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09684C6-CC58-81CB-A88C-353655D64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28B30EA6-504F-24E9-B3EA-89738A0ED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FAE1FBCB-D216-299B-9DCB-68447174E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Por eso nuestro carácter debe ser sin avaricia.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Hebreos.13:5.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Sea el carácter de ustedes sin avaricia, contentos con lo que tienen, porque Él mismo ha dicho: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«NUNCA TE DEJARÉ NI TE DESAMPARARÉ»,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Sintamos satisfecho con el pan de cada día.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Mateo.6:11.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Danos hoy el pan</a:t>
            </a:r>
            <a:r>
              <a:rPr lang="es-ES" b="1" dirty="0">
                <a:latin typeface="Maiandra GD" panose="020E0502030308020204" pitchFamily="34" charset="0"/>
              </a:rPr>
              <a:t> nuestro de cada día. 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A47BA78-4190-EB9D-9C47-266F5BD95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7"/>
            <a:ext cx="3707904" cy="5440361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386519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857CB-532D-C80A-FD9B-4E0088E10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9EAFFF8-026B-353E-6982-26D4B9285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A20F6B7-C21C-61B1-BED1-2DD11F41C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C8A7003C-7D6D-43A2-9D50-E2D4B9198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49455629-485F-8516-A9C3-5AD3C3CDD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Como Él Proverbista declaro.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Proverbios.30:7-9.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Dos cosas te he pedido,</a:t>
            </a:r>
            <a:r>
              <a:rPr lang="es-ES" b="1" dirty="0">
                <a:latin typeface="Maiandra GD" panose="020E0502030308020204" pitchFamily="34" charset="0"/>
              </a:rPr>
              <a:t> No me las niegues antes que muera: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V.8.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Aleja de mí la mentira y las palabras engañosas,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No me des pobreza ni riqueza;</a:t>
            </a:r>
            <a:r>
              <a:rPr lang="es-ES" b="1" dirty="0">
                <a:latin typeface="Maiandra GD" panose="020E0502030308020204" pitchFamily="34" charset="0"/>
              </a:rPr>
              <a:t> Dame a comer mi porción de pan,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V.9.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No sea que me sacie y te niegue, y diga: «¿Quién es el SEÑOR?».</a:t>
            </a:r>
            <a:r>
              <a:rPr lang="es-ES" b="1" dirty="0">
                <a:latin typeface="Maiandra GD" panose="020E0502030308020204" pitchFamily="34" charset="0"/>
              </a:rPr>
              <a:t> O que sea menesteroso y robe, Y profane el nombre de mi Dios.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5956B86-85EF-8118-53DE-8BB803DD65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00" y="1417637"/>
            <a:ext cx="3719304" cy="54403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22079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BD294-64E2-840D-8752-CC159620C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D55CC6B-AC8A-5DE0-A412-3ED32FB8F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707AE08-6DC3-6A96-69FA-4864A97E3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B85B34E8-322C-7713-1F65-7F8022DE1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7A4D1F32-20A3-9C7C-B86E-5BC1E23F5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Aprendamos el secreto de vivir en pobreza y prosperidad.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Filipenses.4:12.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Sé vivir en pobreza, y sé vivir en prosperidad.</a:t>
            </a:r>
            <a:r>
              <a:rPr lang="es-ES" b="1" dirty="0">
                <a:latin typeface="Maiandra GD" panose="020E0502030308020204" pitchFamily="34" charset="0"/>
              </a:rPr>
              <a:t> En todo y por todo he aprendido el secreto tanto de estar saciado como de tener hambre, de tener abundancia como de sufrir necesidad.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secreto es Cristo que nos fortalece.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Filipenses.4:13.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0551725-A100-9B2B-7975-7C4E2FF3F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" y="1417637"/>
            <a:ext cx="3696504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05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C9789-E74B-07AD-47A0-944F51C64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BE89303-5A95-F5DA-8225-134549E86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8E85836-C690-ED38-DD83-9FCF1F0F0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12AB27B0-C6EB-1C75-59A0-C72933F9B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05BF76CC-4615-7E6A-2610-FC7890A36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Todo lo puedo en Cristo</a:t>
            </a:r>
            <a:r>
              <a:rPr lang="es-ES" b="1" dirty="0">
                <a:latin typeface="Maiandra GD" panose="020E0502030308020204" pitchFamily="34" charset="0"/>
              </a:rPr>
              <a:t> que me fortalece.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siempre va a proveer confiemos en Él siempre.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Filipenses.4:19.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Y mi Dios proveerá a todas sus necesidades,</a:t>
            </a:r>
            <a:r>
              <a:rPr lang="es-ES" b="1" dirty="0">
                <a:latin typeface="Maiandra GD" panose="020E0502030308020204" pitchFamily="34" charset="0"/>
              </a:rPr>
              <a:t> conforme a sus riquezas en gloria en Cristo Jesús.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 que va servir ganar el mundo, si perdemos nuestra alma.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Mateo.16:26.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803E961-38FD-7BD4-E851-9D6C7748A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" y="1417637"/>
            <a:ext cx="3696504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14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318D4-1C0B-6BDE-E7B5-D4704C0EC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FEC8D27-1AAB-8612-D482-85A72FC77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DA9047B-E9BA-1C97-9FBF-29F0A55AD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593A523B-7F22-0918-7C09-4E40D160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73099192-05D2-2A37-6631-364A4DA97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»Pues ¿qué provecho obtendrá un hombre si gana el mundo entero,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pero pierde su alma? O ¿qué dará un hombre a cambio de su alma?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Mejor es tener poco pero con el temor a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Proverbios.15:16.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Mejor es poco con temor del SEÑOR,</a:t>
            </a:r>
            <a:r>
              <a:rPr lang="es-ES" b="1" dirty="0">
                <a:latin typeface="Maiandra GD" panose="020E0502030308020204" pitchFamily="34" charset="0"/>
              </a:rPr>
              <a:t> Que gran tesoro con turbación.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Recordemos siempre para que afanarnos por ser rico, sino nos vamos a llevar nada.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8A71B36-45BF-1401-76E7-0803EFCB5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8"/>
            <a:ext cx="3644480" cy="54403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399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66AF0-BEAD-9B85-E13A-F35750484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E374D02-F66B-B598-82B2-9B4E75323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935696A-1981-229B-9B0C-29AC13CA9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3B611A00-F14F-1684-6395-55D743BBE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867D7CB0-85E7-74D1-34E9-A169283EB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Eclesiastes.5:15.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Como salió del vientre de su madre, desnudo, Así volverá,</a:t>
            </a:r>
            <a:r>
              <a:rPr lang="es-ES" b="1" dirty="0">
                <a:latin typeface="Maiandra GD" panose="020E0502030308020204" pitchFamily="34" charset="0"/>
              </a:rPr>
              <a:t> yéndose tal como vino. Nada saca del fruto de su trabajo Que pueda llevarse en la mano.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Mejor usemos nuestras fuerzas en adquirí sabiduría.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Proverbios.16:16.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99FF"/>
                </a:highlight>
                <a:latin typeface="Maiandra GD" panose="020E0502030308020204" pitchFamily="34" charset="0"/>
              </a:rPr>
              <a:t>Adquirir sabiduría, cuánto mejor que el oro,</a:t>
            </a:r>
            <a:r>
              <a:rPr lang="es-ES" b="1" dirty="0">
                <a:latin typeface="Maiandra GD" panose="020E0502030308020204" pitchFamily="34" charset="0"/>
              </a:rPr>
              <a:t> Y adquirir inteligencia es preferible a la plata.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52753A9-3F51-76AA-5AA7-41E787EF0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1" y="1417638"/>
            <a:ext cx="3696504" cy="54403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57527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9D449-A915-E2B1-F152-CE7478E11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86EC291-0361-E7D7-4C73-E544DE75F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485F603-C3E2-FAD1-8A1A-92C8D351F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D5F5C2C5-E2CD-2B38-FB93-EE72F9BD4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C5510BE2-EA11-5B32-4442-A110F4C3F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La actitud del Joven Rico.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Una actitud de indisponibilidad para servir a Dios. </a:t>
            </a:r>
          </a:p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Marcos.10:17-22.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Cuando Jesús salía para irse, vino un hombre corriendo,</a:t>
            </a:r>
            <a:r>
              <a:rPr lang="es-ES" b="1" dirty="0">
                <a:latin typeface="Maiandra GD" panose="020E0502030308020204" pitchFamily="34" charset="0"/>
              </a:rPr>
              <a:t> y arrodillándose delante de Él, le preguntó: «Maestro bueno, ¿qué haré para heredar la vida eterna?».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V.18.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Jesús le respondió: «¿Por qué me llamas bueno?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Nadie es bueno, sino solo uno, Dios.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14310A9-BFD4-F46E-BFDD-E12284CFC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417638"/>
            <a:ext cx="3707904" cy="5440362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362543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0D92E-0FAA-886B-5C61-9F93A4874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E75ED49-1434-0F8C-E1A5-161E6E21E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F2C6E6B-28E4-694B-84EB-7C41510AA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9F5102BD-5069-C553-61B2-B48230873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BA870449-E5CD-E5EC-9214-309778830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V.19.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»Tú sabes los mandamientos:</a:t>
            </a:r>
            <a:r>
              <a:rPr lang="es-ES" b="1" dirty="0">
                <a:latin typeface="Maiandra GD" panose="020E0502030308020204" pitchFamily="34" charset="0"/>
              </a:rPr>
              <a:t> “NO MATES, NO COMETAS ADULTERIO, NO HURTES, NO DES FALSO TESTIMONIO, no defraudes, HONRA A TU PADRE Y A TU MADRE”».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V.20.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«Maestro, todo esto lo he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guardado desde mi juventud», dijo el hombre.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V.21.</a:t>
            </a:r>
            <a:endParaRPr lang="es-NI" sz="2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66"/>
              </a:highlight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8619789-2C2B-796F-33A0-23AC32404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7"/>
            <a:ext cx="3644480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1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0A138-EE6C-A59F-0CCF-070702B6F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3F24999-79C5-FA4D-4089-77CBE1237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BD37B68-9CB2-98EF-B098-9C9006F5B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4C276E73-0EC7-0AEE-A276-84BAD1736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D0AC31C7-7816-7EF1-2468-67439B371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 Corintios.3:5.</a:t>
            </a:r>
          </a:p>
          <a:p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¿Qué es, pues, Apolos? ¿Y qué es Pablo? Servidores</a:t>
            </a:r>
            <a:r>
              <a:rPr lang="es-ES" sz="2800" b="1" dirty="0">
                <a:latin typeface="Maiandra GD" panose="020E0502030308020204" pitchFamily="34" charset="0"/>
              </a:rPr>
              <a:t> mediante los cuales ustedes han creído, según el Señor dio oportunidad a cada uno.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Fuimos comprados para ser siervos, no jefes.</a:t>
            </a:r>
          </a:p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Romanos.6:22.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Pero ahora, habiendo sido 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libertados del pecado y hechos siervos de Dios,</a:t>
            </a:r>
            <a:r>
              <a:rPr lang="es-ES" sz="2800" b="1" dirty="0">
                <a:latin typeface="Maiandra GD" panose="020E0502030308020204" pitchFamily="34" charset="0"/>
              </a:rPr>
              <a:t> tienen por su fruto la santificación, y como resultado la vida eterna.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C448413-B5AE-4B65-508E-0121D4AE3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2" y="1417636"/>
            <a:ext cx="3707904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64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F9D45-4E0D-45EF-1E0B-5ED0779A9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6909604-2857-E4F5-87F9-AED02CC28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7D1BA9F-0E7C-3CF0-20E4-2DF4D3F7A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357DF398-A047-5A98-3687-84DA77B85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C418F414-8340-ED7D-1752-4821A7F00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Jesús, mirándolo, lo amó y le dijo: «Una cosa te falta:</a:t>
            </a:r>
            <a:r>
              <a:rPr lang="es-ES" b="1" dirty="0">
                <a:latin typeface="Maiandra GD" panose="020E0502030308020204" pitchFamily="34" charset="0"/>
              </a:rPr>
              <a:t> ve y vende cuanto tienes y da a los pobres, y tendrás tesoro en el cielo; entonces vienes y me sigues». </a:t>
            </a:r>
          </a:p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V.22.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él, afligido por estas palabras,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se fue triste, porque era dueño de muchos bienes.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Su actitud se fue triste porque no quiso abandonar sus riquezas.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7319203-EADF-5798-1373-D265E4988A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4" y="1417638"/>
            <a:ext cx="3646808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90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45AA3-433E-F19C-8ECD-BC7722119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E8BD5BA-8EA6-D0FD-29AB-A005DBCA3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F737B22-F634-D788-C827-345199E58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D05A465E-76FB-EDBB-17EB-28A229BE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2F2B7392-6DE1-D3A0-712A-F68D7347E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No quiso pagar el precio de haber encontrado una perla preciosa.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Mateo.13:44-46.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»El reino de los cielos es semejante a un tesoro escondido en el campo, que al encontrarlo un hombre,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lo vuelve a esconder, y de alegría por ello, va, vende todo lo que tiene y compra aquel campo.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V.45.</a:t>
            </a:r>
            <a:endParaRPr lang="es-NI" sz="2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66"/>
              </a:highlight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4CCD074-E0BA-9C1E-55E8-CE3F130C9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7"/>
            <a:ext cx="3676192" cy="5440361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3979112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B5D7E-6FA0-D3C3-F4B6-C8CFED6A3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14BCAEF-12E2-2672-B110-A2ABAACF4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B787C91-33B8-3564-0AB8-C128EAEB6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ABF0B01D-8264-346C-D4FD-4B997E4F9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F94E0C7C-E306-CEA4-29A0-3A87D441F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»El reino de los cielos también es semejante</a:t>
            </a:r>
            <a:r>
              <a:rPr lang="es-ES" b="1" dirty="0">
                <a:latin typeface="Maiandra GD" panose="020E0502030308020204" pitchFamily="34" charset="0"/>
              </a:rPr>
              <a:t> a un mercader que busca perlas finas,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V.46.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al encontrar una perla de gran valor,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fue y vendió todo lo que tenía y la compró.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No quiso despojarse de lo que tenía.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Esa actitud impide que sirvamos y sigamos a Jesús.</a:t>
            </a:r>
          </a:p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Lucas.9:57-62.</a:t>
            </a:r>
            <a:endParaRPr lang="es-NI" sz="2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66"/>
              </a:highlight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0178478-5D99-BC46-5D84-A4E7C53D2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24" y="1417638"/>
            <a:ext cx="3759928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8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FD2FB-28C6-C44A-1DBE-EEB4AE442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2583259-9597-C32B-6666-BDCC7910B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6BAABA6-A0CB-2679-54AD-D9B3F9BAC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FD917900-95AE-1974-B2B8-6F138796B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EFEFEA8E-E43F-AD70-9390-C78677F94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Mientras ellos iban por el camino, uno le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«Te seguiré adondequiera que vayas».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V.58.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«Las zorras tienen madrigueras y las aves del cielo nidos», le dijo Jesús,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«pero el Hijo del Hombre no tiene dónde recostar la cabeza».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primer caso enseña que el entusiasmo emocional que no ha calculado el costo de abandonar las comodidades materiales no es suficiente.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62977D6-D2CD-9C68-5456-FCA262D5B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7"/>
            <a:ext cx="3676192" cy="5440363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3694511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204F1-89B8-5281-7164-41BA6624D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406C49B-07B1-A017-490D-B47924617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CA716F7-FE2B-B2BE-CE98-B24E5FB33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EF4F3380-DD48-4FF0-D7FB-970A826BD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42AE85A3-D5C8-F3B5-0D42-EF989C9AA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Hay que estar dispuesto a sufrir por la causa de Cristo.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Lucas.9:59-60.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 otro le dijo: «Ven tras Mí». Pero él contestó: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«Señor, permíteme que vaya primero</a:t>
            </a:r>
            <a:r>
              <a:rPr lang="es-ES" b="1" dirty="0">
                <a:latin typeface="Maiandra GD" panose="020E0502030308020204" pitchFamily="34" charset="0"/>
              </a:rPr>
              <a:t> a enterrar a mi padre».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V.60.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«Deja que los muertos entierren a sus muertos»,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le respondió Jesús; «pero tú, ve</a:t>
            </a:r>
            <a:r>
              <a:rPr lang="es-ES" b="1" dirty="0">
                <a:latin typeface="Maiandra GD" panose="020E0502030308020204" pitchFamily="34" charset="0"/>
              </a:rPr>
              <a:t> y anuncia por todas partes el reino de Dios».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555CEE3-00B3-E413-2C64-72A6E3854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3707904" cy="5440362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520735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8C0A9-B98A-E3E9-3B61-CC4E2207D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DFA3CA7-F71D-53C5-BAEC-53361E93C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BACB292-D987-9358-1B6A-D8EF23007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772BB3C7-2F07-11DC-B90B-F6F46A96F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B3B1FA87-CEA6-27C1-C1F6-86C9EBB7F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La lealtad a Cristo tiene precedencia sobre todas las demás lealtades.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hombre trataba de excusarse diciendo que debía de enterrar a su padre.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Recordemos que los entierros de los judíos no son como los nuestros, el de </a:t>
            </a:r>
            <a:r>
              <a:rPr lang="es-ES" b="1" dirty="0">
                <a:latin typeface="Maiandra GD" panose="020E0502030308020204" pitchFamily="34" charset="0"/>
              </a:rPr>
              <a:t>ellos</a:t>
            </a:r>
            <a:r>
              <a:rPr lang="es-ES" sz="2800" b="1" dirty="0">
                <a:latin typeface="Maiandra GD" panose="020E0502030308020204" pitchFamily="34" charset="0"/>
              </a:rPr>
              <a:t> dilataba casi 7 días.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ejemplo recordemos el entierro de Lázaro.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2E44558-A2BA-011C-2A1E-599FE9266B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8"/>
            <a:ext cx="3644480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65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C92BD-D784-1CA8-DCCE-346B5432F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B78569B-7A1F-1A18-A0BC-BF22CF7FE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342B03F-E2E3-8918-C1E5-CBAB4E14B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A8714357-B022-57EB-0D2D-851661323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44AA25AE-EF1B-BF71-0950-89A69F108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Juan.11:33, 39.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Y cuando Jesús la vio llorando, y a los judíos que vinieron con ella llorando también,</a:t>
            </a:r>
            <a:r>
              <a:rPr lang="es-ES" b="1" dirty="0">
                <a:latin typeface="Maiandra GD" panose="020E0502030308020204" pitchFamily="34" charset="0"/>
              </a:rPr>
              <a:t> se conmovió profundamente en el espíritu, y se entristeció.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Ya había pasado 4 días.</a:t>
            </a:r>
          </a:p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V.39.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«Quiten la piedra», dijo* Jesús. Marta, hermana del que había muerto, le dijo*: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«Señor, ya huele mal, porque hace cuatro días que murió».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267AB2C-82A2-0907-AF46-2C8F165B0E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7"/>
            <a:ext cx="3644480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88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5154-8E33-AE3C-ADD2-EA0560BFF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4146298-9EBD-5DA5-2384-C418105F3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367E547-7784-8105-5CA5-DE04EF055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D8E8B329-E7F5-3960-8A94-2659D5368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10716C9C-0BA7-B55B-F4DC-6A6923BE4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Lucas.9:61.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También otro dijo: «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Te seguiré, Señor; pero primero</a:t>
            </a:r>
            <a:r>
              <a:rPr lang="es-ES" b="1" dirty="0">
                <a:latin typeface="Maiandra GD" panose="020E0502030308020204" pitchFamily="34" charset="0"/>
              </a:rPr>
              <a:t> permíteme despedirme de los de mi casa».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 igual manera los saludos de los judíos no eran como los nuestros, se despedían de toda la familia y dilataban mucho tiempo.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eso Jesús cuando envió a los 70 les dijo que no saludaran a nadie.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67662E6-7E88-2C1A-3AAF-BA4EA0C16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7"/>
            <a:ext cx="3707904" cy="5440361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1950998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65779-1A0C-4EF0-2126-D67C3B6BE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84DE6FA-DD2F-3E21-7FE8-BA67CBC29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2690929-5632-646E-48FB-7FE96457F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281576B7-E100-3728-CFD0-AA304EC7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6810CDD1-1C2B-0B22-CD16-8DAEDD797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Lucas.10:4.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»No lleven bolsa, ni alforja, ni sandalias; y a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99FF"/>
                </a:highlight>
                <a:latin typeface="Maiandra GD" panose="020E0502030308020204" pitchFamily="34" charset="0"/>
              </a:rPr>
              <a:t>nadie saluden por el camino.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Debemos estar dispuesto a dejar todo por Cristo.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Lucas.9:62.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Jesús le dijo: «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Nadie, que después de poner la mano en el arado mira atrás,</a:t>
            </a:r>
            <a:r>
              <a:rPr lang="es-ES" b="1" dirty="0">
                <a:latin typeface="Maiandra GD" panose="020E0502030308020204" pitchFamily="34" charset="0"/>
              </a:rPr>
              <a:t> es apto para el reino de Dios».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Él Apóstol Pablo dejo todo.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FB75C26-46DC-BDB7-94EE-BBECD2D13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3676192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74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D6AFF-EB27-E277-F5AE-E3B2952E7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7E65E03-7969-D699-BFE8-206FEDFD8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BAC12AF-5CFF-BB87-DCB1-A2EC83DDF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D45CC568-E93D-1F59-39B1-00914128F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1A8014E7-5F9C-9C15-483B-1471D7927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Filipenses.3:7-8.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todo lo que para mí era ganancia,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lo he estimado como pérdida por amor de Cristo.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V.8.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Y aún más, yo estimo como pérdida todas las cosas en vista del incomparable valor de conocer a Cristo Jesús,</a:t>
            </a:r>
            <a:r>
              <a:rPr lang="es-ES" b="1" dirty="0">
                <a:latin typeface="Maiandra GD" panose="020E0502030308020204" pitchFamily="34" charset="0"/>
              </a:rPr>
              <a:t> mi Señor. Por Él lo he perdido todo, y lo considero como basura a fin de ganar a Cristo,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D8A656F-1AD5-6066-2326-D4D9F70C8D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11" y="1417637"/>
            <a:ext cx="3676192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10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8415B-0512-084F-CF2A-FC75A8DB3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47E3490-5383-51BB-7D41-172F1C34B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EAD680C-85B2-BEC5-F9FE-71BE7FED0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60" y="5316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9554ADBD-097A-BBEB-2FDF-B13F6E058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BD982550-EB7B-C755-F78A-A203971C0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Desechemos esta actitud de altivez, de soberbia que nos llevara a la perdición eterna.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Ya que Dios aborrece la soberbia.</a:t>
            </a:r>
          </a:p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Proverbios.8:13.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El temor del SEÑOR es aborrecer el mal. 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El orgullo, la arrogancia,</a:t>
            </a:r>
            <a:r>
              <a:rPr lang="es-ES" sz="2800" b="1" dirty="0">
                <a:latin typeface="Maiandra GD" panose="020E0502030308020204" pitchFamily="34" charset="0"/>
              </a:rPr>
              <a:t> el mal camino Y la boca perversa, 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yo aborrezco.</a:t>
            </a:r>
            <a:r>
              <a:rPr lang="es-ES" sz="2800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Apartémonos de ella, ya que Dios está en contra de los soberbios y los conoce de lejos.</a:t>
            </a:r>
          </a:p>
          <a:p>
            <a:pPr marL="0" indent="0">
              <a:buNone/>
            </a:pPr>
            <a:endParaRPr lang="es-ES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D722724-2FDD-B204-12D2-6D461F7911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7"/>
            <a:ext cx="3707904" cy="543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54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6032B-E40F-94B3-2833-F158C52ED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5D66177-D330-F579-98E5-CB39A3E71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DE55C00-C854-A1C6-CF7D-4D7E520FB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CD7382A7-E38B-BD66-D4CE-EE1F08EBC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E4058631-5C2B-357B-ECEE-BFDE88AB2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fontScale="92500" lnSpcReduction="10000"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Lo mismo hicieron los discípulos de Jesús.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Mateo.19:27.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Entonces Pedro le respondió: «Mira, nosotros lo hemos dejado todo</a:t>
            </a:r>
            <a:r>
              <a:rPr lang="es-ES" b="1" dirty="0">
                <a:latin typeface="Maiandra GD" panose="020E0502030308020204" pitchFamily="34" charset="0"/>
              </a:rPr>
              <a:t> y te hemos seguido; ¿qué, pues, recibiremos?».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Lucas.5:10-11.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lo mismo les sucedió también a Jacobo y a Juan, hijos de Zebedeo, que eran socios de Simón. Y Jesús dijo a Simón: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«No temas; desde ahora serás pescador de hombres».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68E8A64-4B48-9AB3-2696-D18E68AB2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7"/>
            <a:ext cx="3707904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00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82F09-664F-F541-4BA7-FE92FA4AB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C570446-E648-50E9-859C-CD68689CA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911F16D-C90C-1139-1CFB-BD267F0B0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D80AD2D7-86CC-2079-1330-1950BEC93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933EE64B-CE42-8015-DF3D-276F45084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V.11.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después de traer las barcas a tierra,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dejándolo todo, siguieron a Jesús.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Lucas.5:27-28.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Después de esto, Jesús salió y se fijó en un recaudador de impuestos llamado Leví,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sentado en la oficina de los tributos, y le dijo: «Sígueme».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Le siguieron dejaron todo.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V.28.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2A9A3F8-B0C7-33E7-24CE-3C00E7507C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00" y="1417637"/>
            <a:ext cx="3719304" cy="5440361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786740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6EED5-79F2-4395-FAE8-36D248B6F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62C1CB3-D15A-FEF8-1233-5DE0A40FE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7DA26C7-786D-10DC-5E4D-69EA25F7A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F0F8EB4A-13A4-F295-EFD2-B82B61443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ES" b="1" u="sng" dirty="0"/>
            </a:b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E9D3F735-28D6-9B42-04ED-853C91876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Y él, dejándolo todo,</a:t>
            </a:r>
            <a:r>
              <a:rPr lang="es-ES" b="1" dirty="0">
                <a:latin typeface="Maiandra GD" panose="020E0502030308020204" pitchFamily="34" charset="0"/>
              </a:rPr>
              <a:t> se levantó y lo seguía.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Nada de lo que hayamos dejado por Cristo, es más valioso que la vida eterna, nada se compara con ella.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Recibiremos 100 veces más.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Mateo.19:29.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»Y todo el que haya dejado casas, o hermanos, o hermanas, o padre, o madre, o hijos o tierras por Mi nombre,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recibirá cien veces más, y heredará la vida eterna.</a:t>
            </a:r>
          </a:p>
          <a:p>
            <a:endParaRPr lang="es-ES" b="1" dirty="0">
              <a:latin typeface="Maiandra GD" panose="020E0502030308020204" pitchFamily="34" charset="0"/>
            </a:endParaRP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CFBF12F-448B-EBA7-AF7A-7D63A9462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9" y="1417637"/>
            <a:ext cx="3696504" cy="5440361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33832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59FB0-3FBC-78EE-0108-EFBDCB412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3762E62-399A-8BBE-C2CE-A51B761A2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26DCB3B-22C3-28DF-022C-B501A80CF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73E182A2-77EA-66B1-FACE-C6A7F2762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543CD2F3-C407-10BB-8191-02FF516D2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La actitud de los nueve ingratos.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Una actitud de no ser agradecidos con Dios. 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Lucas.17:11-19.</a:t>
            </a:r>
            <a:r>
              <a:rPr lang="es-NI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Aconteció que mientras Jesús iba camino a Jerusalén,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pasaba entre Samaria y Galilea,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V.12.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al entrar en cierta aldea, le salieron al encuentro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diez hombres leprosos,</a:t>
            </a:r>
            <a:r>
              <a:rPr lang="es-ES" b="1" dirty="0">
                <a:latin typeface="Maiandra GD" panose="020E0502030308020204" pitchFamily="34" charset="0"/>
              </a:rPr>
              <a:t> que se pararon a distancia,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V.13.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1EB3D99-D8AB-4608-7C20-9F674C7E3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7"/>
            <a:ext cx="3676192" cy="5440361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4178155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CD629-4796-EC8A-11E5-09FE4A9C8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D06C803-E314-ACF7-E2E4-44392921B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AB85442-C7DD-90AA-41EC-2A0763A57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66B609B3-E53D-BAA7-12E4-C2256AB90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FFBE7738-88F7-4F9A-CB65-F87803397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y gritaron: «¡Jesús, Maestro!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¡Ten misericordia de nosotros!».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V.14.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Él los vio, les dijo: «Vayan y muéstrense a los sacerdotes».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Y sucedió que mientras iban, quedaron limpios.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V.15.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Entonces uno de ellos, al ver que había sido sanado,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se volvió glorificando a Dios en alta voz.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E85A14D-FAEE-5BD4-904E-1B7F75076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12" y="1417637"/>
            <a:ext cx="3676192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96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3E741-4B2B-8F0F-9038-692C27441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280FCDC-5980-0B6A-87EF-1CEBB0B27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FED386B-4C5A-855C-33D2-8F632E6D5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894046B5-7627-7AB4-73E4-C9A64529A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BE5132A9-8220-4711-83A2-C2E05D057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V.16.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Cayó sobre su rostro a los pies de Jesús,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y le dio gracias; y este era samaritano.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V.17.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Jesús le preguntó: «¿No fueron diez los que quedaron limpios?</a:t>
            </a:r>
            <a:r>
              <a:rPr lang="es-ES" b="1" dirty="0">
                <a:latin typeface="Maiandra GD" panose="020E0502030308020204" pitchFamily="34" charset="0"/>
              </a:rPr>
              <a:t> Y los otros nueve, ¿dónde están?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V.18.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»¿No hubo ninguno que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regresara a dar gloria a Dios,</a:t>
            </a:r>
            <a:r>
              <a:rPr lang="es-ES" b="1" dirty="0">
                <a:latin typeface="Maiandra GD" panose="020E0502030308020204" pitchFamily="34" charset="0"/>
              </a:rPr>
              <a:t> excepto este extranjero?». 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3A00F0D-71B5-0219-8204-9CF3923A9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312" y="1417638"/>
            <a:ext cx="3728216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83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98269-27B4-33AF-764D-DD5D87FCA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C1ACE8E-BE68-1EE4-139C-58D2BA52B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D8BAB12-6421-0E9F-EAE7-683680548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B59BBF74-8799-5410-4A1E-A87776C11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D9C7F194-606F-55D4-42FD-A6965456C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V.19.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Entonces le dijo: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99FF"/>
                </a:highlight>
                <a:latin typeface="Maiandra GD" panose="020E0502030308020204" pitchFamily="34" charset="0"/>
              </a:rPr>
              <a:t>«Levántate y vete; tu fe te ha sanado».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Solo uno de nueve regresos a dar gracias a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Lamentablemente está actitud esta en algunos de los hermanos en la iglesia.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ingratitud es pecado.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I Tesalonicenses.5:18.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99"/>
                </a:highlight>
                <a:latin typeface="Maiandra GD" panose="020E0502030308020204" pitchFamily="34" charset="0"/>
              </a:rPr>
              <a:t>Den gracias en todo,</a:t>
            </a:r>
            <a:r>
              <a:rPr lang="es-ES" b="1" dirty="0">
                <a:latin typeface="Maiandra GD" panose="020E0502030308020204" pitchFamily="34" charset="0"/>
              </a:rPr>
              <a:t> porque esta es la voluntad de Dios para ustedes en Cristo Jesús. </a:t>
            </a:r>
          </a:p>
          <a:p>
            <a:endParaRPr lang="es-ES" b="1" dirty="0">
              <a:latin typeface="Maiandra GD" panose="020E0502030308020204" pitchFamily="34" charset="0"/>
            </a:endParaRP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A139A8B-E126-B1A6-A9CC-42E1844E0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417638"/>
            <a:ext cx="3707904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99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5FBB9-A910-BEFC-5D2A-1436311AF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C2686AC-C9A2-1C89-95AA-AC601D65F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256DAC3-1DEF-4D6A-CD1F-935376E90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15CB76BD-8D31-C41A-A388-F1EEF5303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BBB66FC2-2860-0540-11F3-D107C416C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 lnSpcReduction="10000"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Muchos lamentablemente somos mal agradecidos con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Hebreos.12:28.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lo cual, puesto que recibimos un reino que es inconmovible,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demostremos gratitud,</a:t>
            </a:r>
            <a:r>
              <a:rPr lang="es-ES" b="1" dirty="0">
                <a:latin typeface="Maiandra GD" panose="020E0502030308020204" pitchFamily="34" charset="0"/>
              </a:rPr>
              <a:t> mediante la cual ofrezcamos a Dios un servicio aceptable con temor y reverencia; 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¿Cuántos estamos dando gracias a Dios?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2F6F86B-DA15-1704-93EC-F957C9E9C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8"/>
            <a:ext cx="3676192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2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A9409-792E-D506-185D-966F6A489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0CF627F-573A-D043-E45C-1C8C6668A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A7D2A92-0FB4-4718-1608-80A3D3E4B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505C23E6-AFB6-8D3B-DCEE-3EACB6865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FB4BA514-913C-30BA-4BB2-AFDE27A97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Todo lo que hagamos debemos dar gracias a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Colosenses.3:17.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todo lo que hagan, de palabra o de hecho, háganlo todo en el nombre del Señor Jesús,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dando gracias por medio de Él a Dios el Padre.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Efesios.5:20.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Den siempre gracias por todo,</a:t>
            </a:r>
            <a:r>
              <a:rPr lang="es-ES" b="1" dirty="0">
                <a:latin typeface="Maiandra GD" panose="020E0502030308020204" pitchFamily="34" charset="0"/>
              </a:rPr>
              <a:t> en el nombre de nuestro Señor Jesucristo, a Dios, el Padre.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FFDA349-647D-2857-EA3E-D51368763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8"/>
            <a:ext cx="3676192" cy="54403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65892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EA309-DE3E-74CF-0DBF-D551621C1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53C5154-035F-D3B2-7329-A06976C18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BC6A2D-5CC5-55B2-7960-D8F48636C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2" y="0"/>
            <a:ext cx="9132600" cy="1420491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B3E6E6BC-4607-7502-DC44-E22F979E0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u="sng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IGLESIA DEBE DE EVITAR LAS SIGUENTES ACTITUDES:</a:t>
            </a:r>
            <a:br>
              <a:rPr lang="es-NI" dirty="0"/>
            </a:br>
            <a:endParaRPr lang="es-NI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E2C0CFAB-169B-FA22-ACEA-AA3336962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417638"/>
            <a:ext cx="5436096" cy="5440362"/>
          </a:xfrm>
        </p:spPr>
        <p:txBody>
          <a:bodyPr>
            <a:normAutofit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Hermanos abandonemos la ingratitud en nuestra vida.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Seamos siempre agradecidos con Dios, Él nos bendice con muchas bendiciones siempre.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66"/>
                </a:highlight>
                <a:latin typeface="Maiandra GD" panose="020E0502030308020204" pitchFamily="34" charset="0"/>
              </a:rPr>
              <a:t>Efesios.1:3.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Bendito sea el Dios y Padre de nuestro Señor Jesucristo,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que nos ha bendecido con toda bendición espiritual</a:t>
            </a:r>
            <a:r>
              <a:rPr lang="es-ES" b="1" dirty="0">
                <a:latin typeface="Maiandra GD" panose="020E0502030308020204" pitchFamily="34" charset="0"/>
              </a:rPr>
              <a:t> en los lugares celestiales en Cristo.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hace salir su sol y la lluvia.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E0D06CF-EF49-E15E-7383-5C7DBD882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" y="1417638"/>
            <a:ext cx="3676192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71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926</TotalTime>
  <Words>15054</Words>
  <Application>Microsoft Office PowerPoint</Application>
  <PresentationFormat>Presentación en pantalla (4:3)</PresentationFormat>
  <Paragraphs>1113</Paragraphs>
  <Slides>188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188</vt:i4>
      </vt:variant>
    </vt:vector>
  </HeadingPairs>
  <TitlesOfParts>
    <vt:vector size="193" baseType="lpstr">
      <vt:lpstr>Arial</vt:lpstr>
      <vt:lpstr>Calibri</vt:lpstr>
      <vt:lpstr>Calibri Light</vt:lpstr>
      <vt:lpstr>Maiandra GD</vt:lpstr>
      <vt:lpstr>Tema de Office</vt:lpstr>
      <vt:lpstr> ACTITUDES QUE NO DEBEN ESTAR EN LA IGLESIA. </vt:lpstr>
      <vt:lpstr> INTRODUCCIÓN: </vt:lpstr>
      <vt:lpstr>  LA IGLESIA DEBE DE EVITAR LAS SIGUENTES ACTITUDES:  </vt:lpstr>
      <vt:lpstr>  LA IGLESIA DEBE DE EVITAR LAS SIGUENTES ACTITUDES:  </vt:lpstr>
      <vt:lpstr>  EL ESPIRITU DE DIOTREFES.  </vt:lpstr>
      <vt:lpstr>  LA IGLESIA DEBE DE EVITAR LAS SIGUENTES ACTITUDES:  </vt:lpstr>
      <vt:lpstr>  LA IGLESIA DEBE DE EVITAR LAS SIGUENTES ACTITUDES:  </vt:lpstr>
      <vt:lpstr>  LA IGLESIA DEBE DE EVITAR LAS SIGUENTES ACTITUDES:  </vt:lpstr>
      <vt:lpstr>  LA IGLESIA DEBE DE EVITAR LAS SIGUENTES ACTITUDES:  </vt:lpstr>
      <vt:lpstr>  LA IGLESIA DEBE DE EVITAR LAS SIGUENTES ACTITUDES:  </vt:lpstr>
      <vt:lpstr>  LA IGLESIA DEBE DE EVITAR LAS SIGUENTES ACTITUDES:  </vt:lpstr>
      <vt:lpstr>  LA IGLESIA DEBE DE EVITAR LAS SIGUENTES ACTITUDES:  </vt:lpstr>
      <vt:lpstr>  LA IGLESIA DEBE DE EVITAR LAS SIGUENTES ACTITUDES:  </vt:lpstr>
      <vt:lpstr> LA IGLESIA DEBE DE EVITAR LAS SIGUENTES ACTITUDES: </vt:lpstr>
      <vt:lpstr>  LA IGLESIA DEBE DE EVITAR LAS SIGUENTES ACTITUDES:  </vt:lpstr>
      <vt:lpstr>  LA IGLESIA DEBE DE EVITAR LAS SIGUENTES ACTITUDES:  </vt:lpstr>
      <vt:lpstr>  LA IGLESIA DEBE DE EVITAR LAS SIGUENTES ACTITUDES:  </vt:lpstr>
      <vt:lpstr>  LA IGLESIA DEBE DE EVITAR LAS SIGUENTES ACTITUDES:  </vt:lpstr>
      <vt:lpstr>  LA IGLESIA DEBE DE EVITAR LAS SIGUENTES ACTITUDES:  </vt:lpstr>
      <vt:lpstr>  LA IGLESIA DEBE DE EVITAR LAS SIGUENTES ACTITUDES:  </vt:lpstr>
      <vt:lpstr>  LA IGLESIA DEBE DE EVITAR LAS SIGUENTES ACTITUDES:  </vt:lpstr>
      <vt:lpstr>  LA IGLESIA DEBE DE EVITAR LAS SIGUENTES ACTITUDES: 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 LA IGLESIA DEBE DE EVITAR LAS SIGUENTES ACTITUDES:  </vt:lpstr>
      <vt:lpstr>  LA IGLESIA DEBE DE EVITAR LAS SIGUENTES ACTITUDES:  </vt:lpstr>
      <vt:lpstr>  LA IGLESIA DEBE DE EVITAR LAS SIGUENTES ACTITUDES:  </vt:lpstr>
      <vt:lpstr>  LA IGLESIA DEBE DE EVITAR LAS SIGUENTES ACTITUDES:  </vt:lpstr>
      <vt:lpstr>  LA IGLESIA DEBE DE EVITAR LAS SIGUENTES ACTITUDES:  </vt:lpstr>
      <vt:lpstr>  LA IGLESIA DEBE DE EVITAR LAS SIGUENTES ACTITUDES:  </vt:lpstr>
      <vt:lpstr>  LA IGLESIA DEBE DE EVITAR LAS SIGUENTES ACTITUDES:  </vt:lpstr>
      <vt:lpstr>  LA IGLESIA DEBE DE EVITAR LAS SIGUENTES ACTITUDES:  </vt:lpstr>
      <vt:lpstr>  LA IGLESIA DEBE DE EVITAR LAS SIGUENTES ACTITUDES:  </vt:lpstr>
      <vt:lpstr>  LA IGLESIA DEBE DE EVITAR LAS SIGUENTES ACTITUDES:  </vt:lpstr>
      <vt:lpstr>  LA IGLESIA DEBE DE EVITAR LAS SIGUENTES ACTITUDES: 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 LA IGLESIA DEBE DE EVITAR LAS SIGUENTES ACTITUDES:  </vt:lpstr>
      <vt:lpstr>  LA IGLESIA DEBE DE EVITAR LAS SIGUENTES ACTITUDES:  </vt:lpstr>
      <vt:lpstr>  LA IGLESIA DEBE DE EVITAR LAS SIGUENTES ACTITUDES:  </vt:lpstr>
      <vt:lpstr> LA IGLESIA DEBE DE EVITAR LAS SIGUENTES ACTITUDES: </vt:lpstr>
      <vt:lpstr> LA IGLESIA DEBE DE EVITAR LAS SIGUENTES ACTITUDES: </vt:lpstr>
      <vt:lpstr> LA IGLESIA DEBE DE EVITAR LAS SIGUENTES ACTITUDES: </vt:lpstr>
      <vt:lpstr>  LA IGLESIA DEBE DE EVITAR LAS SIGUENTES ACTITUDES:  </vt:lpstr>
      <vt:lpstr>  LA IGLESIA DEBE DE EVITAR LAS SIGUENTES ACTITUDES:  </vt:lpstr>
      <vt:lpstr>  LA IGLESIA DEBE DE EVITAR LAS SIGUENTES ACTITUDES:  </vt:lpstr>
      <vt:lpstr>  LA IGLESIA DEBE DE EVITAR LAS SIGUENTES ACTITUDES:  </vt:lpstr>
      <vt:lpstr>  LA IGLESIA DEBE DE EVITAR LAS SIGUENTES ACTITUDES:  </vt:lpstr>
      <vt:lpstr>  LA IGLESIA DEBE DE EVITAR LAS SIGUENTES ACTITUDES:  </vt:lpstr>
      <vt:lpstr>  LA IGLESIA DEBE DE EVITAR LAS SIGUENTES ACTITUDES:  </vt:lpstr>
      <vt:lpstr>  LA IGLESIA DEBE DE EVITAR LAS SIGUENTES ACTITUDES:  </vt:lpstr>
      <vt:lpstr>  LA IGLESIA DEBE DE EVITAR LAS SIGUENTES ACTITUDES: 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 LA IGLESIA DEBE DE EVITAR LAS SIGUENTES ACTITUDES:  </vt:lpstr>
      <vt:lpstr>  LA IGLESIA DEBE DE EVITAR LAS SIGUENTES ACTITUDES:  </vt:lpstr>
      <vt:lpstr>  LA IGLESIA DEBE DE EVITAR LAS SIGUENTES ACTITUDES: 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 LA IGLESIA DEBE DE EVITAR LAS SIGUENTES ACTITUDES:  </vt:lpstr>
      <vt:lpstr>  LA IGLESIA DEBE DE EVITAR LAS SIGUENTES ACTITUDES:  </vt:lpstr>
      <vt:lpstr> LA IGLESIA DEBE DE EVITAR LAS SIGUENTES ACTITUDES: </vt:lpstr>
      <vt:lpstr> LA IGLESIA DEBE DE EVITAR LAS SIGUENTES ACTITUDES: </vt:lpstr>
      <vt:lpstr> LA IGLESIA DEBE DE EVITAR LAS SIGUENTES ACTITUDES: </vt:lpstr>
      <vt:lpstr>LA IGLESIA DEBE DE EVITAR LAS SIGUENTES ACTITUDES:</vt:lpstr>
      <vt:lpstr> LA IGLESIA DEBE DE EVITAR LAS SIGUENTES ACTITUDES: </vt:lpstr>
      <vt:lpstr> LA IGLESIA DEBE DE EVITAR LAS SIGUENTES ACTITUDES: </vt:lpstr>
      <vt:lpstr> LA IGLESIA DEBE DE EVITAR LAS SIGUENTES ACTITUDES: </vt:lpstr>
      <vt:lpstr>  LA IGLESIA DEBE DE EVITAR LAS SIGUENTES ACTITUDES:  </vt:lpstr>
      <vt:lpstr>  LA IGLESIA DEBE DE EVITAR LAS SIGUENTES ACTITUDES:  </vt:lpstr>
      <vt:lpstr>  LA IGLESIA DEBE DE EVITAR LAS SIGUENTES ACTITUDES:  </vt:lpstr>
      <vt:lpstr>  LA IGLESIA DEBE DE EVITAR LAS SIGUENTES ACTITUDES:  </vt:lpstr>
      <vt:lpstr>  LA IGLESIA DEBE DE EVITAR LAS SIGUENTES ACTITUDES: 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 LA IGLESIA DEBE DE EVITAR LAS SIGUENTES ACTITUDES:  </vt:lpstr>
      <vt:lpstr>  LA IGLESIA DEBE DE EVITAR LAS SIGUENTES ACTITUDES:  </vt:lpstr>
      <vt:lpstr>  LA IGLESIA DEBE DE EVITAR LAS SIGUENTES ACTITUDES:  </vt:lpstr>
      <vt:lpstr>  LA IGLESIA DEBE DE EVITAR LAS SIGUENTES ACTITUDES:  </vt:lpstr>
      <vt:lpstr>  LA IGLESIA DEBE DE EVITAR LAS SIGUENTES ACTITUDES: 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LA IGLESIA DEBE DE EVITAR LAS SIGUENTES ACTITUDES: </vt:lpstr>
      <vt:lpstr> CONCLUSIÓN: </vt:lpstr>
      <vt:lpstr> CONCLUSIÓN: </vt:lpstr>
      <vt:lpstr> CONCLUSIÓN: 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ACTITUDES QUE NO DEBEN ESTAR EN LA IGLESIA. </dc:title>
  <dc:creator>MARIO MORENO</dc:creator>
  <cp:lastModifiedBy>MARIO MORENO</cp:lastModifiedBy>
  <cp:revision>28</cp:revision>
  <dcterms:created xsi:type="dcterms:W3CDTF">2024-02-26T22:29:50Z</dcterms:created>
  <dcterms:modified xsi:type="dcterms:W3CDTF">2024-03-05T22:38:56Z</dcterms:modified>
</cp:coreProperties>
</file>