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6" r:id="rId22"/>
    <p:sldId id="277" r:id="rId23"/>
    <p:sldId id="278" r:id="rId24"/>
    <p:sldId id="279" r:id="rId25"/>
    <p:sldId id="281" r:id="rId26"/>
    <p:sldId id="285" r:id="rId27"/>
    <p:sldId id="284" r:id="rId28"/>
    <p:sldId id="283" r:id="rId29"/>
    <p:sldId id="282" r:id="rId30"/>
    <p:sldId id="280" r:id="rId31"/>
    <p:sldId id="286" r:id="rId32"/>
    <p:sldId id="287" r:id="rId33"/>
    <p:sldId id="288" r:id="rId34"/>
    <p:sldId id="289" r:id="rId35"/>
    <p:sldId id="291" r:id="rId36"/>
    <p:sldId id="290" r:id="rId37"/>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9900CC"/>
    <a:srgbClr val="FF3399"/>
    <a:srgbClr val="FFCCFF"/>
    <a:srgbClr val="6600CC"/>
    <a:srgbClr val="CC00FF"/>
    <a:srgbClr val="FF33C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9FD15-F20D-2E7D-7CF0-FACE497293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AFA46D19-DBC3-79BF-D8D7-5E3DB3741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60EB4704-4744-08C4-EA70-BF1924536CF4}"/>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5" name="Marcador de pie de página 4">
            <a:extLst>
              <a:ext uri="{FF2B5EF4-FFF2-40B4-BE49-F238E27FC236}">
                <a16:creationId xmlns:a16="http://schemas.microsoft.com/office/drawing/2014/main" id="{90624103-05B4-F09D-A325-E0E30B1AD227}"/>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7F7E190-755D-08FC-C57D-A1ECBD7FB611}"/>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392915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FF9B82-69AC-54CB-06FD-9420C55CF9F9}"/>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129BE304-AEDF-103D-2C22-E97790D5B9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938DFE40-7E58-14B9-CA7C-E9E749AEDEAF}"/>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5" name="Marcador de pie de página 4">
            <a:extLst>
              <a:ext uri="{FF2B5EF4-FFF2-40B4-BE49-F238E27FC236}">
                <a16:creationId xmlns:a16="http://schemas.microsoft.com/office/drawing/2014/main" id="{F4938E93-C8B6-E9E3-F4FD-B6890126EB0A}"/>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4BEEA579-5368-8014-C313-B7DFF704A881}"/>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95098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B5865DE-FC68-C4AB-09D6-0C3F50E884A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2EB1A340-98F5-4E7A-AEA8-3E8DCE3166E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7AC97B68-256D-D600-BE99-A82F39CAA500}"/>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5" name="Marcador de pie de página 4">
            <a:extLst>
              <a:ext uri="{FF2B5EF4-FFF2-40B4-BE49-F238E27FC236}">
                <a16:creationId xmlns:a16="http://schemas.microsoft.com/office/drawing/2014/main" id="{C2FF796F-97DB-DB73-C28C-3A6BA64F892D}"/>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90CC73D8-A21D-E292-6736-04E18A634490}"/>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172099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3CF90E-7A0D-E11A-B5E2-18D25401D445}"/>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A5A32EE-670E-92A1-1538-D3F80E2329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89EA16D3-5324-D292-942F-EA49772CF8A7}"/>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5" name="Marcador de pie de página 4">
            <a:extLst>
              <a:ext uri="{FF2B5EF4-FFF2-40B4-BE49-F238E27FC236}">
                <a16:creationId xmlns:a16="http://schemas.microsoft.com/office/drawing/2014/main" id="{DAF6BC4B-3252-10B7-33D7-136C4E065FC1}"/>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086E303B-5F85-0DD3-3A85-9DCF1BF3BBA5}"/>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386784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FA35D-3927-88FE-9E7A-FDA8203F76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18C41472-34CC-2860-A6BD-DC3BD64BD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2F337CE-7D89-A7D0-FDDD-A7E9DFBBE556}"/>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5" name="Marcador de pie de página 4">
            <a:extLst>
              <a:ext uri="{FF2B5EF4-FFF2-40B4-BE49-F238E27FC236}">
                <a16:creationId xmlns:a16="http://schemas.microsoft.com/office/drawing/2014/main" id="{5AA290A5-FEB8-BBCA-6B40-A21F4AD426F0}"/>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0F7A89C8-F397-41F3-4B13-B638C3214540}"/>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39218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D6641-D203-3A4E-8662-0D1571CF72B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4B5CF8E4-D543-2875-E91D-83D3061414A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2F8B8597-5D38-5690-F0B3-F0FB9090CD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E853AAED-3E27-DC8C-D625-996D03A25C3F}"/>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6" name="Marcador de pie de página 5">
            <a:extLst>
              <a:ext uri="{FF2B5EF4-FFF2-40B4-BE49-F238E27FC236}">
                <a16:creationId xmlns:a16="http://schemas.microsoft.com/office/drawing/2014/main" id="{BA13ED98-7F28-9BD7-334A-DE1D0A178B8A}"/>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4A34C756-731F-D07A-49CA-D9C4131F2590}"/>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391349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8B701-185C-25CC-1BC6-4ECC6CC3DC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59C02ACB-4EC1-22D0-2DAF-6EBE6DD14D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05E51C-0DD5-8D0F-EF7D-D6B9E02D03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F36A9A48-D212-8C8C-9971-A4D44F7C3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493D6DF-83C0-F3F4-5EC2-DC944F96E11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99A9A1B6-602A-E2AC-7FE5-903C74BE7849}"/>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8" name="Marcador de pie de página 7">
            <a:extLst>
              <a:ext uri="{FF2B5EF4-FFF2-40B4-BE49-F238E27FC236}">
                <a16:creationId xmlns:a16="http://schemas.microsoft.com/office/drawing/2014/main" id="{B549843A-C86E-D66C-94DF-37BB6AE35861}"/>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1F86FB9F-818E-7FE4-C6F7-4272ACD6C834}"/>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80403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30206-8F27-79EE-B427-F762CF8EF85E}"/>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F16E22BA-7F15-5CD9-42A5-09F12ED2544D}"/>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4" name="Marcador de pie de página 3">
            <a:extLst>
              <a:ext uri="{FF2B5EF4-FFF2-40B4-BE49-F238E27FC236}">
                <a16:creationId xmlns:a16="http://schemas.microsoft.com/office/drawing/2014/main" id="{CF1BBFCB-50A3-83A4-5D57-97E0C75AC514}"/>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D3863E66-DB4C-AD7B-4FF3-DDFA2E5D9480}"/>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123083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D67CF37-5176-BCCB-CA0B-2FDCD31603FA}"/>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3" name="Marcador de pie de página 2">
            <a:extLst>
              <a:ext uri="{FF2B5EF4-FFF2-40B4-BE49-F238E27FC236}">
                <a16:creationId xmlns:a16="http://schemas.microsoft.com/office/drawing/2014/main" id="{314BCEB6-660D-D473-B1BC-5E193153941A}"/>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D8C5C23D-5411-41A4-C6D0-B4201A6341E5}"/>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202154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B4172F-9886-9A03-8DFF-5CB5711EBC7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99133364-CC70-2F68-999B-4B9C1ECCD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995CCB63-1620-6C10-7354-5CFD01A29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AEA596-E1A1-F2BA-CAB2-12C7297733A7}"/>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6" name="Marcador de pie de página 5">
            <a:extLst>
              <a:ext uri="{FF2B5EF4-FFF2-40B4-BE49-F238E27FC236}">
                <a16:creationId xmlns:a16="http://schemas.microsoft.com/office/drawing/2014/main" id="{031CDEA4-E8D6-83B6-0358-109E7247D463}"/>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9AE2DFB8-6E9B-3826-09DC-3DE2D8583440}"/>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379732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CB4C5-4A85-AF0B-0F88-A97A69F3E2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96C844F9-4B97-A104-61CE-05E0E8F26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7024A7D5-04EE-EE38-708A-59529E543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F5F44-670E-9648-464F-0142745C6E4B}"/>
              </a:ext>
            </a:extLst>
          </p:cNvPr>
          <p:cNvSpPr>
            <a:spLocks noGrp="1"/>
          </p:cNvSpPr>
          <p:nvPr>
            <p:ph type="dt" sz="half" idx="10"/>
          </p:nvPr>
        </p:nvSpPr>
        <p:spPr/>
        <p:txBody>
          <a:bodyPr/>
          <a:lstStyle/>
          <a:p>
            <a:fld id="{06A29085-6F46-4FFC-9E88-D35B61CB637E}" type="datetimeFigureOut">
              <a:rPr lang="es-NI" smtClean="0"/>
              <a:t>1/12/2025</a:t>
            </a:fld>
            <a:endParaRPr lang="es-NI"/>
          </a:p>
        </p:txBody>
      </p:sp>
      <p:sp>
        <p:nvSpPr>
          <p:cNvPr id="6" name="Marcador de pie de página 5">
            <a:extLst>
              <a:ext uri="{FF2B5EF4-FFF2-40B4-BE49-F238E27FC236}">
                <a16:creationId xmlns:a16="http://schemas.microsoft.com/office/drawing/2014/main" id="{586AF982-120A-ED5D-94FF-199E5B3EE417}"/>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7708821D-CA77-5335-14C0-FCE1D37C5B15}"/>
              </a:ext>
            </a:extLst>
          </p:cNvPr>
          <p:cNvSpPr>
            <a:spLocks noGrp="1"/>
          </p:cNvSpPr>
          <p:nvPr>
            <p:ph type="sldNum" sz="quarter" idx="12"/>
          </p:nvPr>
        </p:nvSpPr>
        <p:spPr/>
        <p:txBody>
          <a:bodyPr/>
          <a:lstStyle/>
          <a:p>
            <a:fld id="{76AF1E51-96DC-4217-B36B-1643D4D3A375}" type="slidenum">
              <a:rPr lang="es-NI" smtClean="0"/>
              <a:t>‹Nº›</a:t>
            </a:fld>
            <a:endParaRPr lang="es-NI"/>
          </a:p>
        </p:txBody>
      </p:sp>
    </p:spTree>
    <p:extLst>
      <p:ext uri="{BB962C8B-B14F-4D97-AF65-F5344CB8AC3E}">
        <p14:creationId xmlns:p14="http://schemas.microsoft.com/office/powerpoint/2010/main" val="415770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4F124DF-4BCC-C55A-222E-B46220AFE7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ABE28430-A2AB-2479-0D80-852802F2A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44C6075E-22A4-98FA-9AB7-B0D1B54206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29085-6F46-4FFC-9E88-D35B61CB637E}" type="datetimeFigureOut">
              <a:rPr lang="es-NI" smtClean="0"/>
              <a:t>1/12/2025</a:t>
            </a:fld>
            <a:endParaRPr lang="es-NI"/>
          </a:p>
        </p:txBody>
      </p:sp>
      <p:sp>
        <p:nvSpPr>
          <p:cNvPr id="5" name="Marcador de pie de página 4">
            <a:extLst>
              <a:ext uri="{FF2B5EF4-FFF2-40B4-BE49-F238E27FC236}">
                <a16:creationId xmlns:a16="http://schemas.microsoft.com/office/drawing/2014/main" id="{4E55A20F-0D4C-4574-9D30-7C47EEBDEB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3ACA7E67-D28F-A5D2-8A70-6185A9713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F1E51-96DC-4217-B36B-1643D4D3A375}" type="slidenum">
              <a:rPr lang="es-NI" smtClean="0"/>
              <a:t>‹Nº›</a:t>
            </a:fld>
            <a:endParaRPr lang="es-NI"/>
          </a:p>
        </p:txBody>
      </p:sp>
    </p:spTree>
    <p:extLst>
      <p:ext uri="{BB962C8B-B14F-4D97-AF65-F5344CB8AC3E}">
        <p14:creationId xmlns:p14="http://schemas.microsoft.com/office/powerpoint/2010/main" val="3582795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AAF00C0-6A3E-26E1-EA0C-23FD2704083A}"/>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D6CDC750-7985-8519-FD3E-923AF18C66EA}"/>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77B80CE7-E96B-C127-738F-DA73CB0D4987}"/>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A053E34-13A5-BE53-F5DA-1407C267A40A}"/>
              </a:ext>
            </a:extLst>
          </p:cNvPr>
          <p:cNvSpPr>
            <a:spLocks noGrp="1"/>
          </p:cNvSpPr>
          <p:nvPr>
            <p:ph idx="1"/>
          </p:nvPr>
        </p:nvSpPr>
        <p:spPr>
          <a:xfrm>
            <a:off x="3736258" y="1325564"/>
            <a:ext cx="8455742" cy="5532436"/>
          </a:xfrm>
        </p:spPr>
        <p:txBody>
          <a:bodyPr>
            <a:normAutofit fontScale="92500" lnSpcReduction="10000"/>
          </a:bodyPr>
          <a:lstStyle/>
          <a:p>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INTRODUCCIÒN:</a:t>
            </a:r>
          </a:p>
          <a:p>
            <a:r>
              <a:rPr lang="es-ES" b="1" dirty="0">
                <a:latin typeface="Maiandra GD" panose="020E0502030308020204" pitchFamily="34" charset="0"/>
              </a:rPr>
              <a:t>Es un himno de alabanza que proclama la soberanía de Dios como Rey de toda la tierra, llamando a todos los pueblos a celebrarlo con júbilo y aclamación. </a:t>
            </a:r>
          </a:p>
          <a:p>
            <a:r>
              <a:rPr lang="es-ES" b="1" dirty="0">
                <a:latin typeface="Maiandra GD" panose="020E0502030308020204" pitchFamily="34" charset="0"/>
              </a:rPr>
              <a:t>Este Salmo probablemente celebra la entronización de Jesús, ya sea en un sentido literal o como un símbolo de su ascensión a su trono celestial.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Dios es Rey supremo:</a:t>
            </a:r>
            <a:r>
              <a:rPr lang="es-ES" b="1" dirty="0">
                <a:latin typeface="Maiandra GD" panose="020E0502030308020204" pitchFamily="34" charset="0"/>
              </a:rPr>
              <a:t> El Salmo comienza con una exclamación invitando a todos los pueblos a alabar a Dios, Él "Altísimo" que es un "Rey grande sobre toda la tierra".</a:t>
            </a:r>
          </a:p>
          <a:p>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Dominio sobre las naciones:</a:t>
            </a:r>
            <a:r>
              <a:rPr lang="es-ES" b="1" dirty="0">
                <a:latin typeface="Maiandra GD" panose="020E0502030308020204" pitchFamily="34" charset="0"/>
              </a:rPr>
              <a:t> Se menciona que Dios ha sometido a naciones y pueblos bajo el dominio de su pueblo elegido. Sin embargo, el enfoque principal es la soberanía universal de Dios.</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FE2A2A83-1E7B-715F-9FCC-18C911AC3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661515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AD30-FD15-A399-5A5D-CD3FDD45542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B4F41FD-0F00-7963-99A4-CF2EEEB233D6}"/>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CAC7D3C1-D5E2-E920-8F15-3601D7519742}"/>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58B519D7-F4AE-F465-CD5F-D1789904A7DB}"/>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C4B6556-06B8-6CD0-8CE5-D02C7528477F}"/>
              </a:ext>
            </a:extLst>
          </p:cNvPr>
          <p:cNvSpPr>
            <a:spLocks noGrp="1"/>
          </p:cNvSpPr>
          <p:nvPr>
            <p:ph idx="1"/>
          </p:nvPr>
        </p:nvSpPr>
        <p:spPr>
          <a:xfrm>
            <a:off x="3736258" y="1325564"/>
            <a:ext cx="8455742" cy="5532436"/>
          </a:xfrm>
        </p:spPr>
        <p:txBody>
          <a:bodyPr/>
          <a:lstStyle/>
          <a:p>
            <a:r>
              <a:rPr lang="es-ES" b="1" dirty="0">
                <a:latin typeface="Maiandra GD" panose="020E0502030308020204" pitchFamily="34" charset="0"/>
              </a:rPr>
              <a:t>“El Salmo 47 sigue de forma bastante natural al Salmo 46. El Salmo 46 se centra en la seguridad del pueblo de Dios, y señala cómo Dios los había liberado de uno de sus grandes enemigos. El salmo desafía a las naciones a observar esa liberación y quedar asombradas ante Dios. Ahora, en el Salmo 47, Dios le dice a esa misma gente: “Regocíjense y sean felices; Él Rey de Israel es también Él Rey de toda la Tierra”. </a:t>
            </a:r>
          </a:p>
          <a:p>
            <a:pPr algn="ct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Ahora Él Salmista nos da el motivo de la alabanza.</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Salmos.47:2.</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Porque el SEÑOR, el Altísimo, es digno</a:t>
            </a:r>
            <a:r>
              <a:rPr lang="es-ES" b="1" dirty="0">
                <a:latin typeface="Maiandra GD" panose="020E0502030308020204" pitchFamily="34" charset="0"/>
              </a:rPr>
              <a:t> de ser temido; Rey grande es sobre toda la tierra. </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8C97B85B-FDC0-902B-FE69-6DD482C76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1977641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7D5BB-6101-48AA-F2A7-6178E47317D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3B8885F-7277-EECE-261B-B385D7FD2635}"/>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EDC86316-C15D-AFD0-A156-42FA804F827E}"/>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D072785D-8EA9-1F7D-3D56-302322B0F2B6}"/>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B7FF28E-389B-F510-76C6-EA256CA0EB16}"/>
              </a:ext>
            </a:extLst>
          </p:cNvPr>
          <p:cNvSpPr>
            <a:spLocks noGrp="1"/>
          </p:cNvSpPr>
          <p:nvPr>
            <p:ph idx="1"/>
          </p:nvPr>
        </p:nvSpPr>
        <p:spPr>
          <a:xfrm>
            <a:off x="3736258" y="1325564"/>
            <a:ext cx="8455742" cy="5532436"/>
          </a:xfrm>
        </p:spPr>
        <p:txBody>
          <a:bodyPr/>
          <a:lstStyle/>
          <a:p>
            <a:r>
              <a:rPr lang="es-ES" b="1" dirty="0">
                <a:latin typeface="Maiandra GD" panose="020E0502030308020204" pitchFamily="34" charset="0"/>
              </a:rPr>
              <a:t>Él es un Rey grande, en el sentido de que es Él Rey de Reyes y Él monarca más grande. Su reino se extiende por toda la tierra, y Él es soberano en todo lugar.</a:t>
            </a:r>
          </a:p>
          <a:p>
            <a:r>
              <a:rPr lang="es-ES" b="1" dirty="0">
                <a:latin typeface="Maiandra GD" panose="020E0502030308020204" pitchFamily="34" charset="0"/>
              </a:rPr>
              <a:t>Cristo no sólo es Él Rey de los judíos.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Juan.19:19.</a:t>
            </a:r>
            <a:r>
              <a:rPr lang="es-ES" b="1" dirty="0">
                <a:latin typeface="Maiandra GD" panose="020E0502030308020204" pitchFamily="34" charset="0"/>
              </a:rPr>
              <a:t> </a:t>
            </a:r>
          </a:p>
          <a:p>
            <a:r>
              <a:rPr lang="es-ES" b="1" dirty="0">
                <a:latin typeface="Maiandra GD" panose="020E0502030308020204" pitchFamily="34" charset="0"/>
              </a:rPr>
              <a:t>Pilato también escribió un letrero y lo puso sobre la cruz. Y estaba escrito: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«JESÚS EL NAZARENO, EL REY DE LOS JUDÍOS».</a:t>
            </a:r>
            <a:r>
              <a:rPr lang="es-ES" b="1" dirty="0">
                <a:latin typeface="Maiandra GD" panose="020E0502030308020204" pitchFamily="34" charset="0"/>
              </a:rPr>
              <a:t> </a:t>
            </a:r>
          </a:p>
          <a:p>
            <a:r>
              <a:rPr lang="es-ES" b="1" dirty="0">
                <a:latin typeface="Maiandra GD" panose="020E0502030308020204" pitchFamily="34" charset="0"/>
              </a:rPr>
              <a:t>Sino Rey grande sobre toda la tierra y soberano.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I Timoteo.6:15.</a:t>
            </a:r>
            <a:endParaRPr lang="es-NI"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endParaRPr>
          </a:p>
        </p:txBody>
      </p:sp>
      <p:pic>
        <p:nvPicPr>
          <p:cNvPr id="9" name="Imagen 8">
            <a:extLst>
              <a:ext uri="{FF2B5EF4-FFF2-40B4-BE49-F238E27FC236}">
                <a16:creationId xmlns:a16="http://schemas.microsoft.com/office/drawing/2014/main" id="{F06F7DED-22A0-8B70-04AE-71480105F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4027436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BAD88-93E9-8EEC-0D97-DBF01085D08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415B8A8-CDC2-B5C8-93AC-AE50CA03B27D}"/>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8A71C9A5-DB40-23F4-06B3-7EA6CDC967EE}"/>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11A07BB2-F105-71DD-D939-D4D9E394CA46}"/>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7D7179B-DA32-7EAE-09B6-3A554A208EEF}"/>
              </a:ext>
            </a:extLst>
          </p:cNvPr>
          <p:cNvSpPr>
            <a:spLocks noGrp="1"/>
          </p:cNvSpPr>
          <p:nvPr>
            <p:ph idx="1"/>
          </p:nvPr>
        </p:nvSpPr>
        <p:spPr>
          <a:xfrm>
            <a:off x="3736258" y="1325564"/>
            <a:ext cx="8455742" cy="5532436"/>
          </a:xfrm>
        </p:spPr>
        <p:txBody>
          <a:bodyPr>
            <a:normAutofit lnSpcReduction="10000"/>
          </a:bodyPr>
          <a:lstStyle/>
          <a:p>
            <a:r>
              <a:rPr lang="es-ES" b="1" dirty="0">
                <a:latin typeface="Maiandra GD" panose="020E0502030308020204" pitchFamily="34" charset="0"/>
              </a:rPr>
              <a:t>la cual manifestará a su debido tiempo el bienaventurado y único Soberano,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el Rey de reyes y Señor de señores;</a:t>
            </a:r>
            <a:r>
              <a:rPr lang="es-ES" b="1" dirty="0">
                <a:latin typeface="Maiandra GD" panose="020E0502030308020204" pitchFamily="34" charset="0"/>
              </a:rPr>
              <a:t> </a:t>
            </a:r>
          </a:p>
          <a:p>
            <a:r>
              <a:rPr lang="es-ES" b="1" dirty="0">
                <a:latin typeface="Maiandra GD" panose="020E0502030308020204" pitchFamily="34" charset="0"/>
              </a:rPr>
              <a:t>Él es Rey de Reyes y Señor de Señores.</a:t>
            </a:r>
          </a:p>
          <a:p>
            <a:pPr algn="ctr"/>
            <a:r>
              <a:rPr lang="es-NI"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Apocalipsis.19:16.</a:t>
            </a:r>
          </a:p>
          <a:p>
            <a:r>
              <a:rPr lang="es-ES" b="1" dirty="0">
                <a:latin typeface="Maiandra GD" panose="020E0502030308020204" pitchFamily="34" charset="0"/>
              </a:rPr>
              <a:t>En Su manto y en Su muslo tiene un nombre escrito: </a:t>
            </a:r>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«REY DE REYES Y SEÑOR DE SEÑORES».</a:t>
            </a:r>
            <a:r>
              <a:rPr lang="es-ES" b="1" dirty="0">
                <a:latin typeface="Maiandra GD" panose="020E0502030308020204" pitchFamily="34" charset="0"/>
              </a:rPr>
              <a:t> </a:t>
            </a:r>
          </a:p>
          <a:p>
            <a:r>
              <a:rPr lang="es-ES" b="1" dirty="0">
                <a:latin typeface="Maiandra GD" panose="020E0502030308020204" pitchFamily="34" charset="0"/>
              </a:rPr>
              <a:t>Jesús, representado como Él jinete del caballo blanco, tiene la autoridad suprema sobre toda la creación. </a:t>
            </a:r>
          </a:p>
          <a:p>
            <a:r>
              <a:rPr lang="es-ES" b="1" dirty="0">
                <a:latin typeface="Maiandra GD" panose="020E0502030308020204" pitchFamily="34" charset="0"/>
              </a:rPr>
              <a:t>La frase "Rey de Reyes y Señor de Señores" está inscrita en su vestidura y en su muslo para expresar esta autoridad incomparable y eterna.</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878FD50E-43D0-E3B4-6969-C35527373B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4007734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3EAF-7349-FC6A-3221-6EEDE6FB570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9F3D1738-4261-0B48-5F90-FB742B5ABFEB}"/>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D74364BE-6929-BBCA-B6BA-EA1BB942DD2E}"/>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041CECE1-E899-6302-836E-D586F1218CCE}"/>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4D37BD6-075A-A9EF-C723-C11BEBE41D2F}"/>
              </a:ext>
            </a:extLst>
          </p:cNvPr>
          <p:cNvSpPr>
            <a:spLocks noGrp="1"/>
          </p:cNvSpPr>
          <p:nvPr>
            <p:ph idx="1"/>
          </p:nvPr>
        </p:nvSpPr>
        <p:spPr>
          <a:xfrm>
            <a:off x="3736258" y="1325564"/>
            <a:ext cx="8455742" cy="5532436"/>
          </a:xfrm>
        </p:spPr>
        <p:txBody>
          <a:bodyPr/>
          <a:lstStyle/>
          <a:p>
            <a:r>
              <a:rPr lang="es-ES" b="1" dirty="0">
                <a:latin typeface="Maiandra GD" panose="020E0502030308020204" pitchFamily="34" charset="0"/>
              </a:rPr>
              <a:t>Él Dios todo poderoso.</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Apocalipsis.1:8.</a:t>
            </a:r>
          </a:p>
          <a:p>
            <a:r>
              <a:rPr lang="es-ES" b="1" dirty="0">
                <a:latin typeface="Maiandra GD" panose="020E0502030308020204" pitchFamily="34" charset="0"/>
              </a:rPr>
              <a:t>«Yo soy el Alfa y la Omega», dice el Señor Dios, «el que es y que era y que ha de venir, </a:t>
            </a:r>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el Todopoderoso».</a:t>
            </a:r>
            <a:r>
              <a:rPr lang="es-ES" b="1" dirty="0">
                <a:latin typeface="Maiandra GD" panose="020E0502030308020204" pitchFamily="34" charset="0"/>
              </a:rPr>
              <a:t> </a:t>
            </a:r>
          </a:p>
          <a:p>
            <a:r>
              <a:rPr lang="es-NI" b="1" dirty="0">
                <a:latin typeface="Maiandra GD" panose="020E0502030308020204" pitchFamily="34" charset="0"/>
              </a:rPr>
              <a:t>Jesús reina hasta el fin del mundo.</a:t>
            </a:r>
          </a:p>
          <a:p>
            <a:r>
              <a:rPr lang="es-NI" b="1" dirty="0">
                <a:latin typeface="Maiandra GD" panose="020E0502030308020204" pitchFamily="34" charset="0"/>
              </a:rPr>
              <a:t>Su poder es ilimitado.</a:t>
            </a:r>
          </a:p>
          <a:p>
            <a:r>
              <a:rPr lang="es-NI" b="1" dirty="0">
                <a:latin typeface="Maiandra GD" panose="020E0502030308020204" pitchFamily="34" charset="0"/>
              </a:rPr>
              <a:t>Su autoridad está en todo lugar, no está limitada a un pais, sino en el cielo y la tierra.</a:t>
            </a:r>
          </a:p>
          <a:p>
            <a:r>
              <a:rPr lang="es-NI" b="1" dirty="0">
                <a:latin typeface="Maiandra GD" panose="020E0502030308020204" pitchFamily="34" charset="0"/>
              </a:rPr>
              <a:t>Que gran bendición es ser siervo de este gran Rey de Reyes.</a:t>
            </a:r>
          </a:p>
        </p:txBody>
      </p:sp>
      <p:pic>
        <p:nvPicPr>
          <p:cNvPr id="9" name="Imagen 8">
            <a:extLst>
              <a:ext uri="{FF2B5EF4-FFF2-40B4-BE49-F238E27FC236}">
                <a16:creationId xmlns:a16="http://schemas.microsoft.com/office/drawing/2014/main" id="{22F92ABE-7218-A6EE-1EAB-A5613F480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3442930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C5CD-78D1-9217-36E3-572361B5F235}"/>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D9E3BFE-F89F-669D-19FC-BDB3D242D1DF}"/>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0E76F1EA-0567-97E3-DEFE-7A052D00512D}"/>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17F19743-467C-7DA6-6AB2-E9E55C2A2C9D}"/>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AA1FA72B-3224-9109-74DE-0F2E715B6CB9}"/>
              </a:ext>
            </a:extLst>
          </p:cNvPr>
          <p:cNvSpPr>
            <a:spLocks noGrp="1"/>
          </p:cNvSpPr>
          <p:nvPr>
            <p:ph idx="1"/>
          </p:nvPr>
        </p:nvSpPr>
        <p:spPr>
          <a:xfrm>
            <a:off x="3736258" y="1325564"/>
            <a:ext cx="8455742"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El cuidado especial de Dios hacia Sus escogidos.</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Salmos.49:3-4.</a:t>
            </a:r>
          </a:p>
          <a:p>
            <a:r>
              <a:rPr lang="es-ES" b="1" u="sng" dirty="0">
                <a:effectLst>
                  <a:outerShdw blurRad="38100" dist="38100" dir="2700000" algn="tl">
                    <a:srgbClr val="000000">
                      <a:alpha val="43137"/>
                    </a:srgbClr>
                  </a:outerShdw>
                </a:effectLst>
                <a:highlight>
                  <a:srgbClr val="FFCCFF"/>
                </a:highlight>
                <a:latin typeface="Maiandra GD" panose="020E0502030308020204" pitchFamily="34" charset="0"/>
              </a:rPr>
              <a:t>Él somete pueblos debajo de nosotros,</a:t>
            </a:r>
            <a:r>
              <a:rPr lang="es-ES" b="1" dirty="0">
                <a:latin typeface="Maiandra GD" panose="020E0502030308020204" pitchFamily="34" charset="0"/>
              </a:rPr>
              <a:t> Y naciones bajo nuestros pies. </a:t>
            </a:r>
          </a:p>
          <a:p>
            <a:r>
              <a:rPr lang="es-ES" b="1" dirty="0">
                <a:latin typeface="Maiandra GD" panose="020E0502030308020204" pitchFamily="34" charset="0"/>
              </a:rPr>
              <a:t>Sin duda, Él Salmista sabía que este gran Rey sería Él Mesías; sin embargo, veía hacia el futuro, a la esperanza del Mesías. </a:t>
            </a:r>
          </a:p>
          <a:p>
            <a:r>
              <a:rPr lang="es-ES" b="1" dirty="0">
                <a:latin typeface="Maiandra GD" panose="020E0502030308020204" pitchFamily="34" charset="0"/>
              </a:rPr>
              <a:t>Nosotros vemos hacia atrás al cumplimiento de la promesa de enviar al Mesías, cumplida en Jesucristo. </a:t>
            </a:r>
          </a:p>
          <a:p>
            <a:r>
              <a:rPr lang="es-ES" b="1" dirty="0">
                <a:latin typeface="Maiandra GD" panose="020E0502030308020204" pitchFamily="34" charset="0"/>
              </a:rPr>
              <a:t>Él es Él gran Rey que gobernará la tierra y subyugará a las naciones, otorgando a los cristianos el estatus de superpotencia en la era venidera.</a:t>
            </a:r>
          </a:p>
        </p:txBody>
      </p:sp>
      <p:pic>
        <p:nvPicPr>
          <p:cNvPr id="9" name="Imagen 8">
            <a:extLst>
              <a:ext uri="{FF2B5EF4-FFF2-40B4-BE49-F238E27FC236}">
                <a16:creationId xmlns:a16="http://schemas.microsoft.com/office/drawing/2014/main" id="{B2813829-D6AC-6DCB-9472-F64EF5FCB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36791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E8D8E-DCE0-1862-6A8D-836362B6BF9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D3C474D-6D28-0EA1-0920-E608EF6B0DBC}"/>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59D3914C-D9D0-7F02-DA5C-88980F2A04E9}"/>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16CCC67D-B751-0562-EA3C-CC875AE2EC68}"/>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1B3DA85-7A19-E1E2-9800-7E134B38C447}"/>
              </a:ext>
            </a:extLst>
          </p:cNvPr>
          <p:cNvSpPr>
            <a:spLocks noGrp="1"/>
          </p:cNvSpPr>
          <p:nvPr>
            <p:ph idx="1"/>
          </p:nvPr>
        </p:nvSpPr>
        <p:spPr>
          <a:xfrm>
            <a:off x="3736258" y="1325564"/>
            <a:ext cx="8455742"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Efesios.1:22-23.</a:t>
            </a:r>
          </a:p>
          <a:p>
            <a:r>
              <a:rPr lang="es-ES" b="1" u="sng" dirty="0">
                <a:solidFill>
                  <a:schemeClr val="bg1"/>
                </a:solidFill>
                <a:effectLst>
                  <a:outerShdw blurRad="38100" dist="38100" dir="2700000" algn="tl">
                    <a:srgbClr val="000000">
                      <a:alpha val="43137"/>
                    </a:srgbClr>
                  </a:outerShdw>
                </a:effectLst>
                <a:highlight>
                  <a:srgbClr val="9966FF"/>
                </a:highlight>
                <a:latin typeface="Maiandra GD" panose="020E0502030308020204" pitchFamily="34" charset="0"/>
              </a:rPr>
              <a:t>Y todo lo sometió bajo Sus pies,</a:t>
            </a:r>
            <a:r>
              <a:rPr lang="es-ES" b="1" dirty="0">
                <a:latin typeface="Maiandra GD" panose="020E0502030308020204" pitchFamily="34" charset="0"/>
              </a:rPr>
              <a:t> y a Él lo dio por cabeza sobre todas las cosas a la iglesia, </a:t>
            </a:r>
          </a:p>
          <a:p>
            <a:r>
              <a:rPr lang="es-ES" b="1" dirty="0">
                <a:latin typeface="Maiandra GD" panose="020E0502030308020204" pitchFamily="34" charset="0"/>
              </a:rPr>
              <a:t>Cristo como la cabeza, sobre todo, sometiendo todas las cosas bajo su autoridad, y esto se hace para el beneficio de la iglesia. </a:t>
            </a:r>
          </a:p>
          <a:p>
            <a:r>
              <a:rPr lang="es-ES" b="1" dirty="0">
                <a:latin typeface="Maiandra GD" panose="020E0502030308020204" pitchFamily="34" charset="0"/>
              </a:rPr>
              <a:t>En resumen, Cristo tiene la autoridad suprema sobre toda la creación, y su reinado es fundamental para el propósito y funcionamiento de la iglesia, que es su cuerpo en la tierra. </a:t>
            </a:r>
          </a:p>
          <a:p>
            <a:pPr algn="ctr"/>
            <a:r>
              <a:rPr lang="es-ES" b="1" dirty="0">
                <a:solidFill>
                  <a:schemeClr val="bg1"/>
                </a:solidFill>
                <a:highlight>
                  <a:srgbClr val="FF3399"/>
                </a:highlight>
                <a:latin typeface="Maiandra GD" panose="020E0502030308020204" pitchFamily="34" charset="0"/>
              </a:rPr>
              <a:t>V.23.</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la cual es Su cuerpo,</a:t>
            </a:r>
            <a:r>
              <a:rPr lang="es-ES" b="1" dirty="0">
                <a:latin typeface="Maiandra GD" panose="020E0502030308020204" pitchFamily="34" charset="0"/>
              </a:rPr>
              <a:t> la plenitud de Aquel que lo llena todo en todo. </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ADA154B5-5DF3-FFB7-5065-52CEC6B26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078884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F7D83-ED0E-0486-BEE5-E47D1CAF357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139A32EA-73CF-A599-E4D5-78CEB208691D}"/>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5C367199-880B-3D7B-C7B8-2E6BA2D7422B}"/>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F2F62294-A380-12F7-8D61-1596E2BAF849}"/>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33A6402-BB0A-40F2-5EE1-F1A48FA27A4B}"/>
              </a:ext>
            </a:extLst>
          </p:cNvPr>
          <p:cNvSpPr>
            <a:spLocks noGrp="1"/>
          </p:cNvSpPr>
          <p:nvPr>
            <p:ph idx="1"/>
          </p:nvPr>
        </p:nvSpPr>
        <p:spPr>
          <a:xfrm>
            <a:off x="3736258" y="1325564"/>
            <a:ext cx="8455742" cy="5532436"/>
          </a:xfrm>
        </p:spPr>
        <p:txBody>
          <a:bodyPr/>
          <a:lstStyle/>
          <a:p>
            <a:r>
              <a:rPr lang="es-ES" b="1" dirty="0">
                <a:latin typeface="Maiandra GD" panose="020E0502030308020204" pitchFamily="34" charset="0"/>
              </a:rPr>
              <a:t>Cristo es la cabeza de la iglesia, y la iglesia, como su cuerpo, está completa y llena de Él. </a:t>
            </a:r>
          </a:p>
          <a:p>
            <a:r>
              <a:rPr lang="es-ES" b="1" dirty="0">
                <a:latin typeface="Maiandra GD" panose="020E0502030308020204" pitchFamily="34" charset="0"/>
              </a:rPr>
              <a:t>Cristo llena la iglesia con sus dones, gracias y su Espíritu, haciendo que sea un reflejo de Él en la tierra.</a:t>
            </a:r>
          </a:p>
          <a:p>
            <a:r>
              <a:rPr lang="es-ES" b="1" dirty="0">
                <a:latin typeface="Maiandra GD" panose="020E0502030308020204" pitchFamily="34" charset="0"/>
              </a:rPr>
              <a:t>Como el cuerpo es la "plenitud" de la cabeza, la iglesia completa a Cristo y es llena por Él. </a:t>
            </a:r>
          </a:p>
          <a:p>
            <a:r>
              <a:rPr lang="es-ES" b="1" dirty="0">
                <a:latin typeface="Maiandra GD" panose="020E0502030308020204" pitchFamily="34" charset="0"/>
              </a:rPr>
              <a:t>Él es la cabeza y la iglesia su cuerpo que refleja su presencia y función en el mundo.</a:t>
            </a:r>
          </a:p>
          <a:p>
            <a:pPr algn="ct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Él nos elige nuestra herencia.</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Salmos.47:4.</a:t>
            </a:r>
          </a:p>
        </p:txBody>
      </p:sp>
      <p:pic>
        <p:nvPicPr>
          <p:cNvPr id="9" name="Imagen 8">
            <a:extLst>
              <a:ext uri="{FF2B5EF4-FFF2-40B4-BE49-F238E27FC236}">
                <a16:creationId xmlns:a16="http://schemas.microsoft.com/office/drawing/2014/main" id="{AFE687EF-ADA6-E00C-CE49-EA7422B34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794225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46A6-221A-9D3C-5C4E-1EA92D29712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0682DE31-8517-8D32-7150-79A8A741F4D6}"/>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9E9050EB-52A2-1C25-FC39-55EB5573BC63}"/>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AECB4C8F-E124-B1EB-C975-E03B4758DA63}"/>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05D40B7-FCD5-FCD0-9061-F494C87E0CED}"/>
              </a:ext>
            </a:extLst>
          </p:cNvPr>
          <p:cNvSpPr>
            <a:spLocks noGrp="1"/>
          </p:cNvSpPr>
          <p:nvPr>
            <p:ph idx="1"/>
          </p:nvPr>
        </p:nvSpPr>
        <p:spPr>
          <a:xfrm>
            <a:off x="3736258" y="1325564"/>
            <a:ext cx="8455742" cy="5532436"/>
          </a:xfrm>
        </p:spPr>
        <p:txBody>
          <a:bodyPr>
            <a:normAutofit/>
          </a:bodyPr>
          <a:lstStyle/>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Él nos escoge nuestra heredad,</a:t>
            </a:r>
            <a:r>
              <a:rPr lang="es-ES" b="1" dirty="0">
                <a:latin typeface="Maiandra GD" panose="020E0502030308020204" pitchFamily="34" charset="0"/>
              </a:rPr>
              <a:t> La gloria de Jacob a quien Él ama. (Selah) </a:t>
            </a:r>
          </a:p>
          <a:p>
            <a:r>
              <a:rPr lang="es-ES" b="1" dirty="0">
                <a:latin typeface="Maiandra GD" panose="020E0502030308020204" pitchFamily="34" charset="0"/>
              </a:rPr>
              <a:t>Él Salmista confiaba en la sabiduría y la bondad del gran Rey. Estaba feliz de permitir que Él gran Rey eligiera nuestra heredade.</a:t>
            </a:r>
          </a:p>
          <a:p>
            <a:r>
              <a:rPr lang="es-ES" b="1" dirty="0">
                <a:latin typeface="Maiandra GD" panose="020E0502030308020204" pitchFamily="34" charset="0"/>
              </a:rPr>
              <a:t>Él nos eligió en Él antes de la fundación del mundo.</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Efesios.1:4.</a:t>
            </a:r>
          </a:p>
          <a:p>
            <a:r>
              <a:rPr lang="es-ES" b="1" dirty="0">
                <a:latin typeface="Maiandra GD" panose="020E0502030308020204" pitchFamily="34" charset="0"/>
              </a:rPr>
              <a:t>Porque Dios nos escogió en Cristo antes de la fundación del mundo,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para que fuéramos santos y sin mancha delante de Él. En amor</a:t>
            </a:r>
            <a:r>
              <a:rPr lang="es-ES" b="1" dirty="0">
                <a:latin typeface="Maiandra GD" panose="020E0502030308020204" pitchFamily="34" charset="0"/>
              </a:rPr>
              <a:t> </a:t>
            </a:r>
          </a:p>
          <a:p>
            <a:r>
              <a:rPr lang="es-ES" b="1" dirty="0">
                <a:latin typeface="Maiandra GD" panose="020E0502030308020204" pitchFamily="34" charset="0"/>
              </a:rPr>
              <a:t>Él nos eligió para ser santos e irreprensibles delante de Él en amor.</a:t>
            </a:r>
          </a:p>
        </p:txBody>
      </p:sp>
      <p:pic>
        <p:nvPicPr>
          <p:cNvPr id="9" name="Imagen 8">
            <a:extLst>
              <a:ext uri="{FF2B5EF4-FFF2-40B4-BE49-F238E27FC236}">
                <a16:creationId xmlns:a16="http://schemas.microsoft.com/office/drawing/2014/main" id="{DA409379-0EA5-D59C-6835-9682BDFF4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423012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D2435-5720-5053-7EE9-14421A6A9C0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08B485B-CFA1-7488-C830-6EB3FB5ECC59}"/>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138B5B83-4CC5-F7BA-6371-5E907EFEC686}"/>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EBCAFEE0-1719-46B0-4975-3E898FC7B2CC}"/>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8F7CAAA-7242-D0A5-BE73-3F828C1A257E}"/>
              </a:ext>
            </a:extLst>
          </p:cNvPr>
          <p:cNvSpPr>
            <a:spLocks noGrp="1"/>
          </p:cNvSpPr>
          <p:nvPr>
            <p:ph idx="1"/>
          </p:nvPr>
        </p:nvSpPr>
        <p:spPr>
          <a:xfrm>
            <a:off x="3736258" y="1325564"/>
            <a:ext cx="8455742" cy="5532436"/>
          </a:xfrm>
        </p:spPr>
        <p:txBody>
          <a:bodyPr/>
          <a:lstStyle/>
          <a:p>
            <a:r>
              <a:rPr lang="es-ES" b="1" dirty="0">
                <a:latin typeface="Maiandra GD" panose="020E0502030308020204" pitchFamily="34" charset="0"/>
              </a:rPr>
              <a:t>Él nos eligió para ser adoptados como hijos en Su familia.</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Efesios.1:5.</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nos predestinó para adopción como hijos</a:t>
            </a:r>
            <a:r>
              <a:rPr lang="es-ES" b="1" dirty="0">
                <a:latin typeface="Maiandra GD" panose="020E0502030308020204" pitchFamily="34" charset="0"/>
              </a:rPr>
              <a:t> para sí mediante Jesucristo, conforme a la buena intención de Su voluntad, </a:t>
            </a:r>
          </a:p>
          <a:p>
            <a:r>
              <a:rPr lang="es-ES" b="1" dirty="0">
                <a:latin typeface="Maiandra GD" panose="020E0502030308020204" pitchFamily="34" charset="0"/>
              </a:rPr>
              <a:t>En Él tenemos herencia.</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Efesios.1:11.</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También en Él hemos obtenido herencia,</a:t>
            </a:r>
            <a:r>
              <a:rPr lang="es-ES" b="1" dirty="0">
                <a:latin typeface="Maiandra GD" panose="020E0502030308020204" pitchFamily="34" charset="0"/>
              </a:rPr>
              <a:t> habiendo sido predestinados según el propósito de Aquel que obra todas las cosas conforme al consejo de Su voluntad, </a:t>
            </a:r>
          </a:p>
          <a:p>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6BC348C2-1301-0B44-767B-4ADCDE531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3364186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7C707-47AE-D5C6-0E7B-3C928DD4558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5D597BFC-9D85-DCF8-84CC-351BA9C80AFF}"/>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9E35CE0C-18E5-D5BA-F96A-2EDF57AEC895}"/>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AD7CC7A8-156E-07DF-4EB1-D7C1CB306144}"/>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F648D9C-6593-D493-BAF1-416F9C615687}"/>
              </a:ext>
            </a:extLst>
          </p:cNvPr>
          <p:cNvSpPr>
            <a:spLocks noGrp="1"/>
          </p:cNvSpPr>
          <p:nvPr>
            <p:ph idx="1"/>
          </p:nvPr>
        </p:nvSpPr>
        <p:spPr>
          <a:xfrm>
            <a:off x="3736258" y="1325564"/>
            <a:ext cx="8455742" cy="5532436"/>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La hermosura de Jacob, al cual amó:</a:t>
            </a:r>
            <a:r>
              <a:rPr lang="es-ES" b="1" dirty="0">
                <a:latin typeface="Maiandra GD" panose="020E0502030308020204" pitchFamily="34" charset="0"/>
              </a:rPr>
              <a:t> Esto explica por qué podemos estar en paz con la heredad que Él escoge para nosotros. </a:t>
            </a:r>
          </a:p>
          <a:p>
            <a:r>
              <a:rPr lang="es-ES" b="1" dirty="0">
                <a:latin typeface="Maiandra GD" panose="020E0502030308020204" pitchFamily="34" charset="0"/>
              </a:rPr>
              <a:t>Sabemos que por amor a Jesús y porque estamos en Él, Dios es con nosotros y no contra nosotros. </a:t>
            </a:r>
          </a:p>
          <a:p>
            <a:r>
              <a:rPr lang="es-ES" b="1" dirty="0">
                <a:latin typeface="Maiandra GD" panose="020E0502030308020204" pitchFamily="34" charset="0"/>
              </a:rPr>
              <a:t>Él nos ama como Sus elegidos; porque Él nos eligió, estamos felices de permitirle que elija nuestras heredades.</a:t>
            </a:r>
          </a:p>
          <a:p>
            <a:r>
              <a:rPr lang="es-ES" b="1" u="sng" dirty="0">
                <a:solidFill>
                  <a:schemeClr val="bg1"/>
                </a:solidFill>
                <a:effectLst>
                  <a:outerShdw blurRad="38100" dist="38100" dir="2700000" algn="tl">
                    <a:srgbClr val="000000">
                      <a:alpha val="43137"/>
                    </a:srgbClr>
                  </a:outerShdw>
                </a:effectLst>
                <a:highlight>
                  <a:srgbClr val="9966FF"/>
                </a:highlight>
                <a:latin typeface="Maiandra GD" panose="020E0502030308020204" pitchFamily="34" charset="0"/>
              </a:rPr>
              <a:t>“La Tierra Santa es llamada ‘la excelencia de Jacob’</a:t>
            </a:r>
            <a:r>
              <a:rPr lang="es-ES" b="1" dirty="0">
                <a:latin typeface="Maiandra GD" panose="020E0502030308020204" pitchFamily="34" charset="0"/>
              </a:rPr>
              <a:t> o ‘el orgullo de Jacob’ por su belleza y la excelencia y variedad de sus producciones.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Deuteronomio.8:7-9.</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5C1E5EC0-FD47-6DF4-99B3-812B3BBCA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896524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DD9CB-D0EB-55E9-2B49-39918515033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856B916-5A4B-8DA6-E678-8F6B4996BA0F}"/>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9EEE538B-B2AC-8B0E-1CE9-C75C9606A4B2}"/>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2D957512-EA9A-02CA-C2E7-9A6EF6CA69A2}"/>
              </a:ext>
            </a:extLst>
          </p:cNvPr>
          <p:cNvSpPr>
            <a:spLocks noGrp="1"/>
          </p:cNvSpPr>
          <p:nvPr>
            <p:ph type="title"/>
          </p:nvPr>
        </p:nvSpPr>
        <p:spPr>
          <a:xfrm>
            <a:off x="0" y="0"/>
            <a:ext cx="12192000" cy="1325563"/>
          </a:xfrm>
        </p:spPr>
        <p:txBody>
          <a:bodyPr>
            <a:noAutofit/>
          </a:bodyPr>
          <a:lstStyle/>
          <a:p>
            <a:pPr algn="ctr"/>
            <a:r>
              <a:rPr lang="es-ES" sz="9600" b="1" u="sng" dirty="0">
                <a:effectLst>
                  <a:outerShdw blurRad="38100" dist="38100" dir="2700000" algn="tl">
                    <a:srgbClr val="000000">
                      <a:alpha val="43137"/>
                    </a:srgbClr>
                  </a:outerShdw>
                </a:effectLst>
                <a:latin typeface="Maiandra GD" panose="020E0502030308020204" pitchFamily="34" charset="0"/>
              </a:rPr>
              <a:t>INTRODUCCIÒN:</a:t>
            </a:r>
            <a:endParaRPr lang="es-NI" sz="9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04629031-0827-C0D5-D2FC-FEAABF474194}"/>
              </a:ext>
            </a:extLst>
          </p:cNvPr>
          <p:cNvSpPr>
            <a:spLocks noGrp="1"/>
          </p:cNvSpPr>
          <p:nvPr>
            <p:ph idx="1"/>
          </p:nvPr>
        </p:nvSpPr>
        <p:spPr>
          <a:xfrm>
            <a:off x="3736258" y="1325564"/>
            <a:ext cx="8455742" cy="5532436"/>
          </a:xfrm>
        </p:spPr>
        <p:txBody>
          <a:bodyPr/>
          <a:lstStyle/>
          <a:p>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Ascensión triunfal:</a:t>
            </a:r>
            <a:r>
              <a:rPr lang="es-ES" b="1" dirty="0">
                <a:latin typeface="Maiandra GD" panose="020E0502030308020204" pitchFamily="34" charset="0"/>
              </a:rPr>
              <a:t> El Salmo describe a Dios ascendiendo al trono entre gritos de alegría y sonidos de trompetas, una imagen que se asocia con la coronación y la victoria.</a:t>
            </a:r>
          </a:p>
          <a:p>
            <a:r>
              <a:rPr lang="es-ES" b="1" u="sng" dirty="0">
                <a:solidFill>
                  <a:schemeClr val="bg1"/>
                </a:solidFill>
                <a:effectLst>
                  <a:outerShdw blurRad="38100" dist="38100" dir="2700000" algn="tl">
                    <a:srgbClr val="000000">
                      <a:alpha val="43137"/>
                    </a:srgbClr>
                  </a:outerShdw>
                </a:effectLst>
                <a:highlight>
                  <a:srgbClr val="9966FF"/>
                </a:highlight>
                <a:latin typeface="Maiandra GD" panose="020E0502030308020204" pitchFamily="34" charset="0"/>
              </a:rPr>
              <a:t>Promesa de bendición universal:</a:t>
            </a:r>
            <a:r>
              <a:rPr lang="es-ES" b="1" dirty="0">
                <a:latin typeface="Maiandra GD" panose="020E0502030308020204" pitchFamily="34" charset="0"/>
              </a:rPr>
              <a:t> A través del Rey de Israel, se cumple la promesa de que todas las naciones serán bendecidas. </a:t>
            </a:r>
          </a:p>
          <a:p>
            <a:r>
              <a:rPr lang="es-ES" b="1" dirty="0">
                <a:latin typeface="Maiandra GD" panose="020E0502030308020204" pitchFamily="34" charset="0"/>
              </a:rPr>
              <a:t>El Salmo anticipa que los príncipes del mundo se reunirán para servir a Dios.</a:t>
            </a:r>
          </a:p>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Unidad bajo Dios:</a:t>
            </a:r>
            <a:r>
              <a:rPr lang="es-ES" b="1" dirty="0">
                <a:latin typeface="Maiandra GD" panose="020E0502030308020204" pitchFamily="34" charset="0"/>
              </a:rPr>
              <a:t> La visión es que todos los pueblos se conviertan en un solo pueblo, el "pueblo del Dios de Abraham".</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8C8FCC92-8B8D-6E21-31FD-3B4A1E903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365845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FF4CF-8DA2-39AF-A016-0A27E1815F8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919D0F35-D3CB-5DB7-A326-77A072E9FE7B}"/>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7E04CDC5-6CF1-6927-DA04-15796A608F97}"/>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B3E6DC05-54FA-94A1-5185-D056EBE6C5C9}"/>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7623205-6F79-CE20-4096-0BF88C0B05C0}"/>
              </a:ext>
            </a:extLst>
          </p:cNvPr>
          <p:cNvSpPr>
            <a:spLocks noGrp="1"/>
          </p:cNvSpPr>
          <p:nvPr>
            <p:ph idx="1"/>
          </p:nvPr>
        </p:nvSpPr>
        <p:spPr>
          <a:xfrm>
            <a:off x="3736258" y="1325564"/>
            <a:ext cx="8455742" cy="5532436"/>
          </a:xfrm>
        </p:spPr>
        <p:txBody>
          <a:bodyPr/>
          <a:lstStyle/>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Porque el SEÑOR tu Dios te trae a una tierra buena,</a:t>
            </a:r>
            <a:r>
              <a:rPr lang="es-ES" b="1" dirty="0">
                <a:latin typeface="Maiandra GD" panose="020E0502030308020204" pitchFamily="34" charset="0"/>
              </a:rPr>
              <a:t> a una tierra de corrientes de aguas, de fuentes y manantiales que fluyen por valles y colinas;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V.8.</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una tierra de trigo y cebada,</a:t>
            </a:r>
            <a:r>
              <a:rPr lang="es-ES" b="1" dirty="0">
                <a:latin typeface="Maiandra GD" panose="020E0502030308020204" pitchFamily="34" charset="0"/>
              </a:rPr>
              <a:t> de viñas, higueras y granados; una tierra de aceite de oliva y miel;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V.9.</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una tierra donde comerás el pan sin escasez, donde nada te faltará;</a:t>
            </a:r>
            <a:r>
              <a:rPr lang="es-ES" b="1" dirty="0">
                <a:latin typeface="Maiandra GD" panose="020E0502030308020204" pitchFamily="34" charset="0"/>
              </a:rPr>
              <a:t> una tierra cuyas piedras son hierro, y de cuyos montes puedes sacar cobre. </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C5DF5107-26C5-55F7-0B5C-2E2EC32FD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668525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A5167-E434-1546-6386-953F5EE6403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BE3C42E-CA3F-D4D2-568E-8A03A1089983}"/>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C59819B3-1986-C6E5-F676-9E2790B3C696}"/>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2592BAD3-0487-E2FA-D752-6F63493E6A95}"/>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4D659FF-E840-B496-88BA-A85E427CE835}"/>
              </a:ext>
            </a:extLst>
          </p:cNvPr>
          <p:cNvSpPr>
            <a:spLocks noGrp="1"/>
          </p:cNvSpPr>
          <p:nvPr>
            <p:ph idx="1"/>
          </p:nvPr>
        </p:nvSpPr>
        <p:spPr>
          <a:xfrm>
            <a:off x="3736258" y="1325564"/>
            <a:ext cx="8455742" cy="5532436"/>
          </a:xfrm>
        </p:spPr>
        <p:txBody>
          <a:bodyPr>
            <a:normAutofit fontScale="92500"/>
          </a:bodyPr>
          <a:lstStyle/>
          <a:p>
            <a:pPr algn="ct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Un llamado a alabar al Rey de toda la tierra.</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Salmos.47:5.</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Dios ha ascendido entre aclamaciones,</a:t>
            </a:r>
            <a:r>
              <a:rPr lang="es-ES" b="1" dirty="0">
                <a:latin typeface="Maiandra GD" panose="020E0502030308020204" pitchFamily="34" charset="0"/>
              </a:rPr>
              <a:t> El SEÑOR, al son de trompeta. </a:t>
            </a:r>
          </a:p>
          <a:p>
            <a:r>
              <a:rPr lang="es-ES" b="1" dirty="0">
                <a:latin typeface="Maiandra GD" panose="020E0502030308020204" pitchFamily="34" charset="0"/>
              </a:rPr>
              <a:t>Se refiere a la ascensión de Cristo al trono celestial, donde fue coronado como Rey de toda la tierra. </a:t>
            </a:r>
          </a:p>
          <a:p>
            <a:r>
              <a:rPr lang="es-ES" b="1" dirty="0">
                <a:latin typeface="Maiandra GD" panose="020E0502030308020204" pitchFamily="34" charset="0"/>
              </a:rPr>
              <a:t>El versículo celebra la entronización de Dios con júbilo y un sonido de trompeta, una imagen de triunfo y adoración que anticipa la segunda venida de Cristo. </a:t>
            </a:r>
          </a:p>
          <a:p>
            <a:r>
              <a:rPr lang="es-ES" b="1" dirty="0">
                <a:latin typeface="Maiandra GD" panose="020E0502030308020204" pitchFamily="34" charset="0"/>
              </a:rPr>
              <a:t>En el mundo del antiguo Israel, la trompeta hacía el sonido más fuerte y claro; era el sonido de la victoria. </a:t>
            </a:r>
          </a:p>
          <a:p>
            <a:r>
              <a:rPr lang="es-ES" b="1" dirty="0">
                <a:latin typeface="Maiandra GD" panose="020E0502030308020204" pitchFamily="34" charset="0"/>
              </a:rPr>
              <a:t>Para honrar a Dios clara y fuertemente por Su victoria a nuestro favor, se escucha el sonido de trompeta.</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6B3ADC7F-A3CA-AA56-E10A-66487B191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20508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B8B90-635C-FC87-CFCF-0EA45DBF3E7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90F93F8-0145-6539-D95A-4C39CF4118A5}"/>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F24F2AFC-6B00-5C9D-37D0-038540DB5361}"/>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BB30D479-4E6C-DDEA-DEB8-53F48F02E842}"/>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78E3F125-3ED8-A420-BF0C-393FF92E5FD9}"/>
              </a:ext>
            </a:extLst>
          </p:cNvPr>
          <p:cNvSpPr>
            <a:spLocks noGrp="1"/>
          </p:cNvSpPr>
          <p:nvPr>
            <p:ph idx="1"/>
          </p:nvPr>
        </p:nvSpPr>
        <p:spPr>
          <a:xfrm>
            <a:off x="3736258" y="1325564"/>
            <a:ext cx="8455742" cy="5532436"/>
          </a:xfrm>
        </p:spPr>
        <p:txBody>
          <a:bodyPr>
            <a:normAutofit fontScale="92500" lnSpcReduction="10000"/>
          </a:bodyPr>
          <a:lstStyle/>
          <a:p>
            <a:pPr algn="ct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El llamado a la alabanza y la razón de la misma.</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Salmos.47:6-7.</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Canten alabanzas a Dios, canten alabanzas;</a:t>
            </a:r>
            <a:r>
              <a:rPr lang="es-ES" b="1" dirty="0">
                <a:latin typeface="Maiandra GD" panose="020E0502030308020204" pitchFamily="34" charset="0"/>
              </a:rPr>
              <a:t> Canten alabanzas a nuestro Rey, canten alabanzas. </a:t>
            </a:r>
          </a:p>
          <a:p>
            <a:r>
              <a:rPr lang="es-ES" b="1" dirty="0">
                <a:latin typeface="Maiandra GD" panose="020E0502030308020204" pitchFamily="34" charset="0"/>
              </a:rPr>
              <a:t>Es una exhortación a la adoración constante y alegre a Dios como nuestro Rey Supremo.</a:t>
            </a:r>
          </a:p>
          <a:p>
            <a:r>
              <a:rPr lang="es-ES" b="1" dirty="0">
                <a:latin typeface="Maiandra GD" panose="020E0502030308020204" pitchFamily="34" charset="0"/>
              </a:rPr>
              <a:t>Cantad: En este contexto, esto es casi una orden. Es un mandato apropiado a la luz de la gloria del Rey de toda la tierra. </a:t>
            </a:r>
          </a:p>
          <a:p>
            <a:r>
              <a:rPr lang="es-ES" b="1" dirty="0">
                <a:latin typeface="Maiandra GD" panose="020E0502030308020204" pitchFamily="34" charset="0"/>
              </a:rPr>
              <a:t>Cantad: “Es una sola palabra en hebreo, con un impacto más rápido y alegre”.</a:t>
            </a:r>
          </a:p>
          <a:p>
            <a:r>
              <a:rPr lang="es-ES" b="1" dirty="0">
                <a:latin typeface="Maiandra GD" panose="020E0502030308020204" pitchFamily="34" charset="0"/>
              </a:rPr>
              <a:t>“Esta palabra se repite cuatro veces en este breve versículo, y muestra a la vez la seriedad y la felicidad del pueblo. </a:t>
            </a:r>
          </a:p>
        </p:txBody>
      </p:sp>
      <p:pic>
        <p:nvPicPr>
          <p:cNvPr id="9" name="Imagen 8">
            <a:extLst>
              <a:ext uri="{FF2B5EF4-FFF2-40B4-BE49-F238E27FC236}">
                <a16:creationId xmlns:a16="http://schemas.microsoft.com/office/drawing/2014/main" id="{EC5A65B7-2ABA-447A-9714-56E48FDD2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315394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ADD80-99AB-2CE2-125C-B66E8ABCC52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8AD6215D-E92E-E285-9774-49075E444C0B}"/>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823AF90C-7CD1-6765-620D-3AF8F628F08A}"/>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C21B40FC-9C0D-1B7D-9EC4-9C03E787319C}"/>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20DFC38-FE1C-D3E8-BE11-522B85E6F72A}"/>
              </a:ext>
            </a:extLst>
          </p:cNvPr>
          <p:cNvSpPr>
            <a:spLocks noGrp="1"/>
          </p:cNvSpPr>
          <p:nvPr>
            <p:ph idx="1"/>
          </p:nvPr>
        </p:nvSpPr>
        <p:spPr>
          <a:xfrm>
            <a:off x="3736258" y="1325564"/>
            <a:ext cx="8455742" cy="5532436"/>
          </a:xfrm>
        </p:spPr>
        <p:txBody>
          <a:bodyPr>
            <a:normAutofit lnSpcReduction="10000"/>
          </a:bodyPr>
          <a:lstStyle/>
          <a:p>
            <a:r>
              <a:rPr lang="es-ES" b="1" dirty="0">
                <a:latin typeface="Maiandra GD" panose="020E0502030308020204" pitchFamily="34" charset="0"/>
              </a:rPr>
              <a:t>Son palabras de júbilo y triunfo. Siente tu obligación para con Dios; expresándolo en acción de gracias”. </a:t>
            </a:r>
          </a:p>
          <a:p>
            <a:r>
              <a:rPr lang="es-ES" b="1" dirty="0">
                <a:latin typeface="Maiandra GD" panose="020E0502030308020204" pitchFamily="34" charset="0"/>
              </a:rPr>
              <a:t>De la misma manera en el Nuevo Testamento se nos manda a cantar.</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Efesios.5:19.</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Hablen entre ustedes con salmos, himnos y cantos espirituales,</a:t>
            </a:r>
            <a:r>
              <a:rPr lang="es-ES" b="1" dirty="0">
                <a:latin typeface="Maiandra GD" panose="020E0502030308020204" pitchFamily="34" charset="0"/>
              </a:rPr>
              <a:t> cantando y alabando con su corazón al Señor.</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Hebreos.13:15.</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Por tanto, ofrezcamos continuamente mediante Él, sacrificio de alabanza a Dios,</a:t>
            </a:r>
            <a:r>
              <a:rPr lang="es-ES" b="1" dirty="0">
                <a:latin typeface="Maiandra GD" panose="020E0502030308020204" pitchFamily="34" charset="0"/>
              </a:rPr>
              <a:t> es decir, el fruto de labios que confiesan Su nombre. </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2D5A8666-9D6A-560E-1162-B807D885E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891194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FDC6F-820A-C22D-A49A-48FAC51BD4C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8666A63-89BD-EC36-A971-213727EED1A7}"/>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6DFB6FEE-CD99-0F5E-3BA3-102896D49585}"/>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7FA4FC64-4545-73B0-ACA6-B0014BED3824}"/>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E15B1E4-231B-020D-E5C3-A7F2C3AEBF93}"/>
              </a:ext>
            </a:extLst>
          </p:cNvPr>
          <p:cNvSpPr>
            <a:spLocks noGrp="1"/>
          </p:cNvSpPr>
          <p:nvPr>
            <p:ph idx="1"/>
          </p:nvPr>
        </p:nvSpPr>
        <p:spPr>
          <a:xfrm>
            <a:off x="3736258" y="1325564"/>
            <a:ext cx="8455742"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Colosenses.3:16.</a:t>
            </a:r>
          </a:p>
          <a:p>
            <a:r>
              <a:rPr lang="es-ES" b="1" dirty="0">
                <a:latin typeface="Maiandra GD" panose="020E0502030308020204" pitchFamily="34" charset="0"/>
              </a:rPr>
              <a:t>Que la palabra de Cristo habite en abundancia en ustedes, </a:t>
            </a: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con toda sabiduría enseñándose y amonestándose unos a otros con salmos, himnos y canciones espirituales, cantando a Dios</a:t>
            </a:r>
            <a:r>
              <a:rPr lang="es-ES" b="1" dirty="0">
                <a:latin typeface="Maiandra GD" panose="020E0502030308020204" pitchFamily="34" charset="0"/>
              </a:rPr>
              <a:t> con acción de gracias en sus corazones. </a:t>
            </a:r>
          </a:p>
          <a:p>
            <a:pPr algn="ct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Se nos da la razón porque alabarlo.</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Salmos.47:7.</a:t>
            </a:r>
          </a:p>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Porque Dios es Rey de toda la tierra;</a:t>
            </a:r>
            <a:r>
              <a:rPr lang="es-ES" b="1" dirty="0">
                <a:latin typeface="Maiandra GD" panose="020E0502030308020204" pitchFamily="34" charset="0"/>
              </a:rPr>
              <a:t> Canten alabanzas con armonioso salmo. </a:t>
            </a:r>
          </a:p>
          <a:p>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"Cantad alabanzas con entendimiento":</a:t>
            </a:r>
            <a:r>
              <a:rPr lang="es-ES" b="1" dirty="0">
                <a:latin typeface="Maiandra GD" panose="020E0502030308020204" pitchFamily="34" charset="0"/>
              </a:rPr>
              <a:t> Esta frase llama a una adoración intencional y reflexiva, no a una simple repetición mecánica de palabras. </a:t>
            </a:r>
          </a:p>
        </p:txBody>
      </p:sp>
      <p:pic>
        <p:nvPicPr>
          <p:cNvPr id="9" name="Imagen 8">
            <a:extLst>
              <a:ext uri="{FF2B5EF4-FFF2-40B4-BE49-F238E27FC236}">
                <a16:creationId xmlns:a16="http://schemas.microsoft.com/office/drawing/2014/main" id="{3845BDC5-2303-C14A-B641-76ED8BDC1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1931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EC09D-BEC3-CB3F-8479-519440EF7E3E}"/>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2D89C9F-82E3-6C82-8687-D39D97F3A962}"/>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09A69DBA-7268-C867-38FD-36532E3A9607}"/>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507DF5A9-4220-7177-90F5-89B5C058B2B8}"/>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686D4587-CF1C-D03F-EEFB-DE547310B15B}"/>
              </a:ext>
            </a:extLst>
          </p:cNvPr>
          <p:cNvSpPr>
            <a:spLocks noGrp="1"/>
          </p:cNvSpPr>
          <p:nvPr>
            <p:ph idx="1"/>
          </p:nvPr>
        </p:nvSpPr>
        <p:spPr>
          <a:xfrm>
            <a:off x="3736258" y="1325564"/>
            <a:ext cx="8455742" cy="5532436"/>
          </a:xfrm>
        </p:spPr>
        <p:txBody>
          <a:bodyPr>
            <a:normAutofit fontScale="92500"/>
          </a:bodyPr>
          <a:lstStyle/>
          <a:p>
            <a:r>
              <a:rPr lang="es-ES" b="1" dirty="0">
                <a:latin typeface="Maiandra GD" panose="020E0502030308020204" pitchFamily="34" charset="0"/>
              </a:rPr>
              <a:t>Implica que debemos cantar con el conocimiento de la Palabra de Dios, con una comprensión de su naturaleza y acciones, y con una mente que piensa activamente en Él. </a:t>
            </a:r>
          </a:p>
          <a:p>
            <a:r>
              <a:rPr lang="es-ES" b="1" dirty="0">
                <a:latin typeface="Maiandra GD" panose="020E0502030308020204" pitchFamily="34" charset="0"/>
              </a:rPr>
              <a:t>Dios es Él Rey Soberano de toda la tierra y, por lo tanto, debemos cantarle alabanzas con entendimiento y sabiduría. </a:t>
            </a:r>
          </a:p>
          <a:p>
            <a:r>
              <a:rPr lang="es-ES" b="1" dirty="0">
                <a:latin typeface="Maiandra GD" panose="020E0502030308020204" pitchFamily="34" charset="0"/>
              </a:rPr>
              <a:t>Esta parte del versículo afirma la soberanía y autoridad universal de Dios. No solo es Él Rey de un pueblo, sino de todas las naciones y de todo lo que existe.</a:t>
            </a:r>
          </a:p>
          <a:p>
            <a:r>
              <a:rPr lang="es-ES" b="1" dirty="0">
                <a:latin typeface="Maiandra GD" panose="020E0502030308020204" pitchFamily="34" charset="0"/>
              </a:rPr>
              <a:t>Este versículo enfatiza la majestad de Dios y nos llama a una adoración consciente, meditativa y basada en el conocimiento de quién es Él y lo que ha hecho. </a:t>
            </a:r>
          </a:p>
        </p:txBody>
      </p:sp>
      <p:pic>
        <p:nvPicPr>
          <p:cNvPr id="9" name="Imagen 8">
            <a:extLst>
              <a:ext uri="{FF2B5EF4-FFF2-40B4-BE49-F238E27FC236}">
                <a16:creationId xmlns:a16="http://schemas.microsoft.com/office/drawing/2014/main" id="{0E25F997-0767-643D-2A8C-8EA656A42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3815922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72431-42D0-C99E-EB52-D3D573D9B2A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0EED75A5-A199-E287-3DDD-B58F893BEAF5}"/>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4EF0B069-CE53-777A-3142-3F537974D3DD}"/>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251AD415-0C34-041B-6997-31D8B518067F}"/>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364BB83F-F302-1715-A5B0-927EB25F53A7}"/>
              </a:ext>
            </a:extLst>
          </p:cNvPr>
          <p:cNvSpPr>
            <a:spLocks noGrp="1"/>
          </p:cNvSpPr>
          <p:nvPr>
            <p:ph idx="1"/>
          </p:nvPr>
        </p:nvSpPr>
        <p:spPr>
          <a:xfrm>
            <a:off x="3736258" y="1325564"/>
            <a:ext cx="8455742" cy="5532436"/>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I Corintios.14:15.</a:t>
            </a:r>
          </a:p>
          <a:p>
            <a:r>
              <a:rPr lang="es-ES" b="1" dirty="0">
                <a:latin typeface="Maiandra GD" panose="020E0502030308020204" pitchFamily="34" charset="0"/>
              </a:rPr>
              <a:t>Entonces ¿qué? Oraré con el espíritu, pero también oraré con el entendimiento. </a:t>
            </a:r>
            <a:r>
              <a:rPr lang="es-ES" b="1" u="sng" dirty="0">
                <a:solidFill>
                  <a:schemeClr val="bg1"/>
                </a:solidFill>
                <a:effectLst>
                  <a:outerShdw blurRad="38100" dist="38100" dir="2700000" algn="tl">
                    <a:srgbClr val="000000">
                      <a:alpha val="43137"/>
                    </a:srgbClr>
                  </a:outerShdw>
                </a:effectLst>
                <a:highlight>
                  <a:srgbClr val="6600CC"/>
                </a:highlight>
                <a:latin typeface="Maiandra GD" panose="020E0502030308020204" pitchFamily="34" charset="0"/>
              </a:rPr>
              <a:t>Cantaré con el espíritu, pero también cantaré con el entendimiento.</a:t>
            </a:r>
            <a:r>
              <a:rPr lang="es-ES" b="1" dirty="0">
                <a:latin typeface="Maiandra GD" panose="020E0502030308020204" pitchFamily="34" charset="0"/>
              </a:rPr>
              <a:t> </a:t>
            </a:r>
          </a:p>
          <a:p>
            <a:r>
              <a:rPr lang="es-ES" b="1" dirty="0">
                <a:latin typeface="Maiandra GD" panose="020E0502030308020204" pitchFamily="34" charset="0"/>
              </a:rPr>
              <a:t>La oración y el canto a Dios deben ser una experiencia completa, que combine la conexión espiritual (con el espíritu) con la comprensión intelectual (con el entendimiento). </a:t>
            </a:r>
          </a:p>
          <a:p>
            <a:r>
              <a:rPr lang="es-ES" b="1" dirty="0">
                <a:latin typeface="Maiandra GD" panose="020E0502030308020204" pitchFamily="34" charset="0"/>
              </a:rPr>
              <a:t>El apóstol Pablo indica que se debe orar y alabar de forma que tanto el corazón y el espíritu estén involucrados, como la mente y la razón para que sea de beneficio tanto para uno mismo como para los demás. </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B576C67F-CC17-C202-3A96-E1A8BCE46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184802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0F5A-DC44-70BE-7596-BDDA84B15B1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AB19A72-DD1C-20A9-2B74-DF4CF40406D2}"/>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41514DFE-9C5E-C82B-BC7F-E4D1DEE291ED}"/>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A3045E71-8D9F-DEF4-8D6B-D33ED4DAA041}"/>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222CA915-2885-D196-53DA-A2D0ABF45448}"/>
              </a:ext>
            </a:extLst>
          </p:cNvPr>
          <p:cNvSpPr>
            <a:spLocks noGrp="1"/>
          </p:cNvSpPr>
          <p:nvPr>
            <p:ph idx="1"/>
          </p:nvPr>
        </p:nvSpPr>
        <p:spPr>
          <a:xfrm>
            <a:off x="3736258" y="1325564"/>
            <a:ext cx="8455742"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Él es Rey de toda la tierra y las naciones.</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Salmos.47:8.</a:t>
            </a:r>
          </a:p>
          <a:p>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Dios reina sobre las naciones;</a:t>
            </a:r>
            <a:r>
              <a:rPr lang="es-ES" b="1" dirty="0">
                <a:latin typeface="Maiandra GD" panose="020E0502030308020204" pitchFamily="34" charset="0"/>
              </a:rPr>
              <a:t> Sentado está Dios en Su santo trono.</a:t>
            </a:r>
          </a:p>
          <a:p>
            <a:r>
              <a:rPr lang="es-ES" b="1" dirty="0">
                <a:latin typeface="Maiandra GD" panose="020E0502030308020204" pitchFamily="34" charset="0"/>
              </a:rPr>
              <a:t>Dios es Él Soberano Rey de todas las naciones y está sentado en su santo trono, lo que transmite un mensaje de autoridad y gobierno universal. Este versículo afirma la supremacía y santidad de Dios sobre toda la creación, sirviendo como un poderoso recordatorio de que Él tiene el control de todos los eventos y de que su reinado es justo.</a:t>
            </a:r>
          </a:p>
          <a:p>
            <a:r>
              <a:rPr lang="es-ES" b="1" dirty="0">
                <a:latin typeface="Maiandra GD" panose="020E0502030308020204" pitchFamily="34" charset="0"/>
              </a:rPr>
              <a:t>La imagen de un rey en su trono se usaba en el antiguo cercano oriente para simbolizar autoridad, poder y juicio. </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4A986BA2-9305-7A0E-1361-C19A2B4AB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1126237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C8117-3554-E0C8-20F7-1488B2BC284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04D226AF-3F86-7DB2-0B78-95927509ADBE}"/>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701C61DB-D5E9-307B-3CD2-D8C7D3C084FC}"/>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199B97A9-60D3-2398-F412-49C1BE0340C7}"/>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D8C516D0-471C-0C39-33F2-2294113C884C}"/>
              </a:ext>
            </a:extLst>
          </p:cNvPr>
          <p:cNvSpPr>
            <a:spLocks noGrp="1"/>
          </p:cNvSpPr>
          <p:nvPr>
            <p:ph idx="1"/>
          </p:nvPr>
        </p:nvSpPr>
        <p:spPr>
          <a:xfrm>
            <a:off x="3736258" y="1325564"/>
            <a:ext cx="8455742" cy="5532436"/>
          </a:xfrm>
        </p:spPr>
        <p:txBody>
          <a:bodyPr>
            <a:normAutofit lnSpcReduction="10000"/>
          </a:bodyPr>
          <a:lstStyle/>
          <a:p>
            <a:r>
              <a:rPr lang="es-ES" b="1" dirty="0">
                <a:latin typeface="Maiandra GD" panose="020E0502030308020204" pitchFamily="34" charset="0"/>
              </a:rPr>
              <a:t>En este contexto, la imagen de Dios en su trono significa que Él ejerce una autoridad suprema y un gobierno justo sobre toda la creación, enfatizando su santidad, pureza y justicia.</a:t>
            </a:r>
          </a:p>
          <a:p>
            <a:r>
              <a:rPr lang="es-ES" b="1" dirty="0">
                <a:latin typeface="Maiandra GD" panose="020E0502030308020204" pitchFamily="34" charset="0"/>
              </a:rPr>
              <a:t>Es un trono santo, donde la santidad de Dios ha sido perfectamente satisfecha por la obra de Jesús en la cruz. </a:t>
            </a:r>
          </a:p>
          <a:p>
            <a:r>
              <a:rPr lang="es-ES" b="1" dirty="0">
                <a:latin typeface="Maiandra GD" panose="020E0502030308020204" pitchFamily="34" charset="0"/>
              </a:rPr>
              <a:t>Por lo tanto, es un santo trono y un trono de gracia.</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Hebreos.4:16.</a:t>
            </a:r>
          </a:p>
          <a:p>
            <a:r>
              <a:rPr lang="es-ES" b="1" u="sng" dirty="0">
                <a:effectLst>
                  <a:outerShdw blurRad="38100" dist="38100" dir="2700000" algn="tl">
                    <a:srgbClr val="000000">
                      <a:alpha val="43137"/>
                    </a:srgbClr>
                  </a:outerShdw>
                </a:effectLst>
                <a:highlight>
                  <a:srgbClr val="FFCCFF"/>
                </a:highlight>
                <a:latin typeface="Maiandra GD" panose="020E0502030308020204" pitchFamily="34" charset="0"/>
              </a:rPr>
              <a:t>Por tanto, acerquémonos con confianza al trono de la gracia</a:t>
            </a:r>
            <a:r>
              <a:rPr lang="es-ES" b="1" dirty="0">
                <a:latin typeface="Maiandra GD" panose="020E0502030308020204" pitchFamily="34" charset="0"/>
              </a:rPr>
              <a:t> para que recibamos misericordia, y hallemos gracia para la ayuda oportuna.  </a:t>
            </a:r>
          </a:p>
        </p:txBody>
      </p:sp>
      <p:pic>
        <p:nvPicPr>
          <p:cNvPr id="9" name="Imagen 8">
            <a:extLst>
              <a:ext uri="{FF2B5EF4-FFF2-40B4-BE49-F238E27FC236}">
                <a16:creationId xmlns:a16="http://schemas.microsoft.com/office/drawing/2014/main" id="{2936C710-8F08-4F81-32E1-6DF4A3A32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689091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937D6-61C5-60D0-65FA-18DF4ADC109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2CC38775-C622-7DC6-CD1C-E001FD4569BF}"/>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2DB4FDC3-3E74-A901-8007-0C8F84737AC7}"/>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F31CF9F4-F225-9511-2147-97BE0FFCC9A2}"/>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E30B7EF6-090B-CD53-2A5D-92B81430C8D9}"/>
              </a:ext>
            </a:extLst>
          </p:cNvPr>
          <p:cNvSpPr>
            <a:spLocks noGrp="1"/>
          </p:cNvSpPr>
          <p:nvPr>
            <p:ph idx="1"/>
          </p:nvPr>
        </p:nvSpPr>
        <p:spPr>
          <a:xfrm>
            <a:off x="3736258" y="1325564"/>
            <a:ext cx="8455742" cy="5532436"/>
          </a:xfrm>
        </p:spPr>
        <p:txBody>
          <a:bodyPr>
            <a:normAutofit lnSpcReduction="10000"/>
          </a:bodyPr>
          <a:lstStyle/>
          <a:p>
            <a:r>
              <a:rPr lang="es-ES" b="1" dirty="0">
                <a:latin typeface="Maiandra GD" panose="020E0502030308020204" pitchFamily="34" charset="0"/>
              </a:rPr>
              <a:t>Cristo reina en su trono.</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Apocalipsis.11:5.</a:t>
            </a:r>
          </a:p>
          <a:p>
            <a:r>
              <a:rPr lang="es-ES" b="1" dirty="0">
                <a:latin typeface="Maiandra GD" panose="020E0502030308020204" pitchFamily="34" charset="0"/>
              </a:rPr>
              <a:t>El séptimo ángel tocó la trompeta, y hubo grandes voces en el cielo, que decían: «El reino del mundo ha venido a ser el reino de nuestro Señor y de Su Cristo.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Él reinará por los siglos de los siglos».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Apocalipsis.5:13.</a:t>
            </a:r>
          </a:p>
          <a:p>
            <a:r>
              <a:rPr lang="es-ES" b="1" dirty="0">
                <a:latin typeface="Maiandra GD" panose="020E0502030308020204" pitchFamily="34" charset="0"/>
              </a:rPr>
              <a:t>Y oí decir a toda cosa creada que está en el cielo, sobre la tierra, debajo de la tierra y en el mar, y a todas las cosas que en ellos hay: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«Al que está sentado en el trono, y al Cordero, sea la alabanza, la honra, la gloria y el dominio por los siglos de los siglos».</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CB2BE4CF-40D0-F37A-53EE-48FBEDB1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42973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4CC93-446E-3ED4-EB61-69AA06DEBA52}"/>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0219FEE-6897-8013-E71E-D875B32B4BF7}"/>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85E1A5AA-84C0-2FA6-6495-31166D017F74}"/>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E5C4CBB0-B2C5-95A6-D627-CECAF86DFE08}"/>
              </a:ext>
            </a:extLst>
          </p:cNvPr>
          <p:cNvSpPr>
            <a:spLocks noGrp="1"/>
          </p:cNvSpPr>
          <p:nvPr>
            <p:ph type="title"/>
          </p:nvPr>
        </p:nvSpPr>
        <p:spPr>
          <a:xfrm>
            <a:off x="0" y="0"/>
            <a:ext cx="12192000" cy="1325563"/>
          </a:xfrm>
        </p:spPr>
        <p:txBody>
          <a:bodyPr>
            <a:noAutofit/>
          </a:bodyPr>
          <a:lstStyle/>
          <a:p>
            <a:pPr algn="ctr"/>
            <a:r>
              <a:rPr lang="es-ES" sz="9600" b="1" u="sng" dirty="0">
                <a:effectLst>
                  <a:outerShdw blurRad="38100" dist="38100" dir="2700000" algn="tl">
                    <a:srgbClr val="000000">
                      <a:alpha val="43137"/>
                    </a:srgbClr>
                  </a:outerShdw>
                </a:effectLst>
                <a:latin typeface="Maiandra GD" panose="020E0502030308020204" pitchFamily="34" charset="0"/>
              </a:rPr>
              <a:t>INTRODUCCIÒN:</a:t>
            </a:r>
            <a:endParaRPr lang="es-NI" sz="9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1A6B0C19-0509-CEFE-821A-85CF2C3C104E}"/>
              </a:ext>
            </a:extLst>
          </p:cNvPr>
          <p:cNvSpPr>
            <a:spLocks noGrp="1"/>
          </p:cNvSpPr>
          <p:nvPr>
            <p:ph idx="1"/>
          </p:nvPr>
        </p:nvSpPr>
        <p:spPr>
          <a:xfrm>
            <a:off x="3736258" y="1325564"/>
            <a:ext cx="8455742" cy="5532436"/>
          </a:xfrm>
        </p:spPr>
        <p:txBody>
          <a:bodyPr>
            <a:normAutofit/>
          </a:bodyPr>
          <a:lstStyle/>
          <a:p>
            <a:r>
              <a:rPr lang="es-ES" b="1" dirty="0">
                <a:latin typeface="Maiandra GD" panose="020E0502030308020204" pitchFamily="34" charset="0"/>
              </a:rPr>
              <a:t>Implicaciones para los cristianos: La ascensión de Jesús se conecta con este salmo, ya que Él es Él Rey que Reina desde los cielos y sobre toda la tierra. </a:t>
            </a:r>
          </a:p>
          <a:p>
            <a:r>
              <a:rPr lang="es-ES" b="1" dirty="0">
                <a:latin typeface="Maiandra GD" panose="020E0502030308020204" pitchFamily="34" charset="0"/>
              </a:rPr>
              <a:t>Por lo tanto, la adoración de Dios se convierte en un acto de fe y reconocimiento de su majestad y su plan de salvación.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Mateo.28:18.</a:t>
            </a:r>
          </a:p>
          <a:p>
            <a:r>
              <a:rPr lang="es-ES" b="1" dirty="0">
                <a:latin typeface="Maiandra GD" panose="020E0502030308020204" pitchFamily="34" charset="0"/>
              </a:rPr>
              <a:t>Acercándose Jesús, les dijo: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«Toda autoridad me ha sido dada en el cielo y en la tierra.</a:t>
            </a:r>
            <a:r>
              <a:rPr lang="es-ES" b="1" dirty="0">
                <a:latin typeface="Maiandra GD" panose="020E0502030308020204" pitchFamily="34" charset="0"/>
              </a:rPr>
              <a:t> </a:t>
            </a:r>
          </a:p>
          <a:p>
            <a:r>
              <a:rPr lang="es-ES" b="1" dirty="0">
                <a:latin typeface="Maiandra GD" panose="020E0502030308020204" pitchFamily="34" charset="0"/>
              </a:rPr>
              <a:t>Es por ello que debemos adorar a Dios con gozo y aclamación, reconociendo su poder y majestad en nuestras vidas.</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2B7508AB-6EA4-F555-0E5F-ADE1728C6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1695864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98F07-D534-2887-73BC-7D6292DB5B0B}"/>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7049F469-250C-DD08-55B3-EFA60AF6AF8D}"/>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2123C8D3-5044-F4B3-8B47-C48A2818B436}"/>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0B5F8CB6-76F2-B6BD-CBEC-1781E4004468}"/>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5A94BBD-ED1A-4246-429E-DD3504120DF5}"/>
              </a:ext>
            </a:extLst>
          </p:cNvPr>
          <p:cNvSpPr>
            <a:spLocks noGrp="1"/>
          </p:cNvSpPr>
          <p:nvPr>
            <p:ph idx="1"/>
          </p:nvPr>
        </p:nvSpPr>
        <p:spPr>
          <a:xfrm>
            <a:off x="3736258" y="1325564"/>
            <a:ext cx="8455742" cy="5532436"/>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Él Rey es exaltado sobre las naciones.</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Salmos.47:9-10.</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Se han reunido los príncipes de los pueblos</a:t>
            </a:r>
            <a:r>
              <a:rPr lang="es-ES" b="1" dirty="0">
                <a:latin typeface="Maiandra GD" panose="020E0502030308020204" pitchFamily="34" charset="0"/>
              </a:rPr>
              <a:t> como el pueblo del Dios de Abraham.</a:t>
            </a:r>
          </a:p>
          <a:p>
            <a:r>
              <a:rPr lang="es-ES" b="1" dirty="0">
                <a:latin typeface="Maiandra GD" panose="020E0502030308020204" pitchFamily="34" charset="0"/>
              </a:rPr>
              <a:t>El versículo afirma que Dios tiene la autoridad final y que todos los poderes terrenales, incluyendo los príncipes y reyes, pertenecen a Él y eventualmente se someterán a su reinado.  </a:t>
            </a:r>
          </a:p>
          <a:p>
            <a:r>
              <a:rPr lang="es-ES" b="1" dirty="0">
                <a:latin typeface="Maiandra GD" panose="020E0502030308020204" pitchFamily="34" charset="0"/>
              </a:rPr>
              <a:t>Este término se refiere a los reyes y príncipes de las naciones gentiles. No son solo protectores de sus pueblos, sino también gobernantes bajo la autoridad suprema de Dios.</a:t>
            </a:r>
          </a:p>
          <a:p>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CABC8A3F-41B7-734A-E036-47D3915EC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1624602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1CCB5-5CA8-4991-CF86-4A670B25E0BD}"/>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88B39625-DE04-D97E-B175-B93ECF5542AF}"/>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A557FDB4-07BE-CC0A-A33B-8333640A216B}"/>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C02A3BB0-4CA9-21CA-6CB5-C74A13EE9D37}"/>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A6AD5EF-95D5-E679-1FC4-2602859E9971}"/>
              </a:ext>
            </a:extLst>
          </p:cNvPr>
          <p:cNvSpPr>
            <a:spLocks noGrp="1"/>
          </p:cNvSpPr>
          <p:nvPr>
            <p:ph idx="1"/>
          </p:nvPr>
        </p:nvSpPr>
        <p:spPr>
          <a:xfrm>
            <a:off x="3736258" y="1325564"/>
            <a:ext cx="8455742" cy="5532436"/>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Romanos.13:1-2.</a:t>
            </a:r>
          </a:p>
          <a:p>
            <a:r>
              <a:rPr lang="es-ES" b="1" dirty="0">
                <a:latin typeface="Maiandra GD" panose="020E0502030308020204" pitchFamily="34" charset="0"/>
              </a:rPr>
              <a:t>Sométase toda persona a las autoridades que gobiernan.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Porque no hay autoridad sino de Dios, y las que existen, por Dios son constituidas.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V.2.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Por tanto, el que resiste a la autoridad, a lo ordenado por Dios se ha opuesto;</a:t>
            </a:r>
            <a:r>
              <a:rPr lang="es-ES" b="1" dirty="0">
                <a:latin typeface="Maiandra GD" panose="020E0502030308020204" pitchFamily="34" charset="0"/>
              </a:rPr>
              <a:t> y los que se han opuesto, recibirán condenación sobre sí mismos. </a:t>
            </a:r>
          </a:p>
          <a:p>
            <a:r>
              <a:rPr lang="es-ES" b="1" dirty="0">
                <a:latin typeface="Maiandra GD" panose="020E0502030308020204" pitchFamily="34" charset="0"/>
              </a:rPr>
              <a:t>Pilato pensaba que su autoridad era absoluta.</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Juan.19:10-11.</a:t>
            </a:r>
          </a:p>
          <a:p>
            <a:r>
              <a:rPr lang="es-ES" b="1" dirty="0">
                <a:latin typeface="Maiandra GD" panose="020E0502030308020204" pitchFamily="34" charset="0"/>
              </a:rPr>
              <a:t>Pilato entonces le dijo*: «¿A mí no me hablas?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¿No sabes que tengo autoridad para soltarte, y que tengo autoridad para crucificarte?».</a:t>
            </a:r>
            <a:r>
              <a:rPr lang="es-ES" b="1" dirty="0">
                <a:latin typeface="Maiandra GD" panose="020E0502030308020204" pitchFamily="34" charset="0"/>
              </a:rPr>
              <a:t> </a:t>
            </a:r>
          </a:p>
          <a:p>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43BB4A92-447B-F87D-5A8C-1C80D1AB6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3668808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E9A49-4508-9EE8-C966-B998114DC53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3FF9543-BEE5-4630-176A-AEA748BA3521}"/>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BABA6799-0B28-F5E4-BC4F-C109C98C7C69}"/>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9166D34A-579B-1754-1F4F-9AA9BFEAB922}"/>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AA36940-3875-FD70-0865-B8B6F2729C8F}"/>
              </a:ext>
            </a:extLst>
          </p:cNvPr>
          <p:cNvSpPr>
            <a:spLocks noGrp="1"/>
          </p:cNvSpPr>
          <p:nvPr>
            <p:ph idx="1"/>
          </p:nvPr>
        </p:nvSpPr>
        <p:spPr>
          <a:xfrm>
            <a:off x="3736258" y="1325564"/>
            <a:ext cx="8455742" cy="5532436"/>
          </a:xfrm>
        </p:spPr>
        <p:txBody>
          <a:bodyPr/>
          <a:lstStyle/>
          <a:p>
            <a:r>
              <a:rPr lang="es-ES" b="1" dirty="0">
                <a:latin typeface="Maiandra GD" panose="020E0502030308020204" pitchFamily="34" charset="0"/>
              </a:rPr>
              <a:t>Pero Jesús le rectifica.</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V.11.</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Jesús respondió: «Ninguna autoridad tendrías sobre Mí si no se te hubiera dado de arriba;</a:t>
            </a:r>
            <a:r>
              <a:rPr lang="es-ES" b="1" dirty="0">
                <a:latin typeface="Maiandra GD" panose="020E0502030308020204" pitchFamily="34" charset="0"/>
              </a:rPr>
              <a:t> por eso el que me entregó a ti tiene mayor pecado». </a:t>
            </a:r>
          </a:p>
          <a:p>
            <a:pPr algn="ct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Nos da la razón.</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Salmos.47:10.</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Porque de Dios son los escudos de la tierra;</a:t>
            </a:r>
            <a:r>
              <a:rPr lang="es-ES" b="1" dirty="0">
                <a:latin typeface="Maiandra GD" panose="020E0502030308020204" pitchFamily="34" charset="0"/>
              </a:rPr>
              <a:t> Él es ensalzado en gran manera. </a:t>
            </a:r>
          </a:p>
          <a:p>
            <a:r>
              <a:rPr lang="es-ES" b="1" dirty="0">
                <a:latin typeface="Maiandra GD" panose="020E0502030308020204" pitchFamily="34" charset="0"/>
              </a:rPr>
              <a:t>El versículo resalta que Dios es el máximo gobernante de todo, y Su grandeza es exaltada por encima de todos los reinos y pueblos del mundo. </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28BC4A4C-7FCC-A8D6-387E-268A7F1C9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1767862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4B3A-FABB-22C6-5273-FF8A01F9CFE6}"/>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168895B-BD53-4006-B9B1-C594311DA557}"/>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19B1ACB5-DA4E-66BF-0B57-298BEE30E181}"/>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D7641908-61EB-3901-A22F-BAFFD6425042}"/>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BEEAF07-0C03-BC64-C53D-2D0FF94F07BD}"/>
              </a:ext>
            </a:extLst>
          </p:cNvPr>
          <p:cNvSpPr>
            <a:spLocks noGrp="1"/>
          </p:cNvSpPr>
          <p:nvPr>
            <p:ph idx="1"/>
          </p:nvPr>
        </p:nvSpPr>
        <p:spPr>
          <a:xfrm>
            <a:off x="3736258" y="1325564"/>
            <a:ext cx="8455742" cy="5532436"/>
          </a:xfrm>
        </p:spPr>
        <p:txBody>
          <a:bodyPr>
            <a:normAutofit fontScale="92500" lnSpcReduction="10000"/>
          </a:bodyPr>
          <a:lstStyle/>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Salmos.22:28-29.</a:t>
            </a:r>
          </a:p>
          <a:p>
            <a:r>
              <a:rPr lang="es-ES" b="1" dirty="0">
                <a:latin typeface="Maiandra GD" panose="020E0502030308020204" pitchFamily="34" charset="0"/>
              </a:rPr>
              <a:t>Porque del SEÑOR es el reino,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Y Él gobierna las naciones.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V.29.</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Todos los grandes de la tierra comerán y adorarán;</a:t>
            </a:r>
            <a:r>
              <a:rPr lang="es-ES" b="1" dirty="0">
                <a:latin typeface="Maiandra GD" panose="020E0502030308020204" pitchFamily="34" charset="0"/>
              </a:rPr>
              <a:t> Se postrarán ante Él todos los que descienden al polvo, Aun aquel que no puede conservar viva su alma. </a:t>
            </a:r>
          </a:p>
          <a:p>
            <a:r>
              <a:rPr lang="es-ES" b="1" dirty="0">
                <a:latin typeface="Maiandra GD" panose="020E0502030308020204" pitchFamily="34" charset="0"/>
              </a:rPr>
              <a:t>El reino de Jesús no tiene fin.</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Daniel.7:13-14.</a:t>
            </a:r>
          </a:p>
          <a:p>
            <a:r>
              <a:rPr lang="es-ES" b="1" dirty="0">
                <a:latin typeface="Maiandra GD" panose="020E0502030308020204" pitchFamily="34" charset="0"/>
              </a:rPr>
              <a:t>Seguí mirando en las visiones nocturnas,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Y en las nubes del cielo Venía uno como un Hijo de Hombre,</a:t>
            </a:r>
            <a:r>
              <a:rPr lang="es-ES" b="1" dirty="0">
                <a:latin typeface="Maiandra GD" panose="020E0502030308020204" pitchFamily="34" charset="0"/>
              </a:rPr>
              <a:t> Que se dirigió al Anciano de Días Y fue presentado ante Él.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V.14.</a:t>
            </a:r>
            <a:endParaRPr lang="es-NI"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endParaRPr>
          </a:p>
        </p:txBody>
      </p:sp>
      <p:pic>
        <p:nvPicPr>
          <p:cNvPr id="9" name="Imagen 8">
            <a:extLst>
              <a:ext uri="{FF2B5EF4-FFF2-40B4-BE49-F238E27FC236}">
                <a16:creationId xmlns:a16="http://schemas.microsoft.com/office/drawing/2014/main" id="{9F4A9D9A-425D-9428-2DFD-D077F8C28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354441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098C6-23C5-6845-57BE-6451A5128DB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B5A100B-E78C-CD32-2E14-01B99F474A79}"/>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BE56D989-5ABD-78A4-4234-98DCA6614B51}"/>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1EE66F26-F6EA-FC23-E4E2-6F6D1AFC907F}"/>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5157730-6144-9510-2FC2-F64582834164}"/>
              </a:ext>
            </a:extLst>
          </p:cNvPr>
          <p:cNvSpPr>
            <a:spLocks noGrp="1"/>
          </p:cNvSpPr>
          <p:nvPr>
            <p:ph idx="1"/>
          </p:nvPr>
        </p:nvSpPr>
        <p:spPr>
          <a:xfrm>
            <a:off x="3736258" y="1325564"/>
            <a:ext cx="8455742" cy="5532436"/>
          </a:xfrm>
        </p:spPr>
        <p:txBody>
          <a:bodyPr/>
          <a:lstStyle/>
          <a:p>
            <a:r>
              <a:rPr lang="es-ES" b="1" dirty="0">
                <a:latin typeface="Maiandra GD" panose="020E0502030308020204" pitchFamily="34" charset="0"/>
              </a:rPr>
              <a:t>Y le fue dado dominio, Gloria y reino, Para que todos los pueblos, naciones y lenguas Le sirvieran. </a:t>
            </a:r>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Su dominio es un dominio eterno Que nunca pasará, Y Su reino uno Que no será destruido.</a:t>
            </a:r>
            <a:r>
              <a:rPr lang="es-ES" b="1" dirty="0">
                <a:latin typeface="Maiandra GD" panose="020E0502030308020204" pitchFamily="34" charset="0"/>
              </a:rPr>
              <a:t> </a:t>
            </a:r>
          </a:p>
          <a:p>
            <a:r>
              <a:rPr lang="es-ES" b="1" dirty="0">
                <a:latin typeface="Maiandra GD" panose="020E0502030308020204" pitchFamily="34" charset="0"/>
              </a:rPr>
              <a:t>Este pasaje se interpreta como una profecía del Mesías (Jesús) que, tras su resurrección, fue exaltado y recibió la autoridad divina.</a:t>
            </a:r>
          </a:p>
          <a:p>
            <a:r>
              <a:rPr lang="es-ES" b="1" dirty="0">
                <a:latin typeface="Maiandra GD" panose="020E0502030308020204" pitchFamily="34" charset="0"/>
              </a:rPr>
              <a:t>Nos muestra que esta figura celestial recibe el poder de Dios para reinar y es objeto de adoración universal, indicando tanto su humanidad como su divinidad.  </a:t>
            </a:r>
          </a:p>
          <a:p>
            <a:r>
              <a:rPr lang="es-ES" b="1" dirty="0">
                <a:latin typeface="Maiandra GD" panose="020E0502030308020204" pitchFamily="34" charset="0"/>
              </a:rPr>
              <a:t>El dominio el poder la gloria solo le pertenece a Dios a nadie más.</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BEA02049-A1C5-F4B9-09F8-B7E77D797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3285167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A9194-B80E-92B6-CCC1-888E102DCEA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B5E0A81-C4B8-344A-1F9C-D23F4ECED511}"/>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C2552BB1-25B6-C17B-235C-78EE70A61776}"/>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26298BFB-DB00-EB39-C8E9-90D083126CB6}"/>
              </a:ext>
            </a:extLst>
          </p:cNvPr>
          <p:cNvSpPr>
            <a:spLocks noGrp="1"/>
          </p:cNvSpPr>
          <p:nvPr>
            <p:ph type="title"/>
          </p:nvPr>
        </p:nvSpPr>
        <p:spPr>
          <a:xfrm>
            <a:off x="0" y="0"/>
            <a:ext cx="12192000" cy="1325563"/>
          </a:xfrm>
        </p:spPr>
        <p:txBody>
          <a:bodyPr>
            <a:noAutofit/>
          </a:bodyPr>
          <a:lstStyle/>
          <a:p>
            <a:pPr algn="ctr"/>
            <a:r>
              <a:rPr lang="es-ES" sz="9600" b="1" u="sng" dirty="0">
                <a:effectLst>
                  <a:outerShdw blurRad="38100" dist="38100" dir="2700000" algn="tl">
                    <a:srgbClr val="000000">
                      <a:alpha val="43137"/>
                    </a:srgbClr>
                  </a:outerShdw>
                </a:effectLst>
                <a:latin typeface="Maiandra GD" panose="020E0502030308020204" pitchFamily="34" charset="0"/>
              </a:rPr>
              <a:t>CONCLUSIÒN:</a:t>
            </a:r>
            <a:endParaRPr lang="es-NI" sz="9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CF025CF-A225-8402-8744-5CFE1141480A}"/>
              </a:ext>
            </a:extLst>
          </p:cNvPr>
          <p:cNvSpPr>
            <a:spLocks noGrp="1"/>
          </p:cNvSpPr>
          <p:nvPr>
            <p:ph idx="1"/>
          </p:nvPr>
        </p:nvSpPr>
        <p:spPr>
          <a:xfrm>
            <a:off x="3736258" y="1325564"/>
            <a:ext cx="8455742" cy="5532436"/>
          </a:xfrm>
        </p:spPr>
        <p:txBody>
          <a:bodyPr/>
          <a:lstStyle/>
          <a:p>
            <a:r>
              <a:rPr lang="es-ES" b="1" dirty="0">
                <a:latin typeface="Maiandra GD" panose="020E0502030308020204" pitchFamily="34" charset="0"/>
              </a:rPr>
              <a:t>Este Salmos nos presenta que Dios es Rey de Reyes y Señor de Señores.</a:t>
            </a:r>
          </a:p>
          <a:p>
            <a:r>
              <a:rPr lang="es-ES" b="1" dirty="0">
                <a:latin typeface="Maiandra GD" panose="020E0502030308020204" pitchFamily="34" charset="0"/>
              </a:rPr>
              <a:t>Y que reina sobre todos los reinos de la tierra.</a:t>
            </a:r>
          </a:p>
          <a:p>
            <a:r>
              <a:rPr lang="es-NI" b="1" dirty="0">
                <a:latin typeface="Maiandra GD" panose="020E0502030308020204" pitchFamily="34" charset="0"/>
              </a:rPr>
              <a:t>Su poder su soberanía es eterna no está limitada.</a:t>
            </a:r>
          </a:p>
          <a:p>
            <a:r>
              <a:rPr lang="es-NI" b="1" dirty="0">
                <a:latin typeface="Maiandra GD" panose="020E0502030308020204" pitchFamily="34" charset="0"/>
              </a:rPr>
              <a:t>Es por ello que todos los seres humanos debemos a adorarle servirle siempre, por agradecimiento de su Majestad.</a:t>
            </a:r>
          </a:p>
          <a:p>
            <a:r>
              <a:rPr lang="es-NI" b="1" dirty="0">
                <a:latin typeface="Maiandra GD" panose="020E0502030308020204" pitchFamily="34" charset="0"/>
              </a:rPr>
              <a:t>Cristo reina sobre todos los reinos de la tierra, y es un reino indestructible.</a:t>
            </a:r>
          </a:p>
          <a:p>
            <a:r>
              <a:rPr lang="es-NI" b="1" dirty="0">
                <a:latin typeface="Maiandra GD" panose="020E0502030308020204" pitchFamily="34" charset="0"/>
              </a:rPr>
              <a:t>Él regresara por su reino, la iglesia para ir al cielo a seguir adorando a Dios.</a:t>
            </a:r>
          </a:p>
        </p:txBody>
      </p:sp>
      <p:pic>
        <p:nvPicPr>
          <p:cNvPr id="9" name="Imagen 8">
            <a:extLst>
              <a:ext uri="{FF2B5EF4-FFF2-40B4-BE49-F238E27FC236}">
                <a16:creationId xmlns:a16="http://schemas.microsoft.com/office/drawing/2014/main" id="{F3758FDE-A64F-72EE-C121-78F50039C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664632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C1D48-53BB-A3AD-DF91-E24C5F791718}"/>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8962CBDE-EDCE-1222-6502-C8DD4B45EFF0}"/>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ángulo: esquinas redondeadas 7">
            <a:extLst>
              <a:ext uri="{FF2B5EF4-FFF2-40B4-BE49-F238E27FC236}">
                <a16:creationId xmlns:a16="http://schemas.microsoft.com/office/drawing/2014/main" id="{3D5BED3F-131D-EF69-2CA8-0335CF71136B}"/>
              </a:ext>
            </a:extLst>
          </p:cNvPr>
          <p:cNvSpPr/>
          <p:nvPr/>
        </p:nvSpPr>
        <p:spPr>
          <a:xfrm>
            <a:off x="0" y="5712543"/>
            <a:ext cx="12192000" cy="114545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6000" b="1" dirty="0">
                <a:effectLst>
                  <a:outerShdw blurRad="38100" dist="38100" dir="2700000" algn="tl">
                    <a:srgbClr val="000000">
                      <a:alpha val="43137"/>
                    </a:srgbClr>
                  </a:outerShdw>
                </a:effectLst>
                <a:latin typeface="Maiandra GD" panose="020E0502030308020204" pitchFamily="34" charset="0"/>
              </a:rPr>
              <a:t>DIOS NOS BENDIGA A TODOS.</a:t>
            </a:r>
            <a:endParaRPr lang="es-NI" sz="6000" b="1" dirty="0">
              <a:effectLst>
                <a:outerShdw blurRad="38100" dist="38100" dir="2700000" algn="tl">
                  <a:srgbClr val="000000">
                    <a:alpha val="43137"/>
                  </a:srgbClr>
                </a:outerShdw>
              </a:effectLst>
              <a:latin typeface="Maiandra GD" panose="020E0502030308020204" pitchFamily="34" charset="0"/>
            </a:endParaRPr>
          </a:p>
        </p:txBody>
      </p:sp>
      <p:pic>
        <p:nvPicPr>
          <p:cNvPr id="11" name="Imagen 10">
            <a:extLst>
              <a:ext uri="{FF2B5EF4-FFF2-40B4-BE49-F238E27FC236}">
                <a16:creationId xmlns:a16="http://schemas.microsoft.com/office/drawing/2014/main" id="{79A9551B-E1D1-6EA6-865E-3A934A1A9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712542"/>
          </a:xfrm>
          <a:prstGeom prst="rect">
            <a:avLst/>
          </a:prstGeom>
        </p:spPr>
      </p:pic>
    </p:spTree>
    <p:extLst>
      <p:ext uri="{BB962C8B-B14F-4D97-AF65-F5344CB8AC3E}">
        <p14:creationId xmlns:p14="http://schemas.microsoft.com/office/powerpoint/2010/main" val="313537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set>
                                      <p:cBhvr>
                                        <p:cTn id="14" dur="455" fill="hold">
                                          <p:stCondLst>
                                            <p:cond delay="0"/>
                                          </p:stCondLst>
                                        </p:cTn>
                                        <p:tgtEl>
                                          <p:spTgt spid="8"/>
                                        </p:tgtEl>
                                        <p:attrNameLst>
                                          <p:attrName>style.rotation</p:attrName>
                                        </p:attrNameLst>
                                      </p:cBhvr>
                                      <p:to>
                                        <p:strVal val="-45.0"/>
                                      </p:to>
                                    </p:set>
                                    <p:anim calcmode="lin" valueType="num">
                                      <p:cBhvr>
                                        <p:cTn id="15"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E95AF-B6BD-C2AF-1AD2-BB1A809A172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D5D849EE-5FCC-99F1-69EB-1D7E0122DB60}"/>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D4C429E2-783C-3EA0-471D-A8FC2216265A}"/>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D923C76E-61CD-AE75-4AF2-F4324C9E7DC4}"/>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CBC0DDDF-A692-684E-34FD-EFC0581EFEA4}"/>
              </a:ext>
            </a:extLst>
          </p:cNvPr>
          <p:cNvSpPr>
            <a:spLocks noGrp="1"/>
          </p:cNvSpPr>
          <p:nvPr>
            <p:ph idx="1"/>
          </p:nvPr>
        </p:nvSpPr>
        <p:spPr>
          <a:xfrm>
            <a:off x="3736258" y="1325564"/>
            <a:ext cx="8455742" cy="5532436"/>
          </a:xfrm>
        </p:spPr>
        <p:txBody>
          <a:bodyPr>
            <a:normAutofit lnSpcReduction="10000"/>
          </a:bodyPr>
          <a:lstStyle/>
          <a:p>
            <a:r>
              <a:rPr lang="es-ES" b="1" dirty="0">
                <a:latin typeface="Maiandra GD" panose="020E0502030308020204" pitchFamily="34" charset="0"/>
              </a:rPr>
              <a:t>Para el director del coro. Salmo de los hijos de Coré. Batan palmas, </a:t>
            </a:r>
            <a:r>
              <a:rPr lang="es-ES" b="1" u="sng" dirty="0">
                <a:solidFill>
                  <a:schemeClr val="bg1"/>
                </a:solidFill>
                <a:effectLst>
                  <a:outerShdw blurRad="38100" dist="38100" dir="2700000" algn="tl">
                    <a:srgbClr val="000000">
                      <a:alpha val="43137"/>
                    </a:srgbClr>
                  </a:outerShdw>
                </a:effectLst>
                <a:highlight>
                  <a:srgbClr val="9966FF"/>
                </a:highlight>
                <a:latin typeface="Maiandra GD" panose="020E0502030308020204" pitchFamily="34" charset="0"/>
              </a:rPr>
              <a:t>pueblos todos; Aclamen a Dios con voz de júbilo.</a:t>
            </a:r>
            <a:r>
              <a:rPr lang="es-ES" b="1" dirty="0">
                <a:latin typeface="Maiandra GD" panose="020E0502030308020204" pitchFamily="34" charset="0"/>
              </a:rPr>
              <a:t> </a:t>
            </a:r>
          </a:p>
          <a:p>
            <a:r>
              <a:rPr lang="es-ES" b="1" dirty="0">
                <a:latin typeface="Maiandra GD" panose="020E0502030308020204" pitchFamily="34" charset="0"/>
              </a:rPr>
              <a:t>El título nos dice tanto los autores como la audiencia del Salmo: Al músico principal. </a:t>
            </a:r>
          </a:p>
          <a:p>
            <a:r>
              <a:rPr lang="es-ES" b="1" dirty="0">
                <a:latin typeface="Maiandra GD" panose="020E0502030308020204" pitchFamily="34" charset="0"/>
              </a:rPr>
              <a:t>Salmo de los hijos de Coré. Algunos creen que Él Músico Principal es Dios mismo, y otros suponen que fue un guia de coros o músicos en la época de David, como Hemán Él cantor o Asaf.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I Crónicas.6:33.</a:t>
            </a:r>
            <a:r>
              <a:rPr lang="es-ES" b="1" dirty="0">
                <a:latin typeface="Maiandra GD" panose="020E0502030308020204" pitchFamily="34" charset="0"/>
              </a:rPr>
              <a:t> </a:t>
            </a:r>
          </a:p>
          <a:p>
            <a:r>
              <a:rPr lang="es-ES" b="1" dirty="0">
                <a:latin typeface="Maiandra GD" panose="020E0502030308020204" pitchFamily="34" charset="0"/>
              </a:rPr>
              <a:t>Estos son los que servían con sus hijos:</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 de los hijos de los </a:t>
            </a:r>
            <a:r>
              <a:rPr lang="es-ES" b="1" u="sng" dirty="0" err="1">
                <a:effectLst>
                  <a:outerShdw blurRad="38100" dist="38100" dir="2700000" algn="tl">
                    <a:srgbClr val="000000">
                      <a:alpha val="43137"/>
                    </a:srgbClr>
                  </a:outerShdw>
                </a:effectLst>
                <a:highlight>
                  <a:srgbClr val="00FF00"/>
                </a:highlight>
                <a:latin typeface="Maiandra GD" panose="020E0502030308020204" pitchFamily="34" charset="0"/>
              </a:rPr>
              <a:t>coatitas</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 eran </a:t>
            </a:r>
            <a:r>
              <a:rPr lang="es-ES" b="1" u="sng" dirty="0" err="1">
                <a:effectLst>
                  <a:outerShdw blurRad="38100" dist="38100" dir="2700000" algn="tl">
                    <a:srgbClr val="000000">
                      <a:alpha val="43137"/>
                    </a:srgbClr>
                  </a:outerShdw>
                </a:effectLst>
                <a:highlight>
                  <a:srgbClr val="00FF00"/>
                </a:highlight>
                <a:latin typeface="Maiandra GD" panose="020E0502030308020204" pitchFamily="34" charset="0"/>
              </a:rPr>
              <a:t>Hemán</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 el cantor,</a:t>
            </a:r>
            <a:r>
              <a:rPr lang="es-ES" b="1" dirty="0">
                <a:latin typeface="Maiandra GD" panose="020E0502030308020204" pitchFamily="34" charset="0"/>
              </a:rPr>
              <a:t> hijo de Joel, hijo de Samuel,</a:t>
            </a:r>
          </a:p>
        </p:txBody>
      </p:sp>
      <p:pic>
        <p:nvPicPr>
          <p:cNvPr id="9" name="Imagen 8">
            <a:extLst>
              <a:ext uri="{FF2B5EF4-FFF2-40B4-BE49-F238E27FC236}">
                <a16:creationId xmlns:a16="http://schemas.microsoft.com/office/drawing/2014/main" id="{F8679668-9F5B-1561-A7E7-42555F663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225688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A148F-DB52-F66E-CADD-3850E2C6330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C1436EBD-D63C-D582-BF4B-DB0B7D6CC011}"/>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89B00383-3D81-7D1A-1BE1-91404369A6FE}"/>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A302A44B-3889-63D8-B27C-8D83A1D5470A}"/>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4C3C6555-2413-FB57-22B2-7AB34708EAFE}"/>
              </a:ext>
            </a:extLst>
          </p:cNvPr>
          <p:cNvSpPr>
            <a:spLocks noGrp="1"/>
          </p:cNvSpPr>
          <p:nvPr>
            <p:ph idx="1"/>
          </p:nvPr>
        </p:nvSpPr>
        <p:spPr>
          <a:xfrm>
            <a:off x="3736258" y="1325564"/>
            <a:ext cx="8455742" cy="5532436"/>
          </a:xfrm>
        </p:spPr>
        <p:txBody>
          <a:bodyPr>
            <a:normAutofit lnSpcReduction="10000"/>
          </a:bodyPr>
          <a:lstStyle/>
          <a:p>
            <a:pPr algn="ctr"/>
            <a:r>
              <a:rPr lang="es-NI"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I Cronicas.16:5-7.</a:t>
            </a:r>
            <a:r>
              <a:rPr lang="es-NI" b="1" dirty="0">
                <a:latin typeface="Maiandra GD" panose="020E0502030308020204" pitchFamily="34" charset="0"/>
              </a:rPr>
              <a:t> </a:t>
            </a:r>
          </a:p>
          <a:p>
            <a:r>
              <a:rPr lang="es-ES" b="1" dirty="0">
                <a:latin typeface="Maiandra GD" panose="020E0502030308020204" pitchFamily="34" charset="0"/>
              </a:rPr>
              <a:t>Asaf el jefe, y segundo después de él, Zacarías; después Jeiel, </a:t>
            </a:r>
            <a:r>
              <a:rPr lang="es-ES" b="1" dirty="0" err="1">
                <a:latin typeface="Maiandra GD" panose="020E0502030308020204" pitchFamily="34" charset="0"/>
              </a:rPr>
              <a:t>Semiramot</a:t>
            </a:r>
            <a:r>
              <a:rPr lang="es-ES" b="1" dirty="0">
                <a:latin typeface="Maiandra GD" panose="020E0502030308020204" pitchFamily="34" charset="0"/>
              </a:rPr>
              <a:t>, Jehiel, Matatías, Eliab, Benaía, Obed Edom y Jeiel, con instrumentos musicales, arpas, liras.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También Asaf tocaba címbalos muy resonantes,</a:t>
            </a:r>
            <a:r>
              <a:rPr lang="es-ES" b="1" dirty="0">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V.6.</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y los sacerdotes Benaía y Jahaziel tocaban trompetas</a:t>
            </a:r>
            <a:r>
              <a:rPr lang="es-ES" b="1" dirty="0">
                <a:latin typeface="Maiandra GD" panose="020E0502030308020204" pitchFamily="34" charset="0"/>
              </a:rPr>
              <a:t> continuamente delante del arca del pacto de Dios. </a:t>
            </a:r>
          </a:p>
          <a:p>
            <a:pPr algn="ct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V.7.</a:t>
            </a:r>
            <a:r>
              <a:rPr lang="es-ES" b="1" dirty="0">
                <a:latin typeface="Maiandra GD" panose="020E0502030308020204" pitchFamily="34" charset="0"/>
              </a:rPr>
              <a:t>  </a:t>
            </a:r>
          </a:p>
          <a:p>
            <a:r>
              <a:rPr lang="es-ES" b="1" dirty="0">
                <a:latin typeface="Maiandra GD" panose="020E0502030308020204" pitchFamily="34" charset="0"/>
              </a:rPr>
              <a:t>Entonces en aquel día David, por primera vez,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puso en manos de Asaf y sus parientes este salmo para dar gracias al SEÑOR:</a:t>
            </a:r>
            <a:r>
              <a:rPr lang="es-ES" b="1" dirty="0">
                <a:latin typeface="Maiandra GD" panose="020E0502030308020204" pitchFamily="34" charset="0"/>
              </a:rPr>
              <a:t> </a:t>
            </a:r>
            <a:endParaRPr lang="es-NI" b="1" dirty="0">
              <a:latin typeface="Maiandra GD" panose="020E0502030308020204" pitchFamily="34" charset="0"/>
            </a:endParaRPr>
          </a:p>
          <a:p>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36FEBDC8-3236-47A6-2635-41D74E3F81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334064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433DE-0CB2-9DEC-D004-DE2359D4AB8B}"/>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AF3096EE-7916-59F8-1020-5011FB07F6EE}"/>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21ABF5EC-6593-D68C-8F25-30D209A788E2}"/>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B9B0DFED-E265-0AA1-7BFB-7C971F3729F5}"/>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9636830B-39A6-3A2C-633A-DA8C46495F23}"/>
              </a:ext>
            </a:extLst>
          </p:cNvPr>
          <p:cNvSpPr>
            <a:spLocks noGrp="1"/>
          </p:cNvSpPr>
          <p:nvPr>
            <p:ph idx="1"/>
          </p:nvPr>
        </p:nvSpPr>
        <p:spPr>
          <a:xfrm>
            <a:off x="3736258" y="1325564"/>
            <a:ext cx="8455742" cy="5532436"/>
          </a:xfrm>
        </p:spPr>
        <p:txBody>
          <a:bodyPr>
            <a:normAutofit lnSpcReduction="10000"/>
          </a:bodyPr>
          <a:lstStyle/>
          <a:p>
            <a:pPr algn="ctr"/>
            <a:r>
              <a:rPr lang="es-NI"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I Cronicas.25:6.</a:t>
            </a:r>
          </a:p>
          <a:p>
            <a:r>
              <a:rPr lang="es-ES" b="1" dirty="0">
                <a:latin typeface="Maiandra GD" panose="020E0502030308020204" pitchFamily="34" charset="0"/>
              </a:rPr>
              <a:t>Todos estos estaban bajo la dirección de su padre para cantar en la casa del SEÑOR, con címbalos, arpas y liras, para el servicio de la casa de Dios. Asaf, </a:t>
            </a:r>
            <a:r>
              <a:rPr lang="es-ES" b="1" u="sng" dirty="0" err="1">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Jedutún</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 y </a:t>
            </a:r>
            <a:r>
              <a:rPr lang="es-ES" b="1" u="sng" dirty="0" err="1">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Hemán</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 estaban bajo la dirección del rey.</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La palabra batid- </a:t>
            </a:r>
            <a:r>
              <a:rPr lang="es-ES" b="1" u="sng" dirty="0" err="1">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taqa</a:t>
            </a:r>
            <a:r>
              <a:rPr lang="es-ES" b="1" dirty="0">
                <a:latin typeface="Maiandra GD" panose="020E0502030308020204" pitchFamily="34" charset="0"/>
              </a:rPr>
              <a:t> Strong #8628: Aplaudir, hacer ruido, sonar (trompetas), golpear, retumbar. Este verbo aparece más de 65 veces. «Golpear» podría ser la definición más acertada si se usara una sola palabra. «Sonido» también sería otra posibilidad. </a:t>
            </a:r>
            <a:r>
              <a:rPr lang="es-ES" b="1" dirty="0" err="1">
                <a:latin typeface="Maiandra GD" panose="020E0502030308020204" pitchFamily="34" charset="0"/>
              </a:rPr>
              <a:t>Taqa</a:t>
            </a:r>
            <a:r>
              <a:rPr lang="es-ES" b="1" dirty="0">
                <a:latin typeface="Maiandra GD" panose="020E0502030308020204" pitchFamily="34" charset="0"/>
              </a:rPr>
              <a:t> describe el montar una tienda de campaña o el golpear un clavo. Esto probablemente se debe al golpear de un martillo, el cual se utiliza en ambas tareas. </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AF7D5007-EDE0-3B0A-F030-FC4F13308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3024944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8BBBC-1F17-880E-64B5-E65FC9D91420}"/>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B56B8875-D8CD-E79F-B9D9-777F59709CFB}"/>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4B1498A7-A51B-AA87-DE73-76C0534E8FA2}"/>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068D3F42-8AA7-06E6-71BA-9D9F14749B72}"/>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6A5FAB7-D24E-834E-8A45-AC724921A278}"/>
              </a:ext>
            </a:extLst>
          </p:cNvPr>
          <p:cNvSpPr>
            <a:spLocks noGrp="1"/>
          </p:cNvSpPr>
          <p:nvPr>
            <p:ph idx="1"/>
          </p:nvPr>
        </p:nvSpPr>
        <p:spPr>
          <a:xfrm>
            <a:off x="3736258" y="1325564"/>
            <a:ext cx="8455742" cy="5532436"/>
          </a:xfrm>
        </p:spPr>
        <p:txBody>
          <a:bodyPr>
            <a:normAutofit/>
          </a:bodyPr>
          <a:lstStyle/>
          <a:p>
            <a:r>
              <a:rPr lang="es-ES" b="1" dirty="0">
                <a:latin typeface="Maiandra GD" panose="020E0502030308020204" pitchFamily="34" charset="0"/>
              </a:rPr>
              <a:t>En otras referencias, </a:t>
            </a:r>
            <a:r>
              <a:rPr lang="es-ES" b="1" dirty="0" err="1">
                <a:latin typeface="Maiandra GD" panose="020E0502030308020204" pitchFamily="34" charset="0"/>
              </a:rPr>
              <a:t>taqa</a:t>
            </a:r>
            <a:r>
              <a:rPr lang="es-ES" b="1" dirty="0">
                <a:latin typeface="Maiandra GD" panose="020E0502030308020204" pitchFamily="34" charset="0"/>
              </a:rPr>
              <a:t> describe el sonar de una trompeta o el sonar de una alarma. Por lo tanto, </a:t>
            </a:r>
            <a:r>
              <a:rPr lang="es-ES" b="1" dirty="0" err="1">
                <a:latin typeface="Maiandra GD" panose="020E0502030308020204" pitchFamily="34" charset="0"/>
              </a:rPr>
              <a:t>taqa</a:t>
            </a:r>
            <a:r>
              <a:rPr lang="es-ES" b="1" dirty="0">
                <a:latin typeface="Maiandra GD" panose="020E0502030308020204" pitchFamily="34" charset="0"/>
              </a:rPr>
              <a:t> indica energía y entusiasmo. Aquí se les manda a todas las naciones a que aplaudan y aclamen triunfalmente a Dios. Aunque Dios ha creado al ser humano con la necesidad casi instintiva de aplaudir y gritar cuando se experimenta un triunfo.</a:t>
            </a:r>
          </a:p>
          <a:p>
            <a:r>
              <a:rPr lang="es-ES" b="1" dirty="0">
                <a:latin typeface="Maiandra GD" panose="020E0502030308020204" pitchFamily="34" charset="0"/>
              </a:rPr>
              <a:t>Batir las manos atrae la atención hacia algo, generalmente como una expresión externa de alegría interior. </a:t>
            </a:r>
          </a:p>
          <a:p>
            <a:r>
              <a:rPr lang="es-ES" b="1" dirty="0">
                <a:latin typeface="Maiandra GD" panose="020E0502030308020204" pitchFamily="34" charset="0"/>
              </a:rPr>
              <a:t>La Biblia lo usa tanto en sentido negativo como positivo.</a:t>
            </a:r>
          </a:p>
          <a:p>
            <a:r>
              <a:rPr lang="es-ES" b="1" dirty="0">
                <a:latin typeface="Maiandra GD" panose="020E0502030308020204" pitchFamily="34" charset="0"/>
              </a:rPr>
              <a:t>Hay tanto aplausos de alabanza.</a:t>
            </a:r>
          </a:p>
        </p:txBody>
      </p:sp>
      <p:pic>
        <p:nvPicPr>
          <p:cNvPr id="9" name="Imagen 8">
            <a:extLst>
              <a:ext uri="{FF2B5EF4-FFF2-40B4-BE49-F238E27FC236}">
                <a16:creationId xmlns:a16="http://schemas.microsoft.com/office/drawing/2014/main" id="{26E04B98-0FC0-3EF1-FC8F-8D2C1E92D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838779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D3C7-B899-6299-22A0-1CB8EB1C900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78F3AFE-9640-47D9-89EE-CAEE60E33A21}"/>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5E8DE90D-DC61-A7C9-1916-4BB4907FB879}"/>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415E1E24-EAE0-BA40-7501-2E58879C00FC}"/>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2A5AB00-B604-1221-7FE6-3F97601A245B}"/>
              </a:ext>
            </a:extLst>
          </p:cNvPr>
          <p:cNvSpPr>
            <a:spLocks noGrp="1"/>
          </p:cNvSpPr>
          <p:nvPr>
            <p:ph idx="1"/>
          </p:nvPr>
        </p:nvSpPr>
        <p:spPr>
          <a:xfrm>
            <a:off x="3736258" y="1325564"/>
            <a:ext cx="8455742" cy="5532436"/>
          </a:xfrm>
        </p:spPr>
        <p:txBody>
          <a:bodyPr>
            <a:normAutofit/>
          </a:bodyPr>
          <a:lstStyle/>
          <a:p>
            <a:pPr algn="ctr"/>
            <a:r>
              <a:rPr lang="es-NI"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Salmo.98:8.</a:t>
            </a:r>
            <a:r>
              <a:rPr lang="es-NI"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Batan palmas los ríos,</a:t>
            </a:r>
            <a:r>
              <a:rPr lang="es-ES" b="1" dirty="0">
                <a:latin typeface="Maiandra GD" panose="020E0502030308020204" pitchFamily="34" charset="0"/>
              </a:rPr>
              <a:t> A una canten jubilosos los montes </a:t>
            </a:r>
            <a:endParaRPr lang="es-NI" b="1" dirty="0">
              <a:latin typeface="Maiandra GD" panose="020E0502030308020204" pitchFamily="34" charset="0"/>
            </a:endParaRPr>
          </a:p>
          <a:p>
            <a:pPr algn="ctr"/>
            <a:r>
              <a:rPr lang="es-NI"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Isaías.55:12.</a:t>
            </a:r>
            <a:r>
              <a:rPr lang="es-NI" b="1" dirty="0">
                <a:latin typeface="Maiandra GD" panose="020E0502030308020204" pitchFamily="34" charset="0"/>
              </a:rPr>
              <a:t> </a:t>
            </a:r>
          </a:p>
          <a:p>
            <a:r>
              <a:rPr lang="es-ES" b="1" dirty="0">
                <a:latin typeface="Maiandra GD" panose="020E0502030308020204" pitchFamily="34" charset="0"/>
              </a:rPr>
              <a:t>Porque con alegría saldrán, Y con paz serán conducidos. Los montes y las colinas prorrumpirán en gritos de júbilo delante de ustedes,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Y todos los árboles del campo aplaudirán.</a:t>
            </a:r>
            <a:r>
              <a:rPr lang="es-ES" b="1" dirty="0">
                <a:latin typeface="Maiandra GD" panose="020E0502030308020204" pitchFamily="34" charset="0"/>
              </a:rPr>
              <a:t> </a:t>
            </a:r>
            <a:endParaRPr lang="es-NI" b="1" dirty="0">
              <a:latin typeface="Maiandra GD" panose="020E0502030308020204" pitchFamily="34" charset="0"/>
            </a:endParaRPr>
          </a:p>
          <a:p>
            <a:r>
              <a:rPr lang="es-NI" b="1" dirty="0">
                <a:latin typeface="Maiandra GD" panose="020E0502030308020204" pitchFamily="34" charset="0"/>
              </a:rPr>
              <a:t>Como aplausos por escarnio. </a:t>
            </a:r>
          </a:p>
          <a:p>
            <a:pPr algn="ctr"/>
            <a:r>
              <a:rPr lang="es-NI"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Job.27:23.</a:t>
            </a:r>
            <a:r>
              <a:rPr lang="es-NI"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Batirán palmas por su ruina,</a:t>
            </a:r>
            <a:r>
              <a:rPr lang="es-ES" b="1" dirty="0">
                <a:latin typeface="Maiandra GD" panose="020E0502030308020204" pitchFamily="34" charset="0"/>
              </a:rPr>
              <a:t> Y desde su propio lugar le silbarán.</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68231876-2B2F-8047-56CD-F178BB3AB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2496292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0AF6-E6FA-A688-0438-14E44FCBA979}"/>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F6059C84-A4BA-4A89-28F2-46FD38A6E813}"/>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643548EB-B0DB-017C-04D8-A4AFB29B1F76}"/>
              </a:ext>
            </a:extLst>
          </p:cNvPr>
          <p:cNvPicPr>
            <a:picLocks noChangeAspect="1"/>
          </p:cNvPicPr>
          <p:nvPr/>
        </p:nvPicPr>
        <p:blipFill>
          <a:blip r:embed="rId3"/>
          <a:stretch>
            <a:fillRect/>
          </a:stretch>
        </p:blipFill>
        <p:spPr>
          <a:xfrm>
            <a:off x="0" y="0"/>
            <a:ext cx="12192000" cy="1325563"/>
          </a:xfrm>
          <a:prstGeom prst="rect">
            <a:avLst/>
          </a:prstGeom>
        </p:spPr>
      </p:pic>
      <p:sp>
        <p:nvSpPr>
          <p:cNvPr id="4" name="Título 3">
            <a:extLst>
              <a:ext uri="{FF2B5EF4-FFF2-40B4-BE49-F238E27FC236}">
                <a16:creationId xmlns:a16="http://schemas.microsoft.com/office/drawing/2014/main" id="{9A179363-6031-3659-3CC7-341D89E517CE}"/>
              </a:ext>
            </a:extLst>
          </p:cNvPr>
          <p:cNvSpPr>
            <a:spLocks noGrp="1"/>
          </p:cNvSpPr>
          <p:nvPr>
            <p:ph type="title"/>
          </p:nvPr>
        </p:nvSpPr>
        <p:spPr>
          <a:xfrm>
            <a:off x="0" y="0"/>
            <a:ext cx="12192000" cy="1325563"/>
          </a:xfrm>
        </p:spPr>
        <p:txBody>
          <a:bodyPr>
            <a:normAutofit fontScale="90000"/>
          </a:bodyPr>
          <a:lstStyle/>
          <a:p>
            <a:pPr algn="ctr"/>
            <a:r>
              <a:rPr lang="es-ES" sz="5400" b="1" u="sng" dirty="0">
                <a:effectLst>
                  <a:outerShdw blurRad="38100" dist="38100" dir="2700000" algn="tl">
                    <a:srgbClr val="000000">
                      <a:alpha val="43137"/>
                    </a:srgbClr>
                  </a:outerShdw>
                </a:effectLst>
                <a:latin typeface="Maiandra GD" panose="020E0502030308020204" pitchFamily="34" charset="0"/>
              </a:rPr>
              <a:t>ALABAR AL REY DE TODA LA TIERRA.</a:t>
            </a:r>
            <a:br>
              <a:rPr lang="es-ES" sz="5400" b="1" u="sng" dirty="0">
                <a:effectLst>
                  <a:outerShdw blurRad="38100" dist="38100" dir="2700000" algn="tl">
                    <a:srgbClr val="000000">
                      <a:alpha val="43137"/>
                    </a:srgbClr>
                  </a:outerShdw>
                </a:effectLst>
                <a:latin typeface="Maiandra GD" panose="020E0502030308020204" pitchFamily="34" charset="0"/>
              </a:rPr>
            </a:br>
            <a:r>
              <a:rPr lang="es-ES" sz="5400" b="1" u="sng" dirty="0">
                <a:effectLst>
                  <a:outerShdw blurRad="38100" dist="38100" dir="2700000" algn="tl">
                    <a:srgbClr val="000000">
                      <a:alpha val="43137"/>
                    </a:srgbClr>
                  </a:outerShdw>
                </a:effectLst>
                <a:latin typeface="Maiandra GD" panose="020E0502030308020204" pitchFamily="34" charset="0"/>
              </a:rPr>
              <a:t>SALMOS.47:1-10.</a:t>
            </a:r>
            <a:endParaRPr lang="es-NI" sz="54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B6C2C315-DF46-FB37-A95D-B5574A5E4597}"/>
              </a:ext>
            </a:extLst>
          </p:cNvPr>
          <p:cNvSpPr>
            <a:spLocks noGrp="1"/>
          </p:cNvSpPr>
          <p:nvPr>
            <p:ph idx="1"/>
          </p:nvPr>
        </p:nvSpPr>
        <p:spPr>
          <a:xfrm>
            <a:off x="3736258" y="1325564"/>
            <a:ext cx="8455742" cy="5532436"/>
          </a:xfrm>
        </p:spPr>
        <p:txBody>
          <a:bodyPr>
            <a:normAutofit lnSpcReduction="10000"/>
          </a:bodyPr>
          <a:lstStyle/>
          <a:p>
            <a:pPr algn="ctr"/>
            <a:r>
              <a:rPr lang="es-NI"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Lamentaciones.2:15.</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Baten palmas contra ti Todos los que pasan por el camino;</a:t>
            </a:r>
            <a:r>
              <a:rPr lang="es-ES" b="1" dirty="0">
                <a:latin typeface="Maiandra GD" panose="020E0502030308020204" pitchFamily="34" charset="0"/>
              </a:rPr>
              <a:t> Silban y mueven sus cabezas Contra la hija de Jerusalén, diciendo: «¿Es esta la ciudad de la cual decían: “La perfección de la hermosura, El gozo de toda la tierra?”». </a:t>
            </a:r>
            <a:r>
              <a:rPr lang="es-NI" b="1" dirty="0">
                <a:latin typeface="Maiandra GD" panose="020E0502030308020204" pitchFamily="34" charset="0"/>
              </a:rPr>
              <a:t> </a:t>
            </a:r>
          </a:p>
          <a:p>
            <a:pPr algn="ctr"/>
            <a:r>
              <a:rPr lang="es-NI"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Nahúm.3:19.</a:t>
            </a:r>
          </a:p>
          <a:p>
            <a:r>
              <a:rPr lang="es-ES" b="1" dirty="0">
                <a:latin typeface="Maiandra GD" panose="020E0502030308020204" pitchFamily="34" charset="0"/>
              </a:rPr>
              <a:t>No hay remedio para tu quebranto, Tu herida es incurable.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Todos los que oigan noticias de ti Batirán palmas sobre ti,</a:t>
            </a:r>
            <a:r>
              <a:rPr lang="es-ES" b="1" dirty="0">
                <a:latin typeface="Maiandra GD" panose="020E0502030308020204" pitchFamily="34" charset="0"/>
              </a:rPr>
              <a:t> Porque ¿sobre quién no pasó Constantemente tu maldad? </a:t>
            </a:r>
          </a:p>
          <a:p>
            <a:r>
              <a:rPr lang="es-ES" b="1" dirty="0">
                <a:latin typeface="Maiandra GD" panose="020E0502030308020204" pitchFamily="34" charset="0"/>
              </a:rPr>
              <a:t>Esta es un mensaje para todas las naciones, y “Si no pueden hablar todos la misma lengua, el lenguaje simbólico de las manos todos pueden usar”.</a:t>
            </a:r>
            <a:endParaRPr lang="es-NI" b="1" dirty="0">
              <a:latin typeface="Maiandra GD" panose="020E0502030308020204" pitchFamily="34" charset="0"/>
            </a:endParaRPr>
          </a:p>
        </p:txBody>
      </p:sp>
      <p:pic>
        <p:nvPicPr>
          <p:cNvPr id="9" name="Imagen 8">
            <a:extLst>
              <a:ext uri="{FF2B5EF4-FFF2-40B4-BE49-F238E27FC236}">
                <a16:creationId xmlns:a16="http://schemas.microsoft.com/office/drawing/2014/main" id="{E77F4A1E-6AFF-9580-B207-571806162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81101"/>
            <a:ext cx="3736258" cy="5676900"/>
          </a:xfrm>
          <a:prstGeom prst="rect">
            <a:avLst/>
          </a:prstGeom>
        </p:spPr>
      </p:pic>
    </p:spTree>
    <p:extLst>
      <p:ext uri="{BB962C8B-B14F-4D97-AF65-F5344CB8AC3E}">
        <p14:creationId xmlns:p14="http://schemas.microsoft.com/office/powerpoint/2010/main" val="3571180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4094</Words>
  <Application>Microsoft Office PowerPoint</Application>
  <PresentationFormat>Panorámica</PresentationFormat>
  <Paragraphs>229</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Calibri</vt:lpstr>
      <vt:lpstr>Calibri Light</vt:lpstr>
      <vt:lpstr>Maiandra GD</vt:lpstr>
      <vt:lpstr>Tema de Office</vt:lpstr>
      <vt:lpstr>ALABAR AL REY DE TODA LA TIERRA. SALMOS.47:1-10.</vt:lpstr>
      <vt:lpstr>INTRODUCCIÒN:</vt:lpstr>
      <vt:lpstr>INTRODUCCIÒN:</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ALABAR AL REY DE TODA LA TIERRA. SALMOS.47:1-10.</vt:lpstr>
      <vt:lpstr>CONCLUSIÒN: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Mario Moreno</dc:creator>
  <cp:lastModifiedBy>Mario Moreno</cp:lastModifiedBy>
  <cp:revision>10</cp:revision>
  <dcterms:created xsi:type="dcterms:W3CDTF">2025-11-17T16:25:57Z</dcterms:created>
  <dcterms:modified xsi:type="dcterms:W3CDTF">2025-12-01T22:45:17Z</dcterms:modified>
</cp:coreProperties>
</file>