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5.jpg" ContentType="image/gif"/>
  <Override PartName="/ppt/media/image6.jpg" ContentType="image/gif"/>
  <Override PartName="/ppt/media/image39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7" r:id="rId13"/>
    <p:sldId id="266" r:id="rId14"/>
    <p:sldId id="267" r:id="rId15"/>
    <p:sldId id="268" r:id="rId16"/>
    <p:sldId id="269" r:id="rId17"/>
    <p:sldId id="278" r:id="rId18"/>
    <p:sldId id="270" r:id="rId19"/>
    <p:sldId id="271" r:id="rId20"/>
    <p:sldId id="272" r:id="rId21"/>
    <p:sldId id="273" r:id="rId22"/>
    <p:sldId id="274" r:id="rId23"/>
    <p:sldId id="275" r:id="rId24"/>
    <p:sldId id="288" r:id="rId25"/>
    <p:sldId id="279" r:id="rId26"/>
    <p:sldId id="280" r:id="rId27"/>
    <p:sldId id="281" r:id="rId28"/>
    <p:sldId id="282" r:id="rId29"/>
    <p:sldId id="283" r:id="rId30"/>
    <p:sldId id="289" r:id="rId31"/>
    <p:sldId id="284" r:id="rId32"/>
    <p:sldId id="285" r:id="rId33"/>
    <p:sldId id="286" r:id="rId34"/>
    <p:sldId id="287" r:id="rId35"/>
    <p:sldId id="290" r:id="rId36"/>
    <p:sldId id="319" r:id="rId37"/>
    <p:sldId id="291" r:id="rId3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0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30/01/2025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0681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30/01/2025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4405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30/01/2025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6884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úmero de diapositiva">
            <a:extLst>
              <a:ext uri="{FF2B5EF4-FFF2-40B4-BE49-F238E27FC236}">
                <a16:creationId xmlns:a16="http://schemas.microsoft.com/office/drawing/2014/main" id="{9509371E-2EA5-697C-664D-1AC1B9C6D04A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4446588" y="6330952"/>
            <a:ext cx="241300" cy="258763"/>
          </a:xfrm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fld id="{252D97F6-1B40-4E0E-916B-E7E84456EDA4}" type="slidenum">
              <a:rPr lang="es-NI" altLang="es-NI"/>
              <a:pPr/>
              <a:t>‹Nº›</a:t>
            </a:fld>
            <a:endParaRPr lang="es-NI" altLang="es-NI"/>
          </a:p>
        </p:txBody>
      </p:sp>
    </p:spTree>
    <p:extLst>
      <p:ext uri="{BB962C8B-B14F-4D97-AF65-F5344CB8AC3E}">
        <p14:creationId xmlns:p14="http://schemas.microsoft.com/office/powerpoint/2010/main" val="258911097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30/01/2025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3262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30/01/2025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5457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30/01/2025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524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30/01/2025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5992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30/01/2025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2974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30/01/2025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362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30/01/2025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5968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30/01/2025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2938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F6F5E-EB75-4C11-B48B-3C09A4E294EF}" type="datetimeFigureOut">
              <a:rPr lang="es-ES" smtClean="0"/>
              <a:t>30/01/2025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551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2835F29D-F918-4E68-A95D-C0C4B597403B}"/>
              </a:ext>
            </a:extLst>
          </p:cNvPr>
          <p:cNvSpPr/>
          <p:nvPr/>
        </p:nvSpPr>
        <p:spPr>
          <a:xfrm>
            <a:off x="0" y="0"/>
            <a:ext cx="9144000" cy="1126435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1"/>
            <a:ext cx="9143997" cy="1126434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dirty="0"/>
            </a:br>
            <a:r>
              <a:rPr lang="es-ES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aiandra GD" panose="020E0502030308020204" pitchFamily="34" charset="0"/>
              </a:rPr>
              <a:t>ALABARSE VANAGLORIARSE EN DIOS. JEREMIAS.9:23-24.</a:t>
            </a:r>
            <a:br>
              <a:rPr lang="es-E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endParaRPr lang="es-ES" b="1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0FA0108-B11B-4D22-8153-9CF6F16C1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126435"/>
            <a:ext cx="9143999" cy="5731563"/>
          </a:xfrm>
        </p:spPr>
        <p:txBody>
          <a:bodyPr>
            <a:noAutofit/>
          </a:bodyPr>
          <a:lstStyle/>
          <a:p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INTRODUCCION: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le advirtió al pueblo en los tiempos del profetas Jeremías que no se alabaran gloriaran en cosas vanas como son:</a:t>
            </a:r>
          </a:p>
          <a:p>
            <a:r>
              <a:rPr lang="es-ES" b="1" dirty="0">
                <a:latin typeface="Maiandra GD" panose="020E0502030308020204" pitchFamily="34" charset="0"/>
              </a:rPr>
              <a:t>1. Él sabio en su sabiduría.</a:t>
            </a:r>
          </a:p>
          <a:p>
            <a:r>
              <a:rPr lang="es-ES" b="1">
                <a:latin typeface="Maiandra GD" panose="020E0502030308020204" pitchFamily="34" charset="0"/>
              </a:rPr>
              <a:t>2. Él </a:t>
            </a:r>
            <a:r>
              <a:rPr lang="es-ES" b="1" dirty="0">
                <a:latin typeface="Maiandra GD" panose="020E0502030308020204" pitchFamily="34" charset="0"/>
              </a:rPr>
              <a:t>poderoso en su poder.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3. Ni Él rico en su riqueza.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Lamentable la gente se alaba se vanagloria en estas cosas que no son de valor y que son pasajeras, así muchos cristianos también se glorían en estas cosas de las cuales no tienen ningún valor ni para Dios, ni para nuestra salvación.</a:t>
            </a:r>
          </a:p>
        </p:txBody>
      </p:sp>
    </p:spTree>
    <p:extLst>
      <p:ext uri="{BB962C8B-B14F-4D97-AF65-F5344CB8AC3E}">
        <p14:creationId xmlns:p14="http://schemas.microsoft.com/office/powerpoint/2010/main" val="299869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9C6633C-D230-4CEE-BC00-A3D439B7A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906851" cy="6857998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Muchos que profesan ser sabios se hicieron necios.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Romanos.1:22.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Profesando ser sabios,</a:t>
            </a:r>
            <a:r>
              <a:rPr lang="es-ES" b="1" dirty="0">
                <a:latin typeface="Maiandra GD" panose="020E0502030308020204" pitchFamily="34" charset="0"/>
              </a:rPr>
              <a:t> se volvieron necios,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cambiaron la gloria de Dios incorruptible por una imagen corruptible.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Romanos.1:23.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y cambiaron la gloria del Dios incorruptible</a:t>
            </a:r>
            <a:r>
              <a:rPr lang="es-ES" b="1" dirty="0">
                <a:latin typeface="Maiandra GD" panose="020E0502030308020204" pitchFamily="34" charset="0"/>
              </a:rPr>
              <a:t> por una imagen en forma de hombre corruptible, de aves, de cuadrúpedos y de reptiles.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-1"/>
            <a:ext cx="4237149" cy="461122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3978F09-243B-46B0-901B-8EF8DB61E380}"/>
              </a:ext>
            </a:extLst>
          </p:cNvPr>
          <p:cNvSpPr txBox="1"/>
          <p:nvPr/>
        </p:nvSpPr>
        <p:spPr>
          <a:xfrm>
            <a:off x="4906850" y="4611229"/>
            <a:ext cx="423714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No debemos buscar la sabiduría humana porque esta nos llevara a la perdición a revelarnos contra Dios.</a:t>
            </a:r>
          </a:p>
        </p:txBody>
      </p:sp>
    </p:spTree>
    <p:extLst>
      <p:ext uri="{BB962C8B-B14F-4D97-AF65-F5344CB8AC3E}">
        <p14:creationId xmlns:p14="http://schemas.microsoft.com/office/powerpoint/2010/main" val="311414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1BCD308-E09D-4450-B10D-36A442DE6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1"/>
            <a:ext cx="4906849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Ya que esta sabiduría es terrenal, natural, diabólica.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Santiago.3:15.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Esta sabiduría no es la que viene de lo alto,</a:t>
            </a:r>
            <a:r>
              <a:rPr lang="es-ES" b="1" dirty="0">
                <a:latin typeface="Maiandra GD" panose="020E0502030308020204" pitchFamily="34" charset="0"/>
              </a:rPr>
              <a:t> sino que es terrenal, natural, diabólica.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Dios va a prender en su sabiduría al sabio.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I Corintios.3:19.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Porque la sabiduría de este mundo es necedad ante Dios.</a:t>
            </a:r>
            <a:r>
              <a:rPr lang="es-ES" b="1" dirty="0">
                <a:latin typeface="Maiandra GD" panose="020E0502030308020204" pitchFamily="34" charset="0"/>
              </a:rPr>
              <a:t> Pues escrito está: El es EL QUE PRENDE A LOS SABIOS EN SU propia ASTUCIA.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nos vanagloriemos en nuestra sabiduría.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22582"/>
            <a:ext cx="4237149" cy="454348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A29FD43-ABD6-488C-8BB1-228A76597683}"/>
              </a:ext>
            </a:extLst>
          </p:cNvPr>
          <p:cNvSpPr txBox="1"/>
          <p:nvPr/>
        </p:nvSpPr>
        <p:spPr>
          <a:xfrm>
            <a:off x="4717772" y="4588647"/>
            <a:ext cx="442622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Porque daremos cuenta a Dios. </a:t>
            </a:r>
          </a:p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Seamos sabios para Dios, no para nosotros mismo ni para el mundo.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09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63FE9E1C-3ADF-4AA3-B088-E73F25A4AFA6}"/>
              </a:ext>
            </a:extLst>
          </p:cNvPr>
          <p:cNvSpPr/>
          <p:nvPr/>
        </p:nvSpPr>
        <p:spPr>
          <a:xfrm>
            <a:off x="0" y="0"/>
            <a:ext cx="9144000" cy="117944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9443"/>
          </a:xfrm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aiandra GD" panose="020E0502030308020204" pitchFamily="34" charset="0"/>
              </a:rPr>
              <a:t>NO DEBEMOS VANAGLORIARNOS EN NUESTRA FUERZA FISICA. JEREMIAS.9:23.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1B39D7AE-8ECC-48E4-87AA-69A45DDDB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79444"/>
            <a:ext cx="4868214" cy="5678554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Así dice el SEÑOR: No se gloríe el sabio de su sabiduría,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ni se gloríe el poderoso de su poder,</a:t>
            </a:r>
            <a:r>
              <a:rPr lang="es-ES" b="1" dirty="0">
                <a:latin typeface="Maiandra GD" panose="020E0502030308020204" pitchFamily="34" charset="0"/>
              </a:rPr>
              <a:t> ni el rico se gloríe de su riqueza;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Son muchos los que se vanaglorian en sus fuerzas físicas.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Muchos son los que gastan mucho dinero, horas en el gimnasio para tener un cuerpo musculoso.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214" y="1179443"/>
            <a:ext cx="4275786" cy="429355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F12FCDD-710E-46B4-A736-469B64AC4FE3}"/>
              </a:ext>
            </a:extLst>
          </p:cNvPr>
          <p:cNvSpPr txBox="1"/>
          <p:nvPr/>
        </p:nvSpPr>
        <p:spPr>
          <a:xfrm>
            <a:off x="4572000" y="5473005"/>
            <a:ext cx="4572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Y gloriarse en su fuerza física, pero esto no vale de nada ante Dios.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63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C99CAD3-F011-48C9-9636-22A8F602F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636393" cy="6857998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El ejercicio físico aprovecha para poco.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I Timoteo.4:8.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porque el ejercicio físico aprovecha poco,</a:t>
            </a:r>
            <a:r>
              <a:rPr lang="es-ES" b="1" dirty="0">
                <a:latin typeface="Maiandra GD" panose="020E0502030308020204" pitchFamily="34" charset="0"/>
              </a:rPr>
              <a:t> pero la piedad es provechosa para todo, pues tiene promesa para la vida presente y también para la futura.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ejercicio físico nos ayuda para tener fuerza.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esa fuerza para lo espiritual no nos ayudara en nada, mientras que la piedad aprovecha para mucho.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394" y="-1"/>
            <a:ext cx="4507605" cy="504211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73AEF30-1941-4445-B2FD-AC08B59CAB43}"/>
              </a:ext>
            </a:extLst>
          </p:cNvPr>
          <p:cNvSpPr txBox="1"/>
          <p:nvPr/>
        </p:nvSpPr>
        <p:spPr>
          <a:xfrm>
            <a:off x="4539805" y="5042118"/>
            <a:ext cx="457199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Ya que nuestro cuerpo físico no tiene ningún valor contra los apetitos de la carne. </a:t>
            </a:r>
          </a:p>
        </p:txBody>
      </p:sp>
    </p:spTree>
    <p:extLst>
      <p:ext uri="{BB962C8B-B14F-4D97-AF65-F5344CB8AC3E}">
        <p14:creationId xmlns:p14="http://schemas.microsoft.com/office/powerpoint/2010/main" val="146724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1671D91-E85E-43E9-82F1-A900E9810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1"/>
            <a:ext cx="4906851" cy="6857998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Colosenses.2:23.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Tales cosas tienen a la verdad,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la apariencia de sabiduría en una religión humana,</a:t>
            </a:r>
            <a:r>
              <a:rPr lang="es-ES" b="1" dirty="0">
                <a:latin typeface="Maiandra GD" panose="020E0502030308020204" pitchFamily="34" charset="0"/>
              </a:rPr>
              <a:t> en la humillación de sí mismo y en el trato severo del cuerpo,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pero carecen de valor alguno contra los apetitos de la carne.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tienen ningún valor para combatir las obras de la carne.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eso maldito el hombre que pone su esperanza en su fuerzas.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Jeremias.17:5.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1"/>
            <a:ext cx="4237149" cy="405516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6C6C990-D2A9-404D-AAE8-FB0D9F583D02}"/>
              </a:ext>
            </a:extLst>
          </p:cNvPr>
          <p:cNvSpPr txBox="1"/>
          <p:nvPr/>
        </p:nvSpPr>
        <p:spPr>
          <a:xfrm>
            <a:off x="4810538" y="4180341"/>
            <a:ext cx="433346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Así dice el SEÑOR: Maldito el hombre que en el hombre confía,</a:t>
            </a:r>
            <a:r>
              <a:rPr lang="es-ES" sz="2800" b="1" dirty="0">
                <a:latin typeface="Maiandra GD" panose="020E0502030308020204" pitchFamily="34" charset="0"/>
              </a:rPr>
              <a:t> y hace de la carne su fortaleza, y del SEÑOR se aparta su corazón. </a:t>
            </a:r>
          </a:p>
        </p:txBody>
      </p:sp>
    </p:spTree>
    <p:extLst>
      <p:ext uri="{BB962C8B-B14F-4D97-AF65-F5344CB8AC3E}">
        <p14:creationId xmlns:p14="http://schemas.microsoft.com/office/powerpoint/2010/main" val="153997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C0B32DA-16FC-43F9-9209-FE57ED6B4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969564" cy="6857998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Cuando confiamos en nuestras propias fuerzas vamos a salir derrotados.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Como Goliat que menosprecio a David.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I Samuel.17:41-42.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filisteo vino, y se fue acercando a David,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con su escudero delante de él.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V.42.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Cuando el filisteo miró y vio a David,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lo tuvo en poco porque era un muchacho,</a:t>
            </a:r>
            <a:r>
              <a:rPr lang="es-ES" b="1" dirty="0">
                <a:latin typeface="Maiandra GD" panose="020E0502030308020204" pitchFamily="34" charset="0"/>
              </a:rPr>
              <a:t> rubio y bien parecido.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Porque se creía mas fuerte que David.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565" y="-1"/>
            <a:ext cx="4174436" cy="547300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926414D-5557-44C3-BD57-7E1AFA5E582C}"/>
              </a:ext>
            </a:extLst>
          </p:cNvPr>
          <p:cNvSpPr txBox="1"/>
          <p:nvPr/>
        </p:nvSpPr>
        <p:spPr>
          <a:xfrm>
            <a:off x="4969563" y="5473003"/>
            <a:ext cx="417443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La fuerza física no nos ayuda en nada para la batalla espiritual. </a:t>
            </a:r>
          </a:p>
        </p:txBody>
      </p:sp>
    </p:spTree>
    <p:extLst>
      <p:ext uri="{BB962C8B-B14F-4D97-AF65-F5344CB8AC3E}">
        <p14:creationId xmlns:p14="http://schemas.microsoft.com/office/powerpoint/2010/main" val="337235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80F41C2-36CD-4DBD-911D-40DFE7402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2"/>
            <a:ext cx="5088835" cy="6857998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Ya que nuestra lucha no es contra sangre ni carne.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II Corintios.10:3-5.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Pues aunque andamos en la carne,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no luchamos según la carne;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V.4.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porque las armas de nuestra contienda no son carnales,</a:t>
            </a:r>
            <a:r>
              <a:rPr lang="es-ES" b="1" dirty="0">
                <a:latin typeface="Maiandra GD" panose="020E0502030308020204" pitchFamily="34" charset="0"/>
              </a:rPr>
              <a:t> sino poderosas en Dios para la destrucción de fortalezas;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Sino espiritual destruir pensamientos altivos, arrogantes.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V.5.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58" y="0"/>
            <a:ext cx="4227442" cy="34290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9E82837-D2FD-4EC6-A326-2221B42882BB}"/>
              </a:ext>
            </a:extLst>
          </p:cNvPr>
          <p:cNvSpPr txBox="1"/>
          <p:nvPr/>
        </p:nvSpPr>
        <p:spPr>
          <a:xfrm>
            <a:off x="4797287" y="3318566"/>
            <a:ext cx="434671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destruyendo especulaciones y todo razonamiento altivo que se levanta contra el conocimiento de Dios,</a:t>
            </a:r>
            <a:r>
              <a:rPr lang="es-ES" sz="2800" b="1" dirty="0">
                <a:latin typeface="Maiandra GD" panose="020E0502030308020204" pitchFamily="34" charset="0"/>
              </a:rPr>
              <a:t> y poniendo todo pensamiento en cautiverio a la obediencia de Cristo,</a:t>
            </a:r>
          </a:p>
        </p:txBody>
      </p:sp>
    </p:spTree>
    <p:extLst>
      <p:ext uri="{BB962C8B-B14F-4D97-AF65-F5344CB8AC3E}">
        <p14:creationId xmlns:p14="http://schemas.microsoft.com/office/powerpoint/2010/main" val="127527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0" cy="6857999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FD10E204-0018-4AD8-BBD9-43DB8D286D53}"/>
              </a:ext>
            </a:extLst>
          </p:cNvPr>
          <p:cNvSpPr/>
          <p:nvPr/>
        </p:nvSpPr>
        <p:spPr>
          <a:xfrm>
            <a:off x="-1" y="17396"/>
            <a:ext cx="9143999" cy="132556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2" y="-106016"/>
            <a:ext cx="9144000" cy="1448975"/>
          </a:xfrm>
        </p:spPr>
        <p:txBody>
          <a:bodyPr/>
          <a:lstStyle/>
          <a:p>
            <a:pPr algn="ctr"/>
            <a:r>
              <a:rPr lang="es-ES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aiandra GD" panose="020E0502030308020204" pitchFamily="34" charset="0"/>
              </a:rPr>
              <a:t>NO VANAGLORIARNOS EN LAS RIQUEZAS. JEREMIAS.9:23.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59BD095C-FE4C-4F99-9925-B566F44FE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2959"/>
            <a:ext cx="5460642" cy="5497645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Así dice el SEÑOR: No se gloríe el sabio de su sabiduría, ni se gloríe el poderoso de su poder,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ni el rico se gloríe de su riqueza;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Lamentablemente son muchos los que confían y se vanaglorian en sus riquezas.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Como que sus riquezas le van a dar la salvación.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 vida eterna, muchos se engañan de esta manera. </a:t>
            </a:r>
          </a:p>
          <a:p>
            <a:pPr marL="0" indent="0">
              <a:buNone/>
            </a:pP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642" y="1360355"/>
            <a:ext cx="3683357" cy="549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5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EE82479-5B16-40BE-AC15-831D48428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2"/>
            <a:ext cx="5168347" cy="6857998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Jesús pregunto ¿De qué sirve al hombre ganar todo el mundo? Y perdiere su alma.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Mateo.16:26.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Pues ¿qué provecho obtendrá un hombre si gana el mundo entero, pero pierde su alma?</a:t>
            </a:r>
            <a:r>
              <a:rPr lang="es-ES" b="1" dirty="0">
                <a:latin typeface="Maiandra GD" panose="020E0502030308020204" pitchFamily="34" charset="0"/>
              </a:rPr>
              <a:t> O ¿qué dará un hombre a cambio de su alma?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¿O que recompensa daremos por nuestra alma?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hay nada que podamos dar por nuestra alma sino, siendo fieles a Dios.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dinero no va a comprar nuestra entrada al cielo ni nuestra alma.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48" y="-1"/>
            <a:ext cx="397565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9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D872028-5F94-4DF1-9791-5DD079D9C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1"/>
            <a:ext cx="4906849" cy="683541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La Iglesia de Laodicea confiaba en sus riquezas.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Apocalipsis.3:17.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'Porque dices: "Soy rico, me he enriquecido y de nada tengo necesidad";</a:t>
            </a:r>
            <a:r>
              <a:rPr lang="es-ES" b="1" dirty="0">
                <a:latin typeface="Maiandra GD" panose="020E0502030308020204" pitchFamily="34" charset="0"/>
              </a:rPr>
              <a:t> y no sabes que eres un miserable y digno de lástima, y pobre, ciego y desnudo,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Pensaban que eran ricos, pero para Dios eran pobres.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Dignos de lástima, porque sus riquezas no les valía de nada en lo espiritual para salvar su alma.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22581"/>
            <a:ext cx="4237149" cy="683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5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322" y="-1"/>
            <a:ext cx="4134678" cy="3318571"/>
          </a:xfrm>
          <a:prstGeom prst="rect">
            <a:avLst/>
          </a:prstGeom>
        </p:spPr>
      </p:pic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1A46C68-D94F-49B6-B5D8-A52AA054E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4"/>
            <a:ext cx="5009322" cy="6857999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Solo hay dos cosas en la que deberíamos gloriarnos y buscar con todo nuestro esfuerzo nuestro esmero estas son:</a:t>
            </a:r>
          </a:p>
          <a:p>
            <a:r>
              <a:rPr lang="es-ES" b="1" dirty="0">
                <a:latin typeface="Maiandra GD" panose="020E0502030308020204" pitchFamily="34" charset="0"/>
              </a:rPr>
              <a:t>1. Entender a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2. Y Conocerle.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 estas dos cosas deberíamos gloriarnos y alabarnos en entender a Dios y conocerle tal y como El es.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Estas dos cosas nos van a llevar al cielo, a la gloria eterna, y deberíamos dar todo por ello, sin importar lo que cueste.</a:t>
            </a:r>
          </a:p>
          <a:p>
            <a:pPr marL="0" indent="0">
              <a:buNone/>
            </a:pPr>
            <a:endParaRPr lang="es-NI" b="1" dirty="0">
              <a:latin typeface="Maiandra GD" panose="020E0502030308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21C442A-5041-4028-98C0-3B628734C3EB}"/>
              </a:ext>
            </a:extLst>
          </p:cNvPr>
          <p:cNvSpPr txBox="1"/>
          <p:nvPr/>
        </p:nvSpPr>
        <p:spPr>
          <a:xfrm>
            <a:off x="5009322" y="3318563"/>
            <a:ext cx="413467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Pero muchas veces perdemos de vista las cosas que son más importante en nuestra vida espiritual y buscamos y nos afanamos por las cosas pasajeras vanas.</a:t>
            </a:r>
          </a:p>
        </p:txBody>
      </p:sp>
    </p:spTree>
    <p:extLst>
      <p:ext uri="{BB962C8B-B14F-4D97-AF65-F5344CB8AC3E}">
        <p14:creationId xmlns:p14="http://schemas.microsoft.com/office/powerpoint/2010/main" val="157045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5EE6AC7-FBBE-4B4C-A15D-D837F20B0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107412" cy="6835418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Pablo le dijo a los ricos de este mundo que no confiaran en sus riquezas.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I Timoteo.6:17.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A los ricos en este mundo, enséñales que no sean altaneros ni pongan su esperanza en la incertidumbre de las riquezas,</a:t>
            </a:r>
            <a:r>
              <a:rPr lang="es-ES" b="1" dirty="0">
                <a:latin typeface="Maiandra GD" panose="020E0502030308020204" pitchFamily="34" charset="0"/>
              </a:rPr>
              <a:t> sino en Dios, el cual nos da abundantemente todas las cosas para que las disfrutemos.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Muchos son los que se jactan de sus riquezas, se vanaglorian.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Salmos.49:6-9. 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412" y="22582"/>
            <a:ext cx="4036588" cy="683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1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F2E8150-E761-46B4-ABAF-7EB5912BC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1"/>
            <a:ext cx="4791743" cy="6835417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de los que confían en sus bienes</a:t>
            </a:r>
            <a:r>
              <a:rPr lang="es-ES" b="1" dirty="0">
                <a:latin typeface="Maiandra GD" panose="020E0502030308020204" pitchFamily="34" charset="0"/>
              </a:rPr>
              <a:t> y se jactan de la abundancia de sus riquezas?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V.7.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Nadie puede en manera alguna redimir a su hermano,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ni dar a Dios rescate por él,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V.8.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porque la redención de su alma es muy costosa,</a:t>
            </a:r>
            <a:r>
              <a:rPr lang="es-ES" b="1" dirty="0">
                <a:latin typeface="Maiandra GD" panose="020E0502030308020204" pitchFamily="34" charset="0"/>
              </a:rPr>
              <a:t> y debe abandonar el intento para siempre,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V.9.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para que viva eternamente,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para que no vea corrupción.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744" y="22582"/>
            <a:ext cx="4352255" cy="683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5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C459CAA-5C86-448D-B748-5E3D8878D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1"/>
            <a:ext cx="4765184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No hay rescate alguno por el alma atravez de las riquezas.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que confía en las riquezas caerá.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Proverbios.11:28.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El que confía en sus riquezas,</a:t>
            </a:r>
            <a:r>
              <a:rPr lang="es-ES" b="1" dirty="0">
                <a:latin typeface="Maiandra GD" panose="020E0502030308020204" pitchFamily="34" charset="0"/>
              </a:rPr>
              <a:t> caerá, pero los justos prosperarán como la hoja verde.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eso no debemos poder nuestras confianzas en las riquezas ni vanagloriarnos en ella.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Porque las riquezas no son para siempre no son eternas.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184" y="22581"/>
            <a:ext cx="4378816" cy="683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9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D386C34-2D79-4850-ADCA-E07028099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3"/>
            <a:ext cx="4906849" cy="6857999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Proverbios.27:24.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porque las riquezas no son eternas,</a:t>
            </a:r>
            <a:r>
              <a:rPr lang="es-ES" b="1" dirty="0">
                <a:latin typeface="Maiandra GD" panose="020E0502030308020204" pitchFamily="34" charset="0"/>
              </a:rPr>
              <a:t> ni perdurará la corona por todas las generaciones.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debemos de enaltecernos por las riquezas.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Ezequiel.28:5.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'Con tu gran sabiduría, con tu comercio, has aumentado tus riquezas,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y se ha enaltecido tu corazón a causa de tus riquezas.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Son muchas las personas que se vanaglorian cuando aumentan las riquezas.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-1"/>
            <a:ext cx="4237149" cy="590388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B2C89A3-92F4-4DCF-96F6-787353EDD55B}"/>
              </a:ext>
            </a:extLst>
          </p:cNvPr>
          <p:cNvSpPr txBox="1"/>
          <p:nvPr/>
        </p:nvSpPr>
        <p:spPr>
          <a:xfrm>
            <a:off x="4906848" y="5903889"/>
            <a:ext cx="42371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Confiar en las riquezas es perder nuestra alma.</a:t>
            </a:r>
          </a:p>
        </p:txBody>
      </p:sp>
    </p:spTree>
    <p:extLst>
      <p:ext uri="{BB962C8B-B14F-4D97-AF65-F5344CB8AC3E}">
        <p14:creationId xmlns:p14="http://schemas.microsoft.com/office/powerpoint/2010/main" val="365221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E7663F1A-34A4-41FE-8A6E-806A20AACBFB}"/>
              </a:ext>
            </a:extLst>
          </p:cNvPr>
          <p:cNvSpPr/>
          <p:nvPr/>
        </p:nvSpPr>
        <p:spPr>
          <a:xfrm>
            <a:off x="0" y="0"/>
            <a:ext cx="9144000" cy="132556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" y="0"/>
            <a:ext cx="914399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aiandra GD" panose="020E0502030308020204" pitchFamily="34" charset="0"/>
              </a:rPr>
              <a:t>DEBEMOS DE GLORIARNOS EN ENTENDER A DIOS. JEREMIAS.9:24.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0427C12A-6D7D-418A-9701-8530FBDA6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325563"/>
            <a:ext cx="5100034" cy="5532435"/>
          </a:xfrm>
        </p:spPr>
        <p:txBody>
          <a:bodyPr>
            <a:normAutofit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mas el que se gloríe, gloríese de esto: de que me entiende</a:t>
            </a:r>
            <a:r>
              <a:rPr lang="es-ES" b="1" dirty="0">
                <a:latin typeface="Maiandra GD" panose="020E0502030308020204" pitchFamily="34" charset="0"/>
              </a:rPr>
              <a:t> y me conoce, pues yo soy el SEÑOR que hago misericordia, derecho y justicia en la tierra, porque en estas cosas me complazco--declara el SEÑOR.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debemos de gloriarnos ni en nuestra sabiduría.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Ni en nuestra fuerza física.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Ni en las riquezas.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034" y="1550504"/>
            <a:ext cx="4043965" cy="349161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BF0B8C7-C0E4-42B5-AAC9-391F5D2F41BF}"/>
              </a:ext>
            </a:extLst>
          </p:cNvPr>
          <p:cNvSpPr txBox="1"/>
          <p:nvPr/>
        </p:nvSpPr>
        <p:spPr>
          <a:xfrm>
            <a:off x="5100033" y="5042116"/>
            <a:ext cx="404396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Pero si debemos de gloriarnos en entender comprender a Dios, su voluntad.</a:t>
            </a:r>
          </a:p>
        </p:txBody>
      </p:sp>
    </p:spTree>
    <p:extLst>
      <p:ext uri="{BB962C8B-B14F-4D97-AF65-F5344CB8AC3E}">
        <p14:creationId xmlns:p14="http://schemas.microsoft.com/office/powerpoint/2010/main" val="322419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7AE9FA6-B809-4D3D-BEEB-7998155F8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579"/>
            <a:ext cx="5125792" cy="6812839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Por eso no debemos de ser necios en gloriarnos en cosas vanas, sino gloriarnos en entender cuál es la voluntad de Dios.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Efesios.5:17.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Así pues, no seáis necios,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sino entended cuál es la voluntad del Señor.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Entendiendo la voluntad de Dios podremos hacer lo que El nos pide, lo que El nos manda atravez de su palabra.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Son muchas las personas que no quieren entender la voluntad de Dios. 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792" y="22581"/>
            <a:ext cx="4018208" cy="497437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3BF2F7D-4DAF-4978-9150-1EF9859B2C2D}"/>
              </a:ext>
            </a:extLst>
          </p:cNvPr>
          <p:cNvSpPr txBox="1"/>
          <p:nvPr/>
        </p:nvSpPr>
        <p:spPr>
          <a:xfrm>
            <a:off x="5019775" y="5019536"/>
            <a:ext cx="412422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Y por ese motivo se van a perder porque quieren hacer la voluntad de ellos y no la de Dios.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29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E340ED8-E2D2-49DC-9C18-3C5E10306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906851" cy="6835418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Por eso debemos de estar siempre verificando- comprobando cual es la voluntad de Dios.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Romanos.12:2.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no os adaptéis a este mundo, sino transformaos mediante la renovación de vuestra mente,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para que verifiquéis cuál es la voluntad de Dios: lo que es bueno, aceptable y perfecto.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Lo que es bueno para El, no lo que es bueno para nosotros.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Lo que es aceptable a Él, no lo que es aceptable ante nosotros. 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22582"/>
            <a:ext cx="4237149" cy="683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7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81A9786-CF92-4EEE-BCE9-130C097C8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2"/>
            <a:ext cx="5053750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Porque lo que es bueno para nosotros tal vez no sea bueno para Dios, lo que puede ser aceptable para nosotros, tal vez no es aceptable para Dios.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Isaias.55:8.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Porque mis pensamientos no son vuestros pensamientos,</a:t>
            </a:r>
            <a:r>
              <a:rPr lang="es-ES" b="1" dirty="0">
                <a:latin typeface="Maiandra GD" panose="020E0502030308020204" pitchFamily="34" charset="0"/>
              </a:rPr>
              <a:t> ni vuestros caminos mis caminos--declara el SEÑOR.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Lo que es santo, perfecto para nosotros, tal vez no es santo ni perfecto para Dios.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eso debemos gloriarnos en entender la voluntad de Dios.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750" y="22581"/>
            <a:ext cx="4090250" cy="683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03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BA8A602-7D27-425A-92E6-93808941E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906851" cy="6857998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Por eso debemos orar para poder crecer en entender cuál es la voluntad de Dios.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Colosenses.1:9.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esta razón, también nosotros, desde el día que lo supimos, no hemos cesado de orar por vosotros y de rogar que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seáis llenos del conocimiento de su voluntad en toda sabiduría y comprensión espiritual,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Ya que entendiendo la voluntad de Dios podemos andar como es digno de Él.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Colosenses.1:10. 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-1"/>
            <a:ext cx="423714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41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7786ACC-E037-464E-9D27-03490AF21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087153" cy="6857998"/>
          </a:xfrm>
        </p:spPr>
        <p:txBody>
          <a:bodyPr/>
          <a:lstStyle/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para que andéis como es digno del Señor,</a:t>
            </a:r>
            <a:r>
              <a:rPr lang="es-ES" b="1" dirty="0">
                <a:latin typeface="Maiandra GD" panose="020E0502030308020204" pitchFamily="34" charset="0"/>
              </a:rPr>
              <a:t> agradándole en todo, dando fruto en toda buena obra y creciendo en el conocimiento de Dios;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Podemos dar frutos y crecer.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Debemos de gloriarnos en entender a Dios.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a los hombres, sino a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Ya que gloriarnos en los hombre nos traerá al fracaso total.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Gloriarnos en Dios será de victoria.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154" y="-1"/>
            <a:ext cx="405684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7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8362DC3C-543F-4368-93D8-AE6B1ADB7CB8}"/>
              </a:ext>
            </a:extLst>
          </p:cNvPr>
          <p:cNvSpPr/>
          <p:nvPr/>
        </p:nvSpPr>
        <p:spPr>
          <a:xfrm>
            <a:off x="-1" y="0"/>
            <a:ext cx="9143999" cy="132556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aiandra GD" panose="020E0502030308020204" pitchFamily="34" charset="0"/>
              </a:rPr>
              <a:t>NO DEBEMOS GLORIARNOS EN LA SABIDURIA HUMANA. JEREMIAS.9:23.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34D430CC-6B4F-4AAB-9ED5-453B8BA3C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386113"/>
            <a:ext cx="4868214" cy="5471885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Así dice el SEÑOR: </a:t>
            </a:r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No se gloríe el sabio de su sabiduría,</a:t>
            </a:r>
            <a:r>
              <a:rPr lang="es-ES" b="1" dirty="0">
                <a:latin typeface="Maiandra GD" panose="020E0502030308020204" pitchFamily="34" charset="0"/>
              </a:rPr>
              <a:t> ni se gloríe el poderoso de su poder, ni el rico se gloríe de su riqueza;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ser humano se alaba se vanagloria en su sabiduría, y no en la de Dios.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Muchas veces Él ser humano se esfuerza en creer que es mas sabio que Dios, por eso son muchos los que no aceptan los planes de Dios.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214" y="1386113"/>
            <a:ext cx="4275785" cy="547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8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95C1004A-6FC7-4CBD-A9F3-AE54E259B88B}"/>
              </a:ext>
            </a:extLst>
          </p:cNvPr>
          <p:cNvSpPr/>
          <p:nvPr/>
        </p:nvSpPr>
        <p:spPr>
          <a:xfrm>
            <a:off x="0" y="-1"/>
            <a:ext cx="9144000" cy="132556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325564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aiandra GD" panose="020E0502030308020204" pitchFamily="34" charset="0"/>
              </a:rPr>
              <a:t>DEBEMOS DE GLORIARNOS EN CONOCERLE. JEREMIAS.9:24.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C819F49F-12CC-4FE6-A4A6-D362B6C88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5561"/>
            <a:ext cx="5287314" cy="5532438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mas el que se gloríe, gloríese de esto:</a:t>
            </a:r>
            <a:r>
              <a:rPr lang="es-ES" b="1" dirty="0">
                <a:latin typeface="Maiandra GD" panose="020E0502030308020204" pitchFamily="34" charset="0"/>
              </a:rPr>
              <a:t> de que me entiende y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me conoce, pues yo soy el SEÑOR que hago misericordia,</a:t>
            </a:r>
            <a:r>
              <a:rPr lang="es-ES" b="1" dirty="0">
                <a:latin typeface="Maiandra GD" panose="020E0502030308020204" pitchFamily="34" charset="0"/>
              </a:rPr>
              <a:t> derecho y justicia en la tierra, porque en estas cosas me complazco--declara el SEÑOR.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Debemos de gloriarnos en conocer a Dios. Porque si le conocemos podemos tener confianza en El.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Salmos.9:10.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314" y="1325562"/>
            <a:ext cx="3856686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8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06B3E33-FDBB-4C01-8126-673C352E6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1"/>
            <a:ext cx="4906849" cy="6857997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En ti pondrán su confianza los que conocen tu nombre, porque tú, oh SEÑOR,</a:t>
            </a:r>
            <a:r>
              <a:rPr lang="es-ES" b="1" dirty="0">
                <a:latin typeface="Maiandra GD" panose="020E0502030308020204" pitchFamily="34" charset="0"/>
              </a:rPr>
              <a:t> no abandonas a los que te buscan.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 conocemos a Dios podemos tener confianza en El, porque Dios no abandona a los que le buscan.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 misericordia de Dios está siempre para aquellos que le conocen. </a:t>
            </a:r>
          </a:p>
          <a:p>
            <a:pPr algn="ctr"/>
            <a:r>
              <a:rPr lang="es-ES" b="1" dirty="0">
                <a:highlight>
                  <a:srgbClr val="00FF00"/>
                </a:highlight>
                <a:latin typeface="Maiandra GD" panose="020E0502030308020204" pitchFamily="34" charset="0"/>
              </a:rPr>
              <a:t>Salmos.36:10.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Continúa tu misericordia para con los que te conocen,</a:t>
            </a:r>
            <a:r>
              <a:rPr lang="es-ES" b="1" dirty="0">
                <a:latin typeface="Maiandra GD" panose="020E0502030308020204" pitchFamily="34" charset="0"/>
              </a:rPr>
              <a:t> y tu justicia para con los rectos de corazón.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1"/>
            <a:ext cx="4237149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5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BF9565A-C90F-4686-86BD-F31C23BA6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046304" cy="6857998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Aunque muchos lamentablemente conocen a Dios no le glorifican.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Romanos.1:21.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Pues aunque conocían a Dios, no le honraron como a Dios ni le dieron gracias,</a:t>
            </a:r>
            <a:r>
              <a:rPr lang="es-ES" b="1" dirty="0">
                <a:latin typeface="Maiandra GD" panose="020E0502030308020204" pitchFamily="34" charset="0"/>
              </a:rPr>
              <a:t> sino que se hicieron vanos en sus razonamientos y su necio corazón fue entenebrecido.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 conocemos a Dios no vamos a estar esclavizados bajo la ley de Moisés ni bajo el mundo ni mandamientos de hombres.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Galatas.4:9.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304" y="-1"/>
            <a:ext cx="4097696" cy="288768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87EC3B3-0C6B-412C-AD48-1DA9888D5900}"/>
              </a:ext>
            </a:extLst>
          </p:cNvPr>
          <p:cNvSpPr txBox="1"/>
          <p:nvPr/>
        </p:nvSpPr>
        <p:spPr>
          <a:xfrm>
            <a:off x="4903304" y="2887680"/>
            <a:ext cx="424069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Pero ahora que conocéis a Dios, o más bien, que sois conocidos por Dios,</a:t>
            </a:r>
            <a:r>
              <a:rPr lang="es-ES" sz="2800" b="1" dirty="0">
                <a:latin typeface="Maiandra GD" panose="020E0502030308020204" pitchFamily="34" charset="0"/>
              </a:rPr>
              <a:t> ¿cómo es que os volvéis otra vez a las cosas débiles, inútiles y elementales, a las cuales deseáis volver a estar esclavizados de nuevo? </a:t>
            </a:r>
          </a:p>
        </p:txBody>
      </p:sp>
    </p:spTree>
    <p:extLst>
      <p:ext uri="{BB962C8B-B14F-4D97-AF65-F5344CB8AC3E}">
        <p14:creationId xmlns:p14="http://schemas.microsoft.com/office/powerpoint/2010/main" val="89865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1E020D9-AF39-4619-A6C5-13DE1BAC7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906851" cy="6857998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Cuando no conocemos a Dios vamos a estar esclavizados en el pecado.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¿Cómo podemos saber si conocemos a Dios?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¿O cuando sabemos que conocemos a Dios?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Cuando guardamos sus mandamientos.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Sino no guardamos sus mandamientos no le conocemos.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I Juan.2:3.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en esto sabemos que hemos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llegado a conocerle: si guardamos sus mandamientos.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-1"/>
            <a:ext cx="423714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8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-3"/>
            <a:ext cx="4906851" cy="6857999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Cuando guardamos sus mandamientos eso demuestra que le conocemos.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Sino guardamos sus mandamientos demostramos que no le conocemos.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Debemos de gloriarnos en conocer a Dios para tener confianza en El.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 no le conocemos no podemos tener confianza en El.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vamos a fracasar eternamente.</a:t>
            </a:r>
          </a:p>
          <a:p>
            <a:endParaRPr lang="es-ES" b="1" dirty="0">
              <a:latin typeface="Maiandra GD" panose="020E0502030308020204" pitchFamily="34" charset="0"/>
            </a:endParaRP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-1"/>
            <a:ext cx="423714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8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54AF2004-F521-45FD-BC56-F8CBDDF2D769}"/>
              </a:ext>
            </a:extLst>
          </p:cNvPr>
          <p:cNvSpPr/>
          <p:nvPr/>
        </p:nvSpPr>
        <p:spPr>
          <a:xfrm>
            <a:off x="0" y="0"/>
            <a:ext cx="9144000" cy="104692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46923"/>
          </a:xfrm>
        </p:spPr>
        <p:txBody>
          <a:bodyPr>
            <a:normAutofit/>
          </a:bodyPr>
          <a:lstStyle/>
          <a:p>
            <a:pPr algn="ctr"/>
            <a:r>
              <a:rPr lang="es-ES" sz="66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aiandra GD" panose="020E0502030308020204" pitchFamily="34" charset="0"/>
              </a:rPr>
              <a:t>CONCLUSIÓN: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0203793-C990-48C1-A6BC-2004F944E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34721"/>
            <a:ext cx="9144000" cy="5923278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Lamentablemente muchas personas y aun cristianos se glorían en cosas vanas que no le darán la salvación por eso no debemos de gloriarnos en:</a:t>
            </a:r>
          </a:p>
          <a:p>
            <a:r>
              <a:rPr lang="es-ES" b="1" dirty="0">
                <a:latin typeface="Maiandra GD" panose="020E0502030308020204" pitchFamily="34" charset="0"/>
              </a:rPr>
              <a:t>1. Nuestra Sabiduría.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2. Nuestra Fuerzas.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3. Nuestras riquezas.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Debemos gloriarnos en:</a:t>
            </a:r>
          </a:p>
          <a:p>
            <a:r>
              <a:rPr lang="es-ES" b="1" dirty="0">
                <a:latin typeface="Maiandra GD" panose="020E0502030308020204" pitchFamily="34" charset="0"/>
              </a:rPr>
              <a:t>1. Entender A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2. Conocerle.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Debemos afanarnos y esforzarnos en estas dos cosas que nos llevaran a la salvación, a la vida eterna con Dios.</a:t>
            </a:r>
          </a:p>
        </p:txBody>
      </p:sp>
    </p:spTree>
    <p:extLst>
      <p:ext uri="{BB962C8B-B14F-4D97-AF65-F5344CB8AC3E}">
        <p14:creationId xmlns:p14="http://schemas.microsoft.com/office/powerpoint/2010/main" val="154168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6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CuadroTexto">
            <a:extLst>
              <a:ext uri="{FF2B5EF4-FFF2-40B4-BE49-F238E27FC236}">
                <a16:creationId xmlns:a16="http://schemas.microsoft.com/office/drawing/2014/main" id="{79C5EFC5-4953-9DE2-2CBB-C2A6BEAD0D45}"/>
              </a:ext>
            </a:extLst>
          </p:cNvPr>
          <p:cNvSpPr txBox="1"/>
          <p:nvPr/>
        </p:nvSpPr>
        <p:spPr>
          <a:xfrm>
            <a:off x="75877" y="1670603"/>
            <a:ext cx="2371862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514298">
              <a:defRPr/>
            </a:pPr>
            <a:r>
              <a:rPr lang="es-CL" sz="1350" b="1" dirty="0">
                <a:ln w="0"/>
                <a:solidFill>
                  <a:srgbClr val="C00000"/>
                </a:solidFill>
                <a:effectLst>
                  <a:reflection blurRad="6350" stA="91000" endPos="7000" dir="5400000" sy="-90000" algn="bl" rotWithShape="0"/>
                </a:effectLst>
                <a:latin typeface="Cambria" charset="0"/>
                <a:ea typeface="Cambria" charset="0"/>
                <a:cs typeface="Cambria" charset="0"/>
              </a:rPr>
              <a:t>¿</a:t>
            </a:r>
            <a:r>
              <a:rPr lang="es-CL" sz="1350" dirty="0">
                <a:ln w="0"/>
                <a:solidFill>
                  <a:srgbClr val="002060"/>
                </a:solidFill>
                <a:effectLst>
                  <a:reflection blurRad="6350" stA="91000" endPos="7000" dir="5400000" sy="-90000" algn="bl" rotWithShape="0"/>
                </a:effectLst>
                <a:latin typeface="Al Bayan Plain" charset="-78"/>
                <a:ea typeface="Al Bayan Plain" charset="-78"/>
                <a:cs typeface="Al Bayan Plain" charset="-78"/>
              </a:rPr>
              <a:t>Que debo hacer </a:t>
            </a:r>
          </a:p>
          <a:p>
            <a:pPr algn="ctr" defTabSz="514298">
              <a:defRPr/>
            </a:pPr>
            <a:r>
              <a:rPr lang="es-CL" sz="1350" dirty="0">
                <a:ln w="0"/>
                <a:solidFill>
                  <a:srgbClr val="002060"/>
                </a:solidFill>
                <a:effectLst>
                  <a:reflection blurRad="6350" stA="91000" endPos="7000" dir="5400000" sy="-90000" algn="bl" rotWithShape="0"/>
                </a:effectLst>
                <a:latin typeface="Al Bayan Plain" charset="-78"/>
                <a:ea typeface="Al Bayan Plain" charset="-78"/>
                <a:cs typeface="Al Bayan Plain" charset="-78"/>
              </a:rPr>
              <a:t>para ser  salvo…</a:t>
            </a:r>
            <a:r>
              <a:rPr lang="es-CL" sz="1350" b="1" dirty="0">
                <a:ln w="0"/>
                <a:solidFill>
                  <a:srgbClr val="C00000"/>
                </a:solidFill>
                <a:effectLst>
                  <a:reflection blurRad="6350" stA="91000" endPos="7000" dir="5400000" sy="-90000" algn="bl" rotWithShape="0"/>
                </a:effectLst>
                <a:latin typeface="Cambria" charset="0"/>
                <a:ea typeface="Cambria" charset="0"/>
                <a:cs typeface="Cambria" charset="0"/>
              </a:rPr>
              <a:t>?</a:t>
            </a:r>
          </a:p>
        </p:txBody>
      </p:sp>
      <p:pic>
        <p:nvPicPr>
          <p:cNvPr id="4" name="Picture 2" descr="C:\Users\Emilio\Downloads\images (7).jpg">
            <a:extLst>
              <a:ext uri="{FF2B5EF4-FFF2-40B4-BE49-F238E27FC236}">
                <a16:creationId xmlns:a16="http://schemas.microsoft.com/office/drawing/2014/main" id="{0446778D-E693-90B8-0D0F-2070D29E1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39" y="3938380"/>
            <a:ext cx="1895918" cy="291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4576378A-A95F-E39C-A19F-1D437D74B7A3}"/>
              </a:ext>
            </a:extLst>
          </p:cNvPr>
          <p:cNvSpPr/>
          <p:nvPr/>
        </p:nvSpPr>
        <p:spPr>
          <a:xfrm>
            <a:off x="3717132" y="1606155"/>
            <a:ext cx="1654969" cy="79652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514298">
              <a:defRPr/>
            </a:pPr>
            <a:r>
              <a:rPr lang="es-ES" sz="3300" b="1" dirty="0">
                <a:solidFill>
                  <a:sysClr val="windowText" lastClr="000000"/>
                </a:solidFill>
                <a:latin typeface="Cambria" charset="0"/>
                <a:ea typeface="Cambria" charset="0"/>
                <a:cs typeface="Cambria" charset="0"/>
              </a:rPr>
              <a:t>DIOS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CA3919-7DE0-B10A-51EB-97EA0C159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4661" y="5313299"/>
            <a:ext cx="314578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514298">
              <a:defRPr/>
            </a:pPr>
            <a:r>
              <a:rPr lang="es-ES" altLang="es-E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l Nile" charset="-78"/>
                <a:ea typeface="Al Nile" charset="-78"/>
                <a:cs typeface="Al Nile" charset="-78"/>
              </a:rPr>
              <a:t>Cristo es Él Salvador de los que le obedecen </a:t>
            </a:r>
          </a:p>
          <a:p>
            <a:pPr algn="ctr" defTabSz="514298">
              <a:defRPr/>
            </a:pPr>
            <a:r>
              <a:rPr lang="es-ES" altLang="es-ES" sz="1500" b="1" dirty="0">
                <a:solidFill>
                  <a:schemeClr val="bg1"/>
                </a:solidFill>
                <a:latin typeface="Al Nile" charset="-78"/>
                <a:ea typeface="Al Nile" charset="-78"/>
                <a:cs typeface="Al Nile" charset="-78"/>
              </a:rPr>
              <a:t>“…</a:t>
            </a:r>
            <a:r>
              <a:rPr lang="es-ES" altLang="es-ES" sz="15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y habiendo sido perfeccionado, vino a ser autor de eterna salvación para todos los que le obedecen</a:t>
            </a:r>
            <a:r>
              <a:rPr lang="es-ES" altLang="es-ES" sz="15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” </a:t>
            </a:r>
            <a:r>
              <a:rPr lang="es-ES" altLang="es-ES" sz="15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Hebreos.5:9</a:t>
            </a:r>
            <a:r>
              <a:rPr lang="es-ES" altLang="es-ES" sz="15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89631D9-40F9-F1CB-3D09-37BCA2C57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7553" y="2952715"/>
            <a:ext cx="365522" cy="2308324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6842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6842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6842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6842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O</a:t>
            </a:r>
            <a:endParaRPr lang="es-ES" altLang="es-ES" sz="1500" dirty="0">
              <a:solidFill>
                <a:srgbClr val="C00000"/>
              </a:solidFill>
              <a:latin typeface="Britannic Bold" panose="020B0903060703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F349F5E-AC64-0989-2CDB-2C0A5F31E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168" y="2922984"/>
            <a:ext cx="982790" cy="2239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30D1886-63E9-4AE6-B79D-CF6E9D981291}"/>
              </a:ext>
            </a:extLst>
          </p:cNvPr>
          <p:cNvSpPr txBox="1"/>
          <p:nvPr/>
        </p:nvSpPr>
        <p:spPr>
          <a:xfrm>
            <a:off x="1857379" y="6245656"/>
            <a:ext cx="1783555" cy="323165"/>
          </a:xfrm>
          <a:prstGeom prst="rect">
            <a:avLst/>
          </a:prstGeom>
          <a:solidFill>
            <a:srgbClr val="94C6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OIR, Rom.10:17.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3BD85DE-6E44-B60B-AEE6-E0D435956483}"/>
              </a:ext>
            </a:extLst>
          </p:cNvPr>
          <p:cNvSpPr txBox="1"/>
          <p:nvPr/>
        </p:nvSpPr>
        <p:spPr>
          <a:xfrm>
            <a:off x="2037994" y="5922491"/>
            <a:ext cx="2137013" cy="323165"/>
          </a:xfrm>
          <a:prstGeom prst="rect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CREER, Mar.16:15-16.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5FE9622-05DA-B1B7-773B-9454F4093B95}"/>
              </a:ext>
            </a:extLst>
          </p:cNvPr>
          <p:cNvSpPr txBox="1"/>
          <p:nvPr/>
        </p:nvSpPr>
        <p:spPr>
          <a:xfrm>
            <a:off x="2254525" y="5599326"/>
            <a:ext cx="2641846" cy="323165"/>
          </a:xfrm>
          <a:prstGeom prst="rect">
            <a:avLst/>
          </a:prstGeom>
          <a:solidFill>
            <a:srgbClr val="00B0F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ARREPENTIRSE. Hech.17:30.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DD576C0-B80A-3433-ECAC-660BBBBE4E12}"/>
              </a:ext>
            </a:extLst>
          </p:cNvPr>
          <p:cNvSpPr txBox="1"/>
          <p:nvPr/>
        </p:nvSpPr>
        <p:spPr>
          <a:xfrm>
            <a:off x="2606874" y="5284019"/>
            <a:ext cx="2641846" cy="323165"/>
          </a:xfrm>
          <a:prstGeom prst="rect">
            <a:avLst/>
          </a:prstGeom>
          <a:solidFill>
            <a:srgbClr val="C000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schemeClr val="bg1"/>
                </a:solidFill>
                <a:latin typeface="Century Gothic"/>
                <a:ea typeface="ＭＳ Ｐゴシック" charset="-128"/>
              </a:rPr>
              <a:t>CONFESAR. Rom.10:9-10.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EC04EB7-F467-71A3-C7D4-E4A0212AA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757" y="4960854"/>
            <a:ext cx="2476500" cy="323165"/>
          </a:xfrm>
          <a:prstGeom prst="rect">
            <a:avLst/>
          </a:prstGeom>
          <a:solidFill>
            <a:srgbClr val="7030A0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defTabSz="684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6842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6842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6842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6842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_tradnl" sz="1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BAUTIZARSE. Hech.2:38.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907AE1B-3B3F-8BAD-2F38-1A11E8E6FC97}"/>
              </a:ext>
            </a:extLst>
          </p:cNvPr>
          <p:cNvSpPr txBox="1"/>
          <p:nvPr/>
        </p:nvSpPr>
        <p:spPr>
          <a:xfrm>
            <a:off x="0" y="2839865"/>
            <a:ext cx="2936757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35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“por cuanto todos pecaron, y están destituidos de la gloria de Dios”    </a:t>
            </a:r>
            <a:r>
              <a:rPr lang="es-ES" sz="135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Romanos. 3:23.  </a:t>
            </a:r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9FDEEEF5-F656-7945-CC4A-34403DF03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1916" y="1676400"/>
            <a:ext cx="2974337" cy="1028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393FF"/>
              </a:gs>
              <a:gs pos="100000">
                <a:srgbClr val="1818CE"/>
              </a:gs>
            </a:gsLst>
            <a:lin ang="5400000"/>
          </a:gradFill>
          <a:ln w="9525">
            <a:solidFill>
              <a:srgbClr val="2828B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s-ES_tradnl" altLang="es-NI" sz="1800">
              <a:solidFill>
                <a:srgbClr val="FFFFFF"/>
              </a:solidFill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2C7EC741-F295-149C-A33C-A18243F2C835}"/>
              </a:ext>
            </a:extLst>
          </p:cNvPr>
          <p:cNvSpPr/>
          <p:nvPr/>
        </p:nvSpPr>
        <p:spPr>
          <a:xfrm>
            <a:off x="5872163" y="1695450"/>
            <a:ext cx="2904090" cy="10156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CL" altLang="es-NI" sz="1500" dirty="0">
                <a:solidFill>
                  <a:srgbClr val="F2F2F2"/>
                </a:solidFill>
                <a:latin typeface="Cambria" panose="02040503050406030204" pitchFamily="18" charset="0"/>
              </a:rPr>
              <a:t>“EL </a:t>
            </a:r>
            <a:r>
              <a:rPr lang="es-CL" altLang="es-NI" sz="1500" dirty="0">
                <a:solidFill>
                  <a:srgbClr val="FFF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SEÑOR AÑADÍA </a:t>
            </a:r>
            <a:r>
              <a:rPr lang="es-CL" altLang="es-NI" sz="1500" dirty="0">
                <a:solidFill>
                  <a:srgbClr val="F2F2F2"/>
                </a:solidFill>
                <a:latin typeface="Cambria" panose="02040503050406030204" pitchFamily="18" charset="0"/>
              </a:rPr>
              <a:t>CADA DÍA A LA IGLESIA LOS QUE HABÍAN DE SER SALVOS”</a:t>
            </a:r>
          </a:p>
          <a:p>
            <a:pPr algn="ctr"/>
            <a:r>
              <a:rPr lang="es-CL" altLang="es-NI" sz="1500" b="1" dirty="0">
                <a:solidFill>
                  <a:srgbClr val="CCCCCC"/>
                </a:solidFill>
                <a:latin typeface="Cambria" panose="02040503050406030204" pitchFamily="18" charset="0"/>
              </a:rPr>
              <a:t>HECHOS.2:47 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9D8CF95-803F-CEFB-40CA-3661EBF19AF0}"/>
              </a:ext>
            </a:extLst>
          </p:cNvPr>
          <p:cNvSpPr/>
          <p:nvPr/>
        </p:nvSpPr>
        <p:spPr>
          <a:xfrm>
            <a:off x="1438850" y="994849"/>
            <a:ext cx="7756675" cy="62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1">
              <a:defRPr/>
            </a:pPr>
            <a:r>
              <a:rPr lang="es-CL" sz="3480" b="1">
                <a:ln w="2222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l Bayan Plain" charset="-78"/>
                <a:ea typeface="Al Bayan Plain" charset="-78"/>
                <a:cs typeface="Al Bayan Plain" charset="-78"/>
              </a:rPr>
              <a:t>PLAN DE SALVACIÓN SEGÚN DIOS</a:t>
            </a:r>
            <a:endParaRPr lang="es-CL" sz="3480" b="1" dirty="0">
              <a:ln w="22225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0000"/>
              </a:solidFill>
              <a:latin typeface="Al Bayan Plain" charset="-78"/>
              <a:ea typeface="Al Bayan Plain" charset="-78"/>
              <a:cs typeface="Al Bayan Plain" charset="-78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653CB41E-D63B-5EA5-2F8C-9662A3BE76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5" y="2816293"/>
            <a:ext cx="3935160" cy="20842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5539409"/>
            <a:ext cx="9144000" cy="131859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aiandra GD" panose="020E0502030308020204" pitchFamily="34" charset="0"/>
              </a:rPr>
              <a:t>DIOS NOS BENDIGA A TODOS.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539409"/>
          </a:xfrm>
          <a:prstGeom prst="rect">
            <a:avLst/>
          </a:prstGeom>
        </p:spPr>
      </p:pic>
      <p:sp>
        <p:nvSpPr>
          <p:cNvPr id="6" name="Llamada de nube 5"/>
          <p:cNvSpPr/>
          <p:nvPr/>
        </p:nvSpPr>
        <p:spPr>
          <a:xfrm>
            <a:off x="4386471" y="0"/>
            <a:ext cx="4757530" cy="1712889"/>
          </a:xfrm>
          <a:prstGeom prst="cloudCallout">
            <a:avLst>
              <a:gd name="adj1" fmla="val -82371"/>
              <a:gd name="adj2" fmla="val 64004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aiandra GD" panose="020E0502030308020204" pitchFamily="34" charset="0"/>
              </a:rPr>
              <a:t>POR SU </a:t>
            </a:r>
            <a:r>
              <a:rPr lang="es-ES" sz="3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aiandra GD" panose="020E0502030308020204" pitchFamily="34" charset="0"/>
              </a:rPr>
              <a:t>FINA ATENCIÓN</a:t>
            </a:r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aiandra GD" panose="020E0502030308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872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AC047186-013D-4C26-8725-89DE51595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-1"/>
            <a:ext cx="5035640" cy="6835415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Por eso Él sabio en su sabiduría dice: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“Nadie me ve”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Isaias.47:10.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Te sentiste segura en tu maldad y dijiste: "Nadie me ve."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Tu sabiduría y tu conocimiento te han engañado,</a:t>
            </a:r>
            <a:r>
              <a:rPr lang="es-ES" b="1" dirty="0">
                <a:latin typeface="Maiandra GD" panose="020E0502030308020204" pitchFamily="34" charset="0"/>
              </a:rPr>
              <a:t> y dijiste en tu corazón: "Yo, y nadie más."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Son muchos los que piensas que lo que hacen, nadie los está viendo, piensa que están solos, pero Dios está en todo lugar.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Salmos.139:7-12.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640" y="22582"/>
            <a:ext cx="4108360" cy="540525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C0CDAC9-2C16-4B8F-A83A-971529DC9686}"/>
              </a:ext>
            </a:extLst>
          </p:cNvPr>
          <p:cNvSpPr txBox="1"/>
          <p:nvPr/>
        </p:nvSpPr>
        <p:spPr>
          <a:xfrm>
            <a:off x="4906850" y="5450422"/>
            <a:ext cx="423714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¿Adónde me iré de tu Espíritu,</a:t>
            </a:r>
            <a:r>
              <a:rPr lang="es-NI" sz="2800" b="1" dirty="0">
                <a:latin typeface="Maiandra GD" panose="020E0502030308020204" pitchFamily="34" charset="0"/>
              </a:rPr>
              <a:t> o adónde huiré de tu presencia? </a:t>
            </a:r>
          </a:p>
        </p:txBody>
      </p:sp>
    </p:spTree>
    <p:extLst>
      <p:ext uri="{BB962C8B-B14F-4D97-AF65-F5344CB8AC3E}">
        <p14:creationId xmlns:p14="http://schemas.microsoft.com/office/powerpoint/2010/main" val="177050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B868C32-B75D-4F70-B457-CFE32BD3D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582"/>
            <a:ext cx="4906849" cy="6835418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V.8.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Si subo a los cielos, he aquí, allí estás tú;</a:t>
            </a:r>
            <a:r>
              <a:rPr lang="es-ES" b="1" dirty="0">
                <a:latin typeface="Maiandra GD" panose="020E0502030308020204" pitchFamily="34" charset="0"/>
              </a:rPr>
              <a:t> si en el </a:t>
            </a:r>
            <a:r>
              <a:rPr lang="es-ES" b="1" dirty="0" err="1">
                <a:latin typeface="Maiandra GD" panose="020E0502030308020204" pitchFamily="34" charset="0"/>
              </a:rPr>
              <a:t>Seol</a:t>
            </a:r>
            <a:r>
              <a:rPr lang="es-ES" b="1" dirty="0">
                <a:latin typeface="Maiandra GD" panose="020E0502030308020204" pitchFamily="34" charset="0"/>
              </a:rPr>
              <a:t> preparo mi lecho, allí estás tú.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V.9.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Si tomo las alas del alba,</a:t>
            </a:r>
            <a:r>
              <a:rPr lang="es-ES" b="1" dirty="0">
                <a:latin typeface="Maiandra GD" panose="020E0502030308020204" pitchFamily="34" charset="0"/>
              </a:rPr>
              <a:t> y si habito en lo más remoto del mar,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V.10.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aun allí me guiará tu mano,</a:t>
            </a:r>
            <a:r>
              <a:rPr lang="es-ES" b="1" dirty="0">
                <a:latin typeface="Maiandra GD" panose="020E0502030308020204" pitchFamily="34" charset="0"/>
              </a:rPr>
              <a:t> y me asirá tu diestra.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V.11.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 digo: Ciertamente las tinieblas me envolverán,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y la luz en torno mío será noche;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22582"/>
            <a:ext cx="4237149" cy="683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7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04E237BE-C73E-47D0-BE4A-B9823CF43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4906851" cy="6857999"/>
          </a:xfrm>
        </p:spPr>
        <p:txBody>
          <a:bodyPr/>
          <a:lstStyle/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V.12.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ni aun las tinieblas son oscuras para ti, y la noche brilla como el día.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Las tinieblas y la luz son iguales para ti.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hay nada oculto para Dios, pero el sabio quiere gloriarse en su sabiduría y pensar que nadie lo ve.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sabio puede ser sobornado para torcer la justicia.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hacer un mal juicio.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Deuteronomio.16:19.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22581"/>
            <a:ext cx="4237149" cy="372687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F09A4F3-8D04-40C5-B1AB-B06DCAA0F592}"/>
              </a:ext>
            </a:extLst>
          </p:cNvPr>
          <p:cNvSpPr txBox="1"/>
          <p:nvPr/>
        </p:nvSpPr>
        <p:spPr>
          <a:xfrm>
            <a:off x="4906851" y="3772037"/>
            <a:ext cx="423714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No torcerás la justicia; no harás acepción de personas, ni tomarás soborno, </a:t>
            </a:r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porque el soborno ciega los ojos del sabio y pervierte las palabras del justo.</a:t>
            </a:r>
            <a:r>
              <a:rPr lang="es-ES" sz="2800" b="1" dirty="0">
                <a:latin typeface="Maiandra GD" panose="020E0502030308020204" pitchFamily="34" charset="0"/>
              </a:rPr>
              <a:t> 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94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4906851" cy="6857998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Su sabiduría no le permite ser justo y cumplir la justicia.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Muchos son los sabios en sus propias opiniones y por eso se rebelan contra la voluntad de Dios.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Proverbios.3:7.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No seas sabio a tus propios ojos,</a:t>
            </a:r>
            <a:r>
              <a:rPr lang="es-ES" b="1" dirty="0">
                <a:latin typeface="Maiandra GD" panose="020E0502030308020204" pitchFamily="34" charset="0"/>
              </a:rPr>
              <a:t> teme al SEÑOR y apártate del mal.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Provebios.26:5.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Responde al necio según su necedad,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para que no sea sabio ante sus propios ojos.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endParaRPr lang="es-ES" b="1" dirty="0">
              <a:latin typeface="Maiandra GD" panose="020E0502030308020204" pitchFamily="34" charset="0"/>
            </a:endParaRP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-1"/>
            <a:ext cx="423714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7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C0E5D60-FCF4-489F-829B-495A92576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1"/>
            <a:ext cx="5035640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Por eso “ay de los sabios a sus propios ojos”.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Isaias.5:21.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¡Ay de los sabios a sus propios ojos</a:t>
            </a:r>
            <a:r>
              <a:rPr lang="es-ES" b="1" dirty="0">
                <a:latin typeface="Maiandra GD" panose="020E0502030308020204" pitchFamily="34" charset="0"/>
              </a:rPr>
              <a:t> e inteligentes ante sí mismos!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Muchos son los que son sabios para hacer el mal pero no para hacer el bien.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Jeremias.4:22.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Porque mi pueblo es necio, no me conoce; hijos torpes son, no son inteligentes.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Astutos son para hacer el mal, pero hacer el bien no saben.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640" y="22581"/>
            <a:ext cx="4108360" cy="683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8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65B5F59-2C81-4391-9997-3961FFF2C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168348" cy="6857998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Muchos son los que se creen sabios y desechan la palabra de Dios.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Jeremias.8:8-9.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¿Cómo decís: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"Somos sabios, y la ley del SEÑOR está con nosotros"?,</a:t>
            </a:r>
            <a:r>
              <a:rPr lang="es-ES" b="1" dirty="0">
                <a:latin typeface="Maiandra GD" panose="020E0502030308020204" pitchFamily="34" charset="0"/>
              </a:rPr>
              <a:t> cuando he aquí, la ha cambiado en mentira la pluma mentirosa de los escribas. </a:t>
            </a:r>
          </a:p>
          <a:p>
            <a:pPr algn="ctr"/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V.9.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'Los sabios son avergonzados, están abatidos y atrapados;</a:t>
            </a:r>
            <a:r>
              <a:rPr lang="es-ES" b="1" dirty="0">
                <a:latin typeface="Maiandra GD" panose="020E0502030308020204" pitchFamily="34" charset="0"/>
              </a:rPr>
              <a:t> he aquí, ellos han desechado la palabra del SEÑOR, ¿y qué clase de sabiduría tienen?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5503C5E-965B-44A5-9B90-3CE9FCD17D96}"/>
              </a:ext>
            </a:extLst>
          </p:cNvPr>
          <p:cNvSpPr txBox="1"/>
          <p:nvPr/>
        </p:nvSpPr>
        <p:spPr>
          <a:xfrm>
            <a:off x="5168348" y="4611231"/>
            <a:ext cx="397565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La cambian por la mentira, su sabiduría no les deja ver que están mal, que están haciendo lo malo.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318085C-DC98-49C4-BEB3-5A9846D03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852" y="-2"/>
            <a:ext cx="3949148" cy="461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6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260</TotalTime>
  <Words>3158</Words>
  <Application>Microsoft Office PowerPoint</Application>
  <PresentationFormat>Presentación en pantalla (4:3)</PresentationFormat>
  <Paragraphs>238</Paragraphs>
  <Slides>37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8" baseType="lpstr">
      <vt:lpstr>Al Bayan Plain</vt:lpstr>
      <vt:lpstr>Al Nile</vt:lpstr>
      <vt:lpstr>Arial</vt:lpstr>
      <vt:lpstr>Britannic Bold</vt:lpstr>
      <vt:lpstr>Calibri</vt:lpstr>
      <vt:lpstr>Calibri Light</vt:lpstr>
      <vt:lpstr>Cambria</vt:lpstr>
      <vt:lpstr>Century Gothic</vt:lpstr>
      <vt:lpstr>Cochin</vt:lpstr>
      <vt:lpstr>Maiandra GD</vt:lpstr>
      <vt:lpstr>Tema de Office</vt:lpstr>
      <vt:lpstr> ALABARSE VANAGLORIARSE EN DIOS. JEREMIAS.9:23-24. </vt:lpstr>
      <vt:lpstr>Presentación de PowerPoint</vt:lpstr>
      <vt:lpstr>NO DEBEMOS GLORIARNOS EN LA SABIDURIA HUMANA. JEREMIAS.9:23.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NO DEBEMOS VANAGLORIARNOS EN NUESTRA FUERZA FISICA. JEREMIAS.9:23.</vt:lpstr>
      <vt:lpstr>Presentación de PowerPoint</vt:lpstr>
      <vt:lpstr>Presentación de PowerPoint</vt:lpstr>
      <vt:lpstr>Presentación de PowerPoint</vt:lpstr>
      <vt:lpstr>Presentación de PowerPoint</vt:lpstr>
      <vt:lpstr>NO VANAGLORIARNOS EN LAS RIQUEZAS. JEREMIAS.9:23.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DEBEMOS DE GLORIARNOS EN ENTENDER A DIOS. JEREMIAS.9:24.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DEBEMOS DE GLORIARNOS EN CONOCERLE. JEREMIAS.9:24.</vt:lpstr>
      <vt:lpstr>Presentación de PowerPoint</vt:lpstr>
      <vt:lpstr>Presentación de PowerPoint</vt:lpstr>
      <vt:lpstr>Presentación de PowerPoint</vt:lpstr>
      <vt:lpstr>Presentación de PowerPoint</vt:lpstr>
      <vt:lpstr>CONCLUSIÓN: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MARIO</dc:creator>
  <cp:lastModifiedBy>Mario Moreno</cp:lastModifiedBy>
  <cp:revision>28</cp:revision>
  <dcterms:created xsi:type="dcterms:W3CDTF">2019-05-13T16:03:36Z</dcterms:created>
  <dcterms:modified xsi:type="dcterms:W3CDTF">2025-01-31T00:47:44Z</dcterms:modified>
</cp:coreProperties>
</file>