
<file path=[Content_Types].xml><?xml version="1.0" encoding="utf-8"?>
<Types xmlns="http://schemas.openxmlformats.org/package/2006/content-types">
  <Default Extension="gif" ContentType="image/gif"/>
  <Default Extension="jpeg" ContentType="image/jpeg"/>
  <Default Extension="jpg" ContentType="image/gi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86" r:id="rId7"/>
    <p:sldId id="287" r:id="rId8"/>
    <p:sldId id="288" r:id="rId9"/>
    <p:sldId id="289" r:id="rId10"/>
    <p:sldId id="295" r:id="rId11"/>
    <p:sldId id="296" r:id="rId12"/>
    <p:sldId id="290" r:id="rId13"/>
    <p:sldId id="297" r:id="rId14"/>
    <p:sldId id="298" r:id="rId15"/>
    <p:sldId id="291" r:id="rId16"/>
    <p:sldId id="301" r:id="rId17"/>
    <p:sldId id="299" r:id="rId18"/>
    <p:sldId id="300" r:id="rId19"/>
    <p:sldId id="294" r:id="rId20"/>
    <p:sldId id="302" r:id="rId21"/>
    <p:sldId id="306" r:id="rId22"/>
    <p:sldId id="303" r:id="rId23"/>
    <p:sldId id="307" r:id="rId24"/>
    <p:sldId id="304" r:id="rId25"/>
    <p:sldId id="308" r:id="rId26"/>
    <p:sldId id="325" r:id="rId27"/>
    <p:sldId id="326" r:id="rId28"/>
    <p:sldId id="309" r:id="rId29"/>
    <p:sldId id="305" r:id="rId30"/>
    <p:sldId id="281" r:id="rId31"/>
    <p:sldId id="310" r:id="rId32"/>
    <p:sldId id="313" r:id="rId33"/>
    <p:sldId id="282" r:id="rId34"/>
    <p:sldId id="311" r:id="rId35"/>
    <p:sldId id="314" r:id="rId36"/>
    <p:sldId id="319" r:id="rId37"/>
    <p:sldId id="320" r:id="rId38"/>
    <p:sldId id="321" r:id="rId39"/>
    <p:sldId id="322" r:id="rId40"/>
    <p:sldId id="323" r:id="rId41"/>
    <p:sldId id="324" r:id="rId42"/>
    <p:sldId id="316" r:id="rId43"/>
    <p:sldId id="315" r:id="rId44"/>
    <p:sldId id="317" r:id="rId45"/>
    <p:sldId id="284" r:id="rId46"/>
    <p:sldId id="327" r:id="rId47"/>
    <p:sldId id="285" r:id="rId48"/>
  </p:sldIdLst>
  <p:sldSz cx="9144000" cy="6858000" type="screen4x3"/>
  <p:notesSz cx="6858000" cy="9144000"/>
  <p:defaultTextStyle>
    <a:defPPr>
      <a:defRPr lang="es-N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9" d="100"/>
          <a:sy n="59" d="100"/>
        </p:scale>
        <p:origin x="1500" y="4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endParaRPr lang="es-NI"/>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NI"/>
          </a:p>
        </p:txBody>
      </p:sp>
      <p:sp>
        <p:nvSpPr>
          <p:cNvPr id="4" name="3 Marcador de fecha"/>
          <p:cNvSpPr>
            <a:spLocks noGrp="1"/>
          </p:cNvSpPr>
          <p:nvPr>
            <p:ph type="dt" sz="half" idx="10"/>
          </p:nvPr>
        </p:nvSpPr>
        <p:spPr/>
        <p:txBody>
          <a:bodyPr/>
          <a:lstStyle/>
          <a:p>
            <a:fld id="{845801EF-F4D8-4EA6-AE2D-E5789D1B4E53}" type="datetimeFigureOut">
              <a:rPr lang="es-NI" smtClean="0"/>
              <a:pPr/>
              <a:t>14/11/2024</a:t>
            </a:fld>
            <a:endParaRPr lang="es-NI"/>
          </a:p>
        </p:txBody>
      </p:sp>
      <p:sp>
        <p:nvSpPr>
          <p:cNvPr id="5" name="4 Marcador de pie de página"/>
          <p:cNvSpPr>
            <a:spLocks noGrp="1"/>
          </p:cNvSpPr>
          <p:nvPr>
            <p:ph type="ftr" sz="quarter" idx="11"/>
          </p:nvPr>
        </p:nvSpPr>
        <p:spPr/>
        <p:txBody>
          <a:bodyPr/>
          <a:lstStyle/>
          <a:p>
            <a:endParaRPr lang="es-NI"/>
          </a:p>
        </p:txBody>
      </p:sp>
      <p:sp>
        <p:nvSpPr>
          <p:cNvPr id="6" name="5 Marcador de número de diapositiva"/>
          <p:cNvSpPr>
            <a:spLocks noGrp="1"/>
          </p:cNvSpPr>
          <p:nvPr>
            <p:ph type="sldNum" sz="quarter" idx="12"/>
          </p:nvPr>
        </p:nvSpPr>
        <p:spPr/>
        <p:txBody>
          <a:bodyPr/>
          <a:lstStyle/>
          <a:p>
            <a:fld id="{3F041157-1D8A-4265-86EB-9E9E7F1556E3}" type="slidenum">
              <a:rPr lang="es-NI" smtClean="0"/>
              <a:pPr/>
              <a:t>‹Nº›</a:t>
            </a:fld>
            <a:endParaRPr lang="es-NI"/>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NI"/>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NI"/>
          </a:p>
        </p:txBody>
      </p:sp>
      <p:sp>
        <p:nvSpPr>
          <p:cNvPr id="4" name="3 Marcador de fecha"/>
          <p:cNvSpPr>
            <a:spLocks noGrp="1"/>
          </p:cNvSpPr>
          <p:nvPr>
            <p:ph type="dt" sz="half" idx="10"/>
          </p:nvPr>
        </p:nvSpPr>
        <p:spPr/>
        <p:txBody>
          <a:bodyPr/>
          <a:lstStyle/>
          <a:p>
            <a:fld id="{845801EF-F4D8-4EA6-AE2D-E5789D1B4E53}" type="datetimeFigureOut">
              <a:rPr lang="es-NI" smtClean="0"/>
              <a:pPr/>
              <a:t>14/11/2024</a:t>
            </a:fld>
            <a:endParaRPr lang="es-NI"/>
          </a:p>
        </p:txBody>
      </p:sp>
      <p:sp>
        <p:nvSpPr>
          <p:cNvPr id="5" name="4 Marcador de pie de página"/>
          <p:cNvSpPr>
            <a:spLocks noGrp="1"/>
          </p:cNvSpPr>
          <p:nvPr>
            <p:ph type="ftr" sz="quarter" idx="11"/>
          </p:nvPr>
        </p:nvSpPr>
        <p:spPr/>
        <p:txBody>
          <a:bodyPr/>
          <a:lstStyle/>
          <a:p>
            <a:endParaRPr lang="es-NI"/>
          </a:p>
        </p:txBody>
      </p:sp>
      <p:sp>
        <p:nvSpPr>
          <p:cNvPr id="6" name="5 Marcador de número de diapositiva"/>
          <p:cNvSpPr>
            <a:spLocks noGrp="1"/>
          </p:cNvSpPr>
          <p:nvPr>
            <p:ph type="sldNum" sz="quarter" idx="12"/>
          </p:nvPr>
        </p:nvSpPr>
        <p:spPr/>
        <p:txBody>
          <a:bodyPr/>
          <a:lstStyle/>
          <a:p>
            <a:fld id="{3F041157-1D8A-4265-86EB-9E9E7F1556E3}" type="slidenum">
              <a:rPr lang="es-NI" smtClean="0"/>
              <a:pPr/>
              <a:t>‹Nº›</a:t>
            </a:fld>
            <a:endParaRPr lang="es-NI"/>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endParaRPr lang="es-NI"/>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NI"/>
          </a:p>
        </p:txBody>
      </p:sp>
      <p:sp>
        <p:nvSpPr>
          <p:cNvPr id="4" name="3 Marcador de fecha"/>
          <p:cNvSpPr>
            <a:spLocks noGrp="1"/>
          </p:cNvSpPr>
          <p:nvPr>
            <p:ph type="dt" sz="half" idx="10"/>
          </p:nvPr>
        </p:nvSpPr>
        <p:spPr/>
        <p:txBody>
          <a:bodyPr/>
          <a:lstStyle/>
          <a:p>
            <a:fld id="{845801EF-F4D8-4EA6-AE2D-E5789D1B4E53}" type="datetimeFigureOut">
              <a:rPr lang="es-NI" smtClean="0"/>
              <a:pPr/>
              <a:t>14/11/2024</a:t>
            </a:fld>
            <a:endParaRPr lang="es-NI"/>
          </a:p>
        </p:txBody>
      </p:sp>
      <p:sp>
        <p:nvSpPr>
          <p:cNvPr id="5" name="4 Marcador de pie de página"/>
          <p:cNvSpPr>
            <a:spLocks noGrp="1"/>
          </p:cNvSpPr>
          <p:nvPr>
            <p:ph type="ftr" sz="quarter" idx="11"/>
          </p:nvPr>
        </p:nvSpPr>
        <p:spPr/>
        <p:txBody>
          <a:bodyPr/>
          <a:lstStyle/>
          <a:p>
            <a:endParaRPr lang="es-NI"/>
          </a:p>
        </p:txBody>
      </p:sp>
      <p:sp>
        <p:nvSpPr>
          <p:cNvPr id="6" name="5 Marcador de número de diapositiva"/>
          <p:cNvSpPr>
            <a:spLocks noGrp="1"/>
          </p:cNvSpPr>
          <p:nvPr>
            <p:ph type="sldNum" sz="quarter" idx="12"/>
          </p:nvPr>
        </p:nvSpPr>
        <p:spPr/>
        <p:txBody>
          <a:bodyPr/>
          <a:lstStyle/>
          <a:p>
            <a:fld id="{3F041157-1D8A-4265-86EB-9E9E7F1556E3}" type="slidenum">
              <a:rPr lang="es-NI" smtClean="0"/>
              <a:pPr/>
              <a:t>‹Nº›</a:t>
            </a:fld>
            <a:endParaRPr lang="es-NI"/>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Número de diapositiva">
            <a:extLst>
              <a:ext uri="{FF2B5EF4-FFF2-40B4-BE49-F238E27FC236}">
                <a16:creationId xmlns:a16="http://schemas.microsoft.com/office/drawing/2014/main" id="{9509371E-2EA5-697C-664D-1AC1B9C6D04A}"/>
              </a:ext>
            </a:extLst>
          </p:cNvPr>
          <p:cNvSpPr txBox="1">
            <a:spLocks noGrp="1"/>
          </p:cNvSpPr>
          <p:nvPr>
            <p:ph type="sldNum" sz="quarter" idx="10"/>
          </p:nvPr>
        </p:nvSpPr>
        <p:spPr>
          <a:xfrm>
            <a:off x="4446588" y="6330952"/>
            <a:ext cx="241300" cy="258763"/>
          </a:xfrm>
          <a:extLst>
            <a:ext uri="{FAA26D3D-D897-4be2-8F04-BA451C77F1D7}">
              <ma14:placeholderFlag xmlns="" xmlns:ma14="http://schemas.microsoft.com/office/mac/drawingml/2011/main" val="1"/>
            </a:ext>
            <a:ext uri="{909E8E84-426E-40dd-AFC4-6F175D3DCCD1}"/>
            <a:ext uri="{91240B29-F687-4f45-9708-019B960494DF}"/>
            <a:ext uri="{AF507438-7753-43e0-B8FC-AC1667EBCBE1}"/>
          </a:extLst>
        </p:spPr>
        <p:txBody>
          <a:bodyPr/>
          <a:lstStyle>
            <a:lvl1pPr>
              <a:defRPr>
                <a:solidFill>
                  <a:srgbClr val="6F6A5A"/>
                </a:solidFill>
                <a:latin typeface="Cochin"/>
                <a:ea typeface="Cochin"/>
                <a:cs typeface="Cochin"/>
                <a:sym typeface="Cochin"/>
              </a:defRPr>
            </a:lvl1pPr>
          </a:lstStyle>
          <a:p>
            <a:fld id="{252D97F6-1B40-4E0E-916B-E7E84456EDA4}" type="slidenum">
              <a:rPr lang="es-NI" altLang="es-NI"/>
              <a:pPr/>
              <a:t>‹Nº›</a:t>
            </a:fld>
            <a:endParaRPr lang="es-NI" altLang="es-NI"/>
          </a:p>
        </p:txBody>
      </p:sp>
    </p:spTree>
    <p:extLst>
      <p:ext uri="{BB962C8B-B14F-4D97-AF65-F5344CB8AC3E}">
        <p14:creationId xmlns:p14="http://schemas.microsoft.com/office/powerpoint/2010/main" val="187765863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NI"/>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NI"/>
          </a:p>
        </p:txBody>
      </p:sp>
      <p:sp>
        <p:nvSpPr>
          <p:cNvPr id="4" name="3 Marcador de fecha"/>
          <p:cNvSpPr>
            <a:spLocks noGrp="1"/>
          </p:cNvSpPr>
          <p:nvPr>
            <p:ph type="dt" sz="half" idx="10"/>
          </p:nvPr>
        </p:nvSpPr>
        <p:spPr/>
        <p:txBody>
          <a:bodyPr/>
          <a:lstStyle/>
          <a:p>
            <a:fld id="{845801EF-F4D8-4EA6-AE2D-E5789D1B4E53}" type="datetimeFigureOut">
              <a:rPr lang="es-NI" smtClean="0"/>
              <a:pPr/>
              <a:t>14/11/2024</a:t>
            </a:fld>
            <a:endParaRPr lang="es-NI"/>
          </a:p>
        </p:txBody>
      </p:sp>
      <p:sp>
        <p:nvSpPr>
          <p:cNvPr id="5" name="4 Marcador de pie de página"/>
          <p:cNvSpPr>
            <a:spLocks noGrp="1"/>
          </p:cNvSpPr>
          <p:nvPr>
            <p:ph type="ftr" sz="quarter" idx="11"/>
          </p:nvPr>
        </p:nvSpPr>
        <p:spPr/>
        <p:txBody>
          <a:bodyPr/>
          <a:lstStyle/>
          <a:p>
            <a:endParaRPr lang="es-NI"/>
          </a:p>
        </p:txBody>
      </p:sp>
      <p:sp>
        <p:nvSpPr>
          <p:cNvPr id="6" name="5 Marcador de número de diapositiva"/>
          <p:cNvSpPr>
            <a:spLocks noGrp="1"/>
          </p:cNvSpPr>
          <p:nvPr>
            <p:ph type="sldNum" sz="quarter" idx="12"/>
          </p:nvPr>
        </p:nvSpPr>
        <p:spPr/>
        <p:txBody>
          <a:bodyPr/>
          <a:lstStyle/>
          <a:p>
            <a:fld id="{3F041157-1D8A-4265-86EB-9E9E7F1556E3}" type="slidenum">
              <a:rPr lang="es-NI" smtClean="0"/>
              <a:pPr/>
              <a:t>‹Nº›</a:t>
            </a:fld>
            <a:endParaRPr lang="es-NI"/>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s-NI"/>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845801EF-F4D8-4EA6-AE2D-E5789D1B4E53}" type="datetimeFigureOut">
              <a:rPr lang="es-NI" smtClean="0"/>
              <a:pPr/>
              <a:t>14/11/2024</a:t>
            </a:fld>
            <a:endParaRPr lang="es-NI"/>
          </a:p>
        </p:txBody>
      </p:sp>
      <p:sp>
        <p:nvSpPr>
          <p:cNvPr id="5" name="4 Marcador de pie de página"/>
          <p:cNvSpPr>
            <a:spLocks noGrp="1"/>
          </p:cNvSpPr>
          <p:nvPr>
            <p:ph type="ftr" sz="quarter" idx="11"/>
          </p:nvPr>
        </p:nvSpPr>
        <p:spPr/>
        <p:txBody>
          <a:bodyPr/>
          <a:lstStyle/>
          <a:p>
            <a:endParaRPr lang="es-NI"/>
          </a:p>
        </p:txBody>
      </p:sp>
      <p:sp>
        <p:nvSpPr>
          <p:cNvPr id="6" name="5 Marcador de número de diapositiva"/>
          <p:cNvSpPr>
            <a:spLocks noGrp="1"/>
          </p:cNvSpPr>
          <p:nvPr>
            <p:ph type="sldNum" sz="quarter" idx="12"/>
          </p:nvPr>
        </p:nvSpPr>
        <p:spPr/>
        <p:txBody>
          <a:bodyPr/>
          <a:lstStyle/>
          <a:p>
            <a:fld id="{3F041157-1D8A-4265-86EB-9E9E7F1556E3}" type="slidenum">
              <a:rPr lang="es-NI" smtClean="0"/>
              <a:pPr/>
              <a:t>‹Nº›</a:t>
            </a:fld>
            <a:endParaRPr lang="es-NI"/>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NI"/>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NI"/>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NI"/>
          </a:p>
        </p:txBody>
      </p:sp>
      <p:sp>
        <p:nvSpPr>
          <p:cNvPr id="5" name="4 Marcador de fecha"/>
          <p:cNvSpPr>
            <a:spLocks noGrp="1"/>
          </p:cNvSpPr>
          <p:nvPr>
            <p:ph type="dt" sz="half" idx="10"/>
          </p:nvPr>
        </p:nvSpPr>
        <p:spPr/>
        <p:txBody>
          <a:bodyPr/>
          <a:lstStyle/>
          <a:p>
            <a:fld id="{845801EF-F4D8-4EA6-AE2D-E5789D1B4E53}" type="datetimeFigureOut">
              <a:rPr lang="es-NI" smtClean="0"/>
              <a:pPr/>
              <a:t>14/11/2024</a:t>
            </a:fld>
            <a:endParaRPr lang="es-NI"/>
          </a:p>
        </p:txBody>
      </p:sp>
      <p:sp>
        <p:nvSpPr>
          <p:cNvPr id="6" name="5 Marcador de pie de página"/>
          <p:cNvSpPr>
            <a:spLocks noGrp="1"/>
          </p:cNvSpPr>
          <p:nvPr>
            <p:ph type="ftr" sz="quarter" idx="11"/>
          </p:nvPr>
        </p:nvSpPr>
        <p:spPr/>
        <p:txBody>
          <a:bodyPr/>
          <a:lstStyle/>
          <a:p>
            <a:endParaRPr lang="es-NI"/>
          </a:p>
        </p:txBody>
      </p:sp>
      <p:sp>
        <p:nvSpPr>
          <p:cNvPr id="7" name="6 Marcador de número de diapositiva"/>
          <p:cNvSpPr>
            <a:spLocks noGrp="1"/>
          </p:cNvSpPr>
          <p:nvPr>
            <p:ph type="sldNum" sz="quarter" idx="12"/>
          </p:nvPr>
        </p:nvSpPr>
        <p:spPr/>
        <p:txBody>
          <a:bodyPr/>
          <a:lstStyle/>
          <a:p>
            <a:fld id="{3F041157-1D8A-4265-86EB-9E9E7F1556E3}" type="slidenum">
              <a:rPr lang="es-NI" smtClean="0"/>
              <a:pPr/>
              <a:t>‹Nº›</a:t>
            </a:fld>
            <a:endParaRPr lang="es-NI"/>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NI"/>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NI"/>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NI"/>
          </a:p>
        </p:txBody>
      </p:sp>
      <p:sp>
        <p:nvSpPr>
          <p:cNvPr id="7" name="6 Marcador de fecha"/>
          <p:cNvSpPr>
            <a:spLocks noGrp="1"/>
          </p:cNvSpPr>
          <p:nvPr>
            <p:ph type="dt" sz="half" idx="10"/>
          </p:nvPr>
        </p:nvSpPr>
        <p:spPr/>
        <p:txBody>
          <a:bodyPr/>
          <a:lstStyle/>
          <a:p>
            <a:fld id="{845801EF-F4D8-4EA6-AE2D-E5789D1B4E53}" type="datetimeFigureOut">
              <a:rPr lang="es-NI" smtClean="0"/>
              <a:pPr/>
              <a:t>14/11/2024</a:t>
            </a:fld>
            <a:endParaRPr lang="es-NI"/>
          </a:p>
        </p:txBody>
      </p:sp>
      <p:sp>
        <p:nvSpPr>
          <p:cNvPr id="8" name="7 Marcador de pie de página"/>
          <p:cNvSpPr>
            <a:spLocks noGrp="1"/>
          </p:cNvSpPr>
          <p:nvPr>
            <p:ph type="ftr" sz="quarter" idx="11"/>
          </p:nvPr>
        </p:nvSpPr>
        <p:spPr/>
        <p:txBody>
          <a:bodyPr/>
          <a:lstStyle/>
          <a:p>
            <a:endParaRPr lang="es-NI"/>
          </a:p>
        </p:txBody>
      </p:sp>
      <p:sp>
        <p:nvSpPr>
          <p:cNvPr id="9" name="8 Marcador de número de diapositiva"/>
          <p:cNvSpPr>
            <a:spLocks noGrp="1"/>
          </p:cNvSpPr>
          <p:nvPr>
            <p:ph type="sldNum" sz="quarter" idx="12"/>
          </p:nvPr>
        </p:nvSpPr>
        <p:spPr/>
        <p:txBody>
          <a:bodyPr/>
          <a:lstStyle/>
          <a:p>
            <a:fld id="{3F041157-1D8A-4265-86EB-9E9E7F1556E3}" type="slidenum">
              <a:rPr lang="es-NI" smtClean="0"/>
              <a:pPr/>
              <a:t>‹Nº›</a:t>
            </a:fld>
            <a:endParaRPr lang="es-NI"/>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NI"/>
          </a:p>
        </p:txBody>
      </p:sp>
      <p:sp>
        <p:nvSpPr>
          <p:cNvPr id="3" name="2 Marcador de fecha"/>
          <p:cNvSpPr>
            <a:spLocks noGrp="1"/>
          </p:cNvSpPr>
          <p:nvPr>
            <p:ph type="dt" sz="half" idx="10"/>
          </p:nvPr>
        </p:nvSpPr>
        <p:spPr/>
        <p:txBody>
          <a:bodyPr/>
          <a:lstStyle/>
          <a:p>
            <a:fld id="{845801EF-F4D8-4EA6-AE2D-E5789D1B4E53}" type="datetimeFigureOut">
              <a:rPr lang="es-NI" smtClean="0"/>
              <a:pPr/>
              <a:t>14/11/2024</a:t>
            </a:fld>
            <a:endParaRPr lang="es-NI"/>
          </a:p>
        </p:txBody>
      </p:sp>
      <p:sp>
        <p:nvSpPr>
          <p:cNvPr id="4" name="3 Marcador de pie de página"/>
          <p:cNvSpPr>
            <a:spLocks noGrp="1"/>
          </p:cNvSpPr>
          <p:nvPr>
            <p:ph type="ftr" sz="quarter" idx="11"/>
          </p:nvPr>
        </p:nvSpPr>
        <p:spPr/>
        <p:txBody>
          <a:bodyPr/>
          <a:lstStyle/>
          <a:p>
            <a:endParaRPr lang="es-NI"/>
          </a:p>
        </p:txBody>
      </p:sp>
      <p:sp>
        <p:nvSpPr>
          <p:cNvPr id="5" name="4 Marcador de número de diapositiva"/>
          <p:cNvSpPr>
            <a:spLocks noGrp="1"/>
          </p:cNvSpPr>
          <p:nvPr>
            <p:ph type="sldNum" sz="quarter" idx="12"/>
          </p:nvPr>
        </p:nvSpPr>
        <p:spPr/>
        <p:txBody>
          <a:bodyPr/>
          <a:lstStyle/>
          <a:p>
            <a:fld id="{3F041157-1D8A-4265-86EB-9E9E7F1556E3}" type="slidenum">
              <a:rPr lang="es-NI" smtClean="0"/>
              <a:pPr/>
              <a:t>‹Nº›</a:t>
            </a:fld>
            <a:endParaRPr lang="es-NI"/>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845801EF-F4D8-4EA6-AE2D-E5789D1B4E53}" type="datetimeFigureOut">
              <a:rPr lang="es-NI" smtClean="0"/>
              <a:pPr/>
              <a:t>14/11/2024</a:t>
            </a:fld>
            <a:endParaRPr lang="es-NI"/>
          </a:p>
        </p:txBody>
      </p:sp>
      <p:sp>
        <p:nvSpPr>
          <p:cNvPr id="3" name="2 Marcador de pie de página"/>
          <p:cNvSpPr>
            <a:spLocks noGrp="1"/>
          </p:cNvSpPr>
          <p:nvPr>
            <p:ph type="ftr" sz="quarter" idx="11"/>
          </p:nvPr>
        </p:nvSpPr>
        <p:spPr/>
        <p:txBody>
          <a:bodyPr/>
          <a:lstStyle/>
          <a:p>
            <a:endParaRPr lang="es-NI"/>
          </a:p>
        </p:txBody>
      </p:sp>
      <p:sp>
        <p:nvSpPr>
          <p:cNvPr id="4" name="3 Marcador de número de diapositiva"/>
          <p:cNvSpPr>
            <a:spLocks noGrp="1"/>
          </p:cNvSpPr>
          <p:nvPr>
            <p:ph type="sldNum" sz="quarter" idx="12"/>
          </p:nvPr>
        </p:nvSpPr>
        <p:spPr/>
        <p:txBody>
          <a:bodyPr/>
          <a:lstStyle/>
          <a:p>
            <a:fld id="{3F041157-1D8A-4265-86EB-9E9E7F1556E3}" type="slidenum">
              <a:rPr lang="es-NI" smtClean="0"/>
              <a:pPr/>
              <a:t>‹Nº›</a:t>
            </a:fld>
            <a:endParaRPr lang="es-NI"/>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s-NI"/>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NI"/>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845801EF-F4D8-4EA6-AE2D-E5789D1B4E53}" type="datetimeFigureOut">
              <a:rPr lang="es-NI" smtClean="0"/>
              <a:pPr/>
              <a:t>14/11/2024</a:t>
            </a:fld>
            <a:endParaRPr lang="es-NI"/>
          </a:p>
        </p:txBody>
      </p:sp>
      <p:sp>
        <p:nvSpPr>
          <p:cNvPr id="6" name="5 Marcador de pie de página"/>
          <p:cNvSpPr>
            <a:spLocks noGrp="1"/>
          </p:cNvSpPr>
          <p:nvPr>
            <p:ph type="ftr" sz="quarter" idx="11"/>
          </p:nvPr>
        </p:nvSpPr>
        <p:spPr/>
        <p:txBody>
          <a:bodyPr/>
          <a:lstStyle/>
          <a:p>
            <a:endParaRPr lang="es-NI"/>
          </a:p>
        </p:txBody>
      </p:sp>
      <p:sp>
        <p:nvSpPr>
          <p:cNvPr id="7" name="6 Marcador de número de diapositiva"/>
          <p:cNvSpPr>
            <a:spLocks noGrp="1"/>
          </p:cNvSpPr>
          <p:nvPr>
            <p:ph type="sldNum" sz="quarter" idx="12"/>
          </p:nvPr>
        </p:nvSpPr>
        <p:spPr/>
        <p:txBody>
          <a:bodyPr/>
          <a:lstStyle/>
          <a:p>
            <a:fld id="{3F041157-1D8A-4265-86EB-9E9E7F1556E3}" type="slidenum">
              <a:rPr lang="es-NI" smtClean="0"/>
              <a:pPr/>
              <a:t>‹Nº›</a:t>
            </a:fld>
            <a:endParaRPr lang="es-NI"/>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s-NI"/>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NI"/>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845801EF-F4D8-4EA6-AE2D-E5789D1B4E53}" type="datetimeFigureOut">
              <a:rPr lang="es-NI" smtClean="0"/>
              <a:pPr/>
              <a:t>14/11/2024</a:t>
            </a:fld>
            <a:endParaRPr lang="es-NI"/>
          </a:p>
        </p:txBody>
      </p:sp>
      <p:sp>
        <p:nvSpPr>
          <p:cNvPr id="6" name="5 Marcador de pie de página"/>
          <p:cNvSpPr>
            <a:spLocks noGrp="1"/>
          </p:cNvSpPr>
          <p:nvPr>
            <p:ph type="ftr" sz="quarter" idx="11"/>
          </p:nvPr>
        </p:nvSpPr>
        <p:spPr/>
        <p:txBody>
          <a:bodyPr/>
          <a:lstStyle/>
          <a:p>
            <a:endParaRPr lang="es-NI"/>
          </a:p>
        </p:txBody>
      </p:sp>
      <p:sp>
        <p:nvSpPr>
          <p:cNvPr id="7" name="6 Marcador de número de diapositiva"/>
          <p:cNvSpPr>
            <a:spLocks noGrp="1"/>
          </p:cNvSpPr>
          <p:nvPr>
            <p:ph type="sldNum" sz="quarter" idx="12"/>
          </p:nvPr>
        </p:nvSpPr>
        <p:spPr/>
        <p:txBody>
          <a:bodyPr/>
          <a:lstStyle/>
          <a:p>
            <a:fld id="{3F041157-1D8A-4265-86EB-9E9E7F1556E3}" type="slidenum">
              <a:rPr lang="es-NI" smtClean="0"/>
              <a:pPr/>
              <a:t>‹Nº›</a:t>
            </a:fld>
            <a:endParaRPr lang="es-NI"/>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endParaRPr lang="es-NI"/>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NI"/>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5801EF-F4D8-4EA6-AE2D-E5789D1B4E53}" type="datetimeFigureOut">
              <a:rPr lang="es-NI" smtClean="0"/>
              <a:pPr/>
              <a:t>14/11/2024</a:t>
            </a:fld>
            <a:endParaRPr lang="es-NI"/>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NI"/>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041157-1D8A-4265-86EB-9E9E7F1556E3}" type="slidenum">
              <a:rPr lang="es-NI" smtClean="0"/>
              <a:pPr/>
              <a:t>‹Nº›</a:t>
            </a:fld>
            <a:endParaRPr lang="es-NI"/>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N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es.wikipedia.org/wiki/Creencia" TargetMode="Externa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hyperlink" Target="http://es.wikipedia.org/wiki/Magia" TargetMode="External"/><Relationship Id="rId4" Type="http://schemas.openxmlformats.org/officeDocument/2006/relationships/hyperlink" Target="http://es.wikipedia.org/wiki/M%C3%ADstica"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12.xml"/><Relationship Id="rId5" Type="http://schemas.openxmlformats.org/officeDocument/2006/relationships/image" Target="../media/image46.jpg"/><Relationship Id="rId4" Type="http://schemas.openxmlformats.org/officeDocument/2006/relationships/image" Target="../media/image45.png"/></Relationships>
</file>

<file path=ppt/slides/_rels/slide47.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MARIO MORENO\Desktop\560_example.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Nube 2">
            <a:extLst>
              <a:ext uri="{FF2B5EF4-FFF2-40B4-BE49-F238E27FC236}">
                <a16:creationId xmlns:a16="http://schemas.microsoft.com/office/drawing/2014/main" id="{4DDBF47B-C56B-4025-813A-3804C51F721D}"/>
              </a:ext>
            </a:extLst>
          </p:cNvPr>
          <p:cNvSpPr/>
          <p:nvPr/>
        </p:nvSpPr>
        <p:spPr>
          <a:xfrm>
            <a:off x="11697" y="14068"/>
            <a:ext cx="9120606" cy="1182684"/>
          </a:xfrm>
          <a:prstGeom prst="cloud">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3 Título"/>
          <p:cNvSpPr>
            <a:spLocks noGrp="1"/>
          </p:cNvSpPr>
          <p:nvPr>
            <p:ph type="title"/>
          </p:nvPr>
        </p:nvSpPr>
        <p:spPr>
          <a:xfrm>
            <a:off x="-11698" y="0"/>
            <a:ext cx="9144000" cy="1052736"/>
          </a:xfrm>
        </p:spPr>
        <p:txBody>
          <a:bodyPr>
            <a:normAutofit fontScale="90000"/>
          </a:bodyPr>
          <a:lstStyle/>
          <a:p>
            <a:br>
              <a:rPr lang="es-ES" b="1" u="sng" dirty="0"/>
            </a:br>
            <a:r>
              <a:rPr lang="es-ES" sz="5300" b="1" u="sng" dirty="0">
                <a:ln w="6600">
                  <a:solidFill>
                    <a:schemeClr val="accent2"/>
                  </a:solidFill>
                  <a:prstDash val="solid"/>
                </a:ln>
                <a:solidFill>
                  <a:srgbClr val="FFFFFF"/>
                </a:solidFill>
                <a:effectLst>
                  <a:outerShdw dist="38100" dir="2700000" algn="tl" rotWithShape="0">
                    <a:schemeClr val="accent2"/>
                  </a:outerShdw>
                </a:effectLst>
              </a:rPr>
              <a:t>LA SUPERSTICIÓN.</a:t>
            </a:r>
            <a:br>
              <a:rPr lang="es-NI" dirty="0"/>
            </a:br>
            <a:endParaRPr lang="es-NI" dirty="0"/>
          </a:p>
        </p:txBody>
      </p:sp>
      <p:sp>
        <p:nvSpPr>
          <p:cNvPr id="5" name="4 Marcador de contenido"/>
          <p:cNvSpPr>
            <a:spLocks noGrp="1"/>
          </p:cNvSpPr>
          <p:nvPr>
            <p:ph idx="1"/>
          </p:nvPr>
        </p:nvSpPr>
        <p:spPr>
          <a:xfrm>
            <a:off x="11697" y="1196752"/>
            <a:ext cx="9144000" cy="4495229"/>
          </a:xfrm>
        </p:spPr>
        <p:txBody>
          <a:bodyPr>
            <a:normAutofit fontScale="77500" lnSpcReduction="20000"/>
          </a:bodyPr>
          <a:lstStyle/>
          <a:p>
            <a:r>
              <a:rPr lang="es-ES" b="1" u="sng" dirty="0">
                <a:solidFill>
                  <a:srgbClr val="FF0000"/>
                </a:solidFill>
              </a:rPr>
              <a:t>INTRODUCCIÒN:</a:t>
            </a:r>
            <a:endParaRPr lang="es-NI" b="1" dirty="0">
              <a:solidFill>
                <a:srgbClr val="FF0000"/>
              </a:solidFill>
            </a:endParaRPr>
          </a:p>
          <a:p>
            <a:pPr lvl="0" algn="just"/>
            <a:r>
              <a:rPr lang="es-ES" b="1" dirty="0"/>
              <a:t>En este estudio quiero hablar de la superstición que mucha gente cree y práctica, ya que lamentablemente muchos cristianos creen en la superstición.</a:t>
            </a:r>
            <a:endParaRPr lang="es-NI" b="1" dirty="0"/>
          </a:p>
          <a:p>
            <a:pPr lvl="0" algn="just"/>
            <a:r>
              <a:rPr lang="es-ES" b="1" dirty="0"/>
              <a:t>Por siglo en nuestra cultura la superstición ha tenido rienda suelta entre nosotros los hispanos, hemos sido victimas de las circunstancias, puesto que la religión tradicional, siendo una mezcla de cristianismo con paganismo, ha estimulado mediante estos pensamientos, pues de esta manera se ha mantenido un mayor control sobre la mentalidad de sus parroquianos.</a:t>
            </a:r>
            <a:endParaRPr lang="es-NI" b="1" dirty="0"/>
          </a:p>
          <a:p>
            <a:pPr lvl="0" algn="just"/>
            <a:r>
              <a:rPr lang="es-ES" b="1" dirty="0"/>
              <a:t>La cultura hispana y la superstición han estado abrazadas a través de los siglos. </a:t>
            </a:r>
          </a:p>
          <a:p>
            <a:pPr lvl="0" algn="just"/>
            <a:r>
              <a:rPr lang="es-ES" b="1" dirty="0"/>
              <a:t>Otras culturas sufren también en forma semejante. </a:t>
            </a:r>
            <a:endParaRPr lang="es-NI" b="1" dirty="0"/>
          </a:p>
          <a:p>
            <a:endParaRPr lang="es-NI" dirty="0"/>
          </a:p>
        </p:txBody>
      </p:sp>
      <p:pic>
        <p:nvPicPr>
          <p:cNvPr id="1026" name="Picture 2" descr="C:\Users\MARIO MORENO\Desktop\Señales\Supersticiones\maxresdefault.jpg"/>
          <p:cNvPicPr>
            <a:picLocks noChangeAspect="1" noChangeArrowheads="1"/>
          </p:cNvPicPr>
          <p:nvPr/>
        </p:nvPicPr>
        <p:blipFill>
          <a:blip r:embed="rId3" cstate="print"/>
          <a:srcRect/>
          <a:stretch>
            <a:fillRect/>
          </a:stretch>
        </p:blipFill>
        <p:spPr bwMode="auto">
          <a:xfrm>
            <a:off x="0" y="5661248"/>
            <a:ext cx="9144000" cy="1196752"/>
          </a:xfrm>
          <a:prstGeom prst="rect">
            <a:avLst/>
          </a:prstGeom>
          <a:noFill/>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barn(inVertical)">
                                      <p:cBhvr>
                                        <p:cTn id="18" dur="500"/>
                                        <p:tgtEl>
                                          <p:spTgt spid="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Effect transition="in" filter="barn(inVertical)">
                                      <p:cBhvr>
                                        <p:cTn id="23" dur="500"/>
                                        <p:tgtEl>
                                          <p:spTgt spid="5">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barn(inVertical)">
                                      <p:cBhvr>
                                        <p:cTn id="28" dur="500"/>
                                        <p:tgtEl>
                                          <p:spTgt spid="5">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5">
                                            <p:txEl>
                                              <p:pRg st="3" end="3"/>
                                            </p:txEl>
                                          </p:spTgt>
                                        </p:tgtEl>
                                        <p:attrNameLst>
                                          <p:attrName>style.visibility</p:attrName>
                                        </p:attrNameLst>
                                      </p:cBhvr>
                                      <p:to>
                                        <p:strVal val="visible"/>
                                      </p:to>
                                    </p:set>
                                    <p:animEffect transition="in" filter="barn(inVertical)">
                                      <p:cBhvr>
                                        <p:cTn id="33" dur="500"/>
                                        <p:tgtEl>
                                          <p:spTgt spid="5">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5">
                                            <p:txEl>
                                              <p:pRg st="4" end="4"/>
                                            </p:txEl>
                                          </p:spTgt>
                                        </p:tgtEl>
                                        <p:attrNameLst>
                                          <p:attrName>style.visibility</p:attrName>
                                        </p:attrNameLst>
                                      </p:cBhvr>
                                      <p:to>
                                        <p:strVal val="visible"/>
                                      </p:to>
                                    </p:set>
                                    <p:animEffect transition="in" filter="barn(inVertical)">
                                      <p:cBhvr>
                                        <p:cTn id="38" dur="500"/>
                                        <p:tgtEl>
                                          <p:spTgt spid="5">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1026"/>
                                        </p:tgtEl>
                                        <p:attrNameLst>
                                          <p:attrName>style.visibility</p:attrName>
                                        </p:attrNameLst>
                                      </p:cBhvr>
                                      <p:to>
                                        <p:strVal val="visible"/>
                                      </p:to>
                                    </p:set>
                                    <p:anim calcmode="lin" valueType="num">
                                      <p:cBhvr>
                                        <p:cTn id="43" dur="500" fill="hold"/>
                                        <p:tgtEl>
                                          <p:spTgt spid="1026"/>
                                        </p:tgtEl>
                                        <p:attrNameLst>
                                          <p:attrName>ppt_w</p:attrName>
                                        </p:attrNameLst>
                                      </p:cBhvr>
                                      <p:tavLst>
                                        <p:tav tm="0">
                                          <p:val>
                                            <p:fltVal val="0"/>
                                          </p:val>
                                        </p:tav>
                                        <p:tav tm="100000">
                                          <p:val>
                                            <p:strVal val="#ppt_w"/>
                                          </p:val>
                                        </p:tav>
                                      </p:tavLst>
                                    </p:anim>
                                    <p:anim calcmode="lin" valueType="num">
                                      <p:cBhvr>
                                        <p:cTn id="44" dur="500" fill="hold"/>
                                        <p:tgtEl>
                                          <p:spTgt spid="1026"/>
                                        </p:tgtEl>
                                        <p:attrNameLst>
                                          <p:attrName>ppt_h</p:attrName>
                                        </p:attrNameLst>
                                      </p:cBhvr>
                                      <p:tavLst>
                                        <p:tav tm="0">
                                          <p:val>
                                            <p:fltVal val="0"/>
                                          </p:val>
                                        </p:tav>
                                        <p:tav tm="100000">
                                          <p:val>
                                            <p:strVal val="#ppt_h"/>
                                          </p:val>
                                        </p:tav>
                                      </p:tavLst>
                                    </p:anim>
                                    <p:animEffect transition="in" filter="fade">
                                      <p:cBhvr>
                                        <p:cTn id="4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3E26689-A178-4D3C-91E0-E320E7462231}"/>
              </a:ext>
            </a:extLst>
          </p:cNvPr>
          <p:cNvPicPr>
            <a:picLocks noChangeAspect="1"/>
          </p:cNvPicPr>
          <p:nvPr/>
        </p:nvPicPr>
        <p:blipFill>
          <a:blip r:embed="rId2"/>
          <a:stretch>
            <a:fillRect/>
          </a:stretch>
        </p:blipFill>
        <p:spPr>
          <a:xfrm>
            <a:off x="0" y="0"/>
            <a:ext cx="9144000" cy="6857999"/>
          </a:xfrm>
          <a:prstGeom prst="rect">
            <a:avLst/>
          </a:prstGeom>
        </p:spPr>
      </p:pic>
      <p:sp>
        <p:nvSpPr>
          <p:cNvPr id="6" name="Rectángulo: esquinas redondeadas 5">
            <a:extLst>
              <a:ext uri="{FF2B5EF4-FFF2-40B4-BE49-F238E27FC236}">
                <a16:creationId xmlns:a16="http://schemas.microsoft.com/office/drawing/2014/main" id="{C578F2AD-ADCD-438B-9498-8E6326A2456A}"/>
              </a:ext>
            </a:extLst>
          </p:cNvPr>
          <p:cNvSpPr/>
          <p:nvPr/>
        </p:nvSpPr>
        <p:spPr>
          <a:xfrm>
            <a:off x="0" y="0"/>
            <a:ext cx="9132560" cy="1052736"/>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ítulo 1">
            <a:extLst>
              <a:ext uri="{FF2B5EF4-FFF2-40B4-BE49-F238E27FC236}">
                <a16:creationId xmlns:a16="http://schemas.microsoft.com/office/drawing/2014/main" id="{C3CD6E6F-FE56-4BE1-B8CC-AF41DFCADFBB}"/>
              </a:ext>
            </a:extLst>
          </p:cNvPr>
          <p:cNvSpPr>
            <a:spLocks noGrp="1"/>
          </p:cNvSpPr>
          <p:nvPr>
            <p:ph type="title"/>
          </p:nvPr>
        </p:nvSpPr>
        <p:spPr>
          <a:xfrm>
            <a:off x="-11440" y="0"/>
            <a:ext cx="9144000" cy="1052736"/>
          </a:xfrm>
        </p:spPr>
        <p:txBody>
          <a:bodyPr>
            <a:normAutofit/>
          </a:bodyPr>
          <a:lstStyle/>
          <a:p>
            <a:r>
              <a:rPr lang="es-ES" b="1" u="sng" dirty="0">
                <a:ln w="6600">
                  <a:solidFill>
                    <a:schemeClr val="accent2"/>
                  </a:solidFill>
                  <a:prstDash val="solid"/>
                </a:ln>
                <a:solidFill>
                  <a:srgbClr val="FFFFFF"/>
                </a:solidFill>
                <a:effectLst>
                  <a:outerShdw dist="38100" dir="2700000" algn="tl" rotWithShape="0">
                    <a:schemeClr val="accent2"/>
                  </a:outerShdw>
                </a:effectLst>
              </a:rPr>
              <a:t>EL ESTORNUDAR. </a:t>
            </a:r>
          </a:p>
        </p:txBody>
      </p:sp>
      <p:sp>
        <p:nvSpPr>
          <p:cNvPr id="3" name="Marcador de contenido 2">
            <a:extLst>
              <a:ext uri="{FF2B5EF4-FFF2-40B4-BE49-F238E27FC236}">
                <a16:creationId xmlns:a16="http://schemas.microsoft.com/office/drawing/2014/main" id="{5C893B83-4CBB-4D94-AF46-22BE7AB2F25A}"/>
              </a:ext>
            </a:extLst>
          </p:cNvPr>
          <p:cNvSpPr>
            <a:spLocks noGrp="1"/>
          </p:cNvSpPr>
          <p:nvPr>
            <p:ph idx="1"/>
          </p:nvPr>
        </p:nvSpPr>
        <p:spPr>
          <a:xfrm>
            <a:off x="0" y="1556792"/>
            <a:ext cx="5004048" cy="5301207"/>
          </a:xfrm>
        </p:spPr>
        <p:txBody>
          <a:bodyPr>
            <a:normAutofit fontScale="92500" lnSpcReduction="20000"/>
          </a:bodyPr>
          <a:lstStyle/>
          <a:p>
            <a:r>
              <a:rPr lang="es-ES" b="1" dirty="0"/>
              <a:t>Los egipcios y griegos veían en el estornudo un augurio. </a:t>
            </a:r>
          </a:p>
          <a:p>
            <a:r>
              <a:rPr lang="es-ES" b="1" dirty="0"/>
              <a:t>Así, era bueno estornudar por la tarde, mientras que hacerlo al levantarse de la cama o de la mesa podía ser nefasto. Aquel que había estornudado al nacer era tenido por dichoso. </a:t>
            </a:r>
          </a:p>
          <a:p>
            <a:r>
              <a:rPr lang="es-ES" b="1" dirty="0"/>
              <a:t>El estornudo hacia la izquierda era un signo de mal agüero, pero si bueno, hacia la derecha.</a:t>
            </a:r>
          </a:p>
        </p:txBody>
      </p:sp>
      <p:pic>
        <p:nvPicPr>
          <p:cNvPr id="5" name="Imagen 4">
            <a:extLst>
              <a:ext uri="{FF2B5EF4-FFF2-40B4-BE49-F238E27FC236}">
                <a16:creationId xmlns:a16="http://schemas.microsoft.com/office/drawing/2014/main" id="{5A8763C4-A206-4F52-8EC4-F5E35FD8DBC5}"/>
              </a:ext>
            </a:extLst>
          </p:cNvPr>
          <p:cNvPicPr>
            <a:picLocks noChangeAspect="1"/>
          </p:cNvPicPr>
          <p:nvPr/>
        </p:nvPicPr>
        <p:blipFill>
          <a:blip r:embed="rId3"/>
          <a:stretch>
            <a:fillRect/>
          </a:stretch>
        </p:blipFill>
        <p:spPr>
          <a:xfrm>
            <a:off x="5004048" y="1052737"/>
            <a:ext cx="4128512" cy="5805262"/>
          </a:xfrm>
          <a:prstGeom prst="rect">
            <a:avLst/>
          </a:prstGeom>
        </p:spPr>
      </p:pic>
    </p:spTree>
    <p:extLst>
      <p:ext uri="{BB962C8B-B14F-4D97-AF65-F5344CB8AC3E}">
        <p14:creationId xmlns:p14="http://schemas.microsoft.com/office/powerpoint/2010/main" val="327981249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
                                            <p:txEl>
                                              <p:pRg st="0" end="0"/>
                                            </p:txEl>
                                          </p:spTgt>
                                        </p:tgtEl>
                                        <p:attrNameLst>
                                          <p:attrName>style.visibility</p:attrName>
                                        </p:attrNameLst>
                                      </p:cBhvr>
                                      <p:to>
                                        <p:strVal val="visible"/>
                                      </p:to>
                                    </p:set>
                                    <p:animEffect transition="in" filter="barn(inVertical)">
                                      <p:cBhvr>
                                        <p:cTn id="28" dur="500"/>
                                        <p:tgtEl>
                                          <p:spTgt spid="3">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
                                            <p:txEl>
                                              <p:pRg st="1" end="1"/>
                                            </p:txEl>
                                          </p:spTgt>
                                        </p:tgtEl>
                                        <p:attrNameLst>
                                          <p:attrName>style.visibility</p:attrName>
                                        </p:attrNameLst>
                                      </p:cBhvr>
                                      <p:to>
                                        <p:strVal val="visible"/>
                                      </p:to>
                                    </p:set>
                                    <p:animEffect transition="in" filter="barn(inVertical)">
                                      <p:cBhvr>
                                        <p:cTn id="33" dur="500"/>
                                        <p:tgtEl>
                                          <p:spTgt spid="3">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3">
                                            <p:txEl>
                                              <p:pRg st="2" end="2"/>
                                            </p:txEl>
                                          </p:spTgt>
                                        </p:tgtEl>
                                        <p:attrNameLst>
                                          <p:attrName>style.visibility</p:attrName>
                                        </p:attrNameLst>
                                      </p:cBhvr>
                                      <p:to>
                                        <p:strVal val="visible"/>
                                      </p:to>
                                    </p:set>
                                    <p:animEffect transition="in" filter="barn(inVertical)">
                                      <p:cBhvr>
                                        <p:cTn id="38"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3E26689-A178-4D3C-91E0-E320E7462231}"/>
              </a:ext>
            </a:extLst>
          </p:cNvPr>
          <p:cNvPicPr>
            <a:picLocks noChangeAspect="1"/>
          </p:cNvPicPr>
          <p:nvPr/>
        </p:nvPicPr>
        <p:blipFill>
          <a:blip r:embed="rId2"/>
          <a:stretch>
            <a:fillRect/>
          </a:stretch>
        </p:blipFill>
        <p:spPr>
          <a:xfrm>
            <a:off x="0" y="0"/>
            <a:ext cx="9144000" cy="6857999"/>
          </a:xfrm>
          <a:prstGeom prst="rect">
            <a:avLst/>
          </a:prstGeom>
        </p:spPr>
      </p:pic>
      <p:sp>
        <p:nvSpPr>
          <p:cNvPr id="5" name="Rectángulo: esquinas redondeadas 4">
            <a:extLst>
              <a:ext uri="{FF2B5EF4-FFF2-40B4-BE49-F238E27FC236}">
                <a16:creationId xmlns:a16="http://schemas.microsoft.com/office/drawing/2014/main" id="{CD8B1177-99EB-4DB8-802E-E8BE93B25B60}"/>
              </a:ext>
            </a:extLst>
          </p:cNvPr>
          <p:cNvSpPr/>
          <p:nvPr/>
        </p:nvSpPr>
        <p:spPr>
          <a:xfrm>
            <a:off x="-108520" y="0"/>
            <a:ext cx="9252520" cy="1196752"/>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ítulo 1">
            <a:extLst>
              <a:ext uri="{FF2B5EF4-FFF2-40B4-BE49-F238E27FC236}">
                <a16:creationId xmlns:a16="http://schemas.microsoft.com/office/drawing/2014/main" id="{C3CD6E6F-FE56-4BE1-B8CC-AF41DFCADFBB}"/>
              </a:ext>
            </a:extLst>
          </p:cNvPr>
          <p:cNvSpPr>
            <a:spLocks noGrp="1"/>
          </p:cNvSpPr>
          <p:nvPr>
            <p:ph type="title"/>
          </p:nvPr>
        </p:nvSpPr>
        <p:spPr>
          <a:xfrm>
            <a:off x="-108520" y="0"/>
            <a:ext cx="9252520" cy="1143000"/>
          </a:xfrm>
        </p:spPr>
        <p:txBody>
          <a:bodyPr>
            <a:normAutofit fontScale="90000"/>
          </a:bodyPr>
          <a:lstStyle/>
          <a:p>
            <a:r>
              <a:rPr lang="es-ES" b="1" u="sng" dirty="0">
                <a:ln w="6600">
                  <a:solidFill>
                    <a:schemeClr val="accent2"/>
                  </a:solidFill>
                  <a:prstDash val="solid"/>
                </a:ln>
                <a:solidFill>
                  <a:srgbClr val="FFFFFF"/>
                </a:solidFill>
                <a:effectLst>
                  <a:outerShdw dist="38100" dir="2700000" algn="tl" rotWithShape="0">
                    <a:schemeClr val="accent2"/>
                  </a:outerShdw>
                </a:effectLst>
              </a:rPr>
              <a:t>LA HERRADURA COLGADA EN LA PUERTA DE LA CASA. </a:t>
            </a:r>
          </a:p>
        </p:txBody>
      </p:sp>
      <p:sp>
        <p:nvSpPr>
          <p:cNvPr id="3" name="Marcador de contenido 2">
            <a:extLst>
              <a:ext uri="{FF2B5EF4-FFF2-40B4-BE49-F238E27FC236}">
                <a16:creationId xmlns:a16="http://schemas.microsoft.com/office/drawing/2014/main" id="{5C893B83-4CBB-4D94-AF46-22BE7AB2F25A}"/>
              </a:ext>
            </a:extLst>
          </p:cNvPr>
          <p:cNvSpPr>
            <a:spLocks noGrp="1"/>
          </p:cNvSpPr>
          <p:nvPr>
            <p:ph idx="1"/>
          </p:nvPr>
        </p:nvSpPr>
        <p:spPr>
          <a:xfrm>
            <a:off x="0" y="1556792"/>
            <a:ext cx="5004048" cy="5301207"/>
          </a:xfrm>
        </p:spPr>
        <p:txBody>
          <a:bodyPr>
            <a:normAutofit fontScale="92500" lnSpcReduction="10000"/>
          </a:bodyPr>
          <a:lstStyle/>
          <a:p>
            <a:r>
              <a:rPr lang="es-ES" b="1" dirty="0"/>
              <a:t>Procedente de Italia, la creencia de que las herraduras atraen la buena suerte era muy tenida en cuenta por la gente de los pueblos. </a:t>
            </a:r>
          </a:p>
          <a:p>
            <a:r>
              <a:rPr lang="es-ES" b="1" dirty="0"/>
              <a:t>Clavada o colgada en una puerta, este objeto atraería las energías del cielo. </a:t>
            </a:r>
          </a:p>
          <a:p>
            <a:r>
              <a:rPr lang="es-ES" b="1" dirty="0"/>
              <a:t>La herradura simboliza la fuerza del caballo y su enorme utilidad.</a:t>
            </a:r>
          </a:p>
        </p:txBody>
      </p:sp>
      <p:pic>
        <p:nvPicPr>
          <p:cNvPr id="6" name="Imagen 5">
            <a:extLst>
              <a:ext uri="{FF2B5EF4-FFF2-40B4-BE49-F238E27FC236}">
                <a16:creationId xmlns:a16="http://schemas.microsoft.com/office/drawing/2014/main" id="{E6505446-2A3A-4DDD-B358-8A7ABBD62559}"/>
              </a:ext>
            </a:extLst>
          </p:cNvPr>
          <p:cNvPicPr>
            <a:picLocks noChangeAspect="1"/>
          </p:cNvPicPr>
          <p:nvPr/>
        </p:nvPicPr>
        <p:blipFill>
          <a:blip r:embed="rId3"/>
          <a:stretch>
            <a:fillRect/>
          </a:stretch>
        </p:blipFill>
        <p:spPr>
          <a:xfrm>
            <a:off x="5220072" y="1221200"/>
            <a:ext cx="3923928" cy="5663675"/>
          </a:xfrm>
          <a:prstGeom prst="rect">
            <a:avLst/>
          </a:prstGeom>
        </p:spPr>
      </p:pic>
    </p:spTree>
    <p:extLst>
      <p:ext uri="{BB962C8B-B14F-4D97-AF65-F5344CB8AC3E}">
        <p14:creationId xmlns:p14="http://schemas.microsoft.com/office/powerpoint/2010/main" val="188006575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
                                            <p:txEl>
                                              <p:pRg st="0" end="0"/>
                                            </p:txEl>
                                          </p:spTgt>
                                        </p:tgtEl>
                                        <p:attrNameLst>
                                          <p:attrName>style.visibility</p:attrName>
                                        </p:attrNameLst>
                                      </p:cBhvr>
                                      <p:to>
                                        <p:strVal val="visible"/>
                                      </p:to>
                                    </p:set>
                                    <p:animEffect transition="in" filter="barn(inVertical)">
                                      <p:cBhvr>
                                        <p:cTn id="28" dur="500"/>
                                        <p:tgtEl>
                                          <p:spTgt spid="3">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
                                            <p:txEl>
                                              <p:pRg st="1" end="1"/>
                                            </p:txEl>
                                          </p:spTgt>
                                        </p:tgtEl>
                                        <p:attrNameLst>
                                          <p:attrName>style.visibility</p:attrName>
                                        </p:attrNameLst>
                                      </p:cBhvr>
                                      <p:to>
                                        <p:strVal val="visible"/>
                                      </p:to>
                                    </p:set>
                                    <p:animEffect transition="in" filter="barn(inVertical)">
                                      <p:cBhvr>
                                        <p:cTn id="33" dur="500"/>
                                        <p:tgtEl>
                                          <p:spTgt spid="3">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3">
                                            <p:txEl>
                                              <p:pRg st="2" end="2"/>
                                            </p:txEl>
                                          </p:spTgt>
                                        </p:tgtEl>
                                        <p:attrNameLst>
                                          <p:attrName>style.visibility</p:attrName>
                                        </p:attrNameLst>
                                      </p:cBhvr>
                                      <p:to>
                                        <p:strVal val="visible"/>
                                      </p:to>
                                    </p:set>
                                    <p:animEffect transition="in" filter="barn(inVertical)">
                                      <p:cBhvr>
                                        <p:cTn id="38"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3E26689-A178-4D3C-91E0-E320E7462231}"/>
              </a:ext>
            </a:extLst>
          </p:cNvPr>
          <p:cNvPicPr>
            <a:picLocks noChangeAspect="1"/>
          </p:cNvPicPr>
          <p:nvPr/>
        </p:nvPicPr>
        <p:blipFill>
          <a:blip r:embed="rId2"/>
          <a:stretch>
            <a:fillRect/>
          </a:stretch>
        </p:blipFill>
        <p:spPr>
          <a:xfrm>
            <a:off x="0" y="0"/>
            <a:ext cx="9144000" cy="6857999"/>
          </a:xfrm>
          <a:prstGeom prst="rect">
            <a:avLst/>
          </a:prstGeom>
        </p:spPr>
      </p:pic>
      <p:sp>
        <p:nvSpPr>
          <p:cNvPr id="6" name="Rectángulo: esquinas redondeadas 5">
            <a:extLst>
              <a:ext uri="{FF2B5EF4-FFF2-40B4-BE49-F238E27FC236}">
                <a16:creationId xmlns:a16="http://schemas.microsoft.com/office/drawing/2014/main" id="{A3785DC5-95A7-4147-AA03-569457A55C0A}"/>
              </a:ext>
            </a:extLst>
          </p:cNvPr>
          <p:cNvSpPr/>
          <p:nvPr/>
        </p:nvSpPr>
        <p:spPr>
          <a:xfrm>
            <a:off x="0" y="45130"/>
            <a:ext cx="9144000" cy="1052737"/>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ítulo 1">
            <a:extLst>
              <a:ext uri="{FF2B5EF4-FFF2-40B4-BE49-F238E27FC236}">
                <a16:creationId xmlns:a16="http://schemas.microsoft.com/office/drawing/2014/main" id="{C3CD6E6F-FE56-4BE1-B8CC-AF41DFCADFBB}"/>
              </a:ext>
            </a:extLst>
          </p:cNvPr>
          <p:cNvSpPr>
            <a:spLocks noGrp="1"/>
          </p:cNvSpPr>
          <p:nvPr>
            <p:ph type="title"/>
          </p:nvPr>
        </p:nvSpPr>
        <p:spPr>
          <a:xfrm>
            <a:off x="0" y="0"/>
            <a:ext cx="9144000" cy="1143000"/>
          </a:xfrm>
        </p:spPr>
        <p:txBody>
          <a:bodyPr>
            <a:normAutofit/>
          </a:bodyPr>
          <a:lstStyle/>
          <a:p>
            <a:r>
              <a:rPr lang="es-ES" b="1" u="sng" dirty="0">
                <a:ln w="6600">
                  <a:solidFill>
                    <a:schemeClr val="accent2"/>
                  </a:solidFill>
                  <a:prstDash val="solid"/>
                </a:ln>
                <a:solidFill>
                  <a:srgbClr val="FFFFFF"/>
                </a:solidFill>
                <a:effectLst>
                  <a:outerShdw dist="38100" dir="2700000" algn="tl" rotWithShape="0">
                    <a:schemeClr val="accent2"/>
                  </a:outerShdw>
                </a:effectLst>
              </a:rPr>
              <a:t>ROMPER UN ESPEJO. </a:t>
            </a:r>
            <a:endParaRPr lang="es-ES" b="1" u="sng" dirty="0"/>
          </a:p>
        </p:txBody>
      </p:sp>
      <p:sp>
        <p:nvSpPr>
          <p:cNvPr id="3" name="Marcador de contenido 2">
            <a:extLst>
              <a:ext uri="{FF2B5EF4-FFF2-40B4-BE49-F238E27FC236}">
                <a16:creationId xmlns:a16="http://schemas.microsoft.com/office/drawing/2014/main" id="{5C893B83-4CBB-4D94-AF46-22BE7AB2F25A}"/>
              </a:ext>
            </a:extLst>
          </p:cNvPr>
          <p:cNvSpPr>
            <a:spLocks noGrp="1"/>
          </p:cNvSpPr>
          <p:nvPr>
            <p:ph idx="1"/>
          </p:nvPr>
        </p:nvSpPr>
        <p:spPr>
          <a:xfrm>
            <a:off x="0" y="1556792"/>
            <a:ext cx="5004048" cy="5301207"/>
          </a:xfrm>
        </p:spPr>
        <p:txBody>
          <a:bodyPr>
            <a:normAutofit fontScale="92500"/>
          </a:bodyPr>
          <a:lstStyle/>
          <a:p>
            <a:r>
              <a:rPr lang="es-ES" b="1" dirty="0"/>
              <a:t>Las supersticiones relativas al espejo se cuentan entre las más citadas en todo el Occidente, quizás por su uso adivinatorio. </a:t>
            </a:r>
          </a:p>
          <a:p>
            <a:r>
              <a:rPr lang="es-ES" b="1" dirty="0"/>
              <a:t>La catoptromancia, es decir, el arte de adivinar por el espejo, procede de Persia y, aunque tuvo un relativo éxito durante la antigua Grecia y la Edad Media.</a:t>
            </a:r>
          </a:p>
        </p:txBody>
      </p:sp>
      <p:pic>
        <p:nvPicPr>
          <p:cNvPr id="5" name="Imagen 4">
            <a:extLst>
              <a:ext uri="{FF2B5EF4-FFF2-40B4-BE49-F238E27FC236}">
                <a16:creationId xmlns:a16="http://schemas.microsoft.com/office/drawing/2014/main" id="{FB1B9A8B-52DA-4BED-9092-0E57D0A9C8FE}"/>
              </a:ext>
            </a:extLst>
          </p:cNvPr>
          <p:cNvPicPr>
            <a:picLocks noChangeAspect="1"/>
          </p:cNvPicPr>
          <p:nvPr/>
        </p:nvPicPr>
        <p:blipFill>
          <a:blip r:embed="rId3"/>
          <a:stretch>
            <a:fillRect/>
          </a:stretch>
        </p:blipFill>
        <p:spPr>
          <a:xfrm>
            <a:off x="5220072" y="1142999"/>
            <a:ext cx="3923928" cy="5714999"/>
          </a:xfrm>
          <a:prstGeom prst="rect">
            <a:avLst/>
          </a:prstGeom>
        </p:spPr>
      </p:pic>
    </p:spTree>
    <p:extLst>
      <p:ext uri="{BB962C8B-B14F-4D97-AF65-F5344CB8AC3E}">
        <p14:creationId xmlns:p14="http://schemas.microsoft.com/office/powerpoint/2010/main" val="338538977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
                                            <p:txEl>
                                              <p:pRg st="0" end="0"/>
                                            </p:txEl>
                                          </p:spTgt>
                                        </p:tgtEl>
                                        <p:attrNameLst>
                                          <p:attrName>style.visibility</p:attrName>
                                        </p:attrNameLst>
                                      </p:cBhvr>
                                      <p:to>
                                        <p:strVal val="visible"/>
                                      </p:to>
                                    </p:set>
                                    <p:animEffect transition="in" filter="barn(inVertical)">
                                      <p:cBhvr>
                                        <p:cTn id="28" dur="500"/>
                                        <p:tgtEl>
                                          <p:spTgt spid="3">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
                                            <p:txEl>
                                              <p:pRg st="1" end="1"/>
                                            </p:txEl>
                                          </p:spTgt>
                                        </p:tgtEl>
                                        <p:attrNameLst>
                                          <p:attrName>style.visibility</p:attrName>
                                        </p:attrNameLst>
                                      </p:cBhvr>
                                      <p:to>
                                        <p:strVal val="visible"/>
                                      </p:to>
                                    </p:set>
                                    <p:animEffect transition="in" filter="barn(inVertical)">
                                      <p:cBhvr>
                                        <p:cTn id="33"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3E26689-A178-4D3C-91E0-E320E7462231}"/>
              </a:ext>
            </a:extLst>
          </p:cNvPr>
          <p:cNvPicPr>
            <a:picLocks noChangeAspect="1"/>
          </p:cNvPicPr>
          <p:nvPr/>
        </p:nvPicPr>
        <p:blipFill>
          <a:blip r:embed="rId2"/>
          <a:stretch>
            <a:fillRect/>
          </a:stretch>
        </p:blipFill>
        <p:spPr>
          <a:xfrm>
            <a:off x="0" y="0"/>
            <a:ext cx="9144000" cy="6857999"/>
          </a:xfrm>
          <a:prstGeom prst="rect">
            <a:avLst/>
          </a:prstGeom>
        </p:spPr>
      </p:pic>
      <p:sp>
        <p:nvSpPr>
          <p:cNvPr id="6" name="Rectángulo: esquinas redondeadas 5">
            <a:extLst>
              <a:ext uri="{FF2B5EF4-FFF2-40B4-BE49-F238E27FC236}">
                <a16:creationId xmlns:a16="http://schemas.microsoft.com/office/drawing/2014/main" id="{20A92051-A618-4B80-9631-93B8CD935EED}"/>
              </a:ext>
            </a:extLst>
          </p:cNvPr>
          <p:cNvSpPr/>
          <p:nvPr/>
        </p:nvSpPr>
        <p:spPr>
          <a:xfrm>
            <a:off x="0" y="0"/>
            <a:ext cx="9144000" cy="11430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ítulo 1">
            <a:extLst>
              <a:ext uri="{FF2B5EF4-FFF2-40B4-BE49-F238E27FC236}">
                <a16:creationId xmlns:a16="http://schemas.microsoft.com/office/drawing/2014/main" id="{C3CD6E6F-FE56-4BE1-B8CC-AF41DFCADFBB}"/>
              </a:ext>
            </a:extLst>
          </p:cNvPr>
          <p:cNvSpPr>
            <a:spLocks noGrp="1"/>
          </p:cNvSpPr>
          <p:nvPr>
            <p:ph type="title"/>
          </p:nvPr>
        </p:nvSpPr>
        <p:spPr>
          <a:xfrm>
            <a:off x="0" y="0"/>
            <a:ext cx="9144000" cy="1143000"/>
          </a:xfrm>
        </p:spPr>
        <p:txBody>
          <a:bodyPr>
            <a:normAutofit fontScale="90000"/>
          </a:bodyPr>
          <a:lstStyle/>
          <a:p>
            <a:r>
              <a:rPr lang="es-ES" b="1" u="sng" dirty="0">
                <a:ln w="6600">
                  <a:solidFill>
                    <a:schemeClr val="accent2"/>
                  </a:solidFill>
                  <a:prstDash val="solid"/>
                </a:ln>
                <a:solidFill>
                  <a:srgbClr val="FFFFFF"/>
                </a:solidFill>
                <a:effectLst>
                  <a:outerShdw dist="38100" dir="2700000" algn="tl" rotWithShape="0">
                    <a:schemeClr val="accent2"/>
                  </a:outerShdw>
                </a:effectLst>
              </a:rPr>
              <a:t>ABRIAR EL PARAGUA DEBAJO DEL TECHO </a:t>
            </a:r>
          </a:p>
        </p:txBody>
      </p:sp>
      <p:sp>
        <p:nvSpPr>
          <p:cNvPr id="3" name="Marcador de contenido 2">
            <a:extLst>
              <a:ext uri="{FF2B5EF4-FFF2-40B4-BE49-F238E27FC236}">
                <a16:creationId xmlns:a16="http://schemas.microsoft.com/office/drawing/2014/main" id="{5C893B83-4CBB-4D94-AF46-22BE7AB2F25A}"/>
              </a:ext>
            </a:extLst>
          </p:cNvPr>
          <p:cNvSpPr>
            <a:spLocks noGrp="1"/>
          </p:cNvSpPr>
          <p:nvPr>
            <p:ph idx="1"/>
          </p:nvPr>
        </p:nvSpPr>
        <p:spPr>
          <a:xfrm>
            <a:off x="0" y="1413800"/>
            <a:ext cx="5004048" cy="5444200"/>
          </a:xfrm>
        </p:spPr>
        <p:txBody>
          <a:bodyPr>
            <a:normAutofit fontScale="85000" lnSpcReduction="10000"/>
          </a:bodyPr>
          <a:lstStyle/>
          <a:p>
            <a:r>
              <a:rPr lang="es-ES" b="1" dirty="0"/>
              <a:t>La primera noticia que se tiene de esta creencia data del siglo XVIII en Inglaterra, donde creían que daba mala suerte por la negatividad que existía entre el paraguas y la casa, ya que ésta protege a sus habitantes y no tolera ninguna protección adicional. </a:t>
            </a:r>
          </a:p>
          <a:p>
            <a:r>
              <a:rPr lang="es-ES" b="1" dirty="0"/>
              <a:t>Si alguien lo abría sobre su cabeza, supuestamente esa persona moría antes de que acabase el año.</a:t>
            </a:r>
          </a:p>
        </p:txBody>
      </p:sp>
      <p:pic>
        <p:nvPicPr>
          <p:cNvPr id="5" name="Imagen 4">
            <a:extLst>
              <a:ext uri="{FF2B5EF4-FFF2-40B4-BE49-F238E27FC236}">
                <a16:creationId xmlns:a16="http://schemas.microsoft.com/office/drawing/2014/main" id="{E0D500CE-82C7-424D-B953-0C35190F79D6}"/>
              </a:ext>
            </a:extLst>
          </p:cNvPr>
          <p:cNvPicPr>
            <a:picLocks noChangeAspect="1"/>
          </p:cNvPicPr>
          <p:nvPr/>
        </p:nvPicPr>
        <p:blipFill>
          <a:blip r:embed="rId3"/>
          <a:stretch>
            <a:fillRect/>
          </a:stretch>
        </p:blipFill>
        <p:spPr>
          <a:xfrm>
            <a:off x="5076056" y="1143000"/>
            <a:ext cx="4067944" cy="5714999"/>
          </a:xfrm>
          <a:prstGeom prst="rect">
            <a:avLst/>
          </a:prstGeom>
        </p:spPr>
      </p:pic>
    </p:spTree>
    <p:extLst>
      <p:ext uri="{BB962C8B-B14F-4D97-AF65-F5344CB8AC3E}">
        <p14:creationId xmlns:p14="http://schemas.microsoft.com/office/powerpoint/2010/main" val="230295238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
                                            <p:txEl>
                                              <p:pRg st="0" end="0"/>
                                            </p:txEl>
                                          </p:spTgt>
                                        </p:tgtEl>
                                        <p:attrNameLst>
                                          <p:attrName>style.visibility</p:attrName>
                                        </p:attrNameLst>
                                      </p:cBhvr>
                                      <p:to>
                                        <p:strVal val="visible"/>
                                      </p:to>
                                    </p:set>
                                    <p:animEffect transition="in" filter="barn(inVertical)">
                                      <p:cBhvr>
                                        <p:cTn id="28" dur="500"/>
                                        <p:tgtEl>
                                          <p:spTgt spid="3">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
                                            <p:txEl>
                                              <p:pRg st="1" end="1"/>
                                            </p:txEl>
                                          </p:spTgt>
                                        </p:tgtEl>
                                        <p:attrNameLst>
                                          <p:attrName>style.visibility</p:attrName>
                                        </p:attrNameLst>
                                      </p:cBhvr>
                                      <p:to>
                                        <p:strVal val="visible"/>
                                      </p:to>
                                    </p:set>
                                    <p:animEffect transition="in" filter="barn(inVertical)">
                                      <p:cBhvr>
                                        <p:cTn id="33"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3E26689-A178-4D3C-91E0-E320E7462231}"/>
              </a:ext>
            </a:extLst>
          </p:cNvPr>
          <p:cNvPicPr>
            <a:picLocks noChangeAspect="1"/>
          </p:cNvPicPr>
          <p:nvPr/>
        </p:nvPicPr>
        <p:blipFill>
          <a:blip r:embed="rId2"/>
          <a:stretch>
            <a:fillRect/>
          </a:stretch>
        </p:blipFill>
        <p:spPr>
          <a:xfrm>
            <a:off x="0" y="0"/>
            <a:ext cx="9144000" cy="6857999"/>
          </a:xfrm>
          <a:prstGeom prst="rect">
            <a:avLst/>
          </a:prstGeom>
        </p:spPr>
      </p:pic>
      <p:sp>
        <p:nvSpPr>
          <p:cNvPr id="5" name="Rectángulo: esquinas redondeadas 4">
            <a:extLst>
              <a:ext uri="{FF2B5EF4-FFF2-40B4-BE49-F238E27FC236}">
                <a16:creationId xmlns:a16="http://schemas.microsoft.com/office/drawing/2014/main" id="{ED089A39-3863-459C-B38C-C1A9DBA2D9D1}"/>
              </a:ext>
            </a:extLst>
          </p:cNvPr>
          <p:cNvSpPr/>
          <p:nvPr/>
        </p:nvSpPr>
        <p:spPr>
          <a:xfrm>
            <a:off x="0" y="0"/>
            <a:ext cx="9144000" cy="1124744"/>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ítulo 1">
            <a:extLst>
              <a:ext uri="{FF2B5EF4-FFF2-40B4-BE49-F238E27FC236}">
                <a16:creationId xmlns:a16="http://schemas.microsoft.com/office/drawing/2014/main" id="{C3CD6E6F-FE56-4BE1-B8CC-AF41DFCADFBB}"/>
              </a:ext>
            </a:extLst>
          </p:cNvPr>
          <p:cNvSpPr>
            <a:spLocks noGrp="1"/>
          </p:cNvSpPr>
          <p:nvPr>
            <p:ph type="title"/>
          </p:nvPr>
        </p:nvSpPr>
        <p:spPr>
          <a:xfrm>
            <a:off x="0" y="0"/>
            <a:ext cx="9144000" cy="1143000"/>
          </a:xfrm>
        </p:spPr>
        <p:txBody>
          <a:bodyPr>
            <a:normAutofit/>
          </a:bodyPr>
          <a:lstStyle/>
          <a:p>
            <a:r>
              <a:rPr lang="es-ES" b="1" u="sng" dirty="0">
                <a:ln w="6600">
                  <a:solidFill>
                    <a:schemeClr val="accent2"/>
                  </a:solidFill>
                  <a:prstDash val="solid"/>
                </a:ln>
                <a:solidFill>
                  <a:srgbClr val="FFFFFF"/>
                </a:solidFill>
                <a:effectLst>
                  <a:outerShdw dist="38100" dir="2700000" algn="tl" rotWithShape="0">
                    <a:schemeClr val="accent2"/>
                  </a:outerShdw>
                </a:effectLst>
              </a:rPr>
              <a:t>TOCAR MADERA. </a:t>
            </a:r>
          </a:p>
        </p:txBody>
      </p:sp>
      <p:sp>
        <p:nvSpPr>
          <p:cNvPr id="3" name="Marcador de contenido 2">
            <a:extLst>
              <a:ext uri="{FF2B5EF4-FFF2-40B4-BE49-F238E27FC236}">
                <a16:creationId xmlns:a16="http://schemas.microsoft.com/office/drawing/2014/main" id="{5C893B83-4CBB-4D94-AF46-22BE7AB2F25A}"/>
              </a:ext>
            </a:extLst>
          </p:cNvPr>
          <p:cNvSpPr>
            <a:spLocks noGrp="1"/>
          </p:cNvSpPr>
          <p:nvPr>
            <p:ph idx="1"/>
          </p:nvPr>
        </p:nvSpPr>
        <p:spPr>
          <a:xfrm>
            <a:off x="0" y="1556792"/>
            <a:ext cx="5220072" cy="5301207"/>
          </a:xfrm>
        </p:spPr>
        <p:txBody>
          <a:bodyPr>
            <a:normAutofit/>
          </a:bodyPr>
          <a:lstStyle/>
          <a:p>
            <a:r>
              <a:rPr lang="es-ES" b="1" dirty="0"/>
              <a:t>Los pueblos célticos de Europa rendían culto a los árboles por considerarlos los templos de la santidad y la principal  presentación de los dioses era la Tierra. </a:t>
            </a:r>
          </a:p>
          <a:p>
            <a:r>
              <a:rPr lang="es-ES" b="1" dirty="0"/>
              <a:t>Para que no les pase ningún mal de lo que hablan la gente toca madera.</a:t>
            </a:r>
          </a:p>
          <a:p>
            <a:endParaRPr lang="es-ES" b="1" dirty="0"/>
          </a:p>
        </p:txBody>
      </p:sp>
      <p:pic>
        <p:nvPicPr>
          <p:cNvPr id="6" name="Imagen 5">
            <a:extLst>
              <a:ext uri="{FF2B5EF4-FFF2-40B4-BE49-F238E27FC236}">
                <a16:creationId xmlns:a16="http://schemas.microsoft.com/office/drawing/2014/main" id="{3D64244C-7B42-4231-B3DD-7ABA9E429496}"/>
              </a:ext>
            </a:extLst>
          </p:cNvPr>
          <p:cNvPicPr>
            <a:picLocks noChangeAspect="1"/>
          </p:cNvPicPr>
          <p:nvPr/>
        </p:nvPicPr>
        <p:blipFill>
          <a:blip r:embed="rId3"/>
          <a:stretch>
            <a:fillRect/>
          </a:stretch>
        </p:blipFill>
        <p:spPr>
          <a:xfrm>
            <a:off x="5220072" y="1143000"/>
            <a:ext cx="3923928" cy="5714999"/>
          </a:xfrm>
          <a:prstGeom prst="rect">
            <a:avLst/>
          </a:prstGeom>
        </p:spPr>
      </p:pic>
    </p:spTree>
    <p:extLst>
      <p:ext uri="{BB962C8B-B14F-4D97-AF65-F5344CB8AC3E}">
        <p14:creationId xmlns:p14="http://schemas.microsoft.com/office/powerpoint/2010/main" val="12995233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
                                            <p:txEl>
                                              <p:pRg st="0" end="0"/>
                                            </p:txEl>
                                          </p:spTgt>
                                        </p:tgtEl>
                                        <p:attrNameLst>
                                          <p:attrName>style.visibility</p:attrName>
                                        </p:attrNameLst>
                                      </p:cBhvr>
                                      <p:to>
                                        <p:strVal val="visible"/>
                                      </p:to>
                                    </p:set>
                                    <p:animEffect transition="in" filter="barn(inVertical)">
                                      <p:cBhvr>
                                        <p:cTn id="28" dur="500"/>
                                        <p:tgtEl>
                                          <p:spTgt spid="3">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
                                            <p:txEl>
                                              <p:pRg st="1" end="1"/>
                                            </p:txEl>
                                          </p:spTgt>
                                        </p:tgtEl>
                                        <p:attrNameLst>
                                          <p:attrName>style.visibility</p:attrName>
                                        </p:attrNameLst>
                                      </p:cBhvr>
                                      <p:to>
                                        <p:strVal val="visible"/>
                                      </p:to>
                                    </p:set>
                                    <p:animEffect transition="in" filter="barn(inVertical)">
                                      <p:cBhvr>
                                        <p:cTn id="33"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3E26689-A178-4D3C-91E0-E320E7462231}"/>
              </a:ext>
            </a:extLst>
          </p:cNvPr>
          <p:cNvPicPr>
            <a:picLocks noChangeAspect="1"/>
          </p:cNvPicPr>
          <p:nvPr/>
        </p:nvPicPr>
        <p:blipFill>
          <a:blip r:embed="rId2"/>
          <a:stretch>
            <a:fillRect/>
          </a:stretch>
        </p:blipFill>
        <p:spPr>
          <a:xfrm>
            <a:off x="0" y="0"/>
            <a:ext cx="9144000" cy="6857999"/>
          </a:xfrm>
          <a:prstGeom prst="rect">
            <a:avLst/>
          </a:prstGeom>
        </p:spPr>
      </p:pic>
      <p:sp>
        <p:nvSpPr>
          <p:cNvPr id="5" name="Rectángulo: esquinas redondeadas 4">
            <a:extLst>
              <a:ext uri="{FF2B5EF4-FFF2-40B4-BE49-F238E27FC236}">
                <a16:creationId xmlns:a16="http://schemas.microsoft.com/office/drawing/2014/main" id="{418B655E-DDF7-48D9-93DF-B6076767DF12}"/>
              </a:ext>
            </a:extLst>
          </p:cNvPr>
          <p:cNvSpPr/>
          <p:nvPr/>
        </p:nvSpPr>
        <p:spPr>
          <a:xfrm>
            <a:off x="20993" y="0"/>
            <a:ext cx="9144000" cy="1124744"/>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ítulo 1">
            <a:extLst>
              <a:ext uri="{FF2B5EF4-FFF2-40B4-BE49-F238E27FC236}">
                <a16:creationId xmlns:a16="http://schemas.microsoft.com/office/drawing/2014/main" id="{C3CD6E6F-FE56-4BE1-B8CC-AF41DFCADFBB}"/>
              </a:ext>
            </a:extLst>
          </p:cNvPr>
          <p:cNvSpPr>
            <a:spLocks noGrp="1"/>
          </p:cNvSpPr>
          <p:nvPr>
            <p:ph type="title"/>
          </p:nvPr>
        </p:nvSpPr>
        <p:spPr>
          <a:xfrm>
            <a:off x="41986" y="0"/>
            <a:ext cx="9144000" cy="1143000"/>
          </a:xfrm>
        </p:spPr>
        <p:txBody>
          <a:bodyPr>
            <a:normAutofit/>
          </a:bodyPr>
          <a:lstStyle/>
          <a:p>
            <a:r>
              <a:rPr lang="es-ES" b="1" u="sng" dirty="0">
                <a:ln w="6600">
                  <a:solidFill>
                    <a:schemeClr val="accent2"/>
                  </a:solidFill>
                  <a:prstDash val="solid"/>
                </a:ln>
                <a:solidFill>
                  <a:srgbClr val="FFFFFF"/>
                </a:solidFill>
                <a:effectLst>
                  <a:outerShdw dist="38100" dir="2700000" algn="tl" rotWithShape="0">
                    <a:schemeClr val="accent2"/>
                  </a:outerShdw>
                </a:effectLst>
              </a:rPr>
              <a:t>LEVANTARSE CON EL PIES DERECHO. </a:t>
            </a:r>
          </a:p>
        </p:txBody>
      </p:sp>
      <p:sp>
        <p:nvSpPr>
          <p:cNvPr id="3" name="Marcador de contenido 2">
            <a:extLst>
              <a:ext uri="{FF2B5EF4-FFF2-40B4-BE49-F238E27FC236}">
                <a16:creationId xmlns:a16="http://schemas.microsoft.com/office/drawing/2014/main" id="{5C893B83-4CBB-4D94-AF46-22BE7AB2F25A}"/>
              </a:ext>
            </a:extLst>
          </p:cNvPr>
          <p:cNvSpPr>
            <a:spLocks noGrp="1"/>
          </p:cNvSpPr>
          <p:nvPr>
            <p:ph idx="1"/>
          </p:nvPr>
        </p:nvSpPr>
        <p:spPr>
          <a:xfrm>
            <a:off x="-20993" y="2492896"/>
            <a:ext cx="5004048" cy="2448272"/>
          </a:xfrm>
        </p:spPr>
        <p:txBody>
          <a:bodyPr/>
          <a:lstStyle/>
          <a:p>
            <a:r>
              <a:rPr lang="es-ES" b="1" dirty="0"/>
              <a:t>La tradición dice que, para que el día no se tuerza, hay que apoyar en primer lugar el pie derecho.</a:t>
            </a:r>
          </a:p>
          <a:p>
            <a:endParaRPr lang="es-ES" b="1" dirty="0"/>
          </a:p>
        </p:txBody>
      </p:sp>
      <p:pic>
        <p:nvPicPr>
          <p:cNvPr id="6" name="Imagen 5">
            <a:extLst>
              <a:ext uri="{FF2B5EF4-FFF2-40B4-BE49-F238E27FC236}">
                <a16:creationId xmlns:a16="http://schemas.microsoft.com/office/drawing/2014/main" id="{235368F6-63E3-47FB-ACE0-FAA0E07350A6}"/>
              </a:ext>
            </a:extLst>
          </p:cNvPr>
          <p:cNvPicPr>
            <a:picLocks noChangeAspect="1"/>
          </p:cNvPicPr>
          <p:nvPr/>
        </p:nvPicPr>
        <p:blipFill>
          <a:blip r:embed="rId3"/>
          <a:stretch>
            <a:fillRect/>
          </a:stretch>
        </p:blipFill>
        <p:spPr>
          <a:xfrm>
            <a:off x="5148064" y="1160940"/>
            <a:ext cx="3995936" cy="5697059"/>
          </a:xfrm>
          <a:prstGeom prst="rect">
            <a:avLst/>
          </a:prstGeom>
        </p:spPr>
      </p:pic>
    </p:spTree>
    <p:extLst>
      <p:ext uri="{BB962C8B-B14F-4D97-AF65-F5344CB8AC3E}">
        <p14:creationId xmlns:p14="http://schemas.microsoft.com/office/powerpoint/2010/main" val="355478617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
                                            <p:txEl>
                                              <p:pRg st="0" end="0"/>
                                            </p:txEl>
                                          </p:spTgt>
                                        </p:tgtEl>
                                        <p:attrNameLst>
                                          <p:attrName>style.visibility</p:attrName>
                                        </p:attrNameLst>
                                      </p:cBhvr>
                                      <p:to>
                                        <p:strVal val="visible"/>
                                      </p:to>
                                    </p:set>
                                    <p:animEffect transition="in" filter="barn(inVertical)">
                                      <p:cBhvr>
                                        <p:cTn id="28"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3E26689-A178-4D3C-91E0-E320E7462231}"/>
              </a:ext>
            </a:extLst>
          </p:cNvPr>
          <p:cNvPicPr>
            <a:picLocks noChangeAspect="1"/>
          </p:cNvPicPr>
          <p:nvPr/>
        </p:nvPicPr>
        <p:blipFill>
          <a:blip r:embed="rId2"/>
          <a:stretch>
            <a:fillRect/>
          </a:stretch>
        </p:blipFill>
        <p:spPr>
          <a:xfrm>
            <a:off x="0" y="0"/>
            <a:ext cx="9144000" cy="6857999"/>
          </a:xfrm>
          <a:prstGeom prst="rect">
            <a:avLst/>
          </a:prstGeom>
        </p:spPr>
      </p:pic>
      <p:sp>
        <p:nvSpPr>
          <p:cNvPr id="5" name="Rectángulo: esquinas redondeadas 4">
            <a:extLst>
              <a:ext uri="{FF2B5EF4-FFF2-40B4-BE49-F238E27FC236}">
                <a16:creationId xmlns:a16="http://schemas.microsoft.com/office/drawing/2014/main" id="{D7F3FF59-C40E-49A7-8422-FA127E44E290}"/>
              </a:ext>
            </a:extLst>
          </p:cNvPr>
          <p:cNvSpPr/>
          <p:nvPr/>
        </p:nvSpPr>
        <p:spPr>
          <a:xfrm>
            <a:off x="27889" y="0"/>
            <a:ext cx="9116111" cy="1124744"/>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ítulo 1">
            <a:extLst>
              <a:ext uri="{FF2B5EF4-FFF2-40B4-BE49-F238E27FC236}">
                <a16:creationId xmlns:a16="http://schemas.microsoft.com/office/drawing/2014/main" id="{C3CD6E6F-FE56-4BE1-B8CC-AF41DFCADFBB}"/>
              </a:ext>
            </a:extLst>
          </p:cNvPr>
          <p:cNvSpPr>
            <a:spLocks noGrp="1"/>
          </p:cNvSpPr>
          <p:nvPr>
            <p:ph type="title"/>
          </p:nvPr>
        </p:nvSpPr>
        <p:spPr>
          <a:xfrm>
            <a:off x="27889" y="0"/>
            <a:ext cx="9116111" cy="1143000"/>
          </a:xfrm>
        </p:spPr>
        <p:txBody>
          <a:bodyPr>
            <a:normAutofit/>
          </a:bodyPr>
          <a:lstStyle/>
          <a:p>
            <a:r>
              <a:rPr lang="es-ES" b="1" u="sng" dirty="0">
                <a:ln w="6600">
                  <a:solidFill>
                    <a:schemeClr val="accent2"/>
                  </a:solidFill>
                  <a:prstDash val="solid"/>
                </a:ln>
                <a:solidFill>
                  <a:srgbClr val="FFFFFF"/>
                </a:solidFill>
                <a:effectLst>
                  <a:outerShdw dist="38100" dir="2700000" algn="tl" rotWithShape="0">
                    <a:schemeClr val="accent2"/>
                  </a:outerShdw>
                </a:effectLst>
              </a:rPr>
              <a:t>LA SUERTE DE LA PATA DE CONEJO. </a:t>
            </a:r>
          </a:p>
        </p:txBody>
      </p:sp>
      <p:sp>
        <p:nvSpPr>
          <p:cNvPr id="3" name="Marcador de contenido 2">
            <a:extLst>
              <a:ext uri="{FF2B5EF4-FFF2-40B4-BE49-F238E27FC236}">
                <a16:creationId xmlns:a16="http://schemas.microsoft.com/office/drawing/2014/main" id="{5C893B83-4CBB-4D94-AF46-22BE7AB2F25A}"/>
              </a:ext>
            </a:extLst>
          </p:cNvPr>
          <p:cNvSpPr>
            <a:spLocks noGrp="1"/>
          </p:cNvSpPr>
          <p:nvPr>
            <p:ph idx="1"/>
          </p:nvPr>
        </p:nvSpPr>
        <p:spPr>
          <a:xfrm>
            <a:off x="27889" y="2578087"/>
            <a:ext cx="5004048" cy="2808312"/>
          </a:xfrm>
        </p:spPr>
        <p:txBody>
          <a:bodyPr/>
          <a:lstStyle/>
          <a:p>
            <a:r>
              <a:rPr lang="es-ES" b="1" dirty="0"/>
              <a:t>La extraña tradición de llevar una pata de conejo en el bolsillo para atraer la suerte no nace de este animal, sino de la liebre.</a:t>
            </a:r>
          </a:p>
          <a:p>
            <a:endParaRPr lang="es-ES" b="1" dirty="0"/>
          </a:p>
        </p:txBody>
      </p:sp>
      <p:pic>
        <p:nvPicPr>
          <p:cNvPr id="6" name="Imagen 5">
            <a:extLst>
              <a:ext uri="{FF2B5EF4-FFF2-40B4-BE49-F238E27FC236}">
                <a16:creationId xmlns:a16="http://schemas.microsoft.com/office/drawing/2014/main" id="{DC8E50FD-0680-4D8C-BE19-188A00FC3904}"/>
              </a:ext>
            </a:extLst>
          </p:cNvPr>
          <p:cNvPicPr>
            <a:picLocks noChangeAspect="1"/>
          </p:cNvPicPr>
          <p:nvPr/>
        </p:nvPicPr>
        <p:blipFill>
          <a:blip r:embed="rId3"/>
          <a:stretch>
            <a:fillRect/>
          </a:stretch>
        </p:blipFill>
        <p:spPr>
          <a:xfrm>
            <a:off x="5059826" y="1143000"/>
            <a:ext cx="4054862" cy="5699643"/>
          </a:xfrm>
          <a:prstGeom prst="rect">
            <a:avLst/>
          </a:prstGeom>
        </p:spPr>
      </p:pic>
    </p:spTree>
    <p:extLst>
      <p:ext uri="{BB962C8B-B14F-4D97-AF65-F5344CB8AC3E}">
        <p14:creationId xmlns:p14="http://schemas.microsoft.com/office/powerpoint/2010/main" val="348143767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
                                            <p:txEl>
                                              <p:pRg st="0" end="0"/>
                                            </p:txEl>
                                          </p:spTgt>
                                        </p:tgtEl>
                                        <p:attrNameLst>
                                          <p:attrName>style.visibility</p:attrName>
                                        </p:attrNameLst>
                                      </p:cBhvr>
                                      <p:to>
                                        <p:strVal val="visible"/>
                                      </p:to>
                                    </p:set>
                                    <p:animEffect transition="in" filter="barn(inVertical)">
                                      <p:cBhvr>
                                        <p:cTn id="28"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3E26689-A178-4D3C-91E0-E320E7462231}"/>
              </a:ext>
            </a:extLst>
          </p:cNvPr>
          <p:cNvPicPr>
            <a:picLocks noChangeAspect="1"/>
          </p:cNvPicPr>
          <p:nvPr/>
        </p:nvPicPr>
        <p:blipFill>
          <a:blip r:embed="rId2"/>
          <a:stretch>
            <a:fillRect/>
          </a:stretch>
        </p:blipFill>
        <p:spPr>
          <a:xfrm>
            <a:off x="0" y="0"/>
            <a:ext cx="9144000" cy="6857999"/>
          </a:xfrm>
          <a:prstGeom prst="rect">
            <a:avLst/>
          </a:prstGeom>
        </p:spPr>
      </p:pic>
      <p:sp>
        <p:nvSpPr>
          <p:cNvPr id="6" name="Rectángulo: esquinas redondeadas 5">
            <a:extLst>
              <a:ext uri="{FF2B5EF4-FFF2-40B4-BE49-F238E27FC236}">
                <a16:creationId xmlns:a16="http://schemas.microsoft.com/office/drawing/2014/main" id="{5799BB9B-7934-4665-8890-90E92B1891A6}"/>
              </a:ext>
            </a:extLst>
          </p:cNvPr>
          <p:cNvSpPr/>
          <p:nvPr/>
        </p:nvSpPr>
        <p:spPr>
          <a:xfrm>
            <a:off x="0" y="0"/>
            <a:ext cx="9144000" cy="11430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ítulo 1">
            <a:extLst>
              <a:ext uri="{FF2B5EF4-FFF2-40B4-BE49-F238E27FC236}">
                <a16:creationId xmlns:a16="http://schemas.microsoft.com/office/drawing/2014/main" id="{C3CD6E6F-FE56-4BE1-B8CC-AF41DFCADFBB}"/>
              </a:ext>
            </a:extLst>
          </p:cNvPr>
          <p:cNvSpPr>
            <a:spLocks noGrp="1"/>
          </p:cNvSpPr>
          <p:nvPr>
            <p:ph type="title"/>
          </p:nvPr>
        </p:nvSpPr>
        <p:spPr>
          <a:xfrm>
            <a:off x="0" y="0"/>
            <a:ext cx="9144000" cy="1143000"/>
          </a:xfrm>
        </p:spPr>
        <p:txBody>
          <a:bodyPr>
            <a:normAutofit/>
          </a:bodyPr>
          <a:lstStyle/>
          <a:p>
            <a:r>
              <a:rPr lang="es-ES" b="1" u="sng" dirty="0">
                <a:ln w="6600">
                  <a:solidFill>
                    <a:schemeClr val="accent2"/>
                  </a:solidFill>
                  <a:prstDash val="solid"/>
                </a:ln>
                <a:solidFill>
                  <a:srgbClr val="FFFFFF"/>
                </a:solidFill>
                <a:effectLst>
                  <a:outerShdw dist="38100" dir="2700000" algn="tl" rotWithShape="0">
                    <a:schemeClr val="accent2"/>
                  </a:outerShdw>
                </a:effectLst>
              </a:rPr>
              <a:t>LA SUPERSTICION DEL ECLIPSE. </a:t>
            </a:r>
          </a:p>
        </p:txBody>
      </p:sp>
      <p:sp>
        <p:nvSpPr>
          <p:cNvPr id="3" name="Marcador de contenido 2">
            <a:extLst>
              <a:ext uri="{FF2B5EF4-FFF2-40B4-BE49-F238E27FC236}">
                <a16:creationId xmlns:a16="http://schemas.microsoft.com/office/drawing/2014/main" id="{5C893B83-4CBB-4D94-AF46-22BE7AB2F25A}"/>
              </a:ext>
            </a:extLst>
          </p:cNvPr>
          <p:cNvSpPr>
            <a:spLocks noGrp="1"/>
          </p:cNvSpPr>
          <p:nvPr>
            <p:ph idx="1"/>
          </p:nvPr>
        </p:nvSpPr>
        <p:spPr>
          <a:xfrm>
            <a:off x="0" y="1556792"/>
            <a:ext cx="5004048" cy="5301207"/>
          </a:xfrm>
        </p:spPr>
        <p:txBody>
          <a:bodyPr/>
          <a:lstStyle/>
          <a:p>
            <a:r>
              <a:rPr lang="es-ES" b="1" dirty="0"/>
              <a:t>Si la mujer esta embarazada y es expuesta a un eclipse, el bebe saldrá manchado. </a:t>
            </a:r>
          </a:p>
          <a:p>
            <a:r>
              <a:rPr lang="es-ES" b="1" dirty="0"/>
              <a:t>Las manchas de un eclipse solar son rojas, y las manchas de un eclipse lunar son azules o negras.</a:t>
            </a:r>
          </a:p>
        </p:txBody>
      </p:sp>
      <p:pic>
        <p:nvPicPr>
          <p:cNvPr id="5" name="Imagen 4">
            <a:extLst>
              <a:ext uri="{FF2B5EF4-FFF2-40B4-BE49-F238E27FC236}">
                <a16:creationId xmlns:a16="http://schemas.microsoft.com/office/drawing/2014/main" id="{EE6A1E2B-088D-43BC-8306-689673779FEC}"/>
              </a:ext>
            </a:extLst>
          </p:cNvPr>
          <p:cNvPicPr>
            <a:picLocks noChangeAspect="1"/>
          </p:cNvPicPr>
          <p:nvPr/>
        </p:nvPicPr>
        <p:blipFill>
          <a:blip r:embed="rId3"/>
          <a:stretch>
            <a:fillRect/>
          </a:stretch>
        </p:blipFill>
        <p:spPr>
          <a:xfrm>
            <a:off x="5148064" y="1143000"/>
            <a:ext cx="3995936" cy="5715000"/>
          </a:xfrm>
          <a:prstGeom prst="rect">
            <a:avLst/>
          </a:prstGeom>
        </p:spPr>
      </p:pic>
    </p:spTree>
    <p:extLst>
      <p:ext uri="{BB962C8B-B14F-4D97-AF65-F5344CB8AC3E}">
        <p14:creationId xmlns:p14="http://schemas.microsoft.com/office/powerpoint/2010/main" val="150195523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
                                            <p:txEl>
                                              <p:pRg st="0" end="0"/>
                                            </p:txEl>
                                          </p:spTgt>
                                        </p:tgtEl>
                                        <p:attrNameLst>
                                          <p:attrName>style.visibility</p:attrName>
                                        </p:attrNameLst>
                                      </p:cBhvr>
                                      <p:to>
                                        <p:strVal val="visible"/>
                                      </p:to>
                                    </p:set>
                                    <p:animEffect transition="in" filter="barn(inVertical)">
                                      <p:cBhvr>
                                        <p:cTn id="28" dur="500"/>
                                        <p:tgtEl>
                                          <p:spTgt spid="3">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
                                            <p:txEl>
                                              <p:pRg st="1" end="1"/>
                                            </p:txEl>
                                          </p:spTgt>
                                        </p:tgtEl>
                                        <p:attrNameLst>
                                          <p:attrName>style.visibility</p:attrName>
                                        </p:attrNameLst>
                                      </p:cBhvr>
                                      <p:to>
                                        <p:strVal val="visible"/>
                                      </p:to>
                                    </p:set>
                                    <p:animEffect transition="in" filter="barn(inVertical)">
                                      <p:cBhvr>
                                        <p:cTn id="33"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3E26689-A178-4D3C-91E0-E320E7462231}"/>
              </a:ext>
            </a:extLst>
          </p:cNvPr>
          <p:cNvPicPr>
            <a:picLocks noChangeAspect="1"/>
          </p:cNvPicPr>
          <p:nvPr/>
        </p:nvPicPr>
        <p:blipFill>
          <a:blip r:embed="rId2"/>
          <a:stretch>
            <a:fillRect/>
          </a:stretch>
        </p:blipFill>
        <p:spPr>
          <a:xfrm>
            <a:off x="0" y="0"/>
            <a:ext cx="9144000" cy="6857999"/>
          </a:xfrm>
          <a:prstGeom prst="rect">
            <a:avLst/>
          </a:prstGeom>
        </p:spPr>
      </p:pic>
      <p:sp>
        <p:nvSpPr>
          <p:cNvPr id="6" name="Rectángulo: esquinas redondeadas 5">
            <a:extLst>
              <a:ext uri="{FF2B5EF4-FFF2-40B4-BE49-F238E27FC236}">
                <a16:creationId xmlns:a16="http://schemas.microsoft.com/office/drawing/2014/main" id="{CC92DBE0-AC55-4C97-9FB9-A792757C8903}"/>
              </a:ext>
            </a:extLst>
          </p:cNvPr>
          <p:cNvSpPr/>
          <p:nvPr/>
        </p:nvSpPr>
        <p:spPr>
          <a:xfrm>
            <a:off x="0" y="0"/>
            <a:ext cx="9144000" cy="1135787"/>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ítulo 1">
            <a:extLst>
              <a:ext uri="{FF2B5EF4-FFF2-40B4-BE49-F238E27FC236}">
                <a16:creationId xmlns:a16="http://schemas.microsoft.com/office/drawing/2014/main" id="{C3CD6E6F-FE56-4BE1-B8CC-AF41DFCADFBB}"/>
              </a:ext>
            </a:extLst>
          </p:cNvPr>
          <p:cNvSpPr>
            <a:spLocks noGrp="1"/>
          </p:cNvSpPr>
          <p:nvPr>
            <p:ph type="title"/>
          </p:nvPr>
        </p:nvSpPr>
        <p:spPr>
          <a:xfrm>
            <a:off x="0" y="0"/>
            <a:ext cx="9144000" cy="1143000"/>
          </a:xfrm>
        </p:spPr>
        <p:txBody>
          <a:bodyPr>
            <a:normAutofit/>
          </a:bodyPr>
          <a:lstStyle/>
          <a:p>
            <a:r>
              <a:rPr lang="es-ES" b="1" u="sng" dirty="0">
                <a:ln w="6600">
                  <a:solidFill>
                    <a:schemeClr val="accent2"/>
                  </a:solidFill>
                  <a:prstDash val="solid"/>
                </a:ln>
                <a:solidFill>
                  <a:srgbClr val="FFFFFF"/>
                </a:solidFill>
                <a:effectLst>
                  <a:outerShdw dist="38100" dir="2700000" algn="tl" rotWithShape="0">
                    <a:schemeClr val="accent2"/>
                  </a:outerShdw>
                </a:effectLst>
              </a:rPr>
              <a:t>CRUZAR LOS DEDOS. </a:t>
            </a:r>
          </a:p>
        </p:txBody>
      </p:sp>
      <p:sp>
        <p:nvSpPr>
          <p:cNvPr id="3" name="Marcador de contenido 2">
            <a:extLst>
              <a:ext uri="{FF2B5EF4-FFF2-40B4-BE49-F238E27FC236}">
                <a16:creationId xmlns:a16="http://schemas.microsoft.com/office/drawing/2014/main" id="{5C893B83-4CBB-4D94-AF46-22BE7AB2F25A}"/>
              </a:ext>
            </a:extLst>
          </p:cNvPr>
          <p:cNvSpPr>
            <a:spLocks noGrp="1"/>
          </p:cNvSpPr>
          <p:nvPr>
            <p:ph idx="1"/>
          </p:nvPr>
        </p:nvSpPr>
        <p:spPr>
          <a:xfrm>
            <a:off x="0" y="1556792"/>
            <a:ext cx="5004048" cy="5301207"/>
          </a:xfrm>
        </p:spPr>
        <p:txBody>
          <a:bodyPr>
            <a:normAutofit fontScale="92500" lnSpcReduction="10000"/>
          </a:bodyPr>
          <a:lstStyle/>
          <a:p>
            <a:r>
              <a:rPr lang="es-ES" b="1" dirty="0"/>
              <a:t>Cuando se formula un deseo, se dice una mentira o se encuentra uno ante un peligro, es costumbre cruzarlos dedos, concretamente el mayor sobre el índice. </a:t>
            </a:r>
          </a:p>
          <a:p>
            <a:r>
              <a:rPr lang="es-ES" b="1" dirty="0"/>
              <a:t>El gesto, que evoca una cruz, conjura la mala suerte y aleja las influencias maléficas, según los supersticiosos.</a:t>
            </a:r>
          </a:p>
        </p:txBody>
      </p:sp>
      <p:pic>
        <p:nvPicPr>
          <p:cNvPr id="5" name="Imagen 4">
            <a:extLst>
              <a:ext uri="{FF2B5EF4-FFF2-40B4-BE49-F238E27FC236}">
                <a16:creationId xmlns:a16="http://schemas.microsoft.com/office/drawing/2014/main" id="{DD557BA9-A8AF-4E15-83FF-D8872DC72539}"/>
              </a:ext>
            </a:extLst>
          </p:cNvPr>
          <p:cNvPicPr>
            <a:picLocks noChangeAspect="1"/>
          </p:cNvPicPr>
          <p:nvPr/>
        </p:nvPicPr>
        <p:blipFill>
          <a:blip r:embed="rId3"/>
          <a:stretch>
            <a:fillRect/>
          </a:stretch>
        </p:blipFill>
        <p:spPr>
          <a:xfrm>
            <a:off x="5004049" y="1143001"/>
            <a:ext cx="4139952" cy="5722212"/>
          </a:xfrm>
          <a:prstGeom prst="rect">
            <a:avLst/>
          </a:prstGeom>
        </p:spPr>
      </p:pic>
    </p:spTree>
    <p:extLst>
      <p:ext uri="{BB962C8B-B14F-4D97-AF65-F5344CB8AC3E}">
        <p14:creationId xmlns:p14="http://schemas.microsoft.com/office/powerpoint/2010/main" val="68776903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
                                            <p:txEl>
                                              <p:pRg st="0" end="0"/>
                                            </p:txEl>
                                          </p:spTgt>
                                        </p:tgtEl>
                                        <p:attrNameLst>
                                          <p:attrName>style.visibility</p:attrName>
                                        </p:attrNameLst>
                                      </p:cBhvr>
                                      <p:to>
                                        <p:strVal val="visible"/>
                                      </p:to>
                                    </p:set>
                                    <p:animEffect transition="in" filter="barn(inVertical)">
                                      <p:cBhvr>
                                        <p:cTn id="28" dur="500"/>
                                        <p:tgtEl>
                                          <p:spTgt spid="3">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
                                            <p:txEl>
                                              <p:pRg st="1" end="1"/>
                                            </p:txEl>
                                          </p:spTgt>
                                        </p:tgtEl>
                                        <p:attrNameLst>
                                          <p:attrName>style.visibility</p:attrName>
                                        </p:attrNameLst>
                                      </p:cBhvr>
                                      <p:to>
                                        <p:strVal val="visible"/>
                                      </p:to>
                                    </p:set>
                                    <p:animEffect transition="in" filter="barn(inVertical)">
                                      <p:cBhvr>
                                        <p:cTn id="33"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3E26689-A178-4D3C-91E0-E320E7462231}"/>
              </a:ext>
            </a:extLst>
          </p:cNvPr>
          <p:cNvPicPr>
            <a:picLocks noChangeAspect="1"/>
          </p:cNvPicPr>
          <p:nvPr/>
        </p:nvPicPr>
        <p:blipFill>
          <a:blip r:embed="rId2"/>
          <a:stretch>
            <a:fillRect/>
          </a:stretch>
        </p:blipFill>
        <p:spPr>
          <a:xfrm>
            <a:off x="0" y="0"/>
            <a:ext cx="9144000" cy="6857999"/>
          </a:xfrm>
          <a:prstGeom prst="rect">
            <a:avLst/>
          </a:prstGeom>
        </p:spPr>
      </p:pic>
      <p:sp>
        <p:nvSpPr>
          <p:cNvPr id="6" name="Rectángulo: esquinas redondeadas 5">
            <a:extLst>
              <a:ext uri="{FF2B5EF4-FFF2-40B4-BE49-F238E27FC236}">
                <a16:creationId xmlns:a16="http://schemas.microsoft.com/office/drawing/2014/main" id="{D40F2487-BA0F-41A5-A889-EB7EAB547B66}"/>
              </a:ext>
            </a:extLst>
          </p:cNvPr>
          <p:cNvSpPr/>
          <p:nvPr/>
        </p:nvSpPr>
        <p:spPr>
          <a:xfrm>
            <a:off x="-1" y="0"/>
            <a:ext cx="9144001" cy="11430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ítulo 1">
            <a:extLst>
              <a:ext uri="{FF2B5EF4-FFF2-40B4-BE49-F238E27FC236}">
                <a16:creationId xmlns:a16="http://schemas.microsoft.com/office/drawing/2014/main" id="{C3CD6E6F-FE56-4BE1-B8CC-AF41DFCADFBB}"/>
              </a:ext>
            </a:extLst>
          </p:cNvPr>
          <p:cNvSpPr>
            <a:spLocks noGrp="1"/>
          </p:cNvSpPr>
          <p:nvPr>
            <p:ph type="title"/>
          </p:nvPr>
        </p:nvSpPr>
        <p:spPr>
          <a:xfrm>
            <a:off x="-2" y="0"/>
            <a:ext cx="9144002" cy="1143000"/>
          </a:xfrm>
        </p:spPr>
        <p:txBody>
          <a:bodyPr>
            <a:normAutofit/>
          </a:bodyPr>
          <a:lstStyle/>
          <a:p>
            <a:r>
              <a:rPr lang="es-ES" b="1" u="sng" dirty="0">
                <a:ln w="6600">
                  <a:solidFill>
                    <a:schemeClr val="accent2"/>
                  </a:solidFill>
                  <a:prstDash val="solid"/>
                </a:ln>
                <a:solidFill>
                  <a:srgbClr val="FFFFFF"/>
                </a:solidFill>
                <a:effectLst>
                  <a:outerShdw dist="38100" dir="2700000" algn="tl" rotWithShape="0">
                    <a:schemeClr val="accent2"/>
                  </a:outerShdw>
                </a:effectLst>
              </a:rPr>
              <a:t>SI LE BARREN LOS PIES. </a:t>
            </a:r>
          </a:p>
        </p:txBody>
      </p:sp>
      <p:sp>
        <p:nvSpPr>
          <p:cNvPr id="3" name="Marcador de contenido 2">
            <a:extLst>
              <a:ext uri="{FF2B5EF4-FFF2-40B4-BE49-F238E27FC236}">
                <a16:creationId xmlns:a16="http://schemas.microsoft.com/office/drawing/2014/main" id="{5C893B83-4CBB-4D94-AF46-22BE7AB2F25A}"/>
              </a:ext>
            </a:extLst>
          </p:cNvPr>
          <p:cNvSpPr>
            <a:spLocks noGrp="1"/>
          </p:cNvSpPr>
          <p:nvPr>
            <p:ph idx="1"/>
          </p:nvPr>
        </p:nvSpPr>
        <p:spPr>
          <a:xfrm>
            <a:off x="-1" y="3064395"/>
            <a:ext cx="5004048" cy="1872208"/>
          </a:xfrm>
        </p:spPr>
        <p:txBody>
          <a:bodyPr>
            <a:normAutofit lnSpcReduction="10000"/>
          </a:bodyPr>
          <a:lstStyle/>
          <a:p>
            <a:r>
              <a:rPr lang="es-ES" b="1" dirty="0"/>
              <a:t>La creencia y superstición de que si te barren los pies, es que nunca te vas a casar.</a:t>
            </a:r>
          </a:p>
        </p:txBody>
      </p:sp>
      <p:pic>
        <p:nvPicPr>
          <p:cNvPr id="5" name="Imagen 4">
            <a:extLst>
              <a:ext uri="{FF2B5EF4-FFF2-40B4-BE49-F238E27FC236}">
                <a16:creationId xmlns:a16="http://schemas.microsoft.com/office/drawing/2014/main" id="{1C9EF848-0F1C-44C2-8938-D5A4C71BDBE4}"/>
              </a:ext>
            </a:extLst>
          </p:cNvPr>
          <p:cNvPicPr>
            <a:picLocks noChangeAspect="1"/>
          </p:cNvPicPr>
          <p:nvPr/>
        </p:nvPicPr>
        <p:blipFill>
          <a:blip r:embed="rId3"/>
          <a:stretch>
            <a:fillRect/>
          </a:stretch>
        </p:blipFill>
        <p:spPr>
          <a:xfrm>
            <a:off x="5004049" y="1112306"/>
            <a:ext cx="4139952" cy="5745693"/>
          </a:xfrm>
          <a:prstGeom prst="rect">
            <a:avLst/>
          </a:prstGeom>
        </p:spPr>
      </p:pic>
    </p:spTree>
    <p:extLst>
      <p:ext uri="{BB962C8B-B14F-4D97-AF65-F5344CB8AC3E}">
        <p14:creationId xmlns:p14="http://schemas.microsoft.com/office/powerpoint/2010/main" val="84501741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
                                            <p:txEl>
                                              <p:pRg st="0" end="0"/>
                                            </p:txEl>
                                          </p:spTgt>
                                        </p:tgtEl>
                                        <p:attrNameLst>
                                          <p:attrName>style.visibility</p:attrName>
                                        </p:attrNameLst>
                                      </p:cBhvr>
                                      <p:to>
                                        <p:strVal val="visible"/>
                                      </p:to>
                                    </p:set>
                                    <p:animEffect transition="in" filter="barn(inVertical)">
                                      <p:cBhvr>
                                        <p:cTn id="28"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ARIO MORENO\Desktop\560_example.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4 Marcador de contenido"/>
          <p:cNvSpPr>
            <a:spLocks noGrp="1"/>
          </p:cNvSpPr>
          <p:nvPr>
            <p:ph idx="1"/>
          </p:nvPr>
        </p:nvSpPr>
        <p:spPr>
          <a:xfrm>
            <a:off x="0" y="1"/>
            <a:ext cx="9144000" cy="5301207"/>
          </a:xfrm>
        </p:spPr>
        <p:txBody>
          <a:bodyPr>
            <a:normAutofit fontScale="92500" lnSpcReduction="10000"/>
          </a:bodyPr>
          <a:lstStyle/>
          <a:p>
            <a:pPr lvl="0" algn="ctr"/>
            <a:r>
              <a:rPr lang="es-ES" b="1" u="sng" dirty="0">
                <a:effectLst>
                  <a:outerShdw blurRad="38100" dist="38100" dir="2700000" algn="tl">
                    <a:srgbClr val="000000">
                      <a:alpha val="43137"/>
                    </a:srgbClr>
                  </a:outerShdw>
                </a:effectLst>
                <a:highlight>
                  <a:srgbClr val="FFFF00"/>
                </a:highlight>
              </a:rPr>
              <a:t>¿Qué es la superstición?</a:t>
            </a:r>
            <a:r>
              <a:rPr lang="es-ES" b="1" dirty="0"/>
              <a:t> </a:t>
            </a:r>
          </a:p>
          <a:p>
            <a:pPr lvl="0" algn="just"/>
            <a:r>
              <a:rPr lang="es-ES" b="1" dirty="0"/>
              <a:t>Es la </a:t>
            </a:r>
            <a:r>
              <a:rPr lang="es-ES" b="1" u="sng" dirty="0">
                <a:hlinkClick r:id="rId3" tooltip="Creencia"/>
              </a:rPr>
              <a:t>creencia</a:t>
            </a:r>
            <a:r>
              <a:rPr lang="es-ES" b="1" dirty="0"/>
              <a:t> en que un determinado fenómeno o situación tiene una explicación </a:t>
            </a:r>
            <a:r>
              <a:rPr lang="es-ES" b="1" u="sng" dirty="0">
                <a:hlinkClick r:id="rId4" tooltip="Mística"/>
              </a:rPr>
              <a:t>mística</a:t>
            </a:r>
            <a:r>
              <a:rPr lang="es-ES" b="1" dirty="0"/>
              <a:t>, </a:t>
            </a:r>
            <a:r>
              <a:rPr lang="es-ES" b="1" u="sng" dirty="0">
                <a:hlinkClick r:id="rId5" tooltip="Magia"/>
              </a:rPr>
              <a:t>mágica</a:t>
            </a:r>
            <a:r>
              <a:rPr lang="es-ES" b="1" dirty="0"/>
              <a:t> o simplemente asumida cultural, social o religiosamente sin ningún tipo de </a:t>
            </a:r>
            <a:r>
              <a:rPr lang="es-ES" b="1" u="sng" dirty="0">
                <a:solidFill>
                  <a:schemeClr val="bg1"/>
                </a:solidFill>
                <a:highlight>
                  <a:srgbClr val="FF0000"/>
                </a:highlight>
              </a:rPr>
              <a:t>evidencia Bíblica</a:t>
            </a:r>
            <a:r>
              <a:rPr lang="es-ES" b="1" dirty="0">
                <a:solidFill>
                  <a:schemeClr val="bg1"/>
                </a:solidFill>
                <a:highlight>
                  <a:srgbClr val="FF0000"/>
                </a:highlight>
              </a:rPr>
              <a:t>.</a:t>
            </a:r>
            <a:r>
              <a:rPr lang="es-ES" b="1" dirty="0"/>
              <a:t> </a:t>
            </a:r>
          </a:p>
          <a:p>
            <a:pPr lvl="0" algn="just"/>
            <a:r>
              <a:rPr lang="es-ES" b="1" dirty="0"/>
              <a:t>La superstición consiste en sentimientos ilógicos acerca de que nuestras vidas están influidas por fuerzas sobre naturales o mágicas.</a:t>
            </a:r>
            <a:endParaRPr lang="es-NI" b="1" dirty="0"/>
          </a:p>
          <a:p>
            <a:pPr lvl="0" algn="just"/>
            <a:r>
              <a:rPr lang="es-ES" b="1" dirty="0"/>
              <a:t>Veremos algunas de las supersticiones que la gente y aun cristianos creen.</a:t>
            </a:r>
            <a:endParaRPr lang="es-NI" b="1" dirty="0"/>
          </a:p>
          <a:p>
            <a:pPr>
              <a:buNone/>
            </a:pPr>
            <a:r>
              <a:rPr lang="es-ES" b="1" dirty="0"/>
              <a:t> </a:t>
            </a:r>
            <a:endParaRPr lang="es-NI" b="1" dirty="0"/>
          </a:p>
          <a:p>
            <a:endParaRPr lang="es-NI" dirty="0"/>
          </a:p>
        </p:txBody>
      </p:sp>
      <p:pic>
        <p:nvPicPr>
          <p:cNvPr id="2051" name="Picture 3" descr="C:\Users\MARIO MORENO\Desktop\Señales\Supersticiones\SUPERSTICIONES.jpg"/>
          <p:cNvPicPr>
            <a:picLocks noChangeAspect="1" noChangeArrowheads="1"/>
          </p:cNvPicPr>
          <p:nvPr/>
        </p:nvPicPr>
        <p:blipFill>
          <a:blip r:embed="rId6" cstate="print"/>
          <a:srcRect/>
          <a:stretch>
            <a:fillRect/>
          </a:stretch>
        </p:blipFill>
        <p:spPr bwMode="auto">
          <a:xfrm>
            <a:off x="0" y="4653136"/>
            <a:ext cx="9144000" cy="2204864"/>
          </a:xfrm>
          <a:prstGeom prst="rect">
            <a:avLst/>
          </a:prstGeom>
          <a:noFill/>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2051"/>
                                        </p:tgtEl>
                                        <p:attrNameLst>
                                          <p:attrName>style.visibility</p:attrName>
                                        </p:attrNameLst>
                                      </p:cBhvr>
                                      <p:to>
                                        <p:strVal val="visible"/>
                                      </p:to>
                                    </p:set>
                                    <p:anim calcmode="lin" valueType="num">
                                      <p:cBhvr>
                                        <p:cTn id="32" dur="500" fill="hold"/>
                                        <p:tgtEl>
                                          <p:spTgt spid="2051"/>
                                        </p:tgtEl>
                                        <p:attrNameLst>
                                          <p:attrName>ppt_w</p:attrName>
                                        </p:attrNameLst>
                                      </p:cBhvr>
                                      <p:tavLst>
                                        <p:tav tm="0">
                                          <p:val>
                                            <p:fltVal val="0"/>
                                          </p:val>
                                        </p:tav>
                                        <p:tav tm="100000">
                                          <p:val>
                                            <p:strVal val="#ppt_w"/>
                                          </p:val>
                                        </p:tav>
                                      </p:tavLst>
                                    </p:anim>
                                    <p:anim calcmode="lin" valueType="num">
                                      <p:cBhvr>
                                        <p:cTn id="33" dur="500" fill="hold"/>
                                        <p:tgtEl>
                                          <p:spTgt spid="2051"/>
                                        </p:tgtEl>
                                        <p:attrNameLst>
                                          <p:attrName>ppt_h</p:attrName>
                                        </p:attrNameLst>
                                      </p:cBhvr>
                                      <p:tavLst>
                                        <p:tav tm="0">
                                          <p:val>
                                            <p:fltVal val="0"/>
                                          </p:val>
                                        </p:tav>
                                        <p:tav tm="100000">
                                          <p:val>
                                            <p:strVal val="#ppt_h"/>
                                          </p:val>
                                        </p:tav>
                                      </p:tavLst>
                                    </p:anim>
                                    <p:animEffect transition="in" filter="fade">
                                      <p:cBhvr>
                                        <p:cTn id="34" dur="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3E26689-A178-4D3C-91E0-E320E7462231}"/>
              </a:ext>
            </a:extLst>
          </p:cNvPr>
          <p:cNvPicPr>
            <a:picLocks noChangeAspect="1"/>
          </p:cNvPicPr>
          <p:nvPr/>
        </p:nvPicPr>
        <p:blipFill>
          <a:blip r:embed="rId2"/>
          <a:stretch>
            <a:fillRect/>
          </a:stretch>
        </p:blipFill>
        <p:spPr>
          <a:xfrm>
            <a:off x="0" y="0"/>
            <a:ext cx="9144000" cy="6857999"/>
          </a:xfrm>
          <a:prstGeom prst="rect">
            <a:avLst/>
          </a:prstGeom>
        </p:spPr>
      </p:pic>
      <p:sp>
        <p:nvSpPr>
          <p:cNvPr id="6" name="Rectángulo: esquinas redondeadas 5">
            <a:extLst>
              <a:ext uri="{FF2B5EF4-FFF2-40B4-BE49-F238E27FC236}">
                <a16:creationId xmlns:a16="http://schemas.microsoft.com/office/drawing/2014/main" id="{D40F2487-BA0F-41A5-A889-EB7EAB547B66}"/>
              </a:ext>
            </a:extLst>
          </p:cNvPr>
          <p:cNvSpPr/>
          <p:nvPr/>
        </p:nvSpPr>
        <p:spPr>
          <a:xfrm>
            <a:off x="0" y="0"/>
            <a:ext cx="9144000" cy="11430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ítulo 1">
            <a:extLst>
              <a:ext uri="{FF2B5EF4-FFF2-40B4-BE49-F238E27FC236}">
                <a16:creationId xmlns:a16="http://schemas.microsoft.com/office/drawing/2014/main" id="{C3CD6E6F-FE56-4BE1-B8CC-AF41DFCADFBB}"/>
              </a:ext>
            </a:extLst>
          </p:cNvPr>
          <p:cNvSpPr>
            <a:spLocks noGrp="1"/>
          </p:cNvSpPr>
          <p:nvPr>
            <p:ph type="title"/>
          </p:nvPr>
        </p:nvSpPr>
        <p:spPr>
          <a:xfrm>
            <a:off x="-3834" y="117140"/>
            <a:ext cx="9147834" cy="908720"/>
          </a:xfrm>
        </p:spPr>
        <p:txBody>
          <a:bodyPr>
            <a:normAutofit/>
          </a:bodyPr>
          <a:lstStyle/>
          <a:p>
            <a:r>
              <a:rPr lang="es-ES" b="1" u="sng" dirty="0">
                <a:ln w="6600">
                  <a:solidFill>
                    <a:schemeClr val="accent2"/>
                  </a:solidFill>
                  <a:prstDash val="solid"/>
                </a:ln>
                <a:solidFill>
                  <a:srgbClr val="FFFFFF"/>
                </a:solidFill>
                <a:effectLst>
                  <a:outerShdw dist="38100" dir="2700000" algn="tl" rotWithShape="0">
                    <a:schemeClr val="accent2"/>
                  </a:outerShdw>
                </a:effectLst>
              </a:rPr>
              <a:t>SI USTED BARRE DE NOCHE. </a:t>
            </a:r>
          </a:p>
        </p:txBody>
      </p:sp>
      <p:sp>
        <p:nvSpPr>
          <p:cNvPr id="3" name="Marcador de contenido 2">
            <a:extLst>
              <a:ext uri="{FF2B5EF4-FFF2-40B4-BE49-F238E27FC236}">
                <a16:creationId xmlns:a16="http://schemas.microsoft.com/office/drawing/2014/main" id="{5C893B83-4CBB-4D94-AF46-22BE7AB2F25A}"/>
              </a:ext>
            </a:extLst>
          </p:cNvPr>
          <p:cNvSpPr>
            <a:spLocks noGrp="1"/>
          </p:cNvSpPr>
          <p:nvPr>
            <p:ph idx="1"/>
          </p:nvPr>
        </p:nvSpPr>
        <p:spPr>
          <a:xfrm>
            <a:off x="-3834" y="2672914"/>
            <a:ext cx="5004048" cy="2412269"/>
          </a:xfrm>
        </p:spPr>
        <p:txBody>
          <a:bodyPr>
            <a:normAutofit lnSpcReduction="10000"/>
          </a:bodyPr>
          <a:lstStyle/>
          <a:p>
            <a:r>
              <a:rPr lang="es-ES" b="1" dirty="0"/>
              <a:t>La creen y superstición de que si usted barre por la noche, Es malo por que esta barriendo todo el dinero.</a:t>
            </a:r>
          </a:p>
        </p:txBody>
      </p:sp>
      <p:pic>
        <p:nvPicPr>
          <p:cNvPr id="7" name="Imagen 6">
            <a:extLst>
              <a:ext uri="{FF2B5EF4-FFF2-40B4-BE49-F238E27FC236}">
                <a16:creationId xmlns:a16="http://schemas.microsoft.com/office/drawing/2014/main" id="{4323E079-D7B3-4E7E-966C-6202B6271E14}"/>
              </a:ext>
            </a:extLst>
          </p:cNvPr>
          <p:cNvPicPr>
            <a:picLocks noChangeAspect="1"/>
          </p:cNvPicPr>
          <p:nvPr/>
        </p:nvPicPr>
        <p:blipFill>
          <a:blip r:embed="rId3"/>
          <a:stretch>
            <a:fillRect/>
          </a:stretch>
        </p:blipFill>
        <p:spPr>
          <a:xfrm>
            <a:off x="5002842" y="1143000"/>
            <a:ext cx="4141158" cy="5714999"/>
          </a:xfrm>
          <a:prstGeom prst="rect">
            <a:avLst/>
          </a:prstGeom>
        </p:spPr>
      </p:pic>
    </p:spTree>
    <p:extLst>
      <p:ext uri="{BB962C8B-B14F-4D97-AF65-F5344CB8AC3E}">
        <p14:creationId xmlns:p14="http://schemas.microsoft.com/office/powerpoint/2010/main" val="21835738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
                                            <p:txEl>
                                              <p:pRg st="0" end="0"/>
                                            </p:txEl>
                                          </p:spTgt>
                                        </p:tgtEl>
                                        <p:attrNameLst>
                                          <p:attrName>style.visibility</p:attrName>
                                        </p:attrNameLst>
                                      </p:cBhvr>
                                      <p:to>
                                        <p:strVal val="visible"/>
                                      </p:to>
                                    </p:set>
                                    <p:animEffect transition="in" filter="barn(inVertical)">
                                      <p:cBhvr>
                                        <p:cTn id="28"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3E26689-A178-4D3C-91E0-E320E7462231}"/>
              </a:ext>
            </a:extLst>
          </p:cNvPr>
          <p:cNvPicPr>
            <a:picLocks noChangeAspect="1"/>
          </p:cNvPicPr>
          <p:nvPr/>
        </p:nvPicPr>
        <p:blipFill>
          <a:blip r:embed="rId2"/>
          <a:stretch>
            <a:fillRect/>
          </a:stretch>
        </p:blipFill>
        <p:spPr>
          <a:xfrm>
            <a:off x="0" y="0"/>
            <a:ext cx="9144000" cy="6857999"/>
          </a:xfrm>
          <a:prstGeom prst="rect">
            <a:avLst/>
          </a:prstGeom>
        </p:spPr>
      </p:pic>
      <p:sp>
        <p:nvSpPr>
          <p:cNvPr id="6" name="Rectángulo: esquinas redondeadas 5">
            <a:extLst>
              <a:ext uri="{FF2B5EF4-FFF2-40B4-BE49-F238E27FC236}">
                <a16:creationId xmlns:a16="http://schemas.microsoft.com/office/drawing/2014/main" id="{D40F2487-BA0F-41A5-A889-EB7EAB547B66}"/>
              </a:ext>
            </a:extLst>
          </p:cNvPr>
          <p:cNvSpPr/>
          <p:nvPr/>
        </p:nvSpPr>
        <p:spPr>
          <a:xfrm>
            <a:off x="0" y="0"/>
            <a:ext cx="9144000" cy="11430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ítulo 1">
            <a:extLst>
              <a:ext uri="{FF2B5EF4-FFF2-40B4-BE49-F238E27FC236}">
                <a16:creationId xmlns:a16="http://schemas.microsoft.com/office/drawing/2014/main" id="{C3CD6E6F-FE56-4BE1-B8CC-AF41DFCADFBB}"/>
              </a:ext>
            </a:extLst>
          </p:cNvPr>
          <p:cNvSpPr>
            <a:spLocks noGrp="1"/>
          </p:cNvSpPr>
          <p:nvPr>
            <p:ph type="title"/>
          </p:nvPr>
        </p:nvSpPr>
        <p:spPr>
          <a:xfrm>
            <a:off x="0" y="0"/>
            <a:ext cx="9144000" cy="1143000"/>
          </a:xfrm>
        </p:spPr>
        <p:txBody>
          <a:bodyPr>
            <a:normAutofit/>
          </a:bodyPr>
          <a:lstStyle/>
          <a:p>
            <a:r>
              <a:rPr lang="it-IT" b="1" u="sng" dirty="0">
                <a:ln w="6600">
                  <a:solidFill>
                    <a:schemeClr val="accent2"/>
                  </a:solidFill>
                  <a:prstDash val="solid"/>
                </a:ln>
                <a:solidFill>
                  <a:srgbClr val="FFFFFF"/>
                </a:solidFill>
                <a:effectLst>
                  <a:outerShdw dist="38100" dir="2700000" algn="tl" rotWithShape="0">
                    <a:schemeClr val="accent2"/>
                  </a:outerShdw>
                </a:effectLst>
              </a:rPr>
              <a:t>SI LE PICA LA MANO DERECHA. </a:t>
            </a:r>
            <a:endParaRPr lang="es-ES" b="1" u="sng"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3" name="Marcador de contenido 2">
            <a:extLst>
              <a:ext uri="{FF2B5EF4-FFF2-40B4-BE49-F238E27FC236}">
                <a16:creationId xmlns:a16="http://schemas.microsoft.com/office/drawing/2014/main" id="{5C893B83-4CBB-4D94-AF46-22BE7AB2F25A}"/>
              </a:ext>
            </a:extLst>
          </p:cNvPr>
          <p:cNvSpPr>
            <a:spLocks noGrp="1"/>
          </p:cNvSpPr>
          <p:nvPr>
            <p:ph idx="1"/>
          </p:nvPr>
        </p:nvSpPr>
        <p:spPr>
          <a:xfrm>
            <a:off x="1902" y="2996952"/>
            <a:ext cx="5004048" cy="2520280"/>
          </a:xfrm>
        </p:spPr>
        <p:txBody>
          <a:bodyPr>
            <a:normAutofit/>
          </a:bodyPr>
          <a:lstStyle/>
          <a:p>
            <a:r>
              <a:rPr lang="es-ES" b="1" dirty="0"/>
              <a:t>Si a Usted le pica la mano derecha es que va tener dinero si le pica la izquierda es deuda.</a:t>
            </a:r>
          </a:p>
        </p:txBody>
      </p:sp>
      <p:pic>
        <p:nvPicPr>
          <p:cNvPr id="5" name="Imagen 4">
            <a:extLst>
              <a:ext uri="{FF2B5EF4-FFF2-40B4-BE49-F238E27FC236}">
                <a16:creationId xmlns:a16="http://schemas.microsoft.com/office/drawing/2014/main" id="{2F0A1540-F98B-49AF-8687-6BC35CB0256B}"/>
              </a:ext>
            </a:extLst>
          </p:cNvPr>
          <p:cNvPicPr>
            <a:picLocks noChangeAspect="1"/>
          </p:cNvPicPr>
          <p:nvPr/>
        </p:nvPicPr>
        <p:blipFill>
          <a:blip r:embed="rId3"/>
          <a:stretch>
            <a:fillRect/>
          </a:stretch>
        </p:blipFill>
        <p:spPr>
          <a:xfrm>
            <a:off x="5076056" y="1174296"/>
            <a:ext cx="4067944" cy="5683703"/>
          </a:xfrm>
          <a:prstGeom prst="rect">
            <a:avLst/>
          </a:prstGeom>
        </p:spPr>
      </p:pic>
    </p:spTree>
    <p:extLst>
      <p:ext uri="{BB962C8B-B14F-4D97-AF65-F5344CB8AC3E}">
        <p14:creationId xmlns:p14="http://schemas.microsoft.com/office/powerpoint/2010/main" val="72189290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
                                            <p:txEl>
                                              <p:pRg st="0" end="0"/>
                                            </p:txEl>
                                          </p:spTgt>
                                        </p:tgtEl>
                                        <p:attrNameLst>
                                          <p:attrName>style.visibility</p:attrName>
                                        </p:attrNameLst>
                                      </p:cBhvr>
                                      <p:to>
                                        <p:strVal val="visible"/>
                                      </p:to>
                                    </p:set>
                                    <p:animEffect transition="in" filter="barn(inVertical)">
                                      <p:cBhvr>
                                        <p:cTn id="28"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3E26689-A178-4D3C-91E0-E320E7462231}"/>
              </a:ext>
            </a:extLst>
          </p:cNvPr>
          <p:cNvPicPr>
            <a:picLocks noChangeAspect="1"/>
          </p:cNvPicPr>
          <p:nvPr/>
        </p:nvPicPr>
        <p:blipFill>
          <a:blip r:embed="rId2"/>
          <a:stretch>
            <a:fillRect/>
          </a:stretch>
        </p:blipFill>
        <p:spPr>
          <a:xfrm>
            <a:off x="0" y="0"/>
            <a:ext cx="9144000" cy="6857999"/>
          </a:xfrm>
          <a:prstGeom prst="rect">
            <a:avLst/>
          </a:prstGeom>
        </p:spPr>
      </p:pic>
      <p:sp>
        <p:nvSpPr>
          <p:cNvPr id="6" name="Rectángulo: esquinas redondeadas 5">
            <a:extLst>
              <a:ext uri="{FF2B5EF4-FFF2-40B4-BE49-F238E27FC236}">
                <a16:creationId xmlns:a16="http://schemas.microsoft.com/office/drawing/2014/main" id="{D40F2487-BA0F-41A5-A889-EB7EAB547B66}"/>
              </a:ext>
            </a:extLst>
          </p:cNvPr>
          <p:cNvSpPr/>
          <p:nvPr/>
        </p:nvSpPr>
        <p:spPr>
          <a:xfrm>
            <a:off x="0" y="0"/>
            <a:ext cx="9144000" cy="11430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ítulo 1">
            <a:extLst>
              <a:ext uri="{FF2B5EF4-FFF2-40B4-BE49-F238E27FC236}">
                <a16:creationId xmlns:a16="http://schemas.microsoft.com/office/drawing/2014/main" id="{C3CD6E6F-FE56-4BE1-B8CC-AF41DFCADFBB}"/>
              </a:ext>
            </a:extLst>
          </p:cNvPr>
          <p:cNvSpPr>
            <a:spLocks noGrp="1"/>
          </p:cNvSpPr>
          <p:nvPr>
            <p:ph type="title"/>
          </p:nvPr>
        </p:nvSpPr>
        <p:spPr>
          <a:xfrm>
            <a:off x="0" y="0"/>
            <a:ext cx="9144000" cy="1143000"/>
          </a:xfrm>
        </p:spPr>
        <p:txBody>
          <a:bodyPr>
            <a:normAutofit/>
          </a:bodyPr>
          <a:lstStyle/>
          <a:p>
            <a:r>
              <a:rPr lang="es-ES" b="1" u="sng" dirty="0">
                <a:ln w="6600">
                  <a:solidFill>
                    <a:schemeClr val="accent2"/>
                  </a:solidFill>
                  <a:prstDash val="solid"/>
                </a:ln>
                <a:solidFill>
                  <a:srgbClr val="FFFFFF"/>
                </a:solidFill>
                <a:effectLst>
                  <a:outerShdw dist="38100" dir="2700000" algn="tl" rotWithShape="0">
                    <a:schemeClr val="accent2"/>
                  </a:outerShdw>
                </a:effectLst>
              </a:rPr>
              <a:t>SI EL FUEGO ESTA MUY ENCENDIDO. </a:t>
            </a:r>
          </a:p>
        </p:txBody>
      </p:sp>
      <p:sp>
        <p:nvSpPr>
          <p:cNvPr id="3" name="Marcador de contenido 2">
            <a:extLst>
              <a:ext uri="{FF2B5EF4-FFF2-40B4-BE49-F238E27FC236}">
                <a16:creationId xmlns:a16="http://schemas.microsoft.com/office/drawing/2014/main" id="{5C893B83-4CBB-4D94-AF46-22BE7AB2F25A}"/>
              </a:ext>
            </a:extLst>
          </p:cNvPr>
          <p:cNvSpPr>
            <a:spLocks noGrp="1"/>
          </p:cNvSpPr>
          <p:nvPr>
            <p:ph idx="1"/>
          </p:nvPr>
        </p:nvSpPr>
        <p:spPr>
          <a:xfrm>
            <a:off x="0" y="2780928"/>
            <a:ext cx="5004048" cy="1800200"/>
          </a:xfrm>
        </p:spPr>
        <p:txBody>
          <a:bodyPr/>
          <a:lstStyle/>
          <a:p>
            <a:r>
              <a:rPr lang="es-ES" b="1" dirty="0"/>
              <a:t>Si el fuego esta muy encendido es que va ver visita en su casa.</a:t>
            </a:r>
          </a:p>
        </p:txBody>
      </p:sp>
      <p:pic>
        <p:nvPicPr>
          <p:cNvPr id="5" name="Imagen 4">
            <a:extLst>
              <a:ext uri="{FF2B5EF4-FFF2-40B4-BE49-F238E27FC236}">
                <a16:creationId xmlns:a16="http://schemas.microsoft.com/office/drawing/2014/main" id="{574840BF-A4EC-4800-9CBA-B523C726B004}"/>
              </a:ext>
            </a:extLst>
          </p:cNvPr>
          <p:cNvPicPr>
            <a:picLocks noChangeAspect="1"/>
          </p:cNvPicPr>
          <p:nvPr/>
        </p:nvPicPr>
        <p:blipFill>
          <a:blip r:embed="rId3"/>
          <a:stretch>
            <a:fillRect/>
          </a:stretch>
        </p:blipFill>
        <p:spPr>
          <a:xfrm>
            <a:off x="5002842" y="1142999"/>
            <a:ext cx="4141158" cy="5714999"/>
          </a:xfrm>
          <a:prstGeom prst="rect">
            <a:avLst/>
          </a:prstGeom>
        </p:spPr>
      </p:pic>
    </p:spTree>
    <p:extLst>
      <p:ext uri="{BB962C8B-B14F-4D97-AF65-F5344CB8AC3E}">
        <p14:creationId xmlns:p14="http://schemas.microsoft.com/office/powerpoint/2010/main" val="118892832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
                                            <p:txEl>
                                              <p:pRg st="0" end="0"/>
                                            </p:txEl>
                                          </p:spTgt>
                                        </p:tgtEl>
                                        <p:attrNameLst>
                                          <p:attrName>style.visibility</p:attrName>
                                        </p:attrNameLst>
                                      </p:cBhvr>
                                      <p:to>
                                        <p:strVal val="visible"/>
                                      </p:to>
                                    </p:set>
                                    <p:animEffect transition="in" filter="barn(inVertical)">
                                      <p:cBhvr>
                                        <p:cTn id="28"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3E26689-A178-4D3C-91E0-E320E7462231}"/>
              </a:ext>
            </a:extLst>
          </p:cNvPr>
          <p:cNvPicPr>
            <a:picLocks noChangeAspect="1"/>
          </p:cNvPicPr>
          <p:nvPr/>
        </p:nvPicPr>
        <p:blipFill>
          <a:blip r:embed="rId2"/>
          <a:stretch>
            <a:fillRect/>
          </a:stretch>
        </p:blipFill>
        <p:spPr>
          <a:xfrm>
            <a:off x="0" y="-1"/>
            <a:ext cx="9153770" cy="6857999"/>
          </a:xfrm>
          <a:prstGeom prst="rect">
            <a:avLst/>
          </a:prstGeom>
        </p:spPr>
      </p:pic>
      <p:sp>
        <p:nvSpPr>
          <p:cNvPr id="6" name="Rectángulo: esquinas redondeadas 5">
            <a:extLst>
              <a:ext uri="{FF2B5EF4-FFF2-40B4-BE49-F238E27FC236}">
                <a16:creationId xmlns:a16="http://schemas.microsoft.com/office/drawing/2014/main" id="{D40F2487-BA0F-41A5-A889-EB7EAB547B66}"/>
              </a:ext>
            </a:extLst>
          </p:cNvPr>
          <p:cNvSpPr/>
          <p:nvPr/>
        </p:nvSpPr>
        <p:spPr>
          <a:xfrm>
            <a:off x="0" y="0"/>
            <a:ext cx="9144000" cy="11430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ítulo 1">
            <a:extLst>
              <a:ext uri="{FF2B5EF4-FFF2-40B4-BE49-F238E27FC236}">
                <a16:creationId xmlns:a16="http://schemas.microsoft.com/office/drawing/2014/main" id="{C3CD6E6F-FE56-4BE1-B8CC-AF41DFCADFBB}"/>
              </a:ext>
            </a:extLst>
          </p:cNvPr>
          <p:cNvSpPr>
            <a:spLocks noGrp="1"/>
          </p:cNvSpPr>
          <p:nvPr>
            <p:ph type="title"/>
          </p:nvPr>
        </p:nvSpPr>
        <p:spPr>
          <a:xfrm>
            <a:off x="0" y="0"/>
            <a:ext cx="9153770" cy="1143000"/>
          </a:xfrm>
        </p:spPr>
        <p:txBody>
          <a:bodyPr>
            <a:normAutofit/>
          </a:bodyPr>
          <a:lstStyle/>
          <a:p>
            <a:r>
              <a:rPr lang="es-ES" b="1" u="sng" dirty="0">
                <a:ln w="6600">
                  <a:solidFill>
                    <a:schemeClr val="accent2"/>
                  </a:solidFill>
                  <a:prstDash val="solid"/>
                </a:ln>
                <a:solidFill>
                  <a:srgbClr val="FFFFFF"/>
                </a:solidFill>
                <a:effectLst>
                  <a:outerShdw dist="38100" dir="2700000" algn="tl" rotWithShape="0">
                    <a:schemeClr val="accent2"/>
                  </a:outerShdw>
                </a:effectLst>
              </a:rPr>
              <a:t>SI CANTA LA GALLITA DE NOCHE. </a:t>
            </a:r>
          </a:p>
        </p:txBody>
      </p:sp>
      <p:sp>
        <p:nvSpPr>
          <p:cNvPr id="3" name="Marcador de contenido 2">
            <a:extLst>
              <a:ext uri="{FF2B5EF4-FFF2-40B4-BE49-F238E27FC236}">
                <a16:creationId xmlns:a16="http://schemas.microsoft.com/office/drawing/2014/main" id="{5C893B83-4CBB-4D94-AF46-22BE7AB2F25A}"/>
              </a:ext>
            </a:extLst>
          </p:cNvPr>
          <p:cNvSpPr>
            <a:spLocks noGrp="1"/>
          </p:cNvSpPr>
          <p:nvPr>
            <p:ph idx="1"/>
          </p:nvPr>
        </p:nvSpPr>
        <p:spPr>
          <a:xfrm>
            <a:off x="84036" y="2204862"/>
            <a:ext cx="5004048" cy="1224136"/>
          </a:xfrm>
        </p:spPr>
        <p:txBody>
          <a:bodyPr/>
          <a:lstStyle/>
          <a:p>
            <a:pPr algn="ctr"/>
            <a:r>
              <a:rPr lang="es-ES" b="1" dirty="0"/>
              <a:t>Es que va ver algún muerto.</a:t>
            </a:r>
          </a:p>
        </p:txBody>
      </p:sp>
      <p:pic>
        <p:nvPicPr>
          <p:cNvPr id="5" name="Imagen 4">
            <a:extLst>
              <a:ext uri="{FF2B5EF4-FFF2-40B4-BE49-F238E27FC236}">
                <a16:creationId xmlns:a16="http://schemas.microsoft.com/office/drawing/2014/main" id="{3D144F03-FC51-4F94-88CF-DCBD982EF86B}"/>
              </a:ext>
            </a:extLst>
          </p:cNvPr>
          <p:cNvPicPr>
            <a:picLocks noChangeAspect="1"/>
          </p:cNvPicPr>
          <p:nvPr/>
        </p:nvPicPr>
        <p:blipFill>
          <a:blip r:embed="rId3"/>
          <a:stretch>
            <a:fillRect/>
          </a:stretch>
        </p:blipFill>
        <p:spPr>
          <a:xfrm>
            <a:off x="5148064" y="1312805"/>
            <a:ext cx="3995936" cy="5545193"/>
          </a:xfrm>
          <a:prstGeom prst="rect">
            <a:avLst/>
          </a:prstGeom>
        </p:spPr>
      </p:pic>
      <p:pic>
        <p:nvPicPr>
          <p:cNvPr id="7" name="Imagen 6">
            <a:extLst>
              <a:ext uri="{FF2B5EF4-FFF2-40B4-BE49-F238E27FC236}">
                <a16:creationId xmlns:a16="http://schemas.microsoft.com/office/drawing/2014/main" id="{CD001A23-6787-4463-9F95-26D85EC104EF}"/>
              </a:ext>
            </a:extLst>
          </p:cNvPr>
          <p:cNvPicPr>
            <a:picLocks noChangeAspect="1"/>
          </p:cNvPicPr>
          <p:nvPr/>
        </p:nvPicPr>
        <p:blipFill>
          <a:blip r:embed="rId4"/>
          <a:stretch>
            <a:fillRect/>
          </a:stretch>
        </p:blipFill>
        <p:spPr>
          <a:xfrm>
            <a:off x="1" y="3633071"/>
            <a:ext cx="5148064" cy="3224927"/>
          </a:xfrm>
          <a:prstGeom prst="rect">
            <a:avLst/>
          </a:prstGeom>
        </p:spPr>
      </p:pic>
    </p:spTree>
    <p:extLst>
      <p:ext uri="{BB962C8B-B14F-4D97-AF65-F5344CB8AC3E}">
        <p14:creationId xmlns:p14="http://schemas.microsoft.com/office/powerpoint/2010/main" val="411454514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
                                            <p:txEl>
                                              <p:pRg st="0" end="0"/>
                                            </p:txEl>
                                          </p:spTgt>
                                        </p:tgtEl>
                                        <p:attrNameLst>
                                          <p:attrName>style.visibility</p:attrName>
                                        </p:attrNameLst>
                                      </p:cBhvr>
                                      <p:to>
                                        <p:strVal val="visible"/>
                                      </p:to>
                                    </p:set>
                                    <p:animEffect transition="in" filter="barn(inVertical)">
                                      <p:cBhvr>
                                        <p:cTn id="28" dur="500"/>
                                        <p:tgtEl>
                                          <p:spTgt spid="3">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Effect transition="in" filter="fade">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3E26689-A178-4D3C-91E0-E320E7462231}"/>
              </a:ext>
            </a:extLst>
          </p:cNvPr>
          <p:cNvPicPr>
            <a:picLocks noChangeAspect="1"/>
          </p:cNvPicPr>
          <p:nvPr/>
        </p:nvPicPr>
        <p:blipFill>
          <a:blip r:embed="rId2"/>
          <a:stretch>
            <a:fillRect/>
          </a:stretch>
        </p:blipFill>
        <p:spPr>
          <a:xfrm>
            <a:off x="0" y="0"/>
            <a:ext cx="9144000" cy="6857999"/>
          </a:xfrm>
          <a:prstGeom prst="rect">
            <a:avLst/>
          </a:prstGeom>
        </p:spPr>
      </p:pic>
      <p:sp>
        <p:nvSpPr>
          <p:cNvPr id="6" name="Rectángulo: esquinas redondeadas 5">
            <a:extLst>
              <a:ext uri="{FF2B5EF4-FFF2-40B4-BE49-F238E27FC236}">
                <a16:creationId xmlns:a16="http://schemas.microsoft.com/office/drawing/2014/main" id="{D40F2487-BA0F-41A5-A889-EB7EAB547B66}"/>
              </a:ext>
            </a:extLst>
          </p:cNvPr>
          <p:cNvSpPr/>
          <p:nvPr/>
        </p:nvSpPr>
        <p:spPr>
          <a:xfrm>
            <a:off x="0" y="0"/>
            <a:ext cx="9144000" cy="11430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ítulo 1">
            <a:extLst>
              <a:ext uri="{FF2B5EF4-FFF2-40B4-BE49-F238E27FC236}">
                <a16:creationId xmlns:a16="http://schemas.microsoft.com/office/drawing/2014/main" id="{C3CD6E6F-FE56-4BE1-B8CC-AF41DFCADFBB}"/>
              </a:ext>
            </a:extLst>
          </p:cNvPr>
          <p:cNvSpPr>
            <a:spLocks noGrp="1"/>
          </p:cNvSpPr>
          <p:nvPr>
            <p:ph type="title"/>
          </p:nvPr>
        </p:nvSpPr>
        <p:spPr>
          <a:xfrm>
            <a:off x="-1206" y="0"/>
            <a:ext cx="9145206" cy="1143000"/>
          </a:xfrm>
        </p:spPr>
        <p:txBody>
          <a:bodyPr>
            <a:normAutofit/>
          </a:bodyPr>
          <a:lstStyle/>
          <a:p>
            <a:r>
              <a:rPr lang="es-ES" b="1" u="sng" dirty="0">
                <a:ln w="6600">
                  <a:solidFill>
                    <a:schemeClr val="accent2"/>
                  </a:solidFill>
                  <a:prstDash val="solid"/>
                </a:ln>
                <a:solidFill>
                  <a:srgbClr val="FFFFFF"/>
                </a:solidFill>
                <a:effectLst>
                  <a:outerShdw dist="38100" dir="2700000" algn="tl" rotWithShape="0">
                    <a:schemeClr val="accent2"/>
                  </a:outerShdw>
                </a:effectLst>
              </a:rPr>
              <a:t>SI LA LECHUZA CANTA EN LA NOCHE. </a:t>
            </a:r>
          </a:p>
        </p:txBody>
      </p:sp>
      <p:sp>
        <p:nvSpPr>
          <p:cNvPr id="3" name="Marcador de contenido 2">
            <a:extLst>
              <a:ext uri="{FF2B5EF4-FFF2-40B4-BE49-F238E27FC236}">
                <a16:creationId xmlns:a16="http://schemas.microsoft.com/office/drawing/2014/main" id="{5C893B83-4CBB-4D94-AF46-22BE7AB2F25A}"/>
              </a:ext>
            </a:extLst>
          </p:cNvPr>
          <p:cNvSpPr>
            <a:spLocks noGrp="1"/>
          </p:cNvSpPr>
          <p:nvPr>
            <p:ph idx="1"/>
          </p:nvPr>
        </p:nvSpPr>
        <p:spPr>
          <a:xfrm>
            <a:off x="-1206" y="1628801"/>
            <a:ext cx="5004048" cy="2304256"/>
          </a:xfrm>
        </p:spPr>
        <p:txBody>
          <a:bodyPr/>
          <a:lstStyle/>
          <a:p>
            <a:pPr algn="ctr"/>
            <a:r>
              <a:rPr lang="es-ES" b="1" dirty="0"/>
              <a:t>Si la lechuza canta es que va ver algún muerto.</a:t>
            </a:r>
          </a:p>
          <a:p>
            <a:pPr algn="ctr"/>
            <a:r>
              <a:rPr lang="es-ES" b="1" dirty="0"/>
              <a:t>Y que por eso hay que tratarla mal.</a:t>
            </a:r>
          </a:p>
        </p:txBody>
      </p:sp>
      <p:pic>
        <p:nvPicPr>
          <p:cNvPr id="5" name="Imagen 4">
            <a:extLst>
              <a:ext uri="{FF2B5EF4-FFF2-40B4-BE49-F238E27FC236}">
                <a16:creationId xmlns:a16="http://schemas.microsoft.com/office/drawing/2014/main" id="{E904BC6E-D3D5-4077-BFF2-7EC55D7DEF7E}"/>
              </a:ext>
            </a:extLst>
          </p:cNvPr>
          <p:cNvPicPr>
            <a:picLocks noChangeAspect="1"/>
          </p:cNvPicPr>
          <p:nvPr/>
        </p:nvPicPr>
        <p:blipFill>
          <a:blip r:embed="rId3"/>
          <a:stretch>
            <a:fillRect/>
          </a:stretch>
        </p:blipFill>
        <p:spPr>
          <a:xfrm>
            <a:off x="5002842" y="1142999"/>
            <a:ext cx="4141158" cy="5714999"/>
          </a:xfrm>
          <a:prstGeom prst="rect">
            <a:avLst/>
          </a:prstGeom>
        </p:spPr>
      </p:pic>
      <p:pic>
        <p:nvPicPr>
          <p:cNvPr id="7" name="Imagen 6">
            <a:extLst>
              <a:ext uri="{FF2B5EF4-FFF2-40B4-BE49-F238E27FC236}">
                <a16:creationId xmlns:a16="http://schemas.microsoft.com/office/drawing/2014/main" id="{C044667A-AC95-4562-98D9-CD63199F960F}"/>
              </a:ext>
            </a:extLst>
          </p:cNvPr>
          <p:cNvPicPr>
            <a:picLocks noChangeAspect="1"/>
          </p:cNvPicPr>
          <p:nvPr/>
        </p:nvPicPr>
        <p:blipFill>
          <a:blip r:embed="rId4"/>
          <a:stretch>
            <a:fillRect/>
          </a:stretch>
        </p:blipFill>
        <p:spPr>
          <a:xfrm>
            <a:off x="1" y="3933057"/>
            <a:ext cx="5002842" cy="2924943"/>
          </a:xfrm>
          <a:prstGeom prst="rect">
            <a:avLst/>
          </a:prstGeom>
        </p:spPr>
      </p:pic>
    </p:spTree>
    <p:extLst>
      <p:ext uri="{BB962C8B-B14F-4D97-AF65-F5344CB8AC3E}">
        <p14:creationId xmlns:p14="http://schemas.microsoft.com/office/powerpoint/2010/main" val="249425258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
                                            <p:txEl>
                                              <p:pRg st="0" end="0"/>
                                            </p:txEl>
                                          </p:spTgt>
                                        </p:tgtEl>
                                        <p:attrNameLst>
                                          <p:attrName>style.visibility</p:attrName>
                                        </p:attrNameLst>
                                      </p:cBhvr>
                                      <p:to>
                                        <p:strVal val="visible"/>
                                      </p:to>
                                    </p:set>
                                    <p:animEffect transition="in" filter="barn(inVertical)">
                                      <p:cBhvr>
                                        <p:cTn id="28" dur="500"/>
                                        <p:tgtEl>
                                          <p:spTgt spid="3">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
                                            <p:txEl>
                                              <p:pRg st="1" end="1"/>
                                            </p:txEl>
                                          </p:spTgt>
                                        </p:tgtEl>
                                        <p:attrNameLst>
                                          <p:attrName>style.visibility</p:attrName>
                                        </p:attrNameLst>
                                      </p:cBhvr>
                                      <p:to>
                                        <p:strVal val="visible"/>
                                      </p:to>
                                    </p:set>
                                    <p:animEffect transition="in" filter="barn(inVertical)">
                                      <p:cBhvr>
                                        <p:cTn id="33" dur="500"/>
                                        <p:tgtEl>
                                          <p:spTgt spid="3">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ppt_w</p:attrName>
                                        </p:attrNameLst>
                                      </p:cBhvr>
                                      <p:tavLst>
                                        <p:tav tm="0">
                                          <p:val>
                                            <p:fltVal val="0"/>
                                          </p:val>
                                        </p:tav>
                                        <p:tav tm="100000">
                                          <p:val>
                                            <p:strVal val="#ppt_w"/>
                                          </p:val>
                                        </p:tav>
                                      </p:tavLst>
                                    </p:anim>
                                    <p:anim calcmode="lin" valueType="num">
                                      <p:cBhvr>
                                        <p:cTn id="39" dur="500" fill="hold"/>
                                        <p:tgtEl>
                                          <p:spTgt spid="7"/>
                                        </p:tgtEl>
                                        <p:attrNameLst>
                                          <p:attrName>ppt_h</p:attrName>
                                        </p:attrNameLst>
                                      </p:cBhvr>
                                      <p:tavLst>
                                        <p:tav tm="0">
                                          <p:val>
                                            <p:fltVal val="0"/>
                                          </p:val>
                                        </p:tav>
                                        <p:tav tm="100000">
                                          <p:val>
                                            <p:strVal val="#ppt_h"/>
                                          </p:val>
                                        </p:tav>
                                      </p:tavLst>
                                    </p:anim>
                                    <p:animEffect transition="in" filter="fade">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3E26689-A178-4D3C-91E0-E320E7462231}"/>
              </a:ext>
            </a:extLst>
          </p:cNvPr>
          <p:cNvPicPr>
            <a:picLocks noChangeAspect="1"/>
          </p:cNvPicPr>
          <p:nvPr/>
        </p:nvPicPr>
        <p:blipFill>
          <a:blip r:embed="rId2"/>
          <a:stretch>
            <a:fillRect/>
          </a:stretch>
        </p:blipFill>
        <p:spPr>
          <a:xfrm>
            <a:off x="0" y="0"/>
            <a:ext cx="9144000" cy="6857999"/>
          </a:xfrm>
          <a:prstGeom prst="rect">
            <a:avLst/>
          </a:prstGeom>
        </p:spPr>
      </p:pic>
      <p:sp>
        <p:nvSpPr>
          <p:cNvPr id="6" name="Rectángulo: esquinas redondeadas 5">
            <a:extLst>
              <a:ext uri="{FF2B5EF4-FFF2-40B4-BE49-F238E27FC236}">
                <a16:creationId xmlns:a16="http://schemas.microsoft.com/office/drawing/2014/main" id="{D40F2487-BA0F-41A5-A889-EB7EAB547B66}"/>
              </a:ext>
            </a:extLst>
          </p:cNvPr>
          <p:cNvSpPr/>
          <p:nvPr/>
        </p:nvSpPr>
        <p:spPr>
          <a:xfrm>
            <a:off x="0" y="0"/>
            <a:ext cx="9144000" cy="11430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ítulo 1">
            <a:extLst>
              <a:ext uri="{FF2B5EF4-FFF2-40B4-BE49-F238E27FC236}">
                <a16:creationId xmlns:a16="http://schemas.microsoft.com/office/drawing/2014/main" id="{C3CD6E6F-FE56-4BE1-B8CC-AF41DFCADFBB}"/>
              </a:ext>
            </a:extLst>
          </p:cNvPr>
          <p:cNvSpPr>
            <a:spLocks noGrp="1"/>
          </p:cNvSpPr>
          <p:nvPr>
            <p:ph type="title"/>
          </p:nvPr>
        </p:nvSpPr>
        <p:spPr>
          <a:xfrm>
            <a:off x="-1206" y="0"/>
            <a:ext cx="9145206" cy="1143000"/>
          </a:xfrm>
        </p:spPr>
        <p:txBody>
          <a:bodyPr>
            <a:normAutofit/>
          </a:bodyPr>
          <a:lstStyle/>
          <a:p>
            <a:r>
              <a:rPr lang="es-ES" b="1" u="sng" dirty="0">
                <a:ln w="6600">
                  <a:solidFill>
                    <a:schemeClr val="accent2"/>
                  </a:solidFill>
                  <a:prstDash val="solid"/>
                </a:ln>
                <a:solidFill>
                  <a:srgbClr val="FFFFFF"/>
                </a:solidFill>
                <a:effectLst>
                  <a:outerShdw dist="38100" dir="2700000" algn="tl" rotWithShape="0">
                    <a:schemeClr val="accent2"/>
                  </a:outerShdw>
                </a:effectLst>
              </a:rPr>
              <a:t>SI LOS PERROS AULLAN EN LA NOCHE. </a:t>
            </a:r>
          </a:p>
        </p:txBody>
      </p:sp>
      <p:sp>
        <p:nvSpPr>
          <p:cNvPr id="3" name="Marcador de contenido 2">
            <a:extLst>
              <a:ext uri="{FF2B5EF4-FFF2-40B4-BE49-F238E27FC236}">
                <a16:creationId xmlns:a16="http://schemas.microsoft.com/office/drawing/2014/main" id="{5C893B83-4CBB-4D94-AF46-22BE7AB2F25A}"/>
              </a:ext>
            </a:extLst>
          </p:cNvPr>
          <p:cNvSpPr>
            <a:spLocks noGrp="1"/>
          </p:cNvSpPr>
          <p:nvPr>
            <p:ph idx="1"/>
          </p:nvPr>
        </p:nvSpPr>
        <p:spPr>
          <a:xfrm>
            <a:off x="-1206" y="1628801"/>
            <a:ext cx="5004048" cy="1800200"/>
          </a:xfrm>
        </p:spPr>
        <p:txBody>
          <a:bodyPr/>
          <a:lstStyle/>
          <a:p>
            <a:pPr algn="ctr"/>
            <a:r>
              <a:rPr lang="es-ES" b="1" dirty="0"/>
              <a:t>Si los perros comienzan a aullar es que el diablo anda cerca.</a:t>
            </a:r>
          </a:p>
        </p:txBody>
      </p:sp>
      <p:pic>
        <p:nvPicPr>
          <p:cNvPr id="5" name="Imagen 4">
            <a:extLst>
              <a:ext uri="{FF2B5EF4-FFF2-40B4-BE49-F238E27FC236}">
                <a16:creationId xmlns:a16="http://schemas.microsoft.com/office/drawing/2014/main" id="{023C03BA-6CA6-4D90-B5C8-51FC29120E22}"/>
              </a:ext>
            </a:extLst>
          </p:cNvPr>
          <p:cNvPicPr>
            <a:picLocks noChangeAspect="1"/>
          </p:cNvPicPr>
          <p:nvPr/>
        </p:nvPicPr>
        <p:blipFill>
          <a:blip r:embed="rId3"/>
          <a:stretch>
            <a:fillRect/>
          </a:stretch>
        </p:blipFill>
        <p:spPr>
          <a:xfrm>
            <a:off x="5002842" y="1143000"/>
            <a:ext cx="4141158" cy="5714999"/>
          </a:xfrm>
          <a:prstGeom prst="rect">
            <a:avLst/>
          </a:prstGeom>
        </p:spPr>
      </p:pic>
      <p:pic>
        <p:nvPicPr>
          <p:cNvPr id="7" name="Imagen 6">
            <a:extLst>
              <a:ext uri="{FF2B5EF4-FFF2-40B4-BE49-F238E27FC236}">
                <a16:creationId xmlns:a16="http://schemas.microsoft.com/office/drawing/2014/main" id="{171C6492-2DAC-49B3-A589-8F6C4515AD06}"/>
              </a:ext>
            </a:extLst>
          </p:cNvPr>
          <p:cNvPicPr>
            <a:picLocks noChangeAspect="1"/>
          </p:cNvPicPr>
          <p:nvPr/>
        </p:nvPicPr>
        <p:blipFill>
          <a:blip r:embed="rId4"/>
          <a:stretch>
            <a:fillRect/>
          </a:stretch>
        </p:blipFill>
        <p:spPr>
          <a:xfrm>
            <a:off x="0" y="3428999"/>
            <a:ext cx="5002842" cy="3429000"/>
          </a:xfrm>
          <a:prstGeom prst="rect">
            <a:avLst/>
          </a:prstGeom>
        </p:spPr>
      </p:pic>
    </p:spTree>
    <p:extLst>
      <p:ext uri="{BB962C8B-B14F-4D97-AF65-F5344CB8AC3E}">
        <p14:creationId xmlns:p14="http://schemas.microsoft.com/office/powerpoint/2010/main" val="105336325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
                                            <p:txEl>
                                              <p:pRg st="0" end="0"/>
                                            </p:txEl>
                                          </p:spTgt>
                                        </p:tgtEl>
                                        <p:attrNameLst>
                                          <p:attrName>style.visibility</p:attrName>
                                        </p:attrNameLst>
                                      </p:cBhvr>
                                      <p:to>
                                        <p:strVal val="visible"/>
                                      </p:to>
                                    </p:set>
                                    <p:animEffect transition="in" filter="barn(inVertical)">
                                      <p:cBhvr>
                                        <p:cTn id="28" dur="500"/>
                                        <p:tgtEl>
                                          <p:spTgt spid="3">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Effect transition="in" filter="fade">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3E26689-A178-4D3C-91E0-E320E7462231}"/>
              </a:ext>
            </a:extLst>
          </p:cNvPr>
          <p:cNvPicPr>
            <a:picLocks noChangeAspect="1"/>
          </p:cNvPicPr>
          <p:nvPr/>
        </p:nvPicPr>
        <p:blipFill>
          <a:blip r:embed="rId2"/>
          <a:stretch>
            <a:fillRect/>
          </a:stretch>
        </p:blipFill>
        <p:spPr>
          <a:xfrm>
            <a:off x="0" y="0"/>
            <a:ext cx="9144000" cy="6857999"/>
          </a:xfrm>
          <a:prstGeom prst="rect">
            <a:avLst/>
          </a:prstGeom>
        </p:spPr>
      </p:pic>
      <p:sp>
        <p:nvSpPr>
          <p:cNvPr id="6" name="Rectángulo: esquinas redondeadas 5">
            <a:extLst>
              <a:ext uri="{FF2B5EF4-FFF2-40B4-BE49-F238E27FC236}">
                <a16:creationId xmlns:a16="http://schemas.microsoft.com/office/drawing/2014/main" id="{D40F2487-BA0F-41A5-A889-EB7EAB547B66}"/>
              </a:ext>
            </a:extLst>
          </p:cNvPr>
          <p:cNvSpPr/>
          <p:nvPr/>
        </p:nvSpPr>
        <p:spPr>
          <a:xfrm>
            <a:off x="0" y="0"/>
            <a:ext cx="9144000" cy="11430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ítulo 1">
            <a:extLst>
              <a:ext uri="{FF2B5EF4-FFF2-40B4-BE49-F238E27FC236}">
                <a16:creationId xmlns:a16="http://schemas.microsoft.com/office/drawing/2014/main" id="{C3CD6E6F-FE56-4BE1-B8CC-AF41DFCADFBB}"/>
              </a:ext>
            </a:extLst>
          </p:cNvPr>
          <p:cNvSpPr>
            <a:spLocks noGrp="1"/>
          </p:cNvSpPr>
          <p:nvPr>
            <p:ph type="title"/>
          </p:nvPr>
        </p:nvSpPr>
        <p:spPr>
          <a:xfrm>
            <a:off x="0" y="13929"/>
            <a:ext cx="9144000" cy="1143000"/>
          </a:xfrm>
        </p:spPr>
        <p:txBody>
          <a:bodyPr>
            <a:normAutofit/>
          </a:bodyPr>
          <a:lstStyle/>
          <a:p>
            <a:r>
              <a:rPr lang="es-ES" b="1" u="sng" dirty="0">
                <a:ln w="6600">
                  <a:solidFill>
                    <a:schemeClr val="accent2"/>
                  </a:solidFill>
                  <a:prstDash val="solid"/>
                </a:ln>
                <a:solidFill>
                  <a:srgbClr val="FFFFFF"/>
                </a:solidFill>
                <a:effectLst>
                  <a:outerShdw dist="38100" dir="2700000" algn="tl" rotWithShape="0">
                    <a:schemeClr val="accent2"/>
                  </a:outerShdw>
                </a:effectLst>
              </a:rPr>
              <a:t>LA ESPERANZA EN SU HOMBRO.</a:t>
            </a:r>
          </a:p>
        </p:txBody>
      </p:sp>
      <p:sp>
        <p:nvSpPr>
          <p:cNvPr id="3" name="Marcador de contenido 2">
            <a:extLst>
              <a:ext uri="{FF2B5EF4-FFF2-40B4-BE49-F238E27FC236}">
                <a16:creationId xmlns:a16="http://schemas.microsoft.com/office/drawing/2014/main" id="{5C893B83-4CBB-4D94-AF46-22BE7AB2F25A}"/>
              </a:ext>
            </a:extLst>
          </p:cNvPr>
          <p:cNvSpPr>
            <a:spLocks noGrp="1"/>
          </p:cNvSpPr>
          <p:nvPr>
            <p:ph idx="1"/>
          </p:nvPr>
        </p:nvSpPr>
        <p:spPr>
          <a:xfrm>
            <a:off x="0" y="3177772"/>
            <a:ext cx="4860032" cy="1800200"/>
          </a:xfrm>
        </p:spPr>
        <p:txBody>
          <a:bodyPr>
            <a:normAutofit fontScale="92500" lnSpcReduction="10000"/>
          </a:bodyPr>
          <a:lstStyle/>
          <a:p>
            <a:pPr algn="ctr"/>
            <a:r>
              <a:rPr lang="es-ES" b="1" dirty="0"/>
              <a:t>Si la esperanza o mantis se le para en el hombro es que Usted tendrá esperanza.</a:t>
            </a:r>
          </a:p>
        </p:txBody>
      </p:sp>
      <p:pic>
        <p:nvPicPr>
          <p:cNvPr id="8" name="Imagen 7">
            <a:extLst>
              <a:ext uri="{FF2B5EF4-FFF2-40B4-BE49-F238E27FC236}">
                <a16:creationId xmlns:a16="http://schemas.microsoft.com/office/drawing/2014/main" id="{B545D200-2129-4DAF-84D4-5F00655C7374}"/>
              </a:ext>
            </a:extLst>
          </p:cNvPr>
          <p:cNvPicPr>
            <a:picLocks noChangeAspect="1"/>
          </p:cNvPicPr>
          <p:nvPr/>
        </p:nvPicPr>
        <p:blipFill>
          <a:blip r:embed="rId3"/>
          <a:stretch>
            <a:fillRect/>
          </a:stretch>
        </p:blipFill>
        <p:spPr>
          <a:xfrm>
            <a:off x="4860032" y="1153551"/>
            <a:ext cx="4377084" cy="5704447"/>
          </a:xfrm>
          <a:prstGeom prst="rect">
            <a:avLst/>
          </a:prstGeom>
        </p:spPr>
      </p:pic>
    </p:spTree>
    <p:extLst>
      <p:ext uri="{BB962C8B-B14F-4D97-AF65-F5344CB8AC3E}">
        <p14:creationId xmlns:p14="http://schemas.microsoft.com/office/powerpoint/2010/main" val="339019903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barn(inVertical)">
                                      <p:cBhvr>
                                        <p:cTn id="21" dur="500"/>
                                        <p:tgtEl>
                                          <p:spTgt spid="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3E26689-A178-4D3C-91E0-E320E7462231}"/>
              </a:ext>
            </a:extLst>
          </p:cNvPr>
          <p:cNvPicPr>
            <a:picLocks noChangeAspect="1"/>
          </p:cNvPicPr>
          <p:nvPr/>
        </p:nvPicPr>
        <p:blipFill>
          <a:blip r:embed="rId2"/>
          <a:stretch>
            <a:fillRect/>
          </a:stretch>
        </p:blipFill>
        <p:spPr>
          <a:xfrm>
            <a:off x="0" y="0"/>
            <a:ext cx="9144000" cy="6857999"/>
          </a:xfrm>
          <a:prstGeom prst="rect">
            <a:avLst/>
          </a:prstGeom>
        </p:spPr>
      </p:pic>
      <p:sp>
        <p:nvSpPr>
          <p:cNvPr id="6" name="Rectángulo: esquinas redondeadas 5">
            <a:extLst>
              <a:ext uri="{FF2B5EF4-FFF2-40B4-BE49-F238E27FC236}">
                <a16:creationId xmlns:a16="http://schemas.microsoft.com/office/drawing/2014/main" id="{D40F2487-BA0F-41A5-A889-EB7EAB547B66}"/>
              </a:ext>
            </a:extLst>
          </p:cNvPr>
          <p:cNvSpPr/>
          <p:nvPr/>
        </p:nvSpPr>
        <p:spPr>
          <a:xfrm>
            <a:off x="0" y="0"/>
            <a:ext cx="9144000" cy="11430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ítulo 1">
            <a:extLst>
              <a:ext uri="{FF2B5EF4-FFF2-40B4-BE49-F238E27FC236}">
                <a16:creationId xmlns:a16="http://schemas.microsoft.com/office/drawing/2014/main" id="{C3CD6E6F-FE56-4BE1-B8CC-AF41DFCADFBB}"/>
              </a:ext>
            </a:extLst>
          </p:cNvPr>
          <p:cNvSpPr>
            <a:spLocks noGrp="1"/>
          </p:cNvSpPr>
          <p:nvPr>
            <p:ph type="title"/>
          </p:nvPr>
        </p:nvSpPr>
        <p:spPr>
          <a:xfrm>
            <a:off x="0" y="13929"/>
            <a:ext cx="9144000" cy="1143000"/>
          </a:xfrm>
        </p:spPr>
        <p:txBody>
          <a:bodyPr>
            <a:normAutofit/>
          </a:bodyPr>
          <a:lstStyle/>
          <a:p>
            <a:r>
              <a:rPr lang="es-ES" b="1" u="sng" dirty="0">
                <a:ln w="6600">
                  <a:solidFill>
                    <a:schemeClr val="accent2"/>
                  </a:solidFill>
                  <a:prstDash val="solid"/>
                </a:ln>
                <a:solidFill>
                  <a:srgbClr val="FFFFFF"/>
                </a:solidFill>
                <a:effectLst>
                  <a:outerShdw dist="38100" dir="2700000" algn="tl" rotWithShape="0">
                    <a:schemeClr val="accent2"/>
                  </a:outerShdw>
                </a:effectLst>
              </a:rPr>
              <a:t>LA MARIPOSA ENTRANDO A LA CASA.</a:t>
            </a:r>
          </a:p>
        </p:txBody>
      </p:sp>
      <p:sp>
        <p:nvSpPr>
          <p:cNvPr id="3" name="Marcador de contenido 2">
            <a:extLst>
              <a:ext uri="{FF2B5EF4-FFF2-40B4-BE49-F238E27FC236}">
                <a16:creationId xmlns:a16="http://schemas.microsoft.com/office/drawing/2014/main" id="{5C893B83-4CBB-4D94-AF46-22BE7AB2F25A}"/>
              </a:ext>
            </a:extLst>
          </p:cNvPr>
          <p:cNvSpPr>
            <a:spLocks noGrp="1"/>
          </p:cNvSpPr>
          <p:nvPr>
            <p:ph idx="1"/>
          </p:nvPr>
        </p:nvSpPr>
        <p:spPr>
          <a:xfrm>
            <a:off x="0" y="3177772"/>
            <a:ext cx="4860032" cy="1800200"/>
          </a:xfrm>
        </p:spPr>
        <p:txBody>
          <a:bodyPr>
            <a:normAutofit fontScale="92500" lnSpcReduction="20000"/>
          </a:bodyPr>
          <a:lstStyle/>
          <a:p>
            <a:pPr algn="ctr"/>
            <a:r>
              <a:rPr lang="es-ES" b="1" dirty="0"/>
              <a:t>La mariposa entrando a la casa es que uno va tener suerte.</a:t>
            </a:r>
          </a:p>
          <a:p>
            <a:pPr algn="ctr"/>
            <a:r>
              <a:rPr lang="es-ES" b="1" dirty="0"/>
              <a:t>O dinero.</a:t>
            </a:r>
          </a:p>
        </p:txBody>
      </p:sp>
      <p:pic>
        <p:nvPicPr>
          <p:cNvPr id="5" name="Imagen 4">
            <a:extLst>
              <a:ext uri="{FF2B5EF4-FFF2-40B4-BE49-F238E27FC236}">
                <a16:creationId xmlns:a16="http://schemas.microsoft.com/office/drawing/2014/main" id="{8AA77E6B-8DC3-4E49-A9BF-05335B24490E}"/>
              </a:ext>
            </a:extLst>
          </p:cNvPr>
          <p:cNvPicPr>
            <a:picLocks noChangeAspect="1"/>
          </p:cNvPicPr>
          <p:nvPr/>
        </p:nvPicPr>
        <p:blipFill>
          <a:blip r:embed="rId3"/>
          <a:stretch>
            <a:fillRect/>
          </a:stretch>
        </p:blipFill>
        <p:spPr>
          <a:xfrm>
            <a:off x="4788024" y="1136035"/>
            <a:ext cx="4355976" cy="5708036"/>
          </a:xfrm>
          <a:prstGeom prst="rect">
            <a:avLst/>
          </a:prstGeom>
        </p:spPr>
      </p:pic>
    </p:spTree>
    <p:extLst>
      <p:ext uri="{BB962C8B-B14F-4D97-AF65-F5344CB8AC3E}">
        <p14:creationId xmlns:p14="http://schemas.microsoft.com/office/powerpoint/2010/main" val="20319689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barn(inVertical)">
                                      <p:cBhvr>
                                        <p:cTn id="21" dur="500"/>
                                        <p:tgtEl>
                                          <p:spTgt spid="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barn(inVertical)">
                                      <p:cBhvr>
                                        <p:cTn id="26" dur="500"/>
                                        <p:tgtEl>
                                          <p:spTgt spid="3">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 fill="hold"/>
                                        <p:tgtEl>
                                          <p:spTgt spid="5"/>
                                        </p:tgtEl>
                                        <p:attrNameLst>
                                          <p:attrName>ppt_w</p:attrName>
                                        </p:attrNameLst>
                                      </p:cBhvr>
                                      <p:tavLst>
                                        <p:tav tm="0">
                                          <p:val>
                                            <p:fltVal val="0"/>
                                          </p:val>
                                        </p:tav>
                                        <p:tav tm="100000">
                                          <p:val>
                                            <p:strVal val="#ppt_w"/>
                                          </p:val>
                                        </p:tav>
                                      </p:tavLst>
                                    </p:anim>
                                    <p:anim calcmode="lin" valueType="num">
                                      <p:cBhvr>
                                        <p:cTn id="32" dur="500" fill="hold"/>
                                        <p:tgtEl>
                                          <p:spTgt spid="5"/>
                                        </p:tgtEl>
                                        <p:attrNameLst>
                                          <p:attrName>ppt_h</p:attrName>
                                        </p:attrNameLst>
                                      </p:cBhvr>
                                      <p:tavLst>
                                        <p:tav tm="0">
                                          <p:val>
                                            <p:fltVal val="0"/>
                                          </p:val>
                                        </p:tav>
                                        <p:tav tm="100000">
                                          <p:val>
                                            <p:strVal val="#ppt_h"/>
                                          </p:val>
                                        </p:tav>
                                      </p:tavLst>
                                    </p:anim>
                                    <p:animEffect transition="in" filter="fade">
                                      <p:cBhvr>
                                        <p:cTn id="3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3E26689-A178-4D3C-91E0-E320E7462231}"/>
              </a:ext>
            </a:extLst>
          </p:cNvPr>
          <p:cNvPicPr>
            <a:picLocks noChangeAspect="1"/>
          </p:cNvPicPr>
          <p:nvPr/>
        </p:nvPicPr>
        <p:blipFill>
          <a:blip r:embed="rId2"/>
          <a:stretch>
            <a:fillRect/>
          </a:stretch>
        </p:blipFill>
        <p:spPr>
          <a:xfrm>
            <a:off x="0" y="0"/>
            <a:ext cx="9144000" cy="6857999"/>
          </a:xfrm>
          <a:prstGeom prst="rect">
            <a:avLst/>
          </a:prstGeom>
        </p:spPr>
      </p:pic>
      <p:sp>
        <p:nvSpPr>
          <p:cNvPr id="3" name="Marcador de contenido 2">
            <a:extLst>
              <a:ext uri="{FF2B5EF4-FFF2-40B4-BE49-F238E27FC236}">
                <a16:creationId xmlns:a16="http://schemas.microsoft.com/office/drawing/2014/main" id="{5C893B83-4CBB-4D94-AF46-22BE7AB2F25A}"/>
              </a:ext>
            </a:extLst>
          </p:cNvPr>
          <p:cNvSpPr>
            <a:spLocks noGrp="1"/>
          </p:cNvSpPr>
          <p:nvPr>
            <p:ph idx="1"/>
          </p:nvPr>
        </p:nvSpPr>
        <p:spPr>
          <a:xfrm>
            <a:off x="-1206" y="0"/>
            <a:ext cx="5004048" cy="6857999"/>
          </a:xfrm>
        </p:spPr>
        <p:txBody>
          <a:bodyPr>
            <a:normAutofit lnSpcReduction="10000"/>
          </a:bodyPr>
          <a:lstStyle/>
          <a:p>
            <a:r>
              <a:rPr lang="es-ES" b="1" dirty="0"/>
              <a:t>Hay muchas mentiras y cuentos en las supersticiones, así como los muchos cuentos que hemos oído como los de:</a:t>
            </a:r>
          </a:p>
          <a:p>
            <a:r>
              <a:rPr lang="es-ES" b="1" dirty="0"/>
              <a:t>1. La mokuana. </a:t>
            </a:r>
          </a:p>
          <a:p>
            <a:r>
              <a:rPr lang="es-ES" b="1" dirty="0"/>
              <a:t>2. El hombre sin cabeza. </a:t>
            </a:r>
          </a:p>
          <a:p>
            <a:r>
              <a:rPr lang="es-ES" b="1" dirty="0"/>
              <a:t>3. La llorona. </a:t>
            </a:r>
          </a:p>
          <a:p>
            <a:r>
              <a:rPr lang="es-ES" b="1" dirty="0"/>
              <a:t>Todas estas son solo mentiras que debemos de desechar y no creer en ellas.</a:t>
            </a:r>
          </a:p>
          <a:p>
            <a:r>
              <a:rPr lang="es-ES" b="1" dirty="0"/>
              <a:t>La superstición es un fruto de la ignorancia. </a:t>
            </a:r>
          </a:p>
          <a:p>
            <a:endParaRPr lang="es-ES" b="1" dirty="0"/>
          </a:p>
        </p:txBody>
      </p:sp>
      <p:pic>
        <p:nvPicPr>
          <p:cNvPr id="2" name="Imagen 1">
            <a:extLst>
              <a:ext uri="{FF2B5EF4-FFF2-40B4-BE49-F238E27FC236}">
                <a16:creationId xmlns:a16="http://schemas.microsoft.com/office/drawing/2014/main" id="{1FB6CA2F-E222-43BB-9339-A3DB7306B283}"/>
              </a:ext>
            </a:extLst>
          </p:cNvPr>
          <p:cNvPicPr>
            <a:picLocks noChangeAspect="1"/>
          </p:cNvPicPr>
          <p:nvPr/>
        </p:nvPicPr>
        <p:blipFill>
          <a:blip r:embed="rId3"/>
          <a:stretch>
            <a:fillRect/>
          </a:stretch>
        </p:blipFill>
        <p:spPr>
          <a:xfrm>
            <a:off x="5002842" y="1"/>
            <a:ext cx="4141158" cy="2276872"/>
          </a:xfrm>
          <a:prstGeom prst="rect">
            <a:avLst/>
          </a:prstGeom>
        </p:spPr>
      </p:pic>
      <p:pic>
        <p:nvPicPr>
          <p:cNvPr id="5" name="Imagen 4">
            <a:extLst>
              <a:ext uri="{FF2B5EF4-FFF2-40B4-BE49-F238E27FC236}">
                <a16:creationId xmlns:a16="http://schemas.microsoft.com/office/drawing/2014/main" id="{980A573F-4951-4A20-ACE6-AEEC2C4560A2}"/>
              </a:ext>
            </a:extLst>
          </p:cNvPr>
          <p:cNvPicPr>
            <a:picLocks noChangeAspect="1"/>
          </p:cNvPicPr>
          <p:nvPr/>
        </p:nvPicPr>
        <p:blipFill>
          <a:blip r:embed="rId4"/>
          <a:stretch>
            <a:fillRect/>
          </a:stretch>
        </p:blipFill>
        <p:spPr>
          <a:xfrm>
            <a:off x="5008344" y="2276873"/>
            <a:ext cx="4141158" cy="2407639"/>
          </a:xfrm>
          <a:prstGeom prst="rect">
            <a:avLst/>
          </a:prstGeom>
        </p:spPr>
      </p:pic>
      <p:pic>
        <p:nvPicPr>
          <p:cNvPr id="6" name="Imagen 5">
            <a:extLst>
              <a:ext uri="{FF2B5EF4-FFF2-40B4-BE49-F238E27FC236}">
                <a16:creationId xmlns:a16="http://schemas.microsoft.com/office/drawing/2014/main" id="{1F396449-C5F2-4726-AFBF-48C02834F982}"/>
              </a:ext>
            </a:extLst>
          </p:cNvPr>
          <p:cNvPicPr>
            <a:picLocks noChangeAspect="1"/>
          </p:cNvPicPr>
          <p:nvPr/>
        </p:nvPicPr>
        <p:blipFill>
          <a:blip r:embed="rId5"/>
          <a:stretch>
            <a:fillRect/>
          </a:stretch>
        </p:blipFill>
        <p:spPr>
          <a:xfrm>
            <a:off x="5002842" y="4684511"/>
            <a:ext cx="4152162" cy="2139702"/>
          </a:xfrm>
          <a:prstGeom prst="rect">
            <a:avLst/>
          </a:prstGeom>
        </p:spPr>
      </p:pic>
    </p:spTree>
    <p:extLst>
      <p:ext uri="{BB962C8B-B14F-4D97-AF65-F5344CB8AC3E}">
        <p14:creationId xmlns:p14="http://schemas.microsoft.com/office/powerpoint/2010/main" val="222655392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500" fill="hold"/>
                                        <p:tgtEl>
                                          <p:spTgt spid="5"/>
                                        </p:tgtEl>
                                        <p:attrNameLst>
                                          <p:attrName>ppt_w</p:attrName>
                                        </p:attrNameLst>
                                      </p:cBhvr>
                                      <p:tavLst>
                                        <p:tav tm="0">
                                          <p:val>
                                            <p:fltVal val="0"/>
                                          </p:val>
                                        </p:tav>
                                        <p:tav tm="100000">
                                          <p:val>
                                            <p:strVal val="#ppt_w"/>
                                          </p:val>
                                        </p:tav>
                                      </p:tavLst>
                                    </p:anim>
                                    <p:anim calcmode="lin" valueType="num">
                                      <p:cBhvr>
                                        <p:cTn id="30" dur="500" fill="hold"/>
                                        <p:tgtEl>
                                          <p:spTgt spid="5"/>
                                        </p:tgtEl>
                                        <p:attrNameLst>
                                          <p:attrName>ppt_h</p:attrName>
                                        </p:attrNameLst>
                                      </p:cBhvr>
                                      <p:tavLst>
                                        <p:tav tm="0">
                                          <p:val>
                                            <p:fltVal val="0"/>
                                          </p:val>
                                        </p:tav>
                                        <p:tav tm="100000">
                                          <p:val>
                                            <p:strVal val="#ppt_h"/>
                                          </p:val>
                                        </p:tav>
                                      </p:tavLst>
                                    </p:anim>
                                    <p:animEffect transition="in" filter="fade">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Effect transition="in" filter="barn(inVertical)">
                                      <p:cBhvr>
                                        <p:cTn id="36" dur="500"/>
                                        <p:tgtEl>
                                          <p:spTgt spid="3">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p:cTn id="41" dur="500" fill="hold"/>
                                        <p:tgtEl>
                                          <p:spTgt spid="6"/>
                                        </p:tgtEl>
                                        <p:attrNameLst>
                                          <p:attrName>ppt_w</p:attrName>
                                        </p:attrNameLst>
                                      </p:cBhvr>
                                      <p:tavLst>
                                        <p:tav tm="0">
                                          <p:val>
                                            <p:fltVal val="0"/>
                                          </p:val>
                                        </p:tav>
                                        <p:tav tm="100000">
                                          <p:val>
                                            <p:strVal val="#ppt_w"/>
                                          </p:val>
                                        </p:tav>
                                      </p:tavLst>
                                    </p:anim>
                                    <p:anim calcmode="lin" valueType="num">
                                      <p:cBhvr>
                                        <p:cTn id="42" dur="500" fill="hold"/>
                                        <p:tgtEl>
                                          <p:spTgt spid="6"/>
                                        </p:tgtEl>
                                        <p:attrNameLst>
                                          <p:attrName>ppt_h</p:attrName>
                                        </p:attrNameLst>
                                      </p:cBhvr>
                                      <p:tavLst>
                                        <p:tav tm="0">
                                          <p:val>
                                            <p:fltVal val="0"/>
                                          </p:val>
                                        </p:tav>
                                        <p:tav tm="100000">
                                          <p:val>
                                            <p:strVal val="#ppt_h"/>
                                          </p:val>
                                        </p:tav>
                                      </p:tavLst>
                                    </p:anim>
                                    <p:animEffect transition="in" filter="fade">
                                      <p:cBhvr>
                                        <p:cTn id="43" dur="500"/>
                                        <p:tgtEl>
                                          <p:spTgt spid="6"/>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3">
                                            <p:txEl>
                                              <p:pRg st="4" end="4"/>
                                            </p:txEl>
                                          </p:spTgt>
                                        </p:tgtEl>
                                        <p:attrNameLst>
                                          <p:attrName>style.visibility</p:attrName>
                                        </p:attrNameLst>
                                      </p:cBhvr>
                                      <p:to>
                                        <p:strVal val="visible"/>
                                      </p:to>
                                    </p:set>
                                    <p:animEffect transition="in" filter="barn(inVertical)">
                                      <p:cBhvr>
                                        <p:cTn id="48" dur="500"/>
                                        <p:tgtEl>
                                          <p:spTgt spid="3">
                                            <p:txEl>
                                              <p:pRg st="4" end="4"/>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3">
                                            <p:txEl>
                                              <p:pRg st="5" end="5"/>
                                            </p:txEl>
                                          </p:spTgt>
                                        </p:tgtEl>
                                        <p:attrNameLst>
                                          <p:attrName>style.visibility</p:attrName>
                                        </p:attrNameLst>
                                      </p:cBhvr>
                                      <p:to>
                                        <p:strVal val="visible"/>
                                      </p:to>
                                    </p:set>
                                    <p:animEffect transition="in" filter="barn(inVertical)">
                                      <p:cBhvr>
                                        <p:cTn id="53"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3E26689-A178-4D3C-91E0-E320E7462231}"/>
              </a:ext>
            </a:extLst>
          </p:cNvPr>
          <p:cNvPicPr>
            <a:picLocks noChangeAspect="1"/>
          </p:cNvPicPr>
          <p:nvPr/>
        </p:nvPicPr>
        <p:blipFill>
          <a:blip r:embed="rId2"/>
          <a:stretch>
            <a:fillRect/>
          </a:stretch>
        </p:blipFill>
        <p:spPr>
          <a:xfrm>
            <a:off x="0" y="0"/>
            <a:ext cx="9144000" cy="6857999"/>
          </a:xfrm>
          <a:prstGeom prst="rect">
            <a:avLst/>
          </a:prstGeom>
        </p:spPr>
      </p:pic>
      <p:sp>
        <p:nvSpPr>
          <p:cNvPr id="3" name="Marcador de contenido 2">
            <a:extLst>
              <a:ext uri="{FF2B5EF4-FFF2-40B4-BE49-F238E27FC236}">
                <a16:creationId xmlns:a16="http://schemas.microsoft.com/office/drawing/2014/main" id="{5C893B83-4CBB-4D94-AF46-22BE7AB2F25A}"/>
              </a:ext>
            </a:extLst>
          </p:cNvPr>
          <p:cNvSpPr>
            <a:spLocks noGrp="1"/>
          </p:cNvSpPr>
          <p:nvPr>
            <p:ph idx="1"/>
          </p:nvPr>
        </p:nvSpPr>
        <p:spPr>
          <a:xfrm>
            <a:off x="-1206" y="0"/>
            <a:ext cx="5293286" cy="6857999"/>
          </a:xfrm>
        </p:spPr>
        <p:txBody>
          <a:bodyPr>
            <a:normAutofit fontScale="92500"/>
          </a:bodyPr>
          <a:lstStyle/>
          <a:p>
            <a:r>
              <a:rPr lang="es-ES" b="1" dirty="0"/>
              <a:t>Se dice por ejemplo: que murió Él novio de una muchacha que pronto pensaban casarse, la novia al extrañarlo muchísimo consulto con un espiritista y el mensaje que recibió </a:t>
            </a:r>
          </a:p>
          <a:p>
            <a:r>
              <a:rPr lang="es-ES" b="1" dirty="0"/>
              <a:t>(Según Ella con la misma voz del desaparecido) era que Él también la extrañaba mucho y quería estar con Ella.</a:t>
            </a:r>
          </a:p>
          <a:p>
            <a:r>
              <a:rPr lang="es-ES" b="1" dirty="0"/>
              <a:t>Para cumplir con el anhelo del novio Ella cometió suicidio. </a:t>
            </a:r>
          </a:p>
          <a:p>
            <a:r>
              <a:rPr lang="es-ES" b="1" dirty="0"/>
              <a:t>Que triste.</a:t>
            </a:r>
          </a:p>
          <a:p>
            <a:endParaRPr lang="es-ES" b="1" dirty="0"/>
          </a:p>
        </p:txBody>
      </p:sp>
      <p:pic>
        <p:nvPicPr>
          <p:cNvPr id="5" name="Imagen 4">
            <a:extLst>
              <a:ext uri="{FF2B5EF4-FFF2-40B4-BE49-F238E27FC236}">
                <a16:creationId xmlns:a16="http://schemas.microsoft.com/office/drawing/2014/main" id="{7D39F48F-3C9D-447D-BC02-2B9F7F05C4CC}"/>
              </a:ext>
            </a:extLst>
          </p:cNvPr>
          <p:cNvPicPr>
            <a:picLocks noChangeAspect="1"/>
          </p:cNvPicPr>
          <p:nvPr/>
        </p:nvPicPr>
        <p:blipFill>
          <a:blip r:embed="rId3"/>
          <a:stretch>
            <a:fillRect/>
          </a:stretch>
        </p:blipFill>
        <p:spPr>
          <a:xfrm>
            <a:off x="5220072" y="-1"/>
            <a:ext cx="3923928" cy="6857999"/>
          </a:xfrm>
          <a:prstGeom prst="rect">
            <a:avLst/>
          </a:prstGeom>
        </p:spPr>
      </p:pic>
    </p:spTree>
    <p:extLst>
      <p:ext uri="{BB962C8B-B14F-4D97-AF65-F5344CB8AC3E}">
        <p14:creationId xmlns:p14="http://schemas.microsoft.com/office/powerpoint/2010/main" val="241058059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MARIO MORENO\Desktop\560_example.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Nube 4">
            <a:extLst>
              <a:ext uri="{FF2B5EF4-FFF2-40B4-BE49-F238E27FC236}">
                <a16:creationId xmlns:a16="http://schemas.microsoft.com/office/drawing/2014/main" id="{2B16AAAF-1DB5-4575-92FA-EAA261FB112C}"/>
              </a:ext>
            </a:extLst>
          </p:cNvPr>
          <p:cNvSpPr/>
          <p:nvPr/>
        </p:nvSpPr>
        <p:spPr>
          <a:xfrm>
            <a:off x="0" y="0"/>
            <a:ext cx="9144000" cy="1528192"/>
          </a:xfrm>
          <a:prstGeom prst="cloud">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1 Título"/>
          <p:cNvSpPr>
            <a:spLocks noGrp="1"/>
          </p:cNvSpPr>
          <p:nvPr>
            <p:ph type="title"/>
          </p:nvPr>
        </p:nvSpPr>
        <p:spPr>
          <a:xfrm>
            <a:off x="0" y="0"/>
            <a:ext cx="9144000" cy="1412776"/>
          </a:xfrm>
        </p:spPr>
        <p:txBody>
          <a:bodyPr>
            <a:normAutofit fontScale="90000"/>
          </a:bodyPr>
          <a:lstStyle/>
          <a:p>
            <a:r>
              <a:rPr lang="es-ES" dirty="0"/>
              <a:t> </a:t>
            </a:r>
            <a:br>
              <a:rPr lang="es-NI" dirty="0"/>
            </a:br>
            <a:r>
              <a:rPr lang="es-ES" b="1" u="sng" dirty="0">
                <a:ln w="6600">
                  <a:solidFill>
                    <a:schemeClr val="accent2"/>
                  </a:solidFill>
                  <a:prstDash val="solid"/>
                </a:ln>
                <a:solidFill>
                  <a:srgbClr val="FFFFFF"/>
                </a:solidFill>
                <a:effectLst>
                  <a:outerShdw dist="38100" dir="2700000" algn="tl" rotWithShape="0">
                    <a:schemeClr val="accent2"/>
                  </a:outerShdw>
                </a:effectLst>
              </a:rPr>
              <a:t>ALGUNAS SUPERSTICIONES.</a:t>
            </a:r>
            <a:br>
              <a:rPr lang="es-NI" dirty="0"/>
            </a:br>
            <a:endParaRPr lang="es-NI" dirty="0"/>
          </a:p>
        </p:txBody>
      </p:sp>
      <p:sp>
        <p:nvSpPr>
          <p:cNvPr id="3" name="2 Marcador de contenido"/>
          <p:cNvSpPr>
            <a:spLocks noGrp="1"/>
          </p:cNvSpPr>
          <p:nvPr>
            <p:ph idx="1"/>
          </p:nvPr>
        </p:nvSpPr>
        <p:spPr>
          <a:xfrm>
            <a:off x="0" y="1600200"/>
            <a:ext cx="9144000" cy="2332856"/>
          </a:xfrm>
        </p:spPr>
        <p:txBody>
          <a:bodyPr>
            <a:normAutofit/>
          </a:bodyPr>
          <a:lstStyle/>
          <a:p>
            <a:pPr lvl="0" algn="just"/>
            <a:r>
              <a:rPr lang="es-ES" b="1" u="sng" dirty="0">
                <a:solidFill>
                  <a:srgbClr val="FF0000"/>
                </a:solidFill>
              </a:rPr>
              <a:t>Viernes 13.</a:t>
            </a:r>
            <a:r>
              <a:rPr lang="es-ES" dirty="0"/>
              <a:t> </a:t>
            </a:r>
            <a:r>
              <a:rPr lang="es-ES" b="1" dirty="0"/>
              <a:t>Desde tiempos remotos, el número 13 ha sido fatídico, para muchas personas el viernes 13 es un día tenebroso, de miedo.</a:t>
            </a:r>
            <a:endParaRPr lang="es-NI" b="1" dirty="0"/>
          </a:p>
          <a:p>
            <a:pPr>
              <a:buNone/>
            </a:pPr>
            <a:endParaRPr lang="es-NI" dirty="0"/>
          </a:p>
        </p:txBody>
      </p:sp>
      <p:pic>
        <p:nvPicPr>
          <p:cNvPr id="3074" name="Picture 2" descr="C:\Users\MARIO MORENO\Desktop\Señales\Supersticiones\viernes-13_005.jpg"/>
          <p:cNvPicPr>
            <a:picLocks noChangeAspect="1" noChangeArrowheads="1"/>
          </p:cNvPicPr>
          <p:nvPr/>
        </p:nvPicPr>
        <p:blipFill>
          <a:blip r:embed="rId3" cstate="print"/>
          <a:srcRect/>
          <a:stretch>
            <a:fillRect/>
          </a:stretch>
        </p:blipFill>
        <p:spPr bwMode="auto">
          <a:xfrm>
            <a:off x="0" y="3501008"/>
            <a:ext cx="9144000" cy="3356992"/>
          </a:xfrm>
          <a:prstGeom prst="rect">
            <a:avLst/>
          </a:prstGeom>
          <a:noFill/>
        </p:spPr>
      </p:pic>
      <p:sp>
        <p:nvSpPr>
          <p:cNvPr id="8" name="7 Flecha abajo"/>
          <p:cNvSpPr/>
          <p:nvPr/>
        </p:nvSpPr>
        <p:spPr>
          <a:xfrm>
            <a:off x="6516216" y="2636912"/>
            <a:ext cx="1008112" cy="79208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NI"/>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barn(inVertical)">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80">
                                          <p:stCondLst>
                                            <p:cond delay="0"/>
                                          </p:stCondLst>
                                        </p:cTn>
                                        <p:tgtEl>
                                          <p:spTgt spid="8"/>
                                        </p:tgtEl>
                                      </p:cBhvr>
                                    </p:animEffect>
                                    <p:anim calcmode="lin" valueType="num">
                                      <p:cBhvr>
                                        <p:cTn id="2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9" dur="26">
                                          <p:stCondLst>
                                            <p:cond delay="650"/>
                                          </p:stCondLst>
                                        </p:cTn>
                                        <p:tgtEl>
                                          <p:spTgt spid="8"/>
                                        </p:tgtEl>
                                      </p:cBhvr>
                                      <p:to x="100000" y="60000"/>
                                    </p:animScale>
                                    <p:animScale>
                                      <p:cBhvr>
                                        <p:cTn id="30" dur="166" decel="50000">
                                          <p:stCondLst>
                                            <p:cond delay="676"/>
                                          </p:stCondLst>
                                        </p:cTn>
                                        <p:tgtEl>
                                          <p:spTgt spid="8"/>
                                        </p:tgtEl>
                                      </p:cBhvr>
                                      <p:to x="100000" y="100000"/>
                                    </p:animScale>
                                    <p:animScale>
                                      <p:cBhvr>
                                        <p:cTn id="31" dur="26">
                                          <p:stCondLst>
                                            <p:cond delay="1312"/>
                                          </p:stCondLst>
                                        </p:cTn>
                                        <p:tgtEl>
                                          <p:spTgt spid="8"/>
                                        </p:tgtEl>
                                      </p:cBhvr>
                                      <p:to x="100000" y="80000"/>
                                    </p:animScale>
                                    <p:animScale>
                                      <p:cBhvr>
                                        <p:cTn id="32" dur="166" decel="50000">
                                          <p:stCondLst>
                                            <p:cond delay="1338"/>
                                          </p:stCondLst>
                                        </p:cTn>
                                        <p:tgtEl>
                                          <p:spTgt spid="8"/>
                                        </p:tgtEl>
                                      </p:cBhvr>
                                      <p:to x="100000" y="100000"/>
                                    </p:animScale>
                                    <p:animScale>
                                      <p:cBhvr>
                                        <p:cTn id="33" dur="26">
                                          <p:stCondLst>
                                            <p:cond delay="1642"/>
                                          </p:stCondLst>
                                        </p:cTn>
                                        <p:tgtEl>
                                          <p:spTgt spid="8"/>
                                        </p:tgtEl>
                                      </p:cBhvr>
                                      <p:to x="100000" y="90000"/>
                                    </p:animScale>
                                    <p:animScale>
                                      <p:cBhvr>
                                        <p:cTn id="34" dur="166" decel="50000">
                                          <p:stCondLst>
                                            <p:cond delay="1668"/>
                                          </p:stCondLst>
                                        </p:cTn>
                                        <p:tgtEl>
                                          <p:spTgt spid="8"/>
                                        </p:tgtEl>
                                      </p:cBhvr>
                                      <p:to x="100000" y="100000"/>
                                    </p:animScale>
                                    <p:animScale>
                                      <p:cBhvr>
                                        <p:cTn id="35" dur="26">
                                          <p:stCondLst>
                                            <p:cond delay="1808"/>
                                          </p:stCondLst>
                                        </p:cTn>
                                        <p:tgtEl>
                                          <p:spTgt spid="8"/>
                                        </p:tgtEl>
                                      </p:cBhvr>
                                      <p:to x="100000" y="95000"/>
                                    </p:animScale>
                                    <p:animScale>
                                      <p:cBhvr>
                                        <p:cTn id="36" dur="166" decel="50000">
                                          <p:stCondLst>
                                            <p:cond delay="1834"/>
                                          </p:stCondLst>
                                        </p:cTn>
                                        <p:tgtEl>
                                          <p:spTgt spid="8"/>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3074"/>
                                        </p:tgtEl>
                                        <p:attrNameLst>
                                          <p:attrName>style.visibility</p:attrName>
                                        </p:attrNameLst>
                                      </p:cBhvr>
                                      <p:to>
                                        <p:strVal val="visible"/>
                                      </p:to>
                                    </p:set>
                                    <p:anim calcmode="lin" valueType="num">
                                      <p:cBhvr>
                                        <p:cTn id="41" dur="500" fill="hold"/>
                                        <p:tgtEl>
                                          <p:spTgt spid="3074"/>
                                        </p:tgtEl>
                                        <p:attrNameLst>
                                          <p:attrName>ppt_w</p:attrName>
                                        </p:attrNameLst>
                                      </p:cBhvr>
                                      <p:tavLst>
                                        <p:tav tm="0">
                                          <p:val>
                                            <p:fltVal val="0"/>
                                          </p:val>
                                        </p:tav>
                                        <p:tav tm="100000">
                                          <p:val>
                                            <p:strVal val="#ppt_w"/>
                                          </p:val>
                                        </p:tav>
                                      </p:tavLst>
                                    </p:anim>
                                    <p:anim calcmode="lin" valueType="num">
                                      <p:cBhvr>
                                        <p:cTn id="42" dur="500" fill="hold"/>
                                        <p:tgtEl>
                                          <p:spTgt spid="3074"/>
                                        </p:tgtEl>
                                        <p:attrNameLst>
                                          <p:attrName>ppt_h</p:attrName>
                                        </p:attrNameLst>
                                      </p:cBhvr>
                                      <p:tavLst>
                                        <p:tav tm="0">
                                          <p:val>
                                            <p:fltVal val="0"/>
                                          </p:val>
                                        </p:tav>
                                        <p:tav tm="100000">
                                          <p:val>
                                            <p:strVal val="#ppt_h"/>
                                          </p:val>
                                        </p:tav>
                                      </p:tavLst>
                                    </p:anim>
                                    <p:animEffect transition="in" filter="fade">
                                      <p:cBhvr>
                                        <p:cTn id="43"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ARIO MORENO\Desktop\560_example.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4" name="Nube 3">
            <a:extLst>
              <a:ext uri="{FF2B5EF4-FFF2-40B4-BE49-F238E27FC236}">
                <a16:creationId xmlns:a16="http://schemas.microsoft.com/office/drawing/2014/main" id="{64C0855B-0A74-4BB2-81BD-FB4460D2994F}"/>
              </a:ext>
            </a:extLst>
          </p:cNvPr>
          <p:cNvSpPr/>
          <p:nvPr/>
        </p:nvSpPr>
        <p:spPr>
          <a:xfrm>
            <a:off x="0" y="0"/>
            <a:ext cx="9144000" cy="1700808"/>
          </a:xfrm>
          <a:prstGeom prst="cloud">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1 Título"/>
          <p:cNvSpPr>
            <a:spLocks noGrp="1"/>
          </p:cNvSpPr>
          <p:nvPr>
            <p:ph type="title"/>
          </p:nvPr>
        </p:nvSpPr>
        <p:spPr>
          <a:xfrm>
            <a:off x="0" y="0"/>
            <a:ext cx="9144000" cy="1700808"/>
          </a:xfrm>
        </p:spPr>
        <p:txBody>
          <a:bodyPr>
            <a:normAutofit fontScale="90000"/>
          </a:bodyPr>
          <a:lstStyle/>
          <a:p>
            <a:br>
              <a:rPr lang="es-ES" b="1" u="sng" dirty="0"/>
            </a:br>
            <a:r>
              <a:rPr lang="es-ES" b="1" u="sng" dirty="0">
                <a:ln w="6600">
                  <a:solidFill>
                    <a:schemeClr val="accent2"/>
                  </a:solidFill>
                  <a:prstDash val="solid"/>
                </a:ln>
                <a:solidFill>
                  <a:srgbClr val="FFFFFF"/>
                </a:solidFill>
                <a:effectLst>
                  <a:outerShdw dist="38100" dir="2700000" algn="tl" rotWithShape="0">
                    <a:schemeClr val="accent2"/>
                  </a:outerShdw>
                </a:effectLst>
              </a:rPr>
              <a:t>EL CRISTIANOS ANTE LAS SUPERSTICIONES.</a:t>
            </a:r>
            <a:br>
              <a:rPr lang="es-NI" dirty="0"/>
            </a:br>
            <a:endParaRPr lang="es-NI" dirty="0"/>
          </a:p>
        </p:txBody>
      </p:sp>
      <p:sp>
        <p:nvSpPr>
          <p:cNvPr id="3" name="2 Marcador de contenido"/>
          <p:cNvSpPr>
            <a:spLocks noGrp="1"/>
          </p:cNvSpPr>
          <p:nvPr>
            <p:ph idx="1"/>
          </p:nvPr>
        </p:nvSpPr>
        <p:spPr>
          <a:xfrm>
            <a:off x="0" y="1700808"/>
            <a:ext cx="5760640" cy="5157192"/>
          </a:xfrm>
        </p:spPr>
        <p:txBody>
          <a:bodyPr>
            <a:normAutofit/>
          </a:bodyPr>
          <a:lstStyle/>
          <a:p>
            <a:pPr lvl="0" algn="just"/>
            <a:r>
              <a:rPr lang="es-ES" b="1" dirty="0"/>
              <a:t>Como cristianos debemos de evitar todas estas cosas. </a:t>
            </a:r>
          </a:p>
          <a:p>
            <a:pPr lvl="0" algn="just"/>
            <a:r>
              <a:rPr lang="es-ES" b="1" u="sng" dirty="0"/>
              <a:t>Desecha las Fabulas profanas y viejas.</a:t>
            </a:r>
            <a:r>
              <a:rPr lang="es-ES" b="1" dirty="0"/>
              <a:t> </a:t>
            </a:r>
          </a:p>
          <a:p>
            <a:pPr lvl="0" algn="ctr"/>
            <a:r>
              <a:rPr lang="es-ES" b="1" u="sng" dirty="0">
                <a:highlight>
                  <a:srgbClr val="FFFF00"/>
                </a:highlight>
              </a:rPr>
              <a:t>I Timoteo.4:7. </a:t>
            </a:r>
          </a:p>
          <a:p>
            <a:r>
              <a:rPr lang="es-ES" b="1" u="sng" dirty="0">
                <a:solidFill>
                  <a:schemeClr val="bg1"/>
                </a:solidFill>
                <a:highlight>
                  <a:srgbClr val="FF0000"/>
                </a:highlight>
              </a:rPr>
              <a:t>Pero nada tengas que ver con las fábulas profanas propias de viejas.</a:t>
            </a:r>
            <a:r>
              <a:rPr lang="es-ES" b="1" dirty="0"/>
              <a:t> Más bien disciplínate a ti mismo para la piedad; </a:t>
            </a:r>
          </a:p>
        </p:txBody>
      </p:sp>
      <p:pic>
        <p:nvPicPr>
          <p:cNvPr id="19458" name="Picture 2" descr="C:\Users\MARIO MORENO\Desktop\Señales\Supersticiones\unnamed.png"/>
          <p:cNvPicPr>
            <a:picLocks noChangeAspect="1" noChangeArrowheads="1"/>
          </p:cNvPicPr>
          <p:nvPr/>
        </p:nvPicPr>
        <p:blipFill>
          <a:blip r:embed="rId3" cstate="print"/>
          <a:srcRect/>
          <a:stretch>
            <a:fillRect/>
          </a:stretch>
        </p:blipFill>
        <p:spPr bwMode="auto">
          <a:xfrm>
            <a:off x="5940152" y="1700808"/>
            <a:ext cx="3203848" cy="5157192"/>
          </a:xfrm>
          <a:prstGeom prst="rect">
            <a:avLst/>
          </a:prstGeom>
          <a:noFill/>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9458"/>
                                        </p:tgtEl>
                                        <p:attrNameLst>
                                          <p:attrName>style.visibility</p:attrName>
                                        </p:attrNameLst>
                                      </p:cBhvr>
                                      <p:to>
                                        <p:strVal val="visible"/>
                                      </p:to>
                                    </p:set>
                                    <p:anim calcmode="lin" valueType="num">
                                      <p:cBhvr>
                                        <p:cTn id="21" dur="500" fill="hold"/>
                                        <p:tgtEl>
                                          <p:spTgt spid="19458"/>
                                        </p:tgtEl>
                                        <p:attrNameLst>
                                          <p:attrName>ppt_w</p:attrName>
                                        </p:attrNameLst>
                                      </p:cBhvr>
                                      <p:tavLst>
                                        <p:tav tm="0">
                                          <p:val>
                                            <p:fltVal val="0"/>
                                          </p:val>
                                        </p:tav>
                                        <p:tav tm="100000">
                                          <p:val>
                                            <p:strVal val="#ppt_w"/>
                                          </p:val>
                                        </p:tav>
                                      </p:tavLst>
                                    </p:anim>
                                    <p:anim calcmode="lin" valueType="num">
                                      <p:cBhvr>
                                        <p:cTn id="22" dur="500" fill="hold"/>
                                        <p:tgtEl>
                                          <p:spTgt spid="19458"/>
                                        </p:tgtEl>
                                        <p:attrNameLst>
                                          <p:attrName>ppt_h</p:attrName>
                                        </p:attrNameLst>
                                      </p:cBhvr>
                                      <p:tavLst>
                                        <p:tav tm="0">
                                          <p:val>
                                            <p:fltVal val="0"/>
                                          </p:val>
                                        </p:tav>
                                        <p:tav tm="100000">
                                          <p:val>
                                            <p:strVal val="#ppt_h"/>
                                          </p:val>
                                        </p:tav>
                                      </p:tavLst>
                                    </p:anim>
                                    <p:animEffect transition="in" filter="fade">
                                      <p:cBhvr>
                                        <p:cTn id="23" dur="500"/>
                                        <p:tgtEl>
                                          <p:spTgt spid="1945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
                                            <p:txEl>
                                              <p:pRg st="0" end="0"/>
                                            </p:txEl>
                                          </p:spTgt>
                                        </p:tgtEl>
                                        <p:attrNameLst>
                                          <p:attrName>style.visibility</p:attrName>
                                        </p:attrNameLst>
                                      </p:cBhvr>
                                      <p:to>
                                        <p:strVal val="visible"/>
                                      </p:to>
                                    </p:set>
                                    <p:animEffect transition="in" filter="barn(inVertical)">
                                      <p:cBhvr>
                                        <p:cTn id="28" dur="500"/>
                                        <p:tgtEl>
                                          <p:spTgt spid="3">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
                                            <p:txEl>
                                              <p:pRg st="1" end="1"/>
                                            </p:txEl>
                                          </p:spTgt>
                                        </p:tgtEl>
                                        <p:attrNameLst>
                                          <p:attrName>style.visibility</p:attrName>
                                        </p:attrNameLst>
                                      </p:cBhvr>
                                      <p:to>
                                        <p:strVal val="visible"/>
                                      </p:to>
                                    </p:set>
                                    <p:animEffect transition="in" filter="barn(inVertical)">
                                      <p:cBhvr>
                                        <p:cTn id="33" dur="500"/>
                                        <p:tgtEl>
                                          <p:spTgt spid="3">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3">
                                            <p:txEl>
                                              <p:pRg st="2" end="2"/>
                                            </p:txEl>
                                          </p:spTgt>
                                        </p:tgtEl>
                                        <p:attrNameLst>
                                          <p:attrName>style.visibility</p:attrName>
                                        </p:attrNameLst>
                                      </p:cBhvr>
                                      <p:to>
                                        <p:strVal val="visible"/>
                                      </p:to>
                                    </p:set>
                                    <p:animEffect transition="in" filter="barn(inVertical)">
                                      <p:cBhvr>
                                        <p:cTn id="38" dur="500"/>
                                        <p:tgtEl>
                                          <p:spTgt spid="3">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3">
                                            <p:txEl>
                                              <p:pRg st="3" end="3"/>
                                            </p:txEl>
                                          </p:spTgt>
                                        </p:tgtEl>
                                        <p:attrNameLst>
                                          <p:attrName>style.visibility</p:attrName>
                                        </p:attrNameLst>
                                      </p:cBhvr>
                                      <p:to>
                                        <p:strVal val="visible"/>
                                      </p:to>
                                    </p:set>
                                    <p:animEffect transition="in" filter="barn(inVertical)">
                                      <p:cBhvr>
                                        <p:cTn id="43"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95502D1-F3BF-4760-872D-4EACB956E26D}"/>
              </a:ext>
            </a:extLst>
          </p:cNvPr>
          <p:cNvPicPr>
            <a:picLocks noChangeAspect="1"/>
          </p:cNvPicPr>
          <p:nvPr/>
        </p:nvPicPr>
        <p:blipFill>
          <a:blip r:embed="rId2"/>
          <a:stretch>
            <a:fillRect/>
          </a:stretch>
        </p:blipFill>
        <p:spPr>
          <a:xfrm>
            <a:off x="0" y="0"/>
            <a:ext cx="9144000" cy="6857999"/>
          </a:xfrm>
          <a:prstGeom prst="rect">
            <a:avLst/>
          </a:prstGeom>
        </p:spPr>
      </p:pic>
      <p:sp>
        <p:nvSpPr>
          <p:cNvPr id="3" name="Marcador de contenido 2">
            <a:extLst>
              <a:ext uri="{FF2B5EF4-FFF2-40B4-BE49-F238E27FC236}">
                <a16:creationId xmlns:a16="http://schemas.microsoft.com/office/drawing/2014/main" id="{9BDD97FA-5CA9-4C84-8FD2-CD4E5899A1A6}"/>
              </a:ext>
            </a:extLst>
          </p:cNvPr>
          <p:cNvSpPr>
            <a:spLocks noGrp="1"/>
          </p:cNvSpPr>
          <p:nvPr>
            <p:ph idx="1"/>
          </p:nvPr>
        </p:nvSpPr>
        <p:spPr>
          <a:xfrm>
            <a:off x="34567" y="0"/>
            <a:ext cx="5041489" cy="6858000"/>
          </a:xfrm>
        </p:spPr>
        <p:txBody>
          <a:bodyPr>
            <a:normAutofit fontScale="92500"/>
          </a:bodyPr>
          <a:lstStyle/>
          <a:p>
            <a:r>
              <a:rPr lang="es-ES" b="1" dirty="0"/>
              <a:t>Estas se pueden referir a las tradiciones judías.</a:t>
            </a:r>
          </a:p>
          <a:p>
            <a:r>
              <a:rPr lang="es-ES" b="1" dirty="0"/>
              <a:t>La ley de Moisés hizo de la práctica de la adivinación una ofensa de castigo de muerte. </a:t>
            </a:r>
          </a:p>
          <a:p>
            <a:pPr algn="ctr"/>
            <a:r>
              <a:rPr lang="es-ES" b="1" u="sng" dirty="0">
                <a:highlight>
                  <a:srgbClr val="FFFF00"/>
                </a:highlight>
              </a:rPr>
              <a:t>Levíticos.20:27.</a:t>
            </a:r>
          </a:p>
          <a:p>
            <a:r>
              <a:rPr lang="es-ES" b="1" u="sng" dirty="0">
                <a:highlight>
                  <a:srgbClr val="00FF00"/>
                </a:highlight>
              </a:rPr>
              <a:t>"Si hay médium o espiritista entre ellos, hombre o mujer, ciertamente han de morir;</a:t>
            </a:r>
            <a:r>
              <a:rPr lang="es-ES" b="1" dirty="0"/>
              <a:t> serán apedreados; su culpa de sangre sea sobre ellos." </a:t>
            </a:r>
          </a:p>
          <a:p>
            <a:r>
              <a:rPr lang="es-ES" b="1" dirty="0"/>
              <a:t>Una de las obras de la carne es la hechicería. </a:t>
            </a:r>
          </a:p>
        </p:txBody>
      </p:sp>
      <p:pic>
        <p:nvPicPr>
          <p:cNvPr id="6" name="Imagen 5">
            <a:extLst>
              <a:ext uri="{FF2B5EF4-FFF2-40B4-BE49-F238E27FC236}">
                <a16:creationId xmlns:a16="http://schemas.microsoft.com/office/drawing/2014/main" id="{B38DC242-4A5D-4F5F-B57F-B2AE7C51B32D}"/>
              </a:ext>
            </a:extLst>
          </p:cNvPr>
          <p:cNvPicPr>
            <a:picLocks noChangeAspect="1"/>
          </p:cNvPicPr>
          <p:nvPr/>
        </p:nvPicPr>
        <p:blipFill>
          <a:blip r:embed="rId3"/>
          <a:stretch>
            <a:fillRect/>
          </a:stretch>
        </p:blipFill>
        <p:spPr>
          <a:xfrm>
            <a:off x="5220072" y="0"/>
            <a:ext cx="3923928" cy="6857998"/>
          </a:xfrm>
          <a:prstGeom prst="rect">
            <a:avLst/>
          </a:prstGeom>
        </p:spPr>
      </p:pic>
    </p:spTree>
    <p:extLst>
      <p:ext uri="{BB962C8B-B14F-4D97-AF65-F5344CB8AC3E}">
        <p14:creationId xmlns:p14="http://schemas.microsoft.com/office/powerpoint/2010/main" val="154754408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barn(inVertical)">
                                      <p:cBhvr>
                                        <p:cTn id="3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95502D1-F3BF-4760-872D-4EACB956E26D}"/>
              </a:ext>
            </a:extLst>
          </p:cNvPr>
          <p:cNvPicPr>
            <a:picLocks noChangeAspect="1"/>
          </p:cNvPicPr>
          <p:nvPr/>
        </p:nvPicPr>
        <p:blipFill>
          <a:blip r:embed="rId2"/>
          <a:stretch>
            <a:fillRect/>
          </a:stretch>
        </p:blipFill>
        <p:spPr>
          <a:xfrm>
            <a:off x="0" y="0"/>
            <a:ext cx="9144000" cy="6857999"/>
          </a:xfrm>
          <a:prstGeom prst="rect">
            <a:avLst/>
          </a:prstGeom>
        </p:spPr>
      </p:pic>
      <p:sp>
        <p:nvSpPr>
          <p:cNvPr id="3" name="Marcador de contenido 2">
            <a:extLst>
              <a:ext uri="{FF2B5EF4-FFF2-40B4-BE49-F238E27FC236}">
                <a16:creationId xmlns:a16="http://schemas.microsoft.com/office/drawing/2014/main" id="{9BDD97FA-5CA9-4C84-8FD2-CD4E5899A1A6}"/>
              </a:ext>
            </a:extLst>
          </p:cNvPr>
          <p:cNvSpPr>
            <a:spLocks noGrp="1"/>
          </p:cNvSpPr>
          <p:nvPr>
            <p:ph idx="1"/>
          </p:nvPr>
        </p:nvSpPr>
        <p:spPr>
          <a:xfrm>
            <a:off x="34567" y="0"/>
            <a:ext cx="5041489" cy="6858000"/>
          </a:xfrm>
        </p:spPr>
        <p:txBody>
          <a:bodyPr>
            <a:normAutofit fontScale="85000" lnSpcReduction="10000"/>
          </a:bodyPr>
          <a:lstStyle/>
          <a:p>
            <a:pPr algn="ctr"/>
            <a:r>
              <a:rPr lang="es-ES" b="1" u="sng" dirty="0">
                <a:highlight>
                  <a:srgbClr val="FFFF00"/>
                </a:highlight>
              </a:rPr>
              <a:t>Galatas.5:20. </a:t>
            </a:r>
          </a:p>
          <a:p>
            <a:r>
              <a:rPr lang="es-ES" b="1" dirty="0"/>
              <a:t>idolatría, </a:t>
            </a:r>
            <a:r>
              <a:rPr lang="es-ES" b="1" u="sng" dirty="0">
                <a:highlight>
                  <a:srgbClr val="00FFFF"/>
                </a:highlight>
              </a:rPr>
              <a:t>hechicería,</a:t>
            </a:r>
            <a:r>
              <a:rPr lang="es-ES" b="1" dirty="0"/>
              <a:t> enemistades, pleitos, celos, enojos, rivalidades, disensiones, sectarismos, </a:t>
            </a:r>
          </a:p>
          <a:p>
            <a:r>
              <a:rPr lang="es-ES" b="1" dirty="0"/>
              <a:t>No solo se condena a muerte al adivino sino que también al que escucha a esas supersticiones pretenciosas.</a:t>
            </a:r>
          </a:p>
          <a:p>
            <a:pPr algn="ctr"/>
            <a:r>
              <a:rPr lang="es-ES" b="1" u="sng" dirty="0">
                <a:highlight>
                  <a:srgbClr val="FFFF00"/>
                </a:highlight>
              </a:rPr>
              <a:t>Levíticos.20:6.</a:t>
            </a:r>
          </a:p>
          <a:p>
            <a:r>
              <a:rPr lang="es-ES" b="1" u="sng" dirty="0">
                <a:solidFill>
                  <a:schemeClr val="bg1"/>
                </a:solidFill>
                <a:highlight>
                  <a:srgbClr val="FF00FF"/>
                </a:highlight>
              </a:rPr>
              <a:t>"En cuanto a la persona que vaya a los médium o a los espiritistas, para prostituirse en pos de ellos,</a:t>
            </a:r>
            <a:r>
              <a:rPr lang="es-ES" b="1" dirty="0"/>
              <a:t> también pondré mi rostro contra esa persona y la cortaré de entre su pueblo. </a:t>
            </a:r>
          </a:p>
        </p:txBody>
      </p:sp>
      <p:pic>
        <p:nvPicPr>
          <p:cNvPr id="2" name="Imagen 1">
            <a:extLst>
              <a:ext uri="{FF2B5EF4-FFF2-40B4-BE49-F238E27FC236}">
                <a16:creationId xmlns:a16="http://schemas.microsoft.com/office/drawing/2014/main" id="{EC9769DE-CF51-4CAF-A61E-EFC1C02277E6}"/>
              </a:ext>
            </a:extLst>
          </p:cNvPr>
          <p:cNvPicPr>
            <a:picLocks noChangeAspect="1"/>
          </p:cNvPicPr>
          <p:nvPr/>
        </p:nvPicPr>
        <p:blipFill>
          <a:blip r:embed="rId3"/>
          <a:stretch>
            <a:fillRect/>
          </a:stretch>
        </p:blipFill>
        <p:spPr>
          <a:xfrm>
            <a:off x="5110623" y="-2"/>
            <a:ext cx="4043394" cy="6857999"/>
          </a:xfrm>
          <a:prstGeom prst="rect">
            <a:avLst/>
          </a:prstGeom>
        </p:spPr>
      </p:pic>
    </p:spTree>
    <p:extLst>
      <p:ext uri="{BB962C8B-B14F-4D97-AF65-F5344CB8AC3E}">
        <p14:creationId xmlns:p14="http://schemas.microsoft.com/office/powerpoint/2010/main" val="415901734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barn(inVertical)">
                                      <p:cBhvr>
                                        <p:cTn id="3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MARIO MORENO\Desktop\560_example.jpg"/>
          <p:cNvPicPr>
            <a:picLocks noChangeAspect="1" noChangeArrowheads="1"/>
          </p:cNvPicPr>
          <p:nvPr/>
        </p:nvPicPr>
        <p:blipFill>
          <a:blip r:embed="rId2" cstate="print"/>
          <a:srcRect/>
          <a:stretch>
            <a:fillRect/>
          </a:stretch>
        </p:blipFill>
        <p:spPr bwMode="auto">
          <a:xfrm>
            <a:off x="0" y="0"/>
            <a:ext cx="9468544" cy="6858000"/>
          </a:xfrm>
          <a:prstGeom prst="rect">
            <a:avLst/>
          </a:prstGeom>
          <a:noFill/>
        </p:spPr>
      </p:pic>
      <p:sp>
        <p:nvSpPr>
          <p:cNvPr id="3" name="2 Marcador de contenido"/>
          <p:cNvSpPr>
            <a:spLocks noGrp="1"/>
          </p:cNvSpPr>
          <p:nvPr>
            <p:ph idx="1"/>
          </p:nvPr>
        </p:nvSpPr>
        <p:spPr>
          <a:xfrm>
            <a:off x="0" y="0"/>
            <a:ext cx="5436096" cy="6858000"/>
          </a:xfrm>
        </p:spPr>
        <p:txBody>
          <a:bodyPr>
            <a:normAutofit fontScale="92500" lnSpcReduction="20000"/>
          </a:bodyPr>
          <a:lstStyle/>
          <a:p>
            <a:pPr lvl="0" algn="ctr"/>
            <a:r>
              <a:rPr lang="es-ES" b="1" u="sng" dirty="0">
                <a:solidFill>
                  <a:schemeClr val="bg1"/>
                </a:solidFill>
                <a:highlight>
                  <a:srgbClr val="000000"/>
                </a:highlight>
              </a:rPr>
              <a:t>Si Dios está con nosotros ¿Quién contra nosotros?</a:t>
            </a:r>
            <a:r>
              <a:rPr lang="es-ES" b="1" dirty="0">
                <a:solidFill>
                  <a:srgbClr val="FF0000"/>
                </a:solidFill>
              </a:rPr>
              <a:t> </a:t>
            </a:r>
          </a:p>
          <a:p>
            <a:pPr lvl="0" algn="ctr"/>
            <a:r>
              <a:rPr lang="es-ES" b="1" u="sng" dirty="0">
                <a:highlight>
                  <a:srgbClr val="FFFF00"/>
                </a:highlight>
              </a:rPr>
              <a:t>Romanos.8:31.</a:t>
            </a:r>
          </a:p>
          <a:p>
            <a:pPr lvl="0"/>
            <a:r>
              <a:rPr lang="es-ES" b="1" dirty="0"/>
              <a:t>Entonces, ¿qué diremos a esto? </a:t>
            </a:r>
            <a:r>
              <a:rPr lang="es-ES" b="1" u="sng" dirty="0">
                <a:solidFill>
                  <a:schemeClr val="bg1"/>
                </a:solidFill>
                <a:highlight>
                  <a:srgbClr val="0000FF"/>
                </a:highlight>
              </a:rPr>
              <a:t>Si Dios está por nosotros,</a:t>
            </a:r>
            <a:r>
              <a:rPr lang="es-ES" b="1" dirty="0"/>
              <a:t> ¿quién estará contra nosotros?</a:t>
            </a:r>
          </a:p>
          <a:p>
            <a:pPr lvl="0" algn="ctr"/>
            <a:r>
              <a:rPr lang="es-ES" b="1" u="sng" dirty="0">
                <a:highlight>
                  <a:srgbClr val="FFFF00"/>
                </a:highlight>
              </a:rPr>
              <a:t>Hebreos.13:6. </a:t>
            </a:r>
          </a:p>
          <a:p>
            <a:pPr lvl="0"/>
            <a:r>
              <a:rPr lang="es-ES" b="1" dirty="0"/>
              <a:t>de manera que decimos confiadamente: </a:t>
            </a:r>
            <a:r>
              <a:rPr lang="es-ES" b="1" u="sng" dirty="0">
                <a:solidFill>
                  <a:schemeClr val="bg1"/>
                </a:solidFill>
                <a:highlight>
                  <a:srgbClr val="FF0000"/>
                </a:highlight>
              </a:rPr>
              <a:t>EL SEÑOR ES EL QUE ME AYUDA; NO TEMERE. ¿QUE PODRA HACERME EL HOMBRE?</a:t>
            </a:r>
            <a:r>
              <a:rPr lang="es-ES" b="1" dirty="0"/>
              <a:t> </a:t>
            </a:r>
          </a:p>
          <a:p>
            <a:pPr lvl="0"/>
            <a:r>
              <a:rPr lang="es-ES" b="1" dirty="0"/>
              <a:t>Los falsos profetas no pudieron hacer nada ante Elías. </a:t>
            </a:r>
          </a:p>
          <a:p>
            <a:endParaRPr lang="es-NI" b="1" dirty="0"/>
          </a:p>
        </p:txBody>
      </p:sp>
      <p:pic>
        <p:nvPicPr>
          <p:cNvPr id="20482" name="Picture 2" descr="C:\Users\MARIO MORENO\Desktop\Señales\Supersticiones\maxresdefault (3).jpg"/>
          <p:cNvPicPr>
            <a:picLocks noChangeAspect="1" noChangeArrowheads="1"/>
          </p:cNvPicPr>
          <p:nvPr/>
        </p:nvPicPr>
        <p:blipFill>
          <a:blip r:embed="rId3" cstate="print"/>
          <a:srcRect/>
          <a:stretch>
            <a:fillRect/>
          </a:stretch>
        </p:blipFill>
        <p:spPr bwMode="auto">
          <a:xfrm>
            <a:off x="5436096" y="0"/>
            <a:ext cx="3995936" cy="6858000"/>
          </a:xfrm>
          <a:prstGeom prst="rect">
            <a:avLst/>
          </a:prstGeom>
          <a:noFill/>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482"/>
                                        </p:tgtEl>
                                        <p:attrNameLst>
                                          <p:attrName>style.visibility</p:attrName>
                                        </p:attrNameLst>
                                      </p:cBhvr>
                                      <p:to>
                                        <p:strVal val="visible"/>
                                      </p:to>
                                    </p:set>
                                    <p:anim calcmode="lin" valueType="num">
                                      <p:cBhvr>
                                        <p:cTn id="7" dur="500" fill="hold"/>
                                        <p:tgtEl>
                                          <p:spTgt spid="20482"/>
                                        </p:tgtEl>
                                        <p:attrNameLst>
                                          <p:attrName>ppt_w</p:attrName>
                                        </p:attrNameLst>
                                      </p:cBhvr>
                                      <p:tavLst>
                                        <p:tav tm="0">
                                          <p:val>
                                            <p:fltVal val="0"/>
                                          </p:val>
                                        </p:tav>
                                        <p:tav tm="100000">
                                          <p:val>
                                            <p:strVal val="#ppt_w"/>
                                          </p:val>
                                        </p:tav>
                                      </p:tavLst>
                                    </p:anim>
                                    <p:anim calcmode="lin" valueType="num">
                                      <p:cBhvr>
                                        <p:cTn id="8" dur="500" fill="hold"/>
                                        <p:tgtEl>
                                          <p:spTgt spid="20482"/>
                                        </p:tgtEl>
                                        <p:attrNameLst>
                                          <p:attrName>ppt_h</p:attrName>
                                        </p:attrNameLst>
                                      </p:cBhvr>
                                      <p:tavLst>
                                        <p:tav tm="0">
                                          <p:val>
                                            <p:fltVal val="0"/>
                                          </p:val>
                                        </p:tav>
                                        <p:tav tm="100000">
                                          <p:val>
                                            <p:strVal val="#ppt_h"/>
                                          </p:val>
                                        </p:tav>
                                      </p:tavLst>
                                    </p:anim>
                                    <p:animEffect transition="in" filter="fade">
                                      <p:cBhvr>
                                        <p:cTn id="9" dur="500"/>
                                        <p:tgtEl>
                                          <p:spTgt spid="2048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barn(inVertical)">
                                      <p:cBhvr>
                                        <p:cTn id="34" dur="5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barn(inVertical)">
                                      <p:cBhvr>
                                        <p:cTn id="39"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95502D1-F3BF-4760-872D-4EACB956E26D}"/>
              </a:ext>
            </a:extLst>
          </p:cNvPr>
          <p:cNvPicPr>
            <a:picLocks noChangeAspect="1"/>
          </p:cNvPicPr>
          <p:nvPr/>
        </p:nvPicPr>
        <p:blipFill>
          <a:blip r:embed="rId2"/>
          <a:stretch>
            <a:fillRect/>
          </a:stretch>
        </p:blipFill>
        <p:spPr>
          <a:xfrm>
            <a:off x="0" y="0"/>
            <a:ext cx="9144000" cy="6857999"/>
          </a:xfrm>
          <a:prstGeom prst="rect">
            <a:avLst/>
          </a:prstGeom>
        </p:spPr>
      </p:pic>
      <p:sp>
        <p:nvSpPr>
          <p:cNvPr id="3" name="Marcador de contenido 2">
            <a:extLst>
              <a:ext uri="{FF2B5EF4-FFF2-40B4-BE49-F238E27FC236}">
                <a16:creationId xmlns:a16="http://schemas.microsoft.com/office/drawing/2014/main" id="{9BDD97FA-5CA9-4C84-8FD2-CD4E5899A1A6}"/>
              </a:ext>
            </a:extLst>
          </p:cNvPr>
          <p:cNvSpPr>
            <a:spLocks noGrp="1"/>
          </p:cNvSpPr>
          <p:nvPr>
            <p:ph idx="1"/>
          </p:nvPr>
        </p:nvSpPr>
        <p:spPr>
          <a:xfrm>
            <a:off x="34567" y="0"/>
            <a:ext cx="9109433" cy="6858000"/>
          </a:xfrm>
        </p:spPr>
        <p:txBody>
          <a:bodyPr>
            <a:normAutofit/>
          </a:bodyPr>
          <a:lstStyle/>
          <a:p>
            <a:pPr algn="ctr"/>
            <a:r>
              <a:rPr lang="es-ES" b="1" u="sng" dirty="0">
                <a:highlight>
                  <a:srgbClr val="FFFF00"/>
                </a:highlight>
              </a:rPr>
              <a:t>I Reyes.18:20-40.</a:t>
            </a:r>
          </a:p>
          <a:p>
            <a:r>
              <a:rPr lang="es-ES" b="1" dirty="0" err="1"/>
              <a:t>Acab</a:t>
            </a:r>
            <a:r>
              <a:rPr lang="es-ES" b="1" dirty="0"/>
              <a:t> envió mensaje a todos los hijos de Israel y reunió a los profetas en el monte Carmelo. </a:t>
            </a:r>
          </a:p>
          <a:p>
            <a:pPr algn="ctr"/>
            <a:r>
              <a:rPr lang="es-ES" b="1" u="sng" dirty="0">
                <a:highlight>
                  <a:srgbClr val="FFFF00"/>
                </a:highlight>
              </a:rPr>
              <a:t>V.21.  </a:t>
            </a:r>
          </a:p>
          <a:p>
            <a:r>
              <a:rPr lang="es-ES" b="1" dirty="0"/>
              <a:t>Elías se acercó a todo el pueblo y dijo: </a:t>
            </a:r>
            <a:r>
              <a:rPr lang="es-ES" b="1" u="sng" dirty="0">
                <a:solidFill>
                  <a:schemeClr val="bg1"/>
                </a:solidFill>
                <a:highlight>
                  <a:srgbClr val="000080"/>
                </a:highlight>
              </a:rPr>
              <a:t>¿Hasta cuándo vacilaréis entre dos opiniones?</a:t>
            </a:r>
            <a:r>
              <a:rPr lang="es-ES" b="1" dirty="0"/>
              <a:t> Si el SEÑOR es Dios, seguidle; y si Baal, seguidle a él. Pero el pueblo no le respondió ni una palabra.</a:t>
            </a:r>
          </a:p>
          <a:p>
            <a:pPr algn="ctr"/>
            <a:r>
              <a:rPr lang="es-ES" b="1" u="sng" dirty="0">
                <a:highlight>
                  <a:srgbClr val="FFFF00"/>
                </a:highlight>
              </a:rPr>
              <a:t>V.22.</a:t>
            </a:r>
          </a:p>
          <a:p>
            <a:r>
              <a:rPr lang="es-ES" b="1" dirty="0"/>
              <a:t>Entonces Elías dijo al pueblo: </a:t>
            </a:r>
            <a:r>
              <a:rPr lang="es-ES" b="1" u="sng" dirty="0">
                <a:effectLst>
                  <a:outerShdw blurRad="38100" dist="38100" dir="2700000" algn="tl">
                    <a:srgbClr val="000000">
                      <a:alpha val="43137"/>
                    </a:srgbClr>
                  </a:outerShdw>
                </a:effectLst>
                <a:highlight>
                  <a:srgbClr val="00FFFF"/>
                </a:highlight>
              </a:rPr>
              <a:t>Solo yo he quedado como profeta del SEÑOR,</a:t>
            </a:r>
            <a:r>
              <a:rPr lang="es-ES" b="1" dirty="0"/>
              <a:t> pero los profetas de Baal son cuatrocientos cincuenta hombres. </a:t>
            </a:r>
          </a:p>
        </p:txBody>
      </p:sp>
    </p:spTree>
    <p:extLst>
      <p:ext uri="{BB962C8B-B14F-4D97-AF65-F5344CB8AC3E}">
        <p14:creationId xmlns:p14="http://schemas.microsoft.com/office/powerpoint/2010/main" val="256929414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95502D1-F3BF-4760-872D-4EACB956E26D}"/>
              </a:ext>
            </a:extLst>
          </p:cNvPr>
          <p:cNvPicPr>
            <a:picLocks noChangeAspect="1"/>
          </p:cNvPicPr>
          <p:nvPr/>
        </p:nvPicPr>
        <p:blipFill>
          <a:blip r:embed="rId2"/>
          <a:stretch>
            <a:fillRect/>
          </a:stretch>
        </p:blipFill>
        <p:spPr>
          <a:xfrm>
            <a:off x="0" y="0"/>
            <a:ext cx="9144000" cy="6857999"/>
          </a:xfrm>
          <a:prstGeom prst="rect">
            <a:avLst/>
          </a:prstGeom>
        </p:spPr>
      </p:pic>
      <p:sp>
        <p:nvSpPr>
          <p:cNvPr id="3" name="Marcador de contenido 2">
            <a:extLst>
              <a:ext uri="{FF2B5EF4-FFF2-40B4-BE49-F238E27FC236}">
                <a16:creationId xmlns:a16="http://schemas.microsoft.com/office/drawing/2014/main" id="{9BDD97FA-5CA9-4C84-8FD2-CD4E5899A1A6}"/>
              </a:ext>
            </a:extLst>
          </p:cNvPr>
          <p:cNvSpPr>
            <a:spLocks noGrp="1"/>
          </p:cNvSpPr>
          <p:nvPr>
            <p:ph idx="1"/>
          </p:nvPr>
        </p:nvSpPr>
        <p:spPr>
          <a:xfrm>
            <a:off x="34567" y="0"/>
            <a:ext cx="9109433" cy="6858000"/>
          </a:xfrm>
        </p:spPr>
        <p:txBody>
          <a:bodyPr/>
          <a:lstStyle/>
          <a:p>
            <a:pPr algn="ctr"/>
            <a:r>
              <a:rPr lang="es-ES" b="1" u="sng" dirty="0">
                <a:highlight>
                  <a:srgbClr val="FFFF00"/>
                </a:highlight>
              </a:rPr>
              <a:t>V.23.</a:t>
            </a:r>
          </a:p>
          <a:p>
            <a:r>
              <a:rPr lang="es-ES" b="1" dirty="0"/>
              <a:t>Que nos den, pues, dos novillos; que escojan un novillo para ellos y lo despedacen, y lo coloquen sobre la leña, pero que no le pongan fuego debajo; </a:t>
            </a:r>
            <a:r>
              <a:rPr lang="es-ES" b="1" u="sng" dirty="0">
                <a:solidFill>
                  <a:schemeClr val="bg1"/>
                </a:solidFill>
                <a:effectLst>
                  <a:outerShdw blurRad="38100" dist="38100" dir="2700000" algn="tl">
                    <a:srgbClr val="000000">
                      <a:alpha val="43137"/>
                    </a:srgbClr>
                  </a:outerShdw>
                </a:effectLst>
                <a:highlight>
                  <a:srgbClr val="FF00FF"/>
                </a:highlight>
              </a:rPr>
              <a:t>y yo prepararé el otro novillo y lo colocaré sobre la leña, y no le pondré fuego.</a:t>
            </a:r>
            <a:r>
              <a:rPr lang="es-ES" b="1" dirty="0"/>
              <a:t> </a:t>
            </a:r>
          </a:p>
          <a:p>
            <a:pPr algn="ctr"/>
            <a:r>
              <a:rPr lang="es-ES" b="1" u="sng" dirty="0">
                <a:highlight>
                  <a:srgbClr val="FFFF00"/>
                </a:highlight>
              </a:rPr>
              <a:t>V.24.</a:t>
            </a:r>
          </a:p>
          <a:p>
            <a:r>
              <a:rPr lang="es-ES" b="1" dirty="0"/>
              <a:t>Entonces invocad el nombre de vuestro dios, y yo invocaré el nombre del SEÑOR; </a:t>
            </a:r>
            <a:r>
              <a:rPr lang="es-ES" b="1" u="sng" dirty="0">
                <a:solidFill>
                  <a:schemeClr val="bg1"/>
                </a:solidFill>
                <a:effectLst>
                  <a:outerShdw blurRad="38100" dist="38100" dir="2700000" algn="tl">
                    <a:srgbClr val="000000">
                      <a:alpha val="43137"/>
                    </a:srgbClr>
                  </a:outerShdw>
                </a:effectLst>
                <a:highlight>
                  <a:srgbClr val="0000FF"/>
                </a:highlight>
              </a:rPr>
              <a:t>y el Dios que responda por fuego, ése es Dios.</a:t>
            </a:r>
            <a:r>
              <a:rPr lang="es-ES" b="1" dirty="0"/>
              <a:t> Y todo el pueblo respondió y dijo: La idea es buena. </a:t>
            </a:r>
          </a:p>
          <a:p>
            <a:pPr algn="ctr"/>
            <a:r>
              <a:rPr lang="es-ES" b="1" u="sng" dirty="0">
                <a:highlight>
                  <a:srgbClr val="FFFF00"/>
                </a:highlight>
              </a:rPr>
              <a:t>V.25.</a:t>
            </a:r>
          </a:p>
        </p:txBody>
      </p:sp>
    </p:spTree>
    <p:extLst>
      <p:ext uri="{BB962C8B-B14F-4D97-AF65-F5344CB8AC3E}">
        <p14:creationId xmlns:p14="http://schemas.microsoft.com/office/powerpoint/2010/main" val="406537375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95502D1-F3BF-4760-872D-4EACB956E26D}"/>
              </a:ext>
            </a:extLst>
          </p:cNvPr>
          <p:cNvPicPr>
            <a:picLocks noChangeAspect="1"/>
          </p:cNvPicPr>
          <p:nvPr/>
        </p:nvPicPr>
        <p:blipFill>
          <a:blip r:embed="rId2"/>
          <a:stretch>
            <a:fillRect/>
          </a:stretch>
        </p:blipFill>
        <p:spPr>
          <a:xfrm>
            <a:off x="0" y="0"/>
            <a:ext cx="9144000" cy="6857999"/>
          </a:xfrm>
          <a:prstGeom prst="rect">
            <a:avLst/>
          </a:prstGeom>
        </p:spPr>
      </p:pic>
      <p:sp>
        <p:nvSpPr>
          <p:cNvPr id="3" name="Marcador de contenido 2">
            <a:extLst>
              <a:ext uri="{FF2B5EF4-FFF2-40B4-BE49-F238E27FC236}">
                <a16:creationId xmlns:a16="http://schemas.microsoft.com/office/drawing/2014/main" id="{9BDD97FA-5CA9-4C84-8FD2-CD4E5899A1A6}"/>
              </a:ext>
            </a:extLst>
          </p:cNvPr>
          <p:cNvSpPr>
            <a:spLocks noGrp="1"/>
          </p:cNvSpPr>
          <p:nvPr>
            <p:ph idx="1"/>
          </p:nvPr>
        </p:nvSpPr>
        <p:spPr>
          <a:xfrm>
            <a:off x="34567" y="0"/>
            <a:ext cx="9109433" cy="6858000"/>
          </a:xfrm>
        </p:spPr>
        <p:txBody>
          <a:bodyPr/>
          <a:lstStyle/>
          <a:p>
            <a:r>
              <a:rPr lang="es-ES" b="1" dirty="0"/>
              <a:t>Y Elías dijo a los profetas de Baal: </a:t>
            </a:r>
            <a:r>
              <a:rPr lang="es-ES" b="1" u="sng" dirty="0">
                <a:solidFill>
                  <a:schemeClr val="bg1"/>
                </a:solidFill>
                <a:effectLst>
                  <a:outerShdw blurRad="38100" dist="38100" dir="2700000" algn="tl">
                    <a:srgbClr val="000000">
                      <a:alpha val="43137"/>
                    </a:srgbClr>
                  </a:outerShdw>
                </a:effectLst>
                <a:highlight>
                  <a:srgbClr val="FF0000"/>
                </a:highlight>
              </a:rPr>
              <a:t>Escoged un novillo para vosotros y preparadlo primero, pues sois los más,</a:t>
            </a:r>
            <a:r>
              <a:rPr lang="es-ES" b="1" dirty="0"/>
              <a:t> e invocad el nombre de vuestro dios, pero no le pongáis fuego. </a:t>
            </a:r>
          </a:p>
          <a:p>
            <a:pPr algn="ctr"/>
            <a:r>
              <a:rPr lang="es-ES" b="1" u="sng" dirty="0">
                <a:highlight>
                  <a:srgbClr val="FFFF00"/>
                </a:highlight>
              </a:rPr>
              <a:t>V.26.</a:t>
            </a:r>
          </a:p>
          <a:p>
            <a:r>
              <a:rPr lang="es-ES" b="1" dirty="0"/>
              <a:t>Entonces tomaron el novillo que les dieron y lo prepararon, </a:t>
            </a:r>
            <a:r>
              <a:rPr lang="es-ES" b="1" u="sng" dirty="0">
                <a:solidFill>
                  <a:schemeClr val="bg1"/>
                </a:solidFill>
                <a:effectLst>
                  <a:outerShdw blurRad="38100" dist="38100" dir="2700000" algn="tl">
                    <a:srgbClr val="000000">
                      <a:alpha val="43137"/>
                    </a:srgbClr>
                  </a:outerShdw>
                </a:effectLst>
                <a:highlight>
                  <a:srgbClr val="000080"/>
                </a:highlight>
              </a:rPr>
              <a:t>e invocaron el nombre de Baal desde la mañana hasta el mediodía,</a:t>
            </a:r>
            <a:r>
              <a:rPr lang="es-ES" b="1" dirty="0"/>
              <a:t> diciendo: Oh Baal, respóndenos. Pero no hubo voz ni nadie respondió. Y danzaban alrededor del altar que habían hecho. </a:t>
            </a:r>
          </a:p>
          <a:p>
            <a:pPr algn="ctr"/>
            <a:r>
              <a:rPr lang="es-ES" b="1" u="sng" dirty="0">
                <a:highlight>
                  <a:srgbClr val="FFFF00"/>
                </a:highlight>
              </a:rPr>
              <a:t>V.27.</a:t>
            </a:r>
          </a:p>
        </p:txBody>
      </p:sp>
    </p:spTree>
    <p:extLst>
      <p:ext uri="{BB962C8B-B14F-4D97-AF65-F5344CB8AC3E}">
        <p14:creationId xmlns:p14="http://schemas.microsoft.com/office/powerpoint/2010/main" val="272224933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95502D1-F3BF-4760-872D-4EACB956E26D}"/>
              </a:ext>
            </a:extLst>
          </p:cNvPr>
          <p:cNvPicPr>
            <a:picLocks noChangeAspect="1"/>
          </p:cNvPicPr>
          <p:nvPr/>
        </p:nvPicPr>
        <p:blipFill>
          <a:blip r:embed="rId2"/>
          <a:stretch>
            <a:fillRect/>
          </a:stretch>
        </p:blipFill>
        <p:spPr>
          <a:xfrm>
            <a:off x="0" y="0"/>
            <a:ext cx="9144000" cy="6857999"/>
          </a:xfrm>
          <a:prstGeom prst="rect">
            <a:avLst/>
          </a:prstGeom>
        </p:spPr>
      </p:pic>
      <p:sp>
        <p:nvSpPr>
          <p:cNvPr id="3" name="Marcador de contenido 2">
            <a:extLst>
              <a:ext uri="{FF2B5EF4-FFF2-40B4-BE49-F238E27FC236}">
                <a16:creationId xmlns:a16="http://schemas.microsoft.com/office/drawing/2014/main" id="{9BDD97FA-5CA9-4C84-8FD2-CD4E5899A1A6}"/>
              </a:ext>
            </a:extLst>
          </p:cNvPr>
          <p:cNvSpPr>
            <a:spLocks noGrp="1"/>
          </p:cNvSpPr>
          <p:nvPr>
            <p:ph idx="1"/>
          </p:nvPr>
        </p:nvSpPr>
        <p:spPr>
          <a:xfrm>
            <a:off x="34567" y="0"/>
            <a:ext cx="9109433" cy="6858000"/>
          </a:xfrm>
        </p:spPr>
        <p:txBody>
          <a:bodyPr>
            <a:normAutofit lnSpcReduction="10000"/>
          </a:bodyPr>
          <a:lstStyle/>
          <a:p>
            <a:r>
              <a:rPr lang="es-ES" b="1" dirty="0"/>
              <a:t>Y sucedió que ya al mediodía, </a:t>
            </a:r>
            <a:r>
              <a:rPr lang="es-ES" b="1" u="sng" dirty="0">
                <a:solidFill>
                  <a:schemeClr val="bg1"/>
                </a:solidFill>
                <a:effectLst>
                  <a:outerShdw blurRad="38100" dist="38100" dir="2700000" algn="tl">
                    <a:srgbClr val="000000">
                      <a:alpha val="43137"/>
                    </a:srgbClr>
                  </a:outerShdw>
                </a:effectLst>
                <a:highlight>
                  <a:srgbClr val="008000"/>
                </a:highlight>
              </a:rPr>
              <a:t>Elías se burlaba de ellos y decía:</a:t>
            </a:r>
            <a:r>
              <a:rPr lang="es-ES" b="1" dirty="0"/>
              <a:t> Clamad en voz alta, pues es un dios; tal vez estará meditando o se habrá desviado, o estará de viaje, quizá esté dormido y habrá que despertarlo. </a:t>
            </a:r>
          </a:p>
          <a:p>
            <a:pPr algn="ctr"/>
            <a:r>
              <a:rPr lang="es-ES" b="1" u="sng" dirty="0">
                <a:highlight>
                  <a:srgbClr val="FFFF00"/>
                </a:highlight>
              </a:rPr>
              <a:t>V.28.</a:t>
            </a:r>
          </a:p>
          <a:p>
            <a:r>
              <a:rPr lang="es-ES" b="1" u="sng" dirty="0">
                <a:solidFill>
                  <a:schemeClr val="bg1"/>
                </a:solidFill>
                <a:effectLst>
                  <a:outerShdw blurRad="38100" dist="38100" dir="2700000" algn="tl">
                    <a:srgbClr val="000000">
                      <a:alpha val="43137"/>
                    </a:srgbClr>
                  </a:outerShdw>
                </a:effectLst>
                <a:highlight>
                  <a:srgbClr val="800080"/>
                </a:highlight>
              </a:rPr>
              <a:t>Y gritaban a grandes voces y se sajaban, según su costumbre,</a:t>
            </a:r>
            <a:r>
              <a:rPr lang="es-ES" b="1" dirty="0"/>
              <a:t> con espadas y lanzas hasta que la sangre chorreaba sobre ellos. </a:t>
            </a:r>
          </a:p>
          <a:p>
            <a:pPr algn="ctr"/>
            <a:r>
              <a:rPr lang="es-ES" b="1" u="sng" dirty="0">
                <a:highlight>
                  <a:srgbClr val="FFFF00"/>
                </a:highlight>
              </a:rPr>
              <a:t>V.29.</a:t>
            </a:r>
          </a:p>
          <a:p>
            <a:r>
              <a:rPr lang="es-ES" b="1" dirty="0"/>
              <a:t>Y sucedió que pasado el mediodía, se pusieron a gritar frenéticamente hasta la hora de ofrecerse el sacrificio de la tarde; </a:t>
            </a:r>
            <a:r>
              <a:rPr lang="es-ES" b="1" u="sng" dirty="0">
                <a:solidFill>
                  <a:schemeClr val="bg1"/>
                </a:solidFill>
                <a:effectLst>
                  <a:outerShdw blurRad="38100" dist="38100" dir="2700000" algn="tl">
                    <a:srgbClr val="000000">
                      <a:alpha val="43137"/>
                    </a:srgbClr>
                  </a:outerShdw>
                </a:effectLst>
                <a:highlight>
                  <a:srgbClr val="800000"/>
                </a:highlight>
              </a:rPr>
              <a:t>pero no hubo voz, ni nadie respondió ni nadie hizo caso.</a:t>
            </a:r>
            <a:r>
              <a:rPr lang="es-ES" b="1" dirty="0"/>
              <a:t> </a:t>
            </a:r>
          </a:p>
        </p:txBody>
      </p:sp>
    </p:spTree>
    <p:extLst>
      <p:ext uri="{BB962C8B-B14F-4D97-AF65-F5344CB8AC3E}">
        <p14:creationId xmlns:p14="http://schemas.microsoft.com/office/powerpoint/2010/main" val="158734708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95502D1-F3BF-4760-872D-4EACB956E26D}"/>
              </a:ext>
            </a:extLst>
          </p:cNvPr>
          <p:cNvPicPr>
            <a:picLocks noChangeAspect="1"/>
          </p:cNvPicPr>
          <p:nvPr/>
        </p:nvPicPr>
        <p:blipFill>
          <a:blip r:embed="rId2"/>
          <a:stretch>
            <a:fillRect/>
          </a:stretch>
        </p:blipFill>
        <p:spPr>
          <a:xfrm>
            <a:off x="0" y="0"/>
            <a:ext cx="9144000" cy="6857999"/>
          </a:xfrm>
          <a:prstGeom prst="rect">
            <a:avLst/>
          </a:prstGeom>
        </p:spPr>
      </p:pic>
      <p:sp>
        <p:nvSpPr>
          <p:cNvPr id="3" name="Marcador de contenido 2">
            <a:extLst>
              <a:ext uri="{FF2B5EF4-FFF2-40B4-BE49-F238E27FC236}">
                <a16:creationId xmlns:a16="http://schemas.microsoft.com/office/drawing/2014/main" id="{9BDD97FA-5CA9-4C84-8FD2-CD4E5899A1A6}"/>
              </a:ext>
            </a:extLst>
          </p:cNvPr>
          <p:cNvSpPr>
            <a:spLocks noGrp="1"/>
          </p:cNvSpPr>
          <p:nvPr>
            <p:ph idx="1"/>
          </p:nvPr>
        </p:nvSpPr>
        <p:spPr>
          <a:xfrm>
            <a:off x="34567" y="0"/>
            <a:ext cx="9109433" cy="6858000"/>
          </a:xfrm>
        </p:spPr>
        <p:txBody>
          <a:bodyPr>
            <a:normAutofit lnSpcReduction="10000"/>
          </a:bodyPr>
          <a:lstStyle/>
          <a:p>
            <a:pPr algn="ctr"/>
            <a:r>
              <a:rPr lang="es-ES" b="1" u="sng" dirty="0">
                <a:highlight>
                  <a:srgbClr val="FFFF00"/>
                </a:highlight>
              </a:rPr>
              <a:t>V.30.</a:t>
            </a:r>
          </a:p>
          <a:p>
            <a:r>
              <a:rPr lang="es-ES" b="1" dirty="0"/>
              <a:t>Entonces Elías dijo a todo el pueblo: Acercaos a mí. Y todo el pueblo se acercó a él. </a:t>
            </a:r>
            <a:r>
              <a:rPr lang="es-ES" b="1" u="sng" dirty="0">
                <a:solidFill>
                  <a:schemeClr val="bg1"/>
                </a:solidFill>
                <a:effectLst>
                  <a:outerShdw blurRad="38100" dist="38100" dir="2700000" algn="tl">
                    <a:srgbClr val="000000">
                      <a:alpha val="43137"/>
                    </a:srgbClr>
                  </a:outerShdw>
                </a:effectLst>
                <a:highlight>
                  <a:srgbClr val="808000"/>
                </a:highlight>
              </a:rPr>
              <a:t>Y reparó el altar del SEÑOR que había sido derribado.</a:t>
            </a:r>
            <a:r>
              <a:rPr lang="es-ES" b="1" dirty="0"/>
              <a:t> </a:t>
            </a:r>
          </a:p>
          <a:p>
            <a:pPr algn="ctr"/>
            <a:r>
              <a:rPr lang="es-ES" b="1" u="sng" dirty="0">
                <a:highlight>
                  <a:srgbClr val="FFFF00"/>
                </a:highlight>
              </a:rPr>
              <a:t>V.31.</a:t>
            </a:r>
          </a:p>
          <a:p>
            <a:r>
              <a:rPr lang="es-ES" b="1" dirty="0"/>
              <a:t>Elías tomó doce piedras conforme al número de las tribus de los hijos de Jacob, </a:t>
            </a:r>
            <a:r>
              <a:rPr lang="es-ES" b="1" u="sng" dirty="0">
                <a:solidFill>
                  <a:schemeClr val="bg1"/>
                </a:solidFill>
                <a:effectLst>
                  <a:outerShdw blurRad="38100" dist="38100" dir="2700000" algn="tl">
                    <a:srgbClr val="000000">
                      <a:alpha val="43137"/>
                    </a:srgbClr>
                  </a:outerShdw>
                </a:effectLst>
                <a:highlight>
                  <a:srgbClr val="000000"/>
                </a:highlight>
              </a:rPr>
              <a:t>a quien había venido la palabra del SEÑOR,</a:t>
            </a:r>
            <a:r>
              <a:rPr lang="es-ES" b="1" dirty="0"/>
              <a:t> diciendo: Israel será tu nombre. </a:t>
            </a:r>
          </a:p>
          <a:p>
            <a:r>
              <a:rPr lang="es-ES" b="1" u="sng" dirty="0">
                <a:highlight>
                  <a:srgbClr val="FFFF00"/>
                </a:highlight>
              </a:rPr>
              <a:t>V.32.</a:t>
            </a:r>
          </a:p>
          <a:p>
            <a:r>
              <a:rPr lang="es-ES" b="1" dirty="0"/>
              <a:t>Y con las piedras edificó </a:t>
            </a:r>
            <a:r>
              <a:rPr lang="es-ES" b="1" u="sng" dirty="0">
                <a:effectLst>
                  <a:outerShdw blurRad="38100" dist="38100" dir="2700000" algn="tl">
                    <a:srgbClr val="000000">
                      <a:alpha val="43137"/>
                    </a:srgbClr>
                  </a:outerShdw>
                </a:effectLst>
                <a:highlight>
                  <a:srgbClr val="00FF00"/>
                </a:highlight>
              </a:rPr>
              <a:t>un altar en el nombre del SEÑOR</a:t>
            </a:r>
            <a:r>
              <a:rPr lang="es-ES" b="1" u="sng" dirty="0">
                <a:solidFill>
                  <a:srgbClr val="00B050"/>
                </a:solidFill>
              </a:rPr>
              <a:t>,</a:t>
            </a:r>
            <a:r>
              <a:rPr lang="es-ES" b="1" dirty="0"/>
              <a:t> e hizo una zanja alrededor del altar, suficientemente grande para contener dos medidas de semilla. </a:t>
            </a:r>
          </a:p>
        </p:txBody>
      </p:sp>
      <p:sp>
        <p:nvSpPr>
          <p:cNvPr id="2" name="Rectángulo: esquinas redondeadas 1">
            <a:extLst>
              <a:ext uri="{FF2B5EF4-FFF2-40B4-BE49-F238E27FC236}">
                <a16:creationId xmlns:a16="http://schemas.microsoft.com/office/drawing/2014/main" id="{9286974C-FFA9-43CC-8E6B-7CAA2867D94A}"/>
              </a:ext>
            </a:extLst>
          </p:cNvPr>
          <p:cNvSpPr/>
          <p:nvPr/>
        </p:nvSpPr>
        <p:spPr>
          <a:xfrm>
            <a:off x="2843808" y="3933055"/>
            <a:ext cx="3888432" cy="864096"/>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t>AUTORIDAD DE DIOS NO POR ELIAS, SINO POR DIOS.</a:t>
            </a:r>
          </a:p>
        </p:txBody>
      </p:sp>
      <p:sp>
        <p:nvSpPr>
          <p:cNvPr id="5" name="Flecha: curvada hacia arriba 4">
            <a:extLst>
              <a:ext uri="{FF2B5EF4-FFF2-40B4-BE49-F238E27FC236}">
                <a16:creationId xmlns:a16="http://schemas.microsoft.com/office/drawing/2014/main" id="{16289FC2-0E27-4EE8-BC11-AB2FF869B11C}"/>
              </a:ext>
            </a:extLst>
          </p:cNvPr>
          <p:cNvSpPr/>
          <p:nvPr/>
        </p:nvSpPr>
        <p:spPr>
          <a:xfrm rot="12311733">
            <a:off x="6881469" y="4071103"/>
            <a:ext cx="1697013" cy="588001"/>
          </a:xfrm>
          <a:prstGeom prst="curved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Tree>
    <p:extLst>
      <p:ext uri="{BB962C8B-B14F-4D97-AF65-F5344CB8AC3E}">
        <p14:creationId xmlns:p14="http://schemas.microsoft.com/office/powerpoint/2010/main" val="182926917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6"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wipe(down)">
                                      <p:cBhvr>
                                        <p:cTn id="37" dur="580">
                                          <p:stCondLst>
                                            <p:cond delay="0"/>
                                          </p:stCondLst>
                                        </p:cTn>
                                        <p:tgtEl>
                                          <p:spTgt spid="5"/>
                                        </p:tgtEl>
                                      </p:cBhvr>
                                    </p:animEffect>
                                    <p:anim calcmode="lin" valueType="num">
                                      <p:cBhvr>
                                        <p:cTn id="3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43" dur="26">
                                          <p:stCondLst>
                                            <p:cond delay="650"/>
                                          </p:stCondLst>
                                        </p:cTn>
                                        <p:tgtEl>
                                          <p:spTgt spid="5"/>
                                        </p:tgtEl>
                                      </p:cBhvr>
                                      <p:to x="100000" y="60000"/>
                                    </p:animScale>
                                    <p:animScale>
                                      <p:cBhvr>
                                        <p:cTn id="44" dur="166" decel="50000">
                                          <p:stCondLst>
                                            <p:cond delay="676"/>
                                          </p:stCondLst>
                                        </p:cTn>
                                        <p:tgtEl>
                                          <p:spTgt spid="5"/>
                                        </p:tgtEl>
                                      </p:cBhvr>
                                      <p:to x="100000" y="100000"/>
                                    </p:animScale>
                                    <p:animScale>
                                      <p:cBhvr>
                                        <p:cTn id="45" dur="26">
                                          <p:stCondLst>
                                            <p:cond delay="1312"/>
                                          </p:stCondLst>
                                        </p:cTn>
                                        <p:tgtEl>
                                          <p:spTgt spid="5"/>
                                        </p:tgtEl>
                                      </p:cBhvr>
                                      <p:to x="100000" y="80000"/>
                                    </p:animScale>
                                    <p:animScale>
                                      <p:cBhvr>
                                        <p:cTn id="46" dur="166" decel="50000">
                                          <p:stCondLst>
                                            <p:cond delay="1338"/>
                                          </p:stCondLst>
                                        </p:cTn>
                                        <p:tgtEl>
                                          <p:spTgt spid="5"/>
                                        </p:tgtEl>
                                      </p:cBhvr>
                                      <p:to x="100000" y="100000"/>
                                    </p:animScale>
                                    <p:animScale>
                                      <p:cBhvr>
                                        <p:cTn id="47" dur="26">
                                          <p:stCondLst>
                                            <p:cond delay="1642"/>
                                          </p:stCondLst>
                                        </p:cTn>
                                        <p:tgtEl>
                                          <p:spTgt spid="5"/>
                                        </p:tgtEl>
                                      </p:cBhvr>
                                      <p:to x="100000" y="90000"/>
                                    </p:animScale>
                                    <p:animScale>
                                      <p:cBhvr>
                                        <p:cTn id="48" dur="166" decel="50000">
                                          <p:stCondLst>
                                            <p:cond delay="1668"/>
                                          </p:stCondLst>
                                        </p:cTn>
                                        <p:tgtEl>
                                          <p:spTgt spid="5"/>
                                        </p:tgtEl>
                                      </p:cBhvr>
                                      <p:to x="100000" y="100000"/>
                                    </p:animScale>
                                    <p:animScale>
                                      <p:cBhvr>
                                        <p:cTn id="49" dur="26">
                                          <p:stCondLst>
                                            <p:cond delay="1808"/>
                                          </p:stCondLst>
                                        </p:cTn>
                                        <p:tgtEl>
                                          <p:spTgt spid="5"/>
                                        </p:tgtEl>
                                      </p:cBhvr>
                                      <p:to x="100000" y="95000"/>
                                    </p:animScale>
                                    <p:animScale>
                                      <p:cBhvr>
                                        <p:cTn id="50" dur="166" decel="50000">
                                          <p:stCondLst>
                                            <p:cond delay="1834"/>
                                          </p:stCondLst>
                                        </p:cTn>
                                        <p:tgtEl>
                                          <p:spTgt spid="5"/>
                                        </p:tgtEl>
                                      </p:cBhvr>
                                      <p:to x="100000" y="100000"/>
                                    </p:animScale>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2"/>
                                        </p:tgtEl>
                                        <p:attrNameLst>
                                          <p:attrName>style.visibility</p:attrName>
                                        </p:attrNameLst>
                                      </p:cBhvr>
                                      <p:to>
                                        <p:strVal val="visible"/>
                                      </p:to>
                                    </p:set>
                                    <p:anim calcmode="lin" valueType="num">
                                      <p:cBhvr>
                                        <p:cTn id="55" dur="500" fill="hold"/>
                                        <p:tgtEl>
                                          <p:spTgt spid="2"/>
                                        </p:tgtEl>
                                        <p:attrNameLst>
                                          <p:attrName>ppt_w</p:attrName>
                                        </p:attrNameLst>
                                      </p:cBhvr>
                                      <p:tavLst>
                                        <p:tav tm="0">
                                          <p:val>
                                            <p:fltVal val="0"/>
                                          </p:val>
                                        </p:tav>
                                        <p:tav tm="100000">
                                          <p:val>
                                            <p:strVal val="#ppt_w"/>
                                          </p:val>
                                        </p:tav>
                                      </p:tavLst>
                                    </p:anim>
                                    <p:anim calcmode="lin" valueType="num">
                                      <p:cBhvr>
                                        <p:cTn id="56" dur="500" fill="hold"/>
                                        <p:tgtEl>
                                          <p:spTgt spid="2"/>
                                        </p:tgtEl>
                                        <p:attrNameLst>
                                          <p:attrName>ppt_h</p:attrName>
                                        </p:attrNameLst>
                                      </p:cBhvr>
                                      <p:tavLst>
                                        <p:tav tm="0">
                                          <p:val>
                                            <p:fltVal val="0"/>
                                          </p:val>
                                        </p:tav>
                                        <p:tav tm="100000">
                                          <p:val>
                                            <p:strVal val="#ppt_h"/>
                                          </p:val>
                                        </p:tav>
                                      </p:tavLst>
                                    </p:anim>
                                    <p:animEffect transition="in" filter="fade">
                                      <p:cBhvr>
                                        <p:cTn id="5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animBg="1"/>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95502D1-F3BF-4760-872D-4EACB956E26D}"/>
              </a:ext>
            </a:extLst>
          </p:cNvPr>
          <p:cNvPicPr>
            <a:picLocks noChangeAspect="1"/>
          </p:cNvPicPr>
          <p:nvPr/>
        </p:nvPicPr>
        <p:blipFill>
          <a:blip r:embed="rId2"/>
          <a:stretch>
            <a:fillRect/>
          </a:stretch>
        </p:blipFill>
        <p:spPr>
          <a:xfrm>
            <a:off x="0" y="0"/>
            <a:ext cx="9144000" cy="6857999"/>
          </a:xfrm>
          <a:prstGeom prst="rect">
            <a:avLst/>
          </a:prstGeom>
        </p:spPr>
      </p:pic>
      <p:sp>
        <p:nvSpPr>
          <p:cNvPr id="3" name="Marcador de contenido 2">
            <a:extLst>
              <a:ext uri="{FF2B5EF4-FFF2-40B4-BE49-F238E27FC236}">
                <a16:creationId xmlns:a16="http://schemas.microsoft.com/office/drawing/2014/main" id="{9BDD97FA-5CA9-4C84-8FD2-CD4E5899A1A6}"/>
              </a:ext>
            </a:extLst>
          </p:cNvPr>
          <p:cNvSpPr>
            <a:spLocks noGrp="1"/>
          </p:cNvSpPr>
          <p:nvPr>
            <p:ph idx="1"/>
          </p:nvPr>
        </p:nvSpPr>
        <p:spPr>
          <a:xfrm>
            <a:off x="34567" y="0"/>
            <a:ext cx="9109433" cy="6858000"/>
          </a:xfrm>
        </p:spPr>
        <p:txBody>
          <a:bodyPr/>
          <a:lstStyle/>
          <a:p>
            <a:pPr algn="ctr"/>
            <a:r>
              <a:rPr lang="es-ES" b="1" u="sng" dirty="0">
                <a:highlight>
                  <a:srgbClr val="FFFF00"/>
                </a:highlight>
              </a:rPr>
              <a:t>V.33.</a:t>
            </a:r>
          </a:p>
          <a:p>
            <a:r>
              <a:rPr lang="es-ES" b="1" dirty="0"/>
              <a:t>Dispuso después la leña, </a:t>
            </a:r>
            <a:r>
              <a:rPr lang="es-ES" b="1" u="sng" dirty="0">
                <a:effectLst>
                  <a:outerShdw blurRad="38100" dist="38100" dir="2700000" algn="tl">
                    <a:srgbClr val="000000">
                      <a:alpha val="43137"/>
                    </a:srgbClr>
                  </a:outerShdw>
                </a:effectLst>
                <a:highlight>
                  <a:srgbClr val="00FFFF"/>
                </a:highlight>
              </a:rPr>
              <a:t>cortó el novillo en pedazos y lo colocó sobre la leña.</a:t>
            </a:r>
            <a:r>
              <a:rPr lang="es-ES" b="1" dirty="0"/>
              <a:t> </a:t>
            </a:r>
          </a:p>
          <a:p>
            <a:pPr algn="ctr"/>
            <a:r>
              <a:rPr lang="es-ES" b="1" u="sng" dirty="0">
                <a:highlight>
                  <a:srgbClr val="FFFF00"/>
                </a:highlight>
              </a:rPr>
              <a:t>V.34.  </a:t>
            </a:r>
          </a:p>
          <a:p>
            <a:r>
              <a:rPr lang="es-ES" b="1" dirty="0"/>
              <a:t>Y dijo: Llenad cuatro cántaros de agua y derramadla sobre el holocausto y sobre la leña. Después dijo: Hacedlo por segunda vez; y lo hicieron por segunda vez. Y añadió: Hacedlo por tercera vez; y lo hicieron por tercera vez. </a:t>
            </a:r>
          </a:p>
          <a:p>
            <a:pPr algn="ctr"/>
            <a:r>
              <a:rPr lang="es-ES" b="1" u="sng" dirty="0">
                <a:highlight>
                  <a:srgbClr val="FFFF00"/>
                </a:highlight>
              </a:rPr>
              <a:t>V.35.  </a:t>
            </a:r>
          </a:p>
          <a:p>
            <a:r>
              <a:rPr lang="es-ES" b="1" dirty="0"/>
              <a:t>El agua corría alrededor del altar, </a:t>
            </a:r>
            <a:r>
              <a:rPr lang="es-ES" b="1" u="sng" dirty="0">
                <a:solidFill>
                  <a:schemeClr val="bg1"/>
                </a:solidFill>
                <a:effectLst>
                  <a:outerShdw blurRad="38100" dist="38100" dir="2700000" algn="tl">
                    <a:srgbClr val="000000">
                      <a:alpha val="43137"/>
                    </a:srgbClr>
                  </a:outerShdw>
                </a:effectLst>
                <a:highlight>
                  <a:srgbClr val="FF00FF"/>
                </a:highlight>
              </a:rPr>
              <a:t>y también llenó la zanja de agua.</a:t>
            </a:r>
            <a:r>
              <a:rPr lang="es-ES" b="1" dirty="0"/>
              <a:t> </a:t>
            </a:r>
          </a:p>
          <a:p>
            <a:endParaRPr lang="es-ES" b="1" dirty="0"/>
          </a:p>
        </p:txBody>
      </p:sp>
      <p:sp>
        <p:nvSpPr>
          <p:cNvPr id="2" name="Marco 1">
            <a:extLst>
              <a:ext uri="{FF2B5EF4-FFF2-40B4-BE49-F238E27FC236}">
                <a16:creationId xmlns:a16="http://schemas.microsoft.com/office/drawing/2014/main" id="{2A15B176-BD77-4DD9-AE5C-313EBCD3E178}"/>
              </a:ext>
            </a:extLst>
          </p:cNvPr>
          <p:cNvSpPr/>
          <p:nvPr/>
        </p:nvSpPr>
        <p:spPr>
          <a:xfrm>
            <a:off x="2771800" y="3284984"/>
            <a:ext cx="4392488" cy="432048"/>
          </a:xfrm>
          <a:prstGeom prst="fram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5" name="Marco 4">
            <a:extLst>
              <a:ext uri="{FF2B5EF4-FFF2-40B4-BE49-F238E27FC236}">
                <a16:creationId xmlns:a16="http://schemas.microsoft.com/office/drawing/2014/main" id="{1434E164-5C45-4F96-B516-33AFAE626BA9}"/>
              </a:ext>
            </a:extLst>
          </p:cNvPr>
          <p:cNvSpPr/>
          <p:nvPr/>
        </p:nvSpPr>
        <p:spPr>
          <a:xfrm>
            <a:off x="395536" y="3717032"/>
            <a:ext cx="4392488" cy="576064"/>
          </a:xfrm>
          <a:prstGeom prst="fram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6" name="Marco 5">
            <a:extLst>
              <a:ext uri="{FF2B5EF4-FFF2-40B4-BE49-F238E27FC236}">
                <a16:creationId xmlns:a16="http://schemas.microsoft.com/office/drawing/2014/main" id="{6434F6C7-A3F1-4ABD-B679-84B8A19E7A5D}"/>
              </a:ext>
            </a:extLst>
          </p:cNvPr>
          <p:cNvSpPr/>
          <p:nvPr/>
        </p:nvSpPr>
        <p:spPr>
          <a:xfrm>
            <a:off x="251520" y="4293096"/>
            <a:ext cx="7200800" cy="432048"/>
          </a:xfrm>
          <a:prstGeom prst="fram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Tree>
    <p:extLst>
      <p:ext uri="{BB962C8B-B14F-4D97-AF65-F5344CB8AC3E}">
        <p14:creationId xmlns:p14="http://schemas.microsoft.com/office/powerpoint/2010/main" val="25487487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500" fill="hold"/>
                                        <p:tgtEl>
                                          <p:spTgt spid="2"/>
                                        </p:tgtEl>
                                        <p:attrNameLst>
                                          <p:attrName>ppt_w</p:attrName>
                                        </p:attrNameLst>
                                      </p:cBhvr>
                                      <p:tavLst>
                                        <p:tav tm="0">
                                          <p:val>
                                            <p:fltVal val="0"/>
                                          </p:val>
                                        </p:tav>
                                        <p:tav tm="100000">
                                          <p:val>
                                            <p:strVal val="#ppt_w"/>
                                          </p:val>
                                        </p:tav>
                                      </p:tavLst>
                                    </p:anim>
                                    <p:anim calcmode="lin" valueType="num">
                                      <p:cBhvr>
                                        <p:cTn id="28" dur="500" fill="hold"/>
                                        <p:tgtEl>
                                          <p:spTgt spid="2"/>
                                        </p:tgtEl>
                                        <p:attrNameLst>
                                          <p:attrName>ppt_h</p:attrName>
                                        </p:attrNameLst>
                                      </p:cBhvr>
                                      <p:tavLst>
                                        <p:tav tm="0">
                                          <p:val>
                                            <p:fltVal val="0"/>
                                          </p:val>
                                        </p:tav>
                                        <p:tav tm="100000">
                                          <p:val>
                                            <p:strVal val="#ppt_h"/>
                                          </p:val>
                                        </p:tav>
                                      </p:tavLst>
                                    </p:anim>
                                    <p:animEffect transition="in" filter="fade">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p:cTn id="34" dur="500" fill="hold"/>
                                        <p:tgtEl>
                                          <p:spTgt spid="5"/>
                                        </p:tgtEl>
                                        <p:attrNameLst>
                                          <p:attrName>ppt_w</p:attrName>
                                        </p:attrNameLst>
                                      </p:cBhvr>
                                      <p:tavLst>
                                        <p:tav tm="0">
                                          <p:val>
                                            <p:fltVal val="0"/>
                                          </p:val>
                                        </p:tav>
                                        <p:tav tm="100000">
                                          <p:val>
                                            <p:strVal val="#ppt_w"/>
                                          </p:val>
                                        </p:tav>
                                      </p:tavLst>
                                    </p:anim>
                                    <p:anim calcmode="lin" valueType="num">
                                      <p:cBhvr>
                                        <p:cTn id="35" dur="500" fill="hold"/>
                                        <p:tgtEl>
                                          <p:spTgt spid="5"/>
                                        </p:tgtEl>
                                        <p:attrNameLst>
                                          <p:attrName>ppt_h</p:attrName>
                                        </p:attrNameLst>
                                      </p:cBhvr>
                                      <p:tavLst>
                                        <p:tav tm="0">
                                          <p:val>
                                            <p:fltVal val="0"/>
                                          </p:val>
                                        </p:tav>
                                        <p:tav tm="100000">
                                          <p:val>
                                            <p:strVal val="#ppt_h"/>
                                          </p:val>
                                        </p:tav>
                                      </p:tavLst>
                                    </p:anim>
                                    <p:animEffect transition="in" filter="fade">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p:cTn id="41" dur="500" fill="hold"/>
                                        <p:tgtEl>
                                          <p:spTgt spid="6"/>
                                        </p:tgtEl>
                                        <p:attrNameLst>
                                          <p:attrName>ppt_w</p:attrName>
                                        </p:attrNameLst>
                                      </p:cBhvr>
                                      <p:tavLst>
                                        <p:tav tm="0">
                                          <p:val>
                                            <p:fltVal val="0"/>
                                          </p:val>
                                        </p:tav>
                                        <p:tav tm="100000">
                                          <p:val>
                                            <p:strVal val="#ppt_w"/>
                                          </p:val>
                                        </p:tav>
                                      </p:tavLst>
                                    </p:anim>
                                    <p:anim calcmode="lin" valueType="num">
                                      <p:cBhvr>
                                        <p:cTn id="42" dur="500" fill="hold"/>
                                        <p:tgtEl>
                                          <p:spTgt spid="6"/>
                                        </p:tgtEl>
                                        <p:attrNameLst>
                                          <p:attrName>ppt_h</p:attrName>
                                        </p:attrNameLst>
                                      </p:cBhvr>
                                      <p:tavLst>
                                        <p:tav tm="0">
                                          <p:val>
                                            <p:fltVal val="0"/>
                                          </p:val>
                                        </p:tav>
                                        <p:tav tm="100000">
                                          <p:val>
                                            <p:strVal val="#ppt_h"/>
                                          </p:val>
                                        </p:tav>
                                      </p:tavLst>
                                    </p:anim>
                                    <p:animEffect transition="in" filter="fade">
                                      <p:cBhvr>
                                        <p:cTn id="43" dur="500"/>
                                        <p:tgtEl>
                                          <p:spTgt spid="6"/>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3">
                                            <p:txEl>
                                              <p:pRg st="4" end="4"/>
                                            </p:txEl>
                                          </p:spTgt>
                                        </p:tgtEl>
                                        <p:attrNameLst>
                                          <p:attrName>style.visibility</p:attrName>
                                        </p:attrNameLst>
                                      </p:cBhvr>
                                      <p:to>
                                        <p:strVal val="visible"/>
                                      </p:to>
                                    </p:set>
                                    <p:animEffect transition="in" filter="barn(inVertical)">
                                      <p:cBhvr>
                                        <p:cTn id="48" dur="500"/>
                                        <p:tgtEl>
                                          <p:spTgt spid="3">
                                            <p:txEl>
                                              <p:pRg st="4" end="4"/>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3">
                                            <p:txEl>
                                              <p:pRg st="5" end="5"/>
                                            </p:txEl>
                                          </p:spTgt>
                                        </p:tgtEl>
                                        <p:attrNameLst>
                                          <p:attrName>style.visibility</p:attrName>
                                        </p:attrNameLst>
                                      </p:cBhvr>
                                      <p:to>
                                        <p:strVal val="visible"/>
                                      </p:to>
                                    </p:set>
                                    <p:animEffect transition="in" filter="barn(inVertical)">
                                      <p:cBhvr>
                                        <p:cTn id="53"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animBg="1"/>
      <p:bldP spid="5"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MARIO MORENO\Desktop\560_example.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2 Marcador de contenido"/>
          <p:cNvSpPr>
            <a:spLocks noGrp="1"/>
          </p:cNvSpPr>
          <p:nvPr>
            <p:ph idx="1"/>
          </p:nvPr>
        </p:nvSpPr>
        <p:spPr>
          <a:xfrm>
            <a:off x="0" y="1"/>
            <a:ext cx="9144000" cy="4941167"/>
          </a:xfrm>
        </p:spPr>
        <p:txBody>
          <a:bodyPr>
            <a:normAutofit fontScale="92500"/>
          </a:bodyPr>
          <a:lstStyle/>
          <a:p>
            <a:pPr lvl="0" algn="just"/>
            <a:r>
              <a:rPr lang="es-ES" b="1" u="sng" dirty="0">
                <a:highlight>
                  <a:srgbClr val="FFFF00"/>
                </a:highlight>
              </a:rPr>
              <a:t>Pasar por debajo de una escalera.</a:t>
            </a:r>
            <a:r>
              <a:rPr lang="es-ES" dirty="0"/>
              <a:t> </a:t>
            </a:r>
            <a:r>
              <a:rPr lang="es-ES" b="1" dirty="0"/>
              <a:t>Esta y otras supersticiones asociadas a las escaleras están relacionadas con el miedo al patíbulo.</a:t>
            </a:r>
          </a:p>
          <a:p>
            <a:pPr lvl="0" algn="just"/>
            <a:r>
              <a:rPr lang="es-ES" b="1" dirty="0"/>
              <a:t>Antiguamente, debido a la gran altura que éste solía tener, había que usar una escalera de mano para colocar la soga en la posición correcta, así como para retirar después el cadáver del condenado. </a:t>
            </a:r>
          </a:p>
          <a:p>
            <a:pPr lvl="0" algn="just"/>
            <a:r>
              <a:rPr lang="es-ES" b="1" dirty="0"/>
              <a:t>Cualquiera que pasara por debajo de la escalera corría el peligro de encontrarse con el muerto. De ahí viene la superstición. </a:t>
            </a:r>
            <a:endParaRPr lang="es-NI" b="1" dirty="0"/>
          </a:p>
          <a:p>
            <a:endParaRPr lang="es-NI" dirty="0"/>
          </a:p>
        </p:txBody>
      </p:sp>
      <p:pic>
        <p:nvPicPr>
          <p:cNvPr id="4098" name="Picture 2" descr="C:\Users\MARIO MORENO\Desktop\Señales\Supersticiones\supersticiones-864x400_c.jpg"/>
          <p:cNvPicPr>
            <a:picLocks noChangeAspect="1" noChangeArrowheads="1"/>
          </p:cNvPicPr>
          <p:nvPr/>
        </p:nvPicPr>
        <p:blipFill>
          <a:blip r:embed="rId3" cstate="print"/>
          <a:srcRect/>
          <a:stretch>
            <a:fillRect/>
          </a:stretch>
        </p:blipFill>
        <p:spPr bwMode="auto">
          <a:xfrm>
            <a:off x="0" y="4941168"/>
            <a:ext cx="9144000" cy="1916832"/>
          </a:xfrm>
          <a:prstGeom prst="rect">
            <a:avLst/>
          </a:prstGeom>
          <a:noFill/>
        </p:spPr>
      </p:pic>
      <p:sp>
        <p:nvSpPr>
          <p:cNvPr id="5" name="4 Flecha abajo"/>
          <p:cNvSpPr/>
          <p:nvPr/>
        </p:nvSpPr>
        <p:spPr>
          <a:xfrm>
            <a:off x="5868144" y="4431726"/>
            <a:ext cx="720080" cy="432048"/>
          </a:xfrm>
          <a:prstGeom prst="down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NI"/>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80">
                                          <p:stCondLst>
                                            <p:cond delay="0"/>
                                          </p:stCondLst>
                                        </p:cTn>
                                        <p:tgtEl>
                                          <p:spTgt spid="5"/>
                                        </p:tgtEl>
                                      </p:cBhvr>
                                    </p:animEffect>
                                    <p:anim calcmode="lin" valueType="num">
                                      <p:cBhvr>
                                        <p:cTn id="23"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8" dur="26">
                                          <p:stCondLst>
                                            <p:cond delay="650"/>
                                          </p:stCondLst>
                                        </p:cTn>
                                        <p:tgtEl>
                                          <p:spTgt spid="5"/>
                                        </p:tgtEl>
                                      </p:cBhvr>
                                      <p:to x="100000" y="60000"/>
                                    </p:animScale>
                                    <p:animScale>
                                      <p:cBhvr>
                                        <p:cTn id="29" dur="166" decel="50000">
                                          <p:stCondLst>
                                            <p:cond delay="676"/>
                                          </p:stCondLst>
                                        </p:cTn>
                                        <p:tgtEl>
                                          <p:spTgt spid="5"/>
                                        </p:tgtEl>
                                      </p:cBhvr>
                                      <p:to x="100000" y="100000"/>
                                    </p:animScale>
                                    <p:animScale>
                                      <p:cBhvr>
                                        <p:cTn id="30" dur="26">
                                          <p:stCondLst>
                                            <p:cond delay="1312"/>
                                          </p:stCondLst>
                                        </p:cTn>
                                        <p:tgtEl>
                                          <p:spTgt spid="5"/>
                                        </p:tgtEl>
                                      </p:cBhvr>
                                      <p:to x="100000" y="80000"/>
                                    </p:animScale>
                                    <p:animScale>
                                      <p:cBhvr>
                                        <p:cTn id="31" dur="166" decel="50000">
                                          <p:stCondLst>
                                            <p:cond delay="1338"/>
                                          </p:stCondLst>
                                        </p:cTn>
                                        <p:tgtEl>
                                          <p:spTgt spid="5"/>
                                        </p:tgtEl>
                                      </p:cBhvr>
                                      <p:to x="100000" y="100000"/>
                                    </p:animScale>
                                    <p:animScale>
                                      <p:cBhvr>
                                        <p:cTn id="32" dur="26">
                                          <p:stCondLst>
                                            <p:cond delay="1642"/>
                                          </p:stCondLst>
                                        </p:cTn>
                                        <p:tgtEl>
                                          <p:spTgt spid="5"/>
                                        </p:tgtEl>
                                      </p:cBhvr>
                                      <p:to x="100000" y="90000"/>
                                    </p:animScale>
                                    <p:animScale>
                                      <p:cBhvr>
                                        <p:cTn id="33" dur="166" decel="50000">
                                          <p:stCondLst>
                                            <p:cond delay="1668"/>
                                          </p:stCondLst>
                                        </p:cTn>
                                        <p:tgtEl>
                                          <p:spTgt spid="5"/>
                                        </p:tgtEl>
                                      </p:cBhvr>
                                      <p:to x="100000" y="100000"/>
                                    </p:animScale>
                                    <p:animScale>
                                      <p:cBhvr>
                                        <p:cTn id="34" dur="26">
                                          <p:stCondLst>
                                            <p:cond delay="1808"/>
                                          </p:stCondLst>
                                        </p:cTn>
                                        <p:tgtEl>
                                          <p:spTgt spid="5"/>
                                        </p:tgtEl>
                                      </p:cBhvr>
                                      <p:to x="100000" y="95000"/>
                                    </p:animScale>
                                    <p:animScale>
                                      <p:cBhvr>
                                        <p:cTn id="35" dur="166" decel="50000">
                                          <p:stCondLst>
                                            <p:cond delay="1834"/>
                                          </p:stCondLst>
                                        </p:cTn>
                                        <p:tgtEl>
                                          <p:spTgt spid="5"/>
                                        </p:tgtEl>
                                      </p:cBhvr>
                                      <p:to x="100000" y="100000"/>
                                    </p:animScale>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4098"/>
                                        </p:tgtEl>
                                        <p:attrNameLst>
                                          <p:attrName>style.visibility</p:attrName>
                                        </p:attrNameLst>
                                      </p:cBhvr>
                                      <p:to>
                                        <p:strVal val="visible"/>
                                      </p:to>
                                    </p:set>
                                    <p:anim calcmode="lin" valueType="num">
                                      <p:cBhvr>
                                        <p:cTn id="40" dur="500" fill="hold"/>
                                        <p:tgtEl>
                                          <p:spTgt spid="4098"/>
                                        </p:tgtEl>
                                        <p:attrNameLst>
                                          <p:attrName>ppt_w</p:attrName>
                                        </p:attrNameLst>
                                      </p:cBhvr>
                                      <p:tavLst>
                                        <p:tav tm="0">
                                          <p:val>
                                            <p:fltVal val="0"/>
                                          </p:val>
                                        </p:tav>
                                        <p:tav tm="100000">
                                          <p:val>
                                            <p:strVal val="#ppt_w"/>
                                          </p:val>
                                        </p:tav>
                                      </p:tavLst>
                                    </p:anim>
                                    <p:anim calcmode="lin" valueType="num">
                                      <p:cBhvr>
                                        <p:cTn id="41" dur="500" fill="hold"/>
                                        <p:tgtEl>
                                          <p:spTgt spid="4098"/>
                                        </p:tgtEl>
                                        <p:attrNameLst>
                                          <p:attrName>ppt_h</p:attrName>
                                        </p:attrNameLst>
                                      </p:cBhvr>
                                      <p:tavLst>
                                        <p:tav tm="0">
                                          <p:val>
                                            <p:fltVal val="0"/>
                                          </p:val>
                                        </p:tav>
                                        <p:tav tm="100000">
                                          <p:val>
                                            <p:strVal val="#ppt_h"/>
                                          </p:val>
                                        </p:tav>
                                      </p:tavLst>
                                    </p:anim>
                                    <p:animEffect transition="in" filter="fade">
                                      <p:cBhvr>
                                        <p:cTn id="42"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95502D1-F3BF-4760-872D-4EACB956E26D}"/>
              </a:ext>
            </a:extLst>
          </p:cNvPr>
          <p:cNvPicPr>
            <a:picLocks noChangeAspect="1"/>
          </p:cNvPicPr>
          <p:nvPr/>
        </p:nvPicPr>
        <p:blipFill>
          <a:blip r:embed="rId2"/>
          <a:stretch>
            <a:fillRect/>
          </a:stretch>
        </p:blipFill>
        <p:spPr>
          <a:xfrm>
            <a:off x="0" y="0"/>
            <a:ext cx="9144000" cy="6857999"/>
          </a:xfrm>
          <a:prstGeom prst="rect">
            <a:avLst/>
          </a:prstGeom>
        </p:spPr>
      </p:pic>
      <p:sp>
        <p:nvSpPr>
          <p:cNvPr id="3" name="Marcador de contenido 2">
            <a:extLst>
              <a:ext uri="{FF2B5EF4-FFF2-40B4-BE49-F238E27FC236}">
                <a16:creationId xmlns:a16="http://schemas.microsoft.com/office/drawing/2014/main" id="{9BDD97FA-5CA9-4C84-8FD2-CD4E5899A1A6}"/>
              </a:ext>
            </a:extLst>
          </p:cNvPr>
          <p:cNvSpPr>
            <a:spLocks noGrp="1"/>
          </p:cNvSpPr>
          <p:nvPr>
            <p:ph idx="1"/>
          </p:nvPr>
        </p:nvSpPr>
        <p:spPr>
          <a:xfrm>
            <a:off x="34567" y="0"/>
            <a:ext cx="9109433" cy="6858000"/>
          </a:xfrm>
        </p:spPr>
        <p:txBody>
          <a:bodyPr>
            <a:normAutofit fontScale="92500" lnSpcReduction="10000"/>
          </a:bodyPr>
          <a:lstStyle/>
          <a:p>
            <a:pPr algn="ctr"/>
            <a:r>
              <a:rPr lang="es-ES" b="1" u="sng" dirty="0">
                <a:highlight>
                  <a:srgbClr val="FFFF00"/>
                </a:highlight>
              </a:rPr>
              <a:t>V.36.</a:t>
            </a:r>
          </a:p>
          <a:p>
            <a:r>
              <a:rPr lang="es-ES" b="1" dirty="0"/>
              <a:t>Y sucedió que a la hora de ofrecerse el sacrificio de la tarde , el profeta Elías se acercó y dijo: Oh SEÑOR, Dios de Abraham, de Isaac y de Israel, que se sepa hoy que tú eres Dios en Israel, que yo soy tu siervo y que </a:t>
            </a:r>
            <a:r>
              <a:rPr lang="es-ES" b="1" u="sng" dirty="0">
                <a:solidFill>
                  <a:schemeClr val="bg1"/>
                </a:solidFill>
                <a:effectLst>
                  <a:outerShdw blurRad="38100" dist="38100" dir="2700000" algn="tl">
                    <a:srgbClr val="000000">
                      <a:alpha val="43137"/>
                    </a:srgbClr>
                  </a:outerShdw>
                </a:effectLst>
                <a:highlight>
                  <a:srgbClr val="0000FF"/>
                </a:highlight>
              </a:rPr>
              <a:t>he hecho todas estas cosas por palabra tuya.</a:t>
            </a:r>
            <a:r>
              <a:rPr lang="es-ES" b="1" dirty="0"/>
              <a:t> </a:t>
            </a:r>
          </a:p>
          <a:p>
            <a:pPr algn="ctr"/>
            <a:r>
              <a:rPr lang="es-ES" b="1" u="sng" dirty="0">
                <a:highlight>
                  <a:srgbClr val="FFFF00"/>
                </a:highlight>
              </a:rPr>
              <a:t>V.37.</a:t>
            </a:r>
          </a:p>
          <a:p>
            <a:r>
              <a:rPr lang="es-ES" b="1" dirty="0"/>
              <a:t>Respóndeme, oh SEÑOR, respóndeme, para que este pueblo sepa que tú, oh SEÑOR, </a:t>
            </a:r>
            <a:r>
              <a:rPr lang="es-ES" b="1" u="sng" dirty="0">
                <a:solidFill>
                  <a:schemeClr val="bg1"/>
                </a:solidFill>
                <a:effectLst>
                  <a:outerShdw blurRad="38100" dist="38100" dir="2700000" algn="tl">
                    <a:srgbClr val="000000">
                      <a:alpha val="43137"/>
                    </a:srgbClr>
                  </a:outerShdw>
                </a:effectLst>
                <a:highlight>
                  <a:srgbClr val="FF0000"/>
                </a:highlight>
              </a:rPr>
              <a:t>eres Dios, y que has hecho volver sus corazones.</a:t>
            </a:r>
            <a:r>
              <a:rPr lang="es-ES" b="1" dirty="0"/>
              <a:t> </a:t>
            </a:r>
          </a:p>
          <a:p>
            <a:pPr algn="ctr"/>
            <a:r>
              <a:rPr lang="es-ES" b="1" u="sng" dirty="0">
                <a:highlight>
                  <a:srgbClr val="FFFF00"/>
                </a:highlight>
              </a:rPr>
              <a:t>V.38.  </a:t>
            </a:r>
          </a:p>
          <a:p>
            <a:r>
              <a:rPr lang="es-ES" b="1" u="sng" dirty="0">
                <a:solidFill>
                  <a:schemeClr val="bg1"/>
                </a:solidFill>
                <a:effectLst>
                  <a:outerShdw blurRad="38100" dist="38100" dir="2700000" algn="tl">
                    <a:srgbClr val="000000">
                      <a:alpha val="43137"/>
                    </a:srgbClr>
                  </a:outerShdw>
                </a:effectLst>
                <a:highlight>
                  <a:srgbClr val="000080"/>
                </a:highlight>
              </a:rPr>
              <a:t>Entonces cayó el fuego del SEÑOR, y consumió el holocausto, la leña,</a:t>
            </a:r>
            <a:r>
              <a:rPr lang="es-ES" b="1" dirty="0"/>
              <a:t> las piedras y el polvo, y lamió el agua de la zanja. </a:t>
            </a:r>
          </a:p>
          <a:p>
            <a:endParaRPr lang="es-ES" b="1" dirty="0"/>
          </a:p>
        </p:txBody>
      </p:sp>
    </p:spTree>
    <p:extLst>
      <p:ext uri="{BB962C8B-B14F-4D97-AF65-F5344CB8AC3E}">
        <p14:creationId xmlns:p14="http://schemas.microsoft.com/office/powerpoint/2010/main" val="270966280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95502D1-F3BF-4760-872D-4EACB956E26D}"/>
              </a:ext>
            </a:extLst>
          </p:cNvPr>
          <p:cNvPicPr>
            <a:picLocks noChangeAspect="1"/>
          </p:cNvPicPr>
          <p:nvPr/>
        </p:nvPicPr>
        <p:blipFill>
          <a:blip r:embed="rId2"/>
          <a:stretch>
            <a:fillRect/>
          </a:stretch>
        </p:blipFill>
        <p:spPr>
          <a:xfrm>
            <a:off x="0" y="0"/>
            <a:ext cx="9144000" cy="6857999"/>
          </a:xfrm>
          <a:prstGeom prst="rect">
            <a:avLst/>
          </a:prstGeom>
        </p:spPr>
      </p:pic>
      <p:sp>
        <p:nvSpPr>
          <p:cNvPr id="3" name="Marcador de contenido 2">
            <a:extLst>
              <a:ext uri="{FF2B5EF4-FFF2-40B4-BE49-F238E27FC236}">
                <a16:creationId xmlns:a16="http://schemas.microsoft.com/office/drawing/2014/main" id="{9BDD97FA-5CA9-4C84-8FD2-CD4E5899A1A6}"/>
              </a:ext>
            </a:extLst>
          </p:cNvPr>
          <p:cNvSpPr>
            <a:spLocks noGrp="1"/>
          </p:cNvSpPr>
          <p:nvPr>
            <p:ph idx="1"/>
          </p:nvPr>
        </p:nvSpPr>
        <p:spPr>
          <a:xfrm>
            <a:off x="34567" y="0"/>
            <a:ext cx="9109433" cy="6858000"/>
          </a:xfrm>
        </p:spPr>
        <p:txBody>
          <a:bodyPr/>
          <a:lstStyle/>
          <a:p>
            <a:pPr algn="ctr"/>
            <a:r>
              <a:rPr lang="es-ES" b="1" u="sng" dirty="0">
                <a:highlight>
                  <a:srgbClr val="FFFF00"/>
                </a:highlight>
              </a:rPr>
              <a:t>V.39.</a:t>
            </a:r>
          </a:p>
          <a:p>
            <a:r>
              <a:rPr lang="es-ES" b="1" dirty="0"/>
              <a:t>Cuando todo el pueblo lo vio, </a:t>
            </a:r>
            <a:r>
              <a:rPr lang="es-ES" b="1" u="sng" dirty="0">
                <a:solidFill>
                  <a:schemeClr val="bg1"/>
                </a:solidFill>
                <a:effectLst>
                  <a:outerShdw blurRad="38100" dist="38100" dir="2700000" algn="tl">
                    <a:srgbClr val="000000">
                      <a:alpha val="43137"/>
                    </a:srgbClr>
                  </a:outerShdw>
                </a:effectLst>
                <a:highlight>
                  <a:srgbClr val="008000"/>
                </a:highlight>
              </a:rPr>
              <a:t>se postraron sobre su rostro y dijeron: El SEÑOR,</a:t>
            </a:r>
            <a:r>
              <a:rPr lang="es-ES" b="1" dirty="0"/>
              <a:t> El es Dios; el SEÑOR, El es Dios. </a:t>
            </a:r>
          </a:p>
          <a:p>
            <a:pPr algn="ctr"/>
            <a:r>
              <a:rPr lang="es-ES" b="1" u="sng" dirty="0">
                <a:highlight>
                  <a:srgbClr val="FFFF00"/>
                </a:highlight>
              </a:rPr>
              <a:t>V.40.  </a:t>
            </a:r>
          </a:p>
          <a:p>
            <a:r>
              <a:rPr lang="es-ES" b="1" dirty="0"/>
              <a:t>Entonces Elías les dijo: Prended a los profetas de Baal, que no se escape ninguno de ellos. </a:t>
            </a:r>
            <a:r>
              <a:rPr lang="es-ES" b="1" u="sng" dirty="0">
                <a:solidFill>
                  <a:schemeClr val="bg1"/>
                </a:solidFill>
                <a:effectLst>
                  <a:outerShdw blurRad="38100" dist="38100" dir="2700000" algn="tl">
                    <a:srgbClr val="000000">
                      <a:alpha val="43137"/>
                    </a:srgbClr>
                  </a:outerShdw>
                </a:effectLst>
                <a:highlight>
                  <a:srgbClr val="800080"/>
                </a:highlight>
              </a:rPr>
              <a:t>Los prendieron, y Elías los hizo bajar al torrente </a:t>
            </a:r>
            <a:r>
              <a:rPr lang="es-ES" b="1" u="sng" dirty="0" err="1">
                <a:solidFill>
                  <a:schemeClr val="bg1"/>
                </a:solidFill>
                <a:effectLst>
                  <a:outerShdw blurRad="38100" dist="38100" dir="2700000" algn="tl">
                    <a:srgbClr val="000000">
                      <a:alpha val="43137"/>
                    </a:srgbClr>
                  </a:outerShdw>
                </a:effectLst>
                <a:highlight>
                  <a:srgbClr val="800080"/>
                </a:highlight>
              </a:rPr>
              <a:t>Cisón</a:t>
            </a:r>
            <a:r>
              <a:rPr lang="es-ES" b="1" u="sng" dirty="0">
                <a:solidFill>
                  <a:schemeClr val="bg1"/>
                </a:solidFill>
                <a:effectLst>
                  <a:outerShdw blurRad="38100" dist="38100" dir="2700000" algn="tl">
                    <a:srgbClr val="000000">
                      <a:alpha val="43137"/>
                    </a:srgbClr>
                  </a:outerShdw>
                </a:effectLst>
                <a:highlight>
                  <a:srgbClr val="800080"/>
                </a:highlight>
              </a:rPr>
              <a:t> y allí los degolló.</a:t>
            </a:r>
            <a:r>
              <a:rPr lang="es-ES" b="1" dirty="0"/>
              <a:t> </a:t>
            </a:r>
          </a:p>
          <a:p>
            <a:r>
              <a:rPr lang="es-ES" b="1" dirty="0"/>
              <a:t>Debemos de consultar a Dios siempre a través de su palabra. </a:t>
            </a:r>
          </a:p>
          <a:p>
            <a:pPr algn="ctr"/>
            <a:r>
              <a:rPr lang="es-ES" b="1" u="sng" dirty="0">
                <a:highlight>
                  <a:srgbClr val="FFFF00"/>
                </a:highlight>
              </a:rPr>
              <a:t>Isaías.8:19-20. </a:t>
            </a:r>
          </a:p>
          <a:p>
            <a:endParaRPr lang="es-ES" b="1" dirty="0"/>
          </a:p>
        </p:txBody>
      </p:sp>
    </p:spTree>
    <p:extLst>
      <p:ext uri="{BB962C8B-B14F-4D97-AF65-F5344CB8AC3E}">
        <p14:creationId xmlns:p14="http://schemas.microsoft.com/office/powerpoint/2010/main" val="149279235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95502D1-F3BF-4760-872D-4EACB956E26D}"/>
              </a:ext>
            </a:extLst>
          </p:cNvPr>
          <p:cNvPicPr>
            <a:picLocks noChangeAspect="1"/>
          </p:cNvPicPr>
          <p:nvPr/>
        </p:nvPicPr>
        <p:blipFill>
          <a:blip r:embed="rId2"/>
          <a:stretch>
            <a:fillRect/>
          </a:stretch>
        </p:blipFill>
        <p:spPr>
          <a:xfrm>
            <a:off x="0" y="0"/>
            <a:ext cx="9144000" cy="6857999"/>
          </a:xfrm>
          <a:prstGeom prst="rect">
            <a:avLst/>
          </a:prstGeom>
        </p:spPr>
      </p:pic>
      <p:sp>
        <p:nvSpPr>
          <p:cNvPr id="3" name="Marcador de contenido 2">
            <a:extLst>
              <a:ext uri="{FF2B5EF4-FFF2-40B4-BE49-F238E27FC236}">
                <a16:creationId xmlns:a16="http://schemas.microsoft.com/office/drawing/2014/main" id="{9BDD97FA-5CA9-4C84-8FD2-CD4E5899A1A6}"/>
              </a:ext>
            </a:extLst>
          </p:cNvPr>
          <p:cNvSpPr>
            <a:spLocks noGrp="1"/>
          </p:cNvSpPr>
          <p:nvPr>
            <p:ph idx="1"/>
          </p:nvPr>
        </p:nvSpPr>
        <p:spPr>
          <a:xfrm>
            <a:off x="34567" y="0"/>
            <a:ext cx="9109433" cy="6858000"/>
          </a:xfrm>
        </p:spPr>
        <p:txBody>
          <a:bodyPr/>
          <a:lstStyle/>
          <a:p>
            <a:r>
              <a:rPr lang="es-ES" b="1" dirty="0"/>
              <a:t>Y cuando os digan: Consultad a los médium y a los adivinos que susurran y murmuran, decid: </a:t>
            </a:r>
            <a:r>
              <a:rPr lang="es-ES" b="1" u="sng" dirty="0">
                <a:solidFill>
                  <a:schemeClr val="bg1"/>
                </a:solidFill>
                <a:effectLst>
                  <a:outerShdw blurRad="38100" dist="38100" dir="2700000" algn="tl">
                    <a:srgbClr val="000000">
                      <a:alpha val="43137"/>
                    </a:srgbClr>
                  </a:outerShdw>
                </a:effectLst>
                <a:highlight>
                  <a:srgbClr val="800000"/>
                </a:highlight>
              </a:rPr>
              <a:t>¿No debe un pueblo consultar a su Dios?</a:t>
            </a:r>
            <a:r>
              <a:rPr lang="es-ES" b="1" dirty="0"/>
              <a:t> ¿Acaso consultará a los muertos por los vivos? </a:t>
            </a:r>
          </a:p>
          <a:p>
            <a:pPr algn="ctr"/>
            <a:r>
              <a:rPr lang="es-ES" b="1" u="sng" dirty="0">
                <a:highlight>
                  <a:srgbClr val="FFFF00"/>
                </a:highlight>
              </a:rPr>
              <a:t>V.20.  </a:t>
            </a:r>
          </a:p>
          <a:p>
            <a:r>
              <a:rPr lang="es-ES" b="1" dirty="0"/>
              <a:t>¡A la ley y al testimonio! </a:t>
            </a:r>
            <a:r>
              <a:rPr lang="es-ES" b="1" u="sng" dirty="0">
                <a:solidFill>
                  <a:schemeClr val="bg1"/>
                </a:solidFill>
                <a:effectLst>
                  <a:outerShdw blurRad="38100" dist="38100" dir="2700000" algn="tl">
                    <a:srgbClr val="000000">
                      <a:alpha val="43137"/>
                    </a:srgbClr>
                  </a:outerShdw>
                </a:effectLst>
                <a:highlight>
                  <a:srgbClr val="808000"/>
                </a:highlight>
              </a:rPr>
              <a:t>Si no hablan conforme a esta palabra,</a:t>
            </a:r>
            <a:r>
              <a:rPr lang="es-ES" b="1" dirty="0"/>
              <a:t> es porque no hay para ellos amanecer. </a:t>
            </a:r>
          </a:p>
          <a:p>
            <a:r>
              <a:rPr lang="es-ES" b="1" dirty="0"/>
              <a:t>¿Cuáles cosas hace falta saber que Dios ya no las haya dado? </a:t>
            </a:r>
          </a:p>
          <a:p>
            <a:r>
              <a:rPr lang="es-ES" b="1" dirty="0"/>
              <a:t>Todo lo que pertenece a la vida y a la piedad nos ha sido dado. </a:t>
            </a:r>
          </a:p>
          <a:p>
            <a:endParaRPr lang="es-ES" b="1" dirty="0"/>
          </a:p>
          <a:p>
            <a:endParaRPr lang="es-ES" b="1" dirty="0"/>
          </a:p>
        </p:txBody>
      </p:sp>
    </p:spTree>
    <p:extLst>
      <p:ext uri="{BB962C8B-B14F-4D97-AF65-F5344CB8AC3E}">
        <p14:creationId xmlns:p14="http://schemas.microsoft.com/office/powerpoint/2010/main" val="151977815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95502D1-F3BF-4760-872D-4EACB956E26D}"/>
              </a:ext>
            </a:extLst>
          </p:cNvPr>
          <p:cNvPicPr>
            <a:picLocks noChangeAspect="1"/>
          </p:cNvPicPr>
          <p:nvPr/>
        </p:nvPicPr>
        <p:blipFill>
          <a:blip r:embed="rId2"/>
          <a:stretch>
            <a:fillRect/>
          </a:stretch>
        </p:blipFill>
        <p:spPr>
          <a:xfrm>
            <a:off x="0" y="0"/>
            <a:ext cx="9144000" cy="6857999"/>
          </a:xfrm>
          <a:prstGeom prst="rect">
            <a:avLst/>
          </a:prstGeom>
        </p:spPr>
      </p:pic>
      <p:sp>
        <p:nvSpPr>
          <p:cNvPr id="3" name="Marcador de contenido 2">
            <a:extLst>
              <a:ext uri="{FF2B5EF4-FFF2-40B4-BE49-F238E27FC236}">
                <a16:creationId xmlns:a16="http://schemas.microsoft.com/office/drawing/2014/main" id="{9BDD97FA-5CA9-4C84-8FD2-CD4E5899A1A6}"/>
              </a:ext>
            </a:extLst>
          </p:cNvPr>
          <p:cNvSpPr>
            <a:spLocks noGrp="1"/>
          </p:cNvSpPr>
          <p:nvPr>
            <p:ph idx="1"/>
          </p:nvPr>
        </p:nvSpPr>
        <p:spPr>
          <a:xfrm>
            <a:off x="34567" y="0"/>
            <a:ext cx="9109433" cy="6858000"/>
          </a:xfrm>
        </p:spPr>
        <p:txBody>
          <a:bodyPr>
            <a:normAutofit lnSpcReduction="10000"/>
          </a:bodyPr>
          <a:lstStyle/>
          <a:p>
            <a:pPr algn="ctr"/>
            <a:r>
              <a:rPr lang="es-ES" b="1" u="sng" dirty="0">
                <a:highlight>
                  <a:srgbClr val="FFFF00"/>
                </a:highlight>
              </a:rPr>
              <a:t>II Pedro.1:3.</a:t>
            </a:r>
          </a:p>
          <a:p>
            <a:r>
              <a:rPr lang="es-ES" b="1" u="sng" dirty="0">
                <a:solidFill>
                  <a:schemeClr val="bg1"/>
                </a:solidFill>
                <a:effectLst>
                  <a:outerShdw blurRad="38100" dist="38100" dir="2700000" algn="tl">
                    <a:srgbClr val="000000">
                      <a:alpha val="43137"/>
                    </a:srgbClr>
                  </a:outerShdw>
                </a:effectLst>
                <a:highlight>
                  <a:srgbClr val="000000"/>
                </a:highlight>
              </a:rPr>
              <a:t>Pues su divino poder nos ha concedido todo cuanto concierne a la vida y a la piedad,</a:t>
            </a:r>
            <a:r>
              <a:rPr lang="es-ES" b="1" dirty="0"/>
              <a:t> mediante el verdadero conocimiento de aquel que nos llamó por su gloria y excelencia,  </a:t>
            </a:r>
          </a:p>
          <a:p>
            <a:r>
              <a:rPr lang="es-ES" b="1" dirty="0"/>
              <a:t>Todo lo que necesitamos saber para poder vivir y agradar a Dios, Dios nos lo ha dado a través de su palabra. </a:t>
            </a:r>
          </a:p>
          <a:p>
            <a:pPr algn="ctr"/>
            <a:r>
              <a:rPr lang="es-ES" b="1" u="sng" dirty="0">
                <a:highlight>
                  <a:srgbClr val="FFFF00"/>
                </a:highlight>
              </a:rPr>
              <a:t>II Timoteo.3:16-17. </a:t>
            </a:r>
          </a:p>
          <a:p>
            <a:r>
              <a:rPr lang="es-ES" b="1" u="sng" dirty="0">
                <a:effectLst>
                  <a:outerShdw blurRad="38100" dist="38100" dir="2700000" algn="tl">
                    <a:srgbClr val="000000">
                      <a:alpha val="43137"/>
                    </a:srgbClr>
                  </a:outerShdw>
                </a:effectLst>
                <a:highlight>
                  <a:srgbClr val="00FF00"/>
                </a:highlight>
              </a:rPr>
              <a:t>Toda Escritura es inspirada por Dios y útil para enseñar,</a:t>
            </a:r>
            <a:r>
              <a:rPr lang="es-ES" b="1" dirty="0"/>
              <a:t> para reprender, para corregir, para instruir en justicia, </a:t>
            </a:r>
          </a:p>
          <a:p>
            <a:pPr algn="ctr"/>
            <a:r>
              <a:rPr lang="es-ES" b="1" u="sng" dirty="0">
                <a:highlight>
                  <a:srgbClr val="FFFF00"/>
                </a:highlight>
              </a:rPr>
              <a:t>V.17.  </a:t>
            </a:r>
          </a:p>
        </p:txBody>
      </p:sp>
    </p:spTree>
    <p:extLst>
      <p:ext uri="{BB962C8B-B14F-4D97-AF65-F5344CB8AC3E}">
        <p14:creationId xmlns:p14="http://schemas.microsoft.com/office/powerpoint/2010/main" val="410906662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95502D1-F3BF-4760-872D-4EACB956E26D}"/>
              </a:ext>
            </a:extLst>
          </p:cNvPr>
          <p:cNvPicPr>
            <a:picLocks noChangeAspect="1"/>
          </p:cNvPicPr>
          <p:nvPr/>
        </p:nvPicPr>
        <p:blipFill>
          <a:blip r:embed="rId2"/>
          <a:stretch>
            <a:fillRect/>
          </a:stretch>
        </p:blipFill>
        <p:spPr>
          <a:xfrm>
            <a:off x="0" y="0"/>
            <a:ext cx="9144000" cy="6857999"/>
          </a:xfrm>
          <a:prstGeom prst="rect">
            <a:avLst/>
          </a:prstGeom>
        </p:spPr>
      </p:pic>
      <p:sp>
        <p:nvSpPr>
          <p:cNvPr id="3" name="Marcador de contenido 2">
            <a:extLst>
              <a:ext uri="{FF2B5EF4-FFF2-40B4-BE49-F238E27FC236}">
                <a16:creationId xmlns:a16="http://schemas.microsoft.com/office/drawing/2014/main" id="{9BDD97FA-5CA9-4C84-8FD2-CD4E5899A1A6}"/>
              </a:ext>
            </a:extLst>
          </p:cNvPr>
          <p:cNvSpPr>
            <a:spLocks noGrp="1"/>
          </p:cNvSpPr>
          <p:nvPr>
            <p:ph idx="1"/>
          </p:nvPr>
        </p:nvSpPr>
        <p:spPr>
          <a:xfrm>
            <a:off x="34567" y="0"/>
            <a:ext cx="9109433" cy="4869160"/>
          </a:xfrm>
        </p:spPr>
        <p:txBody>
          <a:bodyPr/>
          <a:lstStyle/>
          <a:p>
            <a:r>
              <a:rPr lang="es-ES" b="1" u="sng" dirty="0">
                <a:effectLst>
                  <a:outerShdw blurRad="38100" dist="38100" dir="2700000" algn="tl">
                    <a:srgbClr val="000000">
                      <a:alpha val="43137"/>
                    </a:srgbClr>
                  </a:outerShdw>
                </a:effectLst>
                <a:highlight>
                  <a:srgbClr val="00FFFF"/>
                </a:highlight>
              </a:rPr>
              <a:t>a fin de que el hombre de Dios sea perfecto,</a:t>
            </a:r>
            <a:r>
              <a:rPr lang="es-ES" b="1" dirty="0"/>
              <a:t> equipado para toda buena obra. </a:t>
            </a:r>
          </a:p>
          <a:p>
            <a:r>
              <a:rPr lang="es-ES" b="1" dirty="0"/>
              <a:t>No necesitamos nada más que la palabra de Dios.</a:t>
            </a:r>
          </a:p>
          <a:p>
            <a:r>
              <a:rPr lang="es-ES" b="1" dirty="0"/>
              <a:t>La supersticiones están siempre en busca de algún mensaje. </a:t>
            </a:r>
          </a:p>
          <a:p>
            <a:r>
              <a:rPr lang="es-ES" b="1" dirty="0"/>
              <a:t>Alguna comunicación del mas allá enviada de una manera sobrenatural; es decir no se conforman con lo que Dios ya nos ha revelado, buscan algo mas.</a:t>
            </a:r>
          </a:p>
          <a:p>
            <a:endParaRPr lang="es-ES" b="1" dirty="0"/>
          </a:p>
        </p:txBody>
      </p:sp>
      <p:pic>
        <p:nvPicPr>
          <p:cNvPr id="2" name="Imagen 1">
            <a:extLst>
              <a:ext uri="{FF2B5EF4-FFF2-40B4-BE49-F238E27FC236}">
                <a16:creationId xmlns:a16="http://schemas.microsoft.com/office/drawing/2014/main" id="{912A9911-2511-4DE7-9181-00EF423E06A0}"/>
              </a:ext>
            </a:extLst>
          </p:cNvPr>
          <p:cNvPicPr>
            <a:picLocks noChangeAspect="1"/>
          </p:cNvPicPr>
          <p:nvPr/>
        </p:nvPicPr>
        <p:blipFill>
          <a:blip r:embed="rId3"/>
          <a:stretch>
            <a:fillRect/>
          </a:stretch>
        </p:blipFill>
        <p:spPr>
          <a:xfrm>
            <a:off x="34567" y="4797152"/>
            <a:ext cx="9144000" cy="2061628"/>
          </a:xfrm>
          <a:prstGeom prst="rect">
            <a:avLst/>
          </a:prstGeom>
        </p:spPr>
      </p:pic>
    </p:spTree>
    <p:extLst>
      <p:ext uri="{BB962C8B-B14F-4D97-AF65-F5344CB8AC3E}">
        <p14:creationId xmlns:p14="http://schemas.microsoft.com/office/powerpoint/2010/main" val="177268974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500" fill="hold"/>
                                        <p:tgtEl>
                                          <p:spTgt spid="2"/>
                                        </p:tgtEl>
                                        <p:attrNameLst>
                                          <p:attrName>ppt_w</p:attrName>
                                        </p:attrNameLst>
                                      </p:cBhvr>
                                      <p:tavLst>
                                        <p:tav tm="0">
                                          <p:val>
                                            <p:fltVal val="0"/>
                                          </p:val>
                                        </p:tav>
                                        <p:tav tm="100000">
                                          <p:val>
                                            <p:strVal val="#ppt_w"/>
                                          </p:val>
                                        </p:tav>
                                      </p:tavLst>
                                    </p:anim>
                                    <p:anim calcmode="lin" valueType="num">
                                      <p:cBhvr>
                                        <p:cTn id="28" dur="500" fill="hold"/>
                                        <p:tgtEl>
                                          <p:spTgt spid="2"/>
                                        </p:tgtEl>
                                        <p:attrNameLst>
                                          <p:attrName>ppt_h</p:attrName>
                                        </p:attrNameLst>
                                      </p:cBhvr>
                                      <p:tavLst>
                                        <p:tav tm="0">
                                          <p:val>
                                            <p:fltVal val="0"/>
                                          </p:val>
                                        </p:tav>
                                        <p:tav tm="100000">
                                          <p:val>
                                            <p:strVal val="#ppt_h"/>
                                          </p:val>
                                        </p:tav>
                                      </p:tavLst>
                                    </p:anim>
                                    <p:animEffect transition="in" filter="fade">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MARIO MORENO\Desktop\560_example.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6" name="Nube 5">
            <a:extLst>
              <a:ext uri="{FF2B5EF4-FFF2-40B4-BE49-F238E27FC236}">
                <a16:creationId xmlns:a16="http://schemas.microsoft.com/office/drawing/2014/main" id="{90737D62-DCE4-4868-BF21-82671F4AFC84}"/>
              </a:ext>
            </a:extLst>
          </p:cNvPr>
          <p:cNvSpPr/>
          <p:nvPr/>
        </p:nvSpPr>
        <p:spPr>
          <a:xfrm>
            <a:off x="0" y="0"/>
            <a:ext cx="9144000" cy="1417638"/>
          </a:xfrm>
          <a:prstGeom prst="cloud">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1 Título"/>
          <p:cNvSpPr>
            <a:spLocks noGrp="1"/>
          </p:cNvSpPr>
          <p:nvPr>
            <p:ph type="title"/>
          </p:nvPr>
        </p:nvSpPr>
        <p:spPr>
          <a:xfrm>
            <a:off x="0" y="0"/>
            <a:ext cx="9144000" cy="1417638"/>
          </a:xfrm>
        </p:spPr>
        <p:txBody>
          <a:bodyPr>
            <a:normAutofit fontScale="90000"/>
          </a:bodyPr>
          <a:lstStyle/>
          <a:p>
            <a:br>
              <a:rPr lang="es-ES" b="1" u="sng" dirty="0"/>
            </a:br>
            <a:r>
              <a:rPr lang="es-ES" sz="7300" b="1" u="sng" dirty="0">
                <a:ln w="6600">
                  <a:solidFill>
                    <a:schemeClr val="accent2"/>
                  </a:solidFill>
                  <a:prstDash val="solid"/>
                </a:ln>
                <a:solidFill>
                  <a:srgbClr val="FFFFFF"/>
                </a:solidFill>
                <a:effectLst>
                  <a:outerShdw dist="38100" dir="2700000" algn="tl" rotWithShape="0">
                    <a:schemeClr val="accent2"/>
                  </a:outerShdw>
                </a:effectLst>
              </a:rPr>
              <a:t>CONCLUSIÒN:</a:t>
            </a:r>
            <a:br>
              <a:rPr lang="es-NI" dirty="0"/>
            </a:br>
            <a:endParaRPr lang="es-NI" dirty="0"/>
          </a:p>
        </p:txBody>
      </p:sp>
      <p:sp>
        <p:nvSpPr>
          <p:cNvPr id="3" name="2 Marcador de contenido"/>
          <p:cNvSpPr>
            <a:spLocks noGrp="1"/>
          </p:cNvSpPr>
          <p:nvPr>
            <p:ph idx="1"/>
          </p:nvPr>
        </p:nvSpPr>
        <p:spPr>
          <a:xfrm>
            <a:off x="0" y="1600201"/>
            <a:ext cx="9144000" cy="3629000"/>
          </a:xfrm>
        </p:spPr>
        <p:txBody>
          <a:bodyPr>
            <a:normAutofit fontScale="92500" lnSpcReduction="10000"/>
          </a:bodyPr>
          <a:lstStyle/>
          <a:p>
            <a:pPr lvl="0" algn="just"/>
            <a:r>
              <a:rPr lang="es-ES" b="1" dirty="0"/>
              <a:t>Todas estas amenazas que nos puedan hacer estos brujos o brujas en nada nos pueden dañar, no son más que necedades y supersticiones realmente absurdas.</a:t>
            </a:r>
            <a:endParaRPr lang="es-NI" b="1" dirty="0"/>
          </a:p>
          <a:p>
            <a:pPr lvl="0" algn="just"/>
            <a:r>
              <a:rPr lang="es-ES" b="1" dirty="0"/>
              <a:t>Los hijos de Dios no tenemos por que rebajarnos a tales brujerías o supersticiones mentirosas.</a:t>
            </a:r>
            <a:endParaRPr lang="es-NI" b="1" dirty="0"/>
          </a:p>
          <a:p>
            <a:pPr lvl="0"/>
            <a:r>
              <a:rPr lang="es-ES" b="1" dirty="0"/>
              <a:t>No tengamos temor ni creamos en estas supersticiones que no son más que mentiras de quienes quieren hacer negocios.</a:t>
            </a:r>
            <a:endParaRPr lang="es-NI" b="1" dirty="0"/>
          </a:p>
          <a:p>
            <a:pPr algn="just"/>
            <a:endParaRPr lang="es-NI" dirty="0"/>
          </a:p>
        </p:txBody>
      </p:sp>
      <p:sp>
        <p:nvSpPr>
          <p:cNvPr id="4" name="3 Rectángulo"/>
          <p:cNvSpPr/>
          <p:nvPr/>
        </p:nvSpPr>
        <p:spPr>
          <a:xfrm>
            <a:off x="0" y="5301208"/>
            <a:ext cx="3851920" cy="1556792"/>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NI" sz="4000" b="1" dirty="0"/>
              <a:t>DIGA NO A LAS </a:t>
            </a:r>
          </a:p>
        </p:txBody>
      </p:sp>
      <p:sp>
        <p:nvSpPr>
          <p:cNvPr id="5" name="4 Flecha derecha"/>
          <p:cNvSpPr/>
          <p:nvPr/>
        </p:nvSpPr>
        <p:spPr>
          <a:xfrm>
            <a:off x="4067944" y="5805264"/>
            <a:ext cx="792088" cy="504056"/>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NI"/>
          </a:p>
        </p:txBody>
      </p:sp>
      <p:pic>
        <p:nvPicPr>
          <p:cNvPr id="22530" name="Picture 2" descr="C:\Users\MARIO MORENO\Desktop\Señales\Supersticiones\SUPERSTICIONES.jpg"/>
          <p:cNvPicPr>
            <a:picLocks noChangeAspect="1" noChangeArrowheads="1"/>
          </p:cNvPicPr>
          <p:nvPr/>
        </p:nvPicPr>
        <p:blipFill>
          <a:blip r:embed="rId3" cstate="print"/>
          <a:srcRect/>
          <a:stretch>
            <a:fillRect/>
          </a:stretch>
        </p:blipFill>
        <p:spPr bwMode="auto">
          <a:xfrm>
            <a:off x="5076056" y="5085184"/>
            <a:ext cx="4067944" cy="1772816"/>
          </a:xfrm>
          <a:prstGeom prst="rect">
            <a:avLst/>
          </a:prstGeom>
          <a:noFill/>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circle(in)">
                                      <p:cBhvr>
                                        <p:cTn id="18" dur="20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circle(in)">
                                      <p:cBhvr>
                                        <p:cTn id="23" dur="20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circle(in)">
                                      <p:cBhvr>
                                        <p:cTn id="28" dur="2000"/>
                                        <p:tgtEl>
                                          <p:spTgt spid="3">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6"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wipe(down)">
                                      <p:cBhvr>
                                        <p:cTn id="33" dur="580">
                                          <p:stCondLst>
                                            <p:cond delay="0"/>
                                          </p:stCondLst>
                                        </p:cTn>
                                        <p:tgtEl>
                                          <p:spTgt spid="4"/>
                                        </p:tgtEl>
                                      </p:cBhvr>
                                    </p:animEffect>
                                    <p:anim calcmode="lin" valueType="num">
                                      <p:cBhvr>
                                        <p:cTn id="3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9" dur="26">
                                          <p:stCondLst>
                                            <p:cond delay="650"/>
                                          </p:stCondLst>
                                        </p:cTn>
                                        <p:tgtEl>
                                          <p:spTgt spid="4"/>
                                        </p:tgtEl>
                                      </p:cBhvr>
                                      <p:to x="100000" y="60000"/>
                                    </p:animScale>
                                    <p:animScale>
                                      <p:cBhvr>
                                        <p:cTn id="40" dur="166" decel="50000">
                                          <p:stCondLst>
                                            <p:cond delay="676"/>
                                          </p:stCondLst>
                                        </p:cTn>
                                        <p:tgtEl>
                                          <p:spTgt spid="4"/>
                                        </p:tgtEl>
                                      </p:cBhvr>
                                      <p:to x="100000" y="100000"/>
                                    </p:animScale>
                                    <p:animScale>
                                      <p:cBhvr>
                                        <p:cTn id="41" dur="26">
                                          <p:stCondLst>
                                            <p:cond delay="1312"/>
                                          </p:stCondLst>
                                        </p:cTn>
                                        <p:tgtEl>
                                          <p:spTgt spid="4"/>
                                        </p:tgtEl>
                                      </p:cBhvr>
                                      <p:to x="100000" y="80000"/>
                                    </p:animScale>
                                    <p:animScale>
                                      <p:cBhvr>
                                        <p:cTn id="42" dur="166" decel="50000">
                                          <p:stCondLst>
                                            <p:cond delay="1338"/>
                                          </p:stCondLst>
                                        </p:cTn>
                                        <p:tgtEl>
                                          <p:spTgt spid="4"/>
                                        </p:tgtEl>
                                      </p:cBhvr>
                                      <p:to x="100000" y="100000"/>
                                    </p:animScale>
                                    <p:animScale>
                                      <p:cBhvr>
                                        <p:cTn id="43" dur="26">
                                          <p:stCondLst>
                                            <p:cond delay="1642"/>
                                          </p:stCondLst>
                                        </p:cTn>
                                        <p:tgtEl>
                                          <p:spTgt spid="4"/>
                                        </p:tgtEl>
                                      </p:cBhvr>
                                      <p:to x="100000" y="90000"/>
                                    </p:animScale>
                                    <p:animScale>
                                      <p:cBhvr>
                                        <p:cTn id="44" dur="166" decel="50000">
                                          <p:stCondLst>
                                            <p:cond delay="1668"/>
                                          </p:stCondLst>
                                        </p:cTn>
                                        <p:tgtEl>
                                          <p:spTgt spid="4"/>
                                        </p:tgtEl>
                                      </p:cBhvr>
                                      <p:to x="100000" y="100000"/>
                                    </p:animScale>
                                    <p:animScale>
                                      <p:cBhvr>
                                        <p:cTn id="45" dur="26">
                                          <p:stCondLst>
                                            <p:cond delay="1808"/>
                                          </p:stCondLst>
                                        </p:cTn>
                                        <p:tgtEl>
                                          <p:spTgt spid="4"/>
                                        </p:tgtEl>
                                      </p:cBhvr>
                                      <p:to x="100000" y="95000"/>
                                    </p:animScale>
                                    <p:animScale>
                                      <p:cBhvr>
                                        <p:cTn id="46" dur="166" decel="50000">
                                          <p:stCondLst>
                                            <p:cond delay="1834"/>
                                          </p:stCondLst>
                                        </p:cTn>
                                        <p:tgtEl>
                                          <p:spTgt spid="4"/>
                                        </p:tgtEl>
                                      </p:cBhvr>
                                      <p:to x="100000" y="100000"/>
                                    </p:animScale>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5"/>
                                        </p:tgtEl>
                                        <p:attrNameLst>
                                          <p:attrName>style.visibility</p:attrName>
                                        </p:attrNameLst>
                                      </p:cBhvr>
                                      <p:to>
                                        <p:strVal val="visible"/>
                                      </p:to>
                                    </p:set>
                                    <p:anim calcmode="lin" valueType="num">
                                      <p:cBhvr>
                                        <p:cTn id="51" dur="500" fill="hold"/>
                                        <p:tgtEl>
                                          <p:spTgt spid="5"/>
                                        </p:tgtEl>
                                        <p:attrNameLst>
                                          <p:attrName>ppt_w</p:attrName>
                                        </p:attrNameLst>
                                      </p:cBhvr>
                                      <p:tavLst>
                                        <p:tav tm="0">
                                          <p:val>
                                            <p:fltVal val="0"/>
                                          </p:val>
                                        </p:tav>
                                        <p:tav tm="100000">
                                          <p:val>
                                            <p:strVal val="#ppt_w"/>
                                          </p:val>
                                        </p:tav>
                                      </p:tavLst>
                                    </p:anim>
                                    <p:anim calcmode="lin" valueType="num">
                                      <p:cBhvr>
                                        <p:cTn id="52" dur="500" fill="hold"/>
                                        <p:tgtEl>
                                          <p:spTgt spid="5"/>
                                        </p:tgtEl>
                                        <p:attrNameLst>
                                          <p:attrName>ppt_h</p:attrName>
                                        </p:attrNameLst>
                                      </p:cBhvr>
                                      <p:tavLst>
                                        <p:tav tm="0">
                                          <p:val>
                                            <p:fltVal val="0"/>
                                          </p:val>
                                        </p:tav>
                                        <p:tav tm="100000">
                                          <p:val>
                                            <p:strVal val="#ppt_h"/>
                                          </p:val>
                                        </p:tav>
                                      </p:tavLst>
                                    </p:anim>
                                    <p:animEffect transition="in" filter="fade">
                                      <p:cBhvr>
                                        <p:cTn id="53" dur="500"/>
                                        <p:tgtEl>
                                          <p:spTgt spid="5"/>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22530"/>
                                        </p:tgtEl>
                                        <p:attrNameLst>
                                          <p:attrName>style.visibility</p:attrName>
                                        </p:attrNameLst>
                                      </p:cBhvr>
                                      <p:to>
                                        <p:strVal val="visible"/>
                                      </p:to>
                                    </p:set>
                                    <p:animEffect transition="in" filter="barn(inVertical)">
                                      <p:cBhvr>
                                        <p:cTn id="58" dur="500"/>
                                        <p:tgtEl>
                                          <p:spTgt spid="225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P spid="3" grpId="0" build="p"/>
      <p:bldP spid="4" grpId="0" animBg="1"/>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4 CuadroTexto">
            <a:extLst>
              <a:ext uri="{FF2B5EF4-FFF2-40B4-BE49-F238E27FC236}">
                <a16:creationId xmlns:a16="http://schemas.microsoft.com/office/drawing/2014/main" id="{79C5EFC5-4953-9DE2-2CBB-C2A6BEAD0D45}"/>
              </a:ext>
            </a:extLst>
          </p:cNvPr>
          <p:cNvSpPr txBox="1"/>
          <p:nvPr/>
        </p:nvSpPr>
        <p:spPr>
          <a:xfrm>
            <a:off x="75877" y="1670603"/>
            <a:ext cx="2371862" cy="507831"/>
          </a:xfrm>
          <a:prstGeom prst="rect">
            <a:avLst/>
          </a:prstGeom>
          <a:noFill/>
        </p:spPr>
        <p:txBody>
          <a:bodyPr>
            <a:spAutoFit/>
          </a:bodyPr>
          <a:lstStyle/>
          <a:p>
            <a:pPr algn="ctr" defTabSz="514298">
              <a:defRPr/>
            </a:pPr>
            <a:r>
              <a:rPr lang="es-CL" sz="1350" b="1" dirty="0">
                <a:ln w="0"/>
                <a:solidFill>
                  <a:srgbClr val="C00000"/>
                </a:solidFill>
                <a:effectLst>
                  <a:reflection blurRad="6350" stA="91000" endPos="7000" dir="5400000" sy="-90000" algn="bl" rotWithShape="0"/>
                </a:effectLst>
                <a:latin typeface="Cambria" charset="0"/>
                <a:ea typeface="Cambria" charset="0"/>
                <a:cs typeface="Cambria" charset="0"/>
              </a:rPr>
              <a:t>¿</a:t>
            </a:r>
            <a:r>
              <a:rPr lang="es-CL" sz="1350" dirty="0">
                <a:ln w="0"/>
                <a:solidFill>
                  <a:srgbClr val="002060"/>
                </a:solidFill>
                <a:effectLst>
                  <a:reflection blurRad="6350" stA="91000" endPos="7000" dir="5400000" sy="-90000" algn="bl" rotWithShape="0"/>
                </a:effectLst>
                <a:latin typeface="Al Bayan Plain" charset="-78"/>
                <a:ea typeface="Al Bayan Plain" charset="-78"/>
                <a:cs typeface="Al Bayan Plain" charset="-78"/>
              </a:rPr>
              <a:t>Que debo hacer </a:t>
            </a:r>
          </a:p>
          <a:p>
            <a:pPr algn="ctr" defTabSz="514298">
              <a:defRPr/>
            </a:pPr>
            <a:r>
              <a:rPr lang="es-CL" sz="1350" dirty="0">
                <a:ln w="0"/>
                <a:solidFill>
                  <a:srgbClr val="002060"/>
                </a:solidFill>
                <a:effectLst>
                  <a:reflection blurRad="6350" stA="91000" endPos="7000" dir="5400000" sy="-90000" algn="bl" rotWithShape="0"/>
                </a:effectLst>
                <a:latin typeface="Al Bayan Plain" charset="-78"/>
                <a:ea typeface="Al Bayan Plain" charset="-78"/>
                <a:cs typeface="Al Bayan Plain" charset="-78"/>
              </a:rPr>
              <a:t>para ser  salvo…</a:t>
            </a:r>
            <a:r>
              <a:rPr lang="es-CL" sz="1350" b="1" dirty="0">
                <a:ln w="0"/>
                <a:solidFill>
                  <a:srgbClr val="C00000"/>
                </a:solidFill>
                <a:effectLst>
                  <a:reflection blurRad="6350" stA="91000" endPos="7000" dir="5400000" sy="-90000" algn="bl" rotWithShape="0"/>
                </a:effectLst>
                <a:latin typeface="Cambria" charset="0"/>
                <a:ea typeface="Cambria" charset="0"/>
                <a:cs typeface="Cambria" charset="0"/>
              </a:rPr>
              <a:t>?</a:t>
            </a:r>
          </a:p>
        </p:txBody>
      </p:sp>
      <p:pic>
        <p:nvPicPr>
          <p:cNvPr id="4" name="Picture 2" descr="C:\Users\Emilio\Downloads\images (7).jpg">
            <a:extLst>
              <a:ext uri="{FF2B5EF4-FFF2-40B4-BE49-F238E27FC236}">
                <a16:creationId xmlns:a16="http://schemas.microsoft.com/office/drawing/2014/main" id="{0446778D-E693-90B8-0D0F-2070D29E16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39" y="3938380"/>
            <a:ext cx="1895918" cy="2919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Elipse 4">
            <a:extLst>
              <a:ext uri="{FF2B5EF4-FFF2-40B4-BE49-F238E27FC236}">
                <a16:creationId xmlns:a16="http://schemas.microsoft.com/office/drawing/2014/main" id="{4576378A-A95F-E39C-A19F-1D437D74B7A3}"/>
              </a:ext>
            </a:extLst>
          </p:cNvPr>
          <p:cNvSpPr/>
          <p:nvPr/>
        </p:nvSpPr>
        <p:spPr>
          <a:xfrm>
            <a:off x="3717132" y="1606155"/>
            <a:ext cx="1654969" cy="79652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514298">
              <a:defRPr/>
            </a:pPr>
            <a:r>
              <a:rPr lang="es-ES" sz="3300" b="1" dirty="0">
                <a:solidFill>
                  <a:sysClr val="windowText" lastClr="000000"/>
                </a:solidFill>
                <a:latin typeface="Cambria" charset="0"/>
                <a:ea typeface="Cambria" charset="0"/>
                <a:cs typeface="Cambria" charset="0"/>
              </a:rPr>
              <a:t>DIOS</a:t>
            </a:r>
          </a:p>
        </p:txBody>
      </p:sp>
      <p:sp>
        <p:nvSpPr>
          <p:cNvPr id="6" name="CuadroTexto 5">
            <a:extLst>
              <a:ext uri="{FF2B5EF4-FFF2-40B4-BE49-F238E27FC236}">
                <a16:creationId xmlns:a16="http://schemas.microsoft.com/office/drawing/2014/main" id="{11CA3919-7DE0-B10A-51EB-97EA0C15903F}"/>
              </a:ext>
            </a:extLst>
          </p:cNvPr>
          <p:cNvSpPr txBox="1">
            <a:spLocks noChangeArrowheads="1"/>
          </p:cNvSpPr>
          <p:nvPr/>
        </p:nvSpPr>
        <p:spPr bwMode="auto">
          <a:xfrm>
            <a:off x="5884661" y="5313299"/>
            <a:ext cx="3145785"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defTabSz="514298">
              <a:defRPr/>
            </a:pPr>
            <a:r>
              <a:rPr lang="es-ES" altLang="es-ES" sz="1500" b="1" dirty="0">
                <a:solidFill>
                  <a:schemeClr val="tx1">
                    <a:lumMod val="95000"/>
                    <a:lumOff val="5000"/>
                  </a:schemeClr>
                </a:solidFill>
                <a:latin typeface="Al Nile" charset="-78"/>
                <a:ea typeface="Al Nile" charset="-78"/>
                <a:cs typeface="Al Nile" charset="-78"/>
              </a:rPr>
              <a:t>Cristo es Él Salvador de los que le obedecen </a:t>
            </a:r>
          </a:p>
          <a:p>
            <a:pPr algn="ctr" defTabSz="514298">
              <a:defRPr/>
            </a:pPr>
            <a:r>
              <a:rPr lang="es-ES" altLang="es-ES" sz="1500" b="1" dirty="0">
                <a:solidFill>
                  <a:schemeClr val="bg1"/>
                </a:solidFill>
                <a:latin typeface="Al Nile" charset="-78"/>
                <a:ea typeface="Al Nile" charset="-78"/>
                <a:cs typeface="Al Nile" charset="-78"/>
              </a:rPr>
              <a:t>“…</a:t>
            </a:r>
            <a:r>
              <a:rPr lang="es-ES" altLang="es-ES" sz="1500" i="1" dirty="0">
                <a:ln w="0"/>
                <a:solidFill>
                  <a:srgbClr val="C00000"/>
                </a:solidFill>
                <a:effectLst>
                  <a:outerShdw blurRad="38100" dist="25400" dir="5400000" algn="ctr" rotWithShape="0">
                    <a:srgbClr val="6E747A">
                      <a:alpha val="43000"/>
                    </a:srgbClr>
                  </a:outerShdw>
                </a:effectLst>
                <a:latin typeface="Al Nile" charset="-78"/>
                <a:ea typeface="Al Nile" charset="-78"/>
                <a:cs typeface="Al Nile" charset="-78"/>
              </a:rPr>
              <a:t>y habiendo sido perfeccionado, vino a ser autor de eterna salvación para todos los que le obedecen</a:t>
            </a:r>
            <a:r>
              <a:rPr lang="es-ES" altLang="es-ES" sz="1500" dirty="0">
                <a:ln w="0"/>
                <a:solidFill>
                  <a:srgbClr val="C00000"/>
                </a:solidFill>
                <a:effectLst>
                  <a:outerShdw blurRad="38100" dist="25400" dir="5400000" algn="ctr" rotWithShape="0">
                    <a:srgbClr val="6E747A">
                      <a:alpha val="43000"/>
                    </a:srgbClr>
                  </a:outerShdw>
                </a:effectLst>
                <a:latin typeface="Al Nile" charset="-78"/>
                <a:ea typeface="Al Nile" charset="-78"/>
                <a:cs typeface="Al Nile" charset="-78"/>
              </a:rPr>
              <a:t>” </a:t>
            </a:r>
            <a:r>
              <a:rPr lang="es-ES" altLang="es-ES" sz="1500" dirty="0">
                <a:ln w="0"/>
                <a:solidFill>
                  <a:schemeClr val="tx1">
                    <a:lumMod val="95000"/>
                    <a:lumOff val="5000"/>
                  </a:schemeClr>
                </a:solidFill>
                <a:effectLst>
                  <a:outerShdw blurRad="38100" dist="25400" dir="5400000" algn="ctr" rotWithShape="0">
                    <a:srgbClr val="6E747A">
                      <a:alpha val="43000"/>
                    </a:srgbClr>
                  </a:outerShdw>
                </a:effectLst>
                <a:latin typeface="Al Nile" charset="-78"/>
                <a:ea typeface="Al Nile" charset="-78"/>
                <a:cs typeface="Al Nile" charset="-78"/>
              </a:rPr>
              <a:t>Hebreos.5:9</a:t>
            </a:r>
            <a:r>
              <a:rPr lang="es-ES" altLang="es-ES" sz="1500" dirty="0">
                <a:ln w="0"/>
                <a:solidFill>
                  <a:srgbClr val="C00000"/>
                </a:solidFill>
                <a:effectLst>
                  <a:outerShdw blurRad="38100" dist="25400" dir="5400000" algn="ctr" rotWithShape="0">
                    <a:srgbClr val="6E747A">
                      <a:alpha val="43000"/>
                    </a:srgbClr>
                  </a:outerShdw>
                </a:effectLst>
                <a:latin typeface="Al Nile" charset="-78"/>
                <a:ea typeface="Al Nile" charset="-78"/>
                <a:cs typeface="Al Nile" charset="-78"/>
              </a:rPr>
              <a:t>. </a:t>
            </a:r>
          </a:p>
        </p:txBody>
      </p:sp>
      <p:sp>
        <p:nvSpPr>
          <p:cNvPr id="8" name="CuadroTexto 7">
            <a:extLst>
              <a:ext uri="{FF2B5EF4-FFF2-40B4-BE49-F238E27FC236}">
                <a16:creationId xmlns:a16="http://schemas.microsoft.com/office/drawing/2014/main" id="{B89631D9-40F9-F1CB-3D09-37BCA2C57CA2}"/>
              </a:ext>
            </a:extLst>
          </p:cNvPr>
          <p:cNvSpPr txBox="1">
            <a:spLocks noChangeArrowheads="1"/>
          </p:cNvSpPr>
          <p:nvPr/>
        </p:nvSpPr>
        <p:spPr bwMode="auto">
          <a:xfrm>
            <a:off x="7457553" y="2952715"/>
            <a:ext cx="365522" cy="2308324"/>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4213">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defTabSz="684213">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defTabSz="684213">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defTabSz="684213">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defTabSz="684213">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defTabSz="684213"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defTabSz="684213"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defTabSz="684213"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defTabSz="684213"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spcBef>
                <a:spcPct val="0"/>
              </a:spcBef>
              <a:buFontTx/>
              <a:buNone/>
            </a:pPr>
            <a:r>
              <a:rPr lang="es-ES" altLang="es-ES" sz="2400" dirty="0">
                <a:solidFill>
                  <a:srgbClr val="C00000"/>
                </a:solidFill>
                <a:latin typeface="Britannic Bold" panose="020B0903060703020204" pitchFamily="34" charset="0"/>
              </a:rPr>
              <a:t>P</a:t>
            </a:r>
          </a:p>
          <a:p>
            <a:pPr>
              <a:spcBef>
                <a:spcPct val="0"/>
              </a:spcBef>
              <a:buFontTx/>
              <a:buNone/>
            </a:pPr>
            <a:r>
              <a:rPr lang="es-ES" altLang="es-ES" sz="2400" dirty="0">
                <a:solidFill>
                  <a:srgbClr val="C00000"/>
                </a:solidFill>
                <a:latin typeface="Britannic Bold" panose="020B0903060703020204" pitchFamily="34" charset="0"/>
              </a:rPr>
              <a:t>E</a:t>
            </a:r>
          </a:p>
          <a:p>
            <a:pPr>
              <a:spcBef>
                <a:spcPct val="0"/>
              </a:spcBef>
              <a:buFontTx/>
              <a:buNone/>
            </a:pPr>
            <a:r>
              <a:rPr lang="es-ES" altLang="es-ES" sz="2400" dirty="0">
                <a:solidFill>
                  <a:srgbClr val="C00000"/>
                </a:solidFill>
                <a:latin typeface="Britannic Bold" panose="020B0903060703020204" pitchFamily="34" charset="0"/>
              </a:rPr>
              <a:t>C</a:t>
            </a:r>
          </a:p>
          <a:p>
            <a:pPr>
              <a:spcBef>
                <a:spcPct val="0"/>
              </a:spcBef>
              <a:buFontTx/>
              <a:buNone/>
            </a:pPr>
            <a:r>
              <a:rPr lang="es-ES" altLang="es-ES" sz="2400" dirty="0">
                <a:solidFill>
                  <a:srgbClr val="C00000"/>
                </a:solidFill>
                <a:latin typeface="Britannic Bold" panose="020B0903060703020204" pitchFamily="34" charset="0"/>
              </a:rPr>
              <a:t>A</a:t>
            </a:r>
          </a:p>
          <a:p>
            <a:pPr>
              <a:spcBef>
                <a:spcPct val="0"/>
              </a:spcBef>
              <a:buFontTx/>
              <a:buNone/>
            </a:pPr>
            <a:r>
              <a:rPr lang="es-ES" altLang="es-ES" sz="2400" dirty="0">
                <a:solidFill>
                  <a:srgbClr val="C00000"/>
                </a:solidFill>
                <a:latin typeface="Britannic Bold" panose="020B0903060703020204" pitchFamily="34" charset="0"/>
              </a:rPr>
              <a:t>D</a:t>
            </a:r>
          </a:p>
          <a:p>
            <a:pPr>
              <a:spcBef>
                <a:spcPct val="0"/>
              </a:spcBef>
              <a:buFontTx/>
              <a:buNone/>
            </a:pPr>
            <a:r>
              <a:rPr lang="es-ES" altLang="es-ES" sz="2400" dirty="0">
                <a:solidFill>
                  <a:srgbClr val="C00000"/>
                </a:solidFill>
                <a:latin typeface="Britannic Bold" panose="020B0903060703020204" pitchFamily="34" charset="0"/>
              </a:rPr>
              <a:t>O</a:t>
            </a:r>
            <a:endParaRPr lang="es-ES" altLang="es-ES" sz="1500" dirty="0">
              <a:solidFill>
                <a:srgbClr val="C00000"/>
              </a:solidFill>
              <a:latin typeface="Britannic Bold" panose="020B0903060703020204" pitchFamily="34" charset="0"/>
            </a:endParaRPr>
          </a:p>
        </p:txBody>
      </p:sp>
      <p:pic>
        <p:nvPicPr>
          <p:cNvPr id="9" name="Imagen 8">
            <a:extLst>
              <a:ext uri="{FF2B5EF4-FFF2-40B4-BE49-F238E27FC236}">
                <a16:creationId xmlns:a16="http://schemas.microsoft.com/office/drawing/2014/main" id="{AF349F5E-AC64-0989-2CDB-2C0A5F31EEF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70168" y="2922984"/>
            <a:ext cx="982790" cy="2239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uadroTexto 9">
            <a:extLst>
              <a:ext uri="{FF2B5EF4-FFF2-40B4-BE49-F238E27FC236}">
                <a16:creationId xmlns:a16="http://schemas.microsoft.com/office/drawing/2014/main" id="{530D1886-63E9-4AE6-B79D-CF6E9D981291}"/>
              </a:ext>
            </a:extLst>
          </p:cNvPr>
          <p:cNvSpPr txBox="1"/>
          <p:nvPr/>
        </p:nvSpPr>
        <p:spPr>
          <a:xfrm>
            <a:off x="1857379" y="6245656"/>
            <a:ext cx="1783555" cy="323165"/>
          </a:xfrm>
          <a:prstGeom prst="rect">
            <a:avLst/>
          </a:prstGeom>
          <a:solidFill>
            <a:srgbClr val="94C600"/>
          </a:solidFill>
          <a:ln>
            <a:solidFill>
              <a:srgbClr val="92D050"/>
            </a:solidFill>
          </a:ln>
        </p:spPr>
        <p:txBody>
          <a:bodyPr wrap="square">
            <a:spAutoFit/>
          </a:bodyPr>
          <a:lstStyle/>
          <a:p>
            <a:pPr algn="ctr" defTabSz="514298">
              <a:defRPr/>
            </a:pPr>
            <a:r>
              <a:rPr lang="es-ES" sz="1500" b="1" dirty="0">
                <a:solidFill>
                  <a:prstClr val="black"/>
                </a:solidFill>
                <a:latin typeface="Century Gothic"/>
                <a:ea typeface="ＭＳ Ｐゴシック" charset="-128"/>
              </a:rPr>
              <a:t>OIR, Rom.10:17.</a:t>
            </a:r>
          </a:p>
        </p:txBody>
      </p:sp>
      <p:sp>
        <p:nvSpPr>
          <p:cNvPr id="11" name="CuadroTexto 10">
            <a:extLst>
              <a:ext uri="{FF2B5EF4-FFF2-40B4-BE49-F238E27FC236}">
                <a16:creationId xmlns:a16="http://schemas.microsoft.com/office/drawing/2014/main" id="{63BD85DE-6E44-B60B-AEE6-E0D435956483}"/>
              </a:ext>
            </a:extLst>
          </p:cNvPr>
          <p:cNvSpPr txBox="1"/>
          <p:nvPr/>
        </p:nvSpPr>
        <p:spPr>
          <a:xfrm>
            <a:off x="2037994" y="5922491"/>
            <a:ext cx="2137013" cy="323165"/>
          </a:xfrm>
          <a:prstGeom prst="rect">
            <a:avLst/>
          </a:prstGeom>
          <a:solidFill>
            <a:srgbClr val="FFC000"/>
          </a:solidFill>
          <a:ln>
            <a:solidFill>
              <a:srgbClr val="92D050"/>
            </a:solidFill>
          </a:ln>
        </p:spPr>
        <p:txBody>
          <a:bodyPr wrap="square">
            <a:spAutoFit/>
          </a:bodyPr>
          <a:lstStyle/>
          <a:p>
            <a:pPr defTabSz="514298">
              <a:defRPr/>
            </a:pPr>
            <a:r>
              <a:rPr lang="es-ES" sz="1500" b="1" dirty="0">
                <a:solidFill>
                  <a:prstClr val="black"/>
                </a:solidFill>
                <a:latin typeface="Century Gothic"/>
                <a:ea typeface="ＭＳ Ｐゴシック" charset="-128"/>
              </a:rPr>
              <a:t>CREER, Mar.16:15-16.</a:t>
            </a:r>
          </a:p>
        </p:txBody>
      </p:sp>
      <p:sp>
        <p:nvSpPr>
          <p:cNvPr id="12" name="CuadroTexto 11">
            <a:extLst>
              <a:ext uri="{FF2B5EF4-FFF2-40B4-BE49-F238E27FC236}">
                <a16:creationId xmlns:a16="http://schemas.microsoft.com/office/drawing/2014/main" id="{95FE9622-05DA-B1B7-773B-9454F4093B95}"/>
              </a:ext>
            </a:extLst>
          </p:cNvPr>
          <p:cNvSpPr txBox="1"/>
          <p:nvPr/>
        </p:nvSpPr>
        <p:spPr>
          <a:xfrm>
            <a:off x="2254525" y="5599326"/>
            <a:ext cx="2641846" cy="323165"/>
          </a:xfrm>
          <a:prstGeom prst="rect">
            <a:avLst/>
          </a:prstGeom>
          <a:solidFill>
            <a:srgbClr val="00B0F0"/>
          </a:solidFill>
          <a:ln>
            <a:solidFill>
              <a:srgbClr val="92D050"/>
            </a:solidFill>
          </a:ln>
        </p:spPr>
        <p:txBody>
          <a:bodyPr wrap="square">
            <a:spAutoFit/>
          </a:bodyPr>
          <a:lstStyle/>
          <a:p>
            <a:pPr defTabSz="514298">
              <a:defRPr/>
            </a:pPr>
            <a:r>
              <a:rPr lang="es-ES" sz="1500" b="1" dirty="0">
                <a:solidFill>
                  <a:prstClr val="black"/>
                </a:solidFill>
                <a:latin typeface="Century Gothic"/>
                <a:ea typeface="ＭＳ Ｐゴシック" charset="-128"/>
              </a:rPr>
              <a:t>ARREPENTIRSE. Hech.17:30.</a:t>
            </a:r>
          </a:p>
        </p:txBody>
      </p:sp>
      <p:sp>
        <p:nvSpPr>
          <p:cNvPr id="13" name="CuadroTexto 12">
            <a:extLst>
              <a:ext uri="{FF2B5EF4-FFF2-40B4-BE49-F238E27FC236}">
                <a16:creationId xmlns:a16="http://schemas.microsoft.com/office/drawing/2014/main" id="{CDD576C0-B80A-3433-ECAC-660BBBBE4E12}"/>
              </a:ext>
            </a:extLst>
          </p:cNvPr>
          <p:cNvSpPr txBox="1"/>
          <p:nvPr/>
        </p:nvSpPr>
        <p:spPr>
          <a:xfrm>
            <a:off x="2606874" y="5284019"/>
            <a:ext cx="2641846" cy="323165"/>
          </a:xfrm>
          <a:prstGeom prst="rect">
            <a:avLst/>
          </a:prstGeom>
          <a:solidFill>
            <a:srgbClr val="C00000"/>
          </a:solidFill>
          <a:ln>
            <a:solidFill>
              <a:srgbClr val="92D050"/>
            </a:solidFill>
          </a:ln>
        </p:spPr>
        <p:txBody>
          <a:bodyPr wrap="square">
            <a:spAutoFit/>
          </a:bodyPr>
          <a:lstStyle/>
          <a:p>
            <a:pPr defTabSz="514298">
              <a:defRPr/>
            </a:pPr>
            <a:r>
              <a:rPr lang="es-ES" sz="1500" b="1" dirty="0">
                <a:solidFill>
                  <a:schemeClr val="bg1"/>
                </a:solidFill>
                <a:latin typeface="Century Gothic"/>
                <a:ea typeface="ＭＳ Ｐゴシック" charset="-128"/>
              </a:rPr>
              <a:t>CONFESAR. Rom.10:9-10.</a:t>
            </a:r>
          </a:p>
        </p:txBody>
      </p:sp>
      <p:sp>
        <p:nvSpPr>
          <p:cNvPr id="14" name="CuadroTexto 13">
            <a:extLst>
              <a:ext uri="{FF2B5EF4-FFF2-40B4-BE49-F238E27FC236}">
                <a16:creationId xmlns:a16="http://schemas.microsoft.com/office/drawing/2014/main" id="{4EC04EB7-F467-71A3-C7D4-E4A0212AACA8}"/>
              </a:ext>
            </a:extLst>
          </p:cNvPr>
          <p:cNvSpPr txBox="1">
            <a:spLocks noChangeArrowheads="1"/>
          </p:cNvSpPr>
          <p:nvPr/>
        </p:nvSpPr>
        <p:spPr bwMode="auto">
          <a:xfrm>
            <a:off x="2936757" y="4960854"/>
            <a:ext cx="2476500" cy="323165"/>
          </a:xfrm>
          <a:prstGeom prst="rect">
            <a:avLst/>
          </a:prstGeom>
          <a:solidFill>
            <a:srgbClr val="7030A0"/>
          </a:solidFill>
          <a:ln w="9525">
            <a:solidFill>
              <a:srgbClr val="92D050"/>
            </a:solidFill>
            <a:miter lim="800000"/>
            <a:headEnd/>
            <a:tailEnd/>
          </a:ln>
        </p:spPr>
        <p:txBody>
          <a:bodyPr wrap="square">
            <a:spAutoFit/>
          </a:bodyPr>
          <a:lstStyle>
            <a:lvl1pPr defTabSz="684213">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defTabSz="684213">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defTabSz="684213">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defTabSz="684213">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defTabSz="684213">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defTabSz="684213"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defTabSz="684213"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defTabSz="684213"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defTabSz="684213"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spcBef>
                <a:spcPct val="0"/>
              </a:spcBef>
              <a:buFontTx/>
              <a:buNone/>
            </a:pPr>
            <a:r>
              <a:rPr lang="es-ES" altLang="es-ES_tradnl" sz="1500" b="1" dirty="0">
                <a:solidFill>
                  <a:schemeClr val="bg1"/>
                </a:solidFill>
                <a:latin typeface="Century Gothic" panose="020B0502020202020204" pitchFamily="34" charset="0"/>
              </a:rPr>
              <a:t>BAUTIZARSE. Hech.2:38.</a:t>
            </a:r>
          </a:p>
        </p:txBody>
      </p:sp>
      <p:sp>
        <p:nvSpPr>
          <p:cNvPr id="15" name="CuadroTexto 14">
            <a:extLst>
              <a:ext uri="{FF2B5EF4-FFF2-40B4-BE49-F238E27FC236}">
                <a16:creationId xmlns:a16="http://schemas.microsoft.com/office/drawing/2014/main" id="{A907AE1B-3B3F-8BAD-2F38-1A11E8E6FC97}"/>
              </a:ext>
            </a:extLst>
          </p:cNvPr>
          <p:cNvSpPr txBox="1"/>
          <p:nvPr/>
        </p:nvSpPr>
        <p:spPr>
          <a:xfrm>
            <a:off x="0" y="2839865"/>
            <a:ext cx="2936757" cy="715581"/>
          </a:xfrm>
          <a:prstGeom prst="rect">
            <a:avLst/>
          </a:prstGeom>
          <a:noFill/>
        </p:spPr>
        <p:txBody>
          <a:bodyPr wrap="square">
            <a:spAutoFit/>
          </a:bodyPr>
          <a:lstStyle/>
          <a:p>
            <a:pPr algn="ctr">
              <a:defRPr/>
            </a:pPr>
            <a:r>
              <a:rPr lang="es-ES" sz="1350" dirty="0">
                <a:ln w="0"/>
                <a:solidFill>
                  <a:srgbClr val="002060"/>
                </a:solidFill>
                <a:effectLst>
                  <a:outerShdw blurRad="38100" dist="25400" dir="5400000" algn="ctr" rotWithShape="0">
                    <a:srgbClr val="6E747A">
                      <a:alpha val="43000"/>
                    </a:srgbClr>
                  </a:outerShdw>
                </a:effectLst>
                <a:latin typeface="Al Nile" charset="-78"/>
                <a:ea typeface="Al Nile" charset="-78"/>
                <a:cs typeface="Al Nile" charset="-78"/>
              </a:rPr>
              <a:t>“por cuanto todos pecaron, y están destituidos de la gloria de Dios”    </a:t>
            </a:r>
            <a:r>
              <a:rPr lang="es-ES" sz="1350" dirty="0">
                <a:ln w="0"/>
                <a:solidFill>
                  <a:srgbClr val="C00000"/>
                </a:solidFill>
                <a:effectLst>
                  <a:outerShdw blurRad="38100" dist="25400" dir="5400000" algn="ctr" rotWithShape="0">
                    <a:srgbClr val="6E747A">
                      <a:alpha val="43000"/>
                    </a:srgbClr>
                  </a:outerShdw>
                </a:effectLst>
                <a:latin typeface="Al Nile" charset="-78"/>
                <a:ea typeface="Al Nile" charset="-78"/>
                <a:cs typeface="Al Nile" charset="-78"/>
              </a:rPr>
              <a:t>Romanos. 3:23.  </a:t>
            </a:r>
          </a:p>
        </p:txBody>
      </p:sp>
      <p:sp>
        <p:nvSpPr>
          <p:cNvPr id="16" name="Rectángulo redondeado 15">
            <a:extLst>
              <a:ext uri="{FF2B5EF4-FFF2-40B4-BE49-F238E27FC236}">
                <a16:creationId xmlns:a16="http://schemas.microsoft.com/office/drawing/2014/main" id="{9FDEEEF5-F656-7945-CC4A-34403DF03C5D}"/>
              </a:ext>
            </a:extLst>
          </p:cNvPr>
          <p:cNvSpPr>
            <a:spLocks noChangeArrowheads="1"/>
          </p:cNvSpPr>
          <p:nvPr/>
        </p:nvSpPr>
        <p:spPr bwMode="auto">
          <a:xfrm>
            <a:off x="5801916" y="1676400"/>
            <a:ext cx="2974337" cy="1028700"/>
          </a:xfrm>
          <a:prstGeom prst="roundRect">
            <a:avLst>
              <a:gd name="adj" fmla="val 16667"/>
            </a:avLst>
          </a:prstGeom>
          <a:gradFill rotWithShape="1">
            <a:gsLst>
              <a:gs pos="0">
                <a:srgbClr val="9393FF"/>
              </a:gs>
              <a:gs pos="100000">
                <a:srgbClr val="1818CE"/>
              </a:gs>
            </a:gsLst>
            <a:lin ang="5400000"/>
          </a:gradFill>
          <a:ln w="9525">
            <a:solidFill>
              <a:srgbClr val="2828B8"/>
            </a:solidFill>
            <a:round/>
            <a:headEnd/>
            <a:tailEnd/>
          </a:ln>
          <a:effectLst>
            <a:outerShdw blurRad="40000" dist="23000" dir="5400000" rotWithShape="0">
              <a:srgbClr val="808080">
                <a:alpha val="34998"/>
              </a:srgbClr>
            </a:outerShdw>
          </a:effectLst>
        </p:spPr>
        <p:txBody>
          <a:bodyPr anchor="ct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a:endParaRPr lang="es-ES_tradnl" altLang="es-NI" sz="1800">
              <a:solidFill>
                <a:srgbClr val="FFFFFF"/>
              </a:solidFill>
            </a:endParaRPr>
          </a:p>
        </p:txBody>
      </p:sp>
      <p:sp>
        <p:nvSpPr>
          <p:cNvPr id="17" name="Rectángulo 16">
            <a:extLst>
              <a:ext uri="{FF2B5EF4-FFF2-40B4-BE49-F238E27FC236}">
                <a16:creationId xmlns:a16="http://schemas.microsoft.com/office/drawing/2014/main" id="{2C7EC741-F295-149C-A33C-A18243F2C835}"/>
              </a:ext>
            </a:extLst>
          </p:cNvPr>
          <p:cNvSpPr/>
          <p:nvPr/>
        </p:nvSpPr>
        <p:spPr>
          <a:xfrm>
            <a:off x="5872163" y="1695450"/>
            <a:ext cx="2904090" cy="1015663"/>
          </a:xfrm>
          <a:prstGeom prst="rect">
            <a:avLst/>
          </a:prstGeom>
        </p:spPr>
        <p:txBody>
          <a:bodyPr wrap="squar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a:r>
              <a:rPr lang="es-CL" altLang="es-NI" sz="1500" dirty="0">
                <a:solidFill>
                  <a:srgbClr val="F2F2F2"/>
                </a:solidFill>
                <a:latin typeface="Cambria" panose="02040503050406030204" pitchFamily="18" charset="0"/>
              </a:rPr>
              <a:t>“EL </a:t>
            </a:r>
            <a:r>
              <a:rPr lang="es-CL" altLang="es-NI" sz="1500" dirty="0">
                <a:solidFill>
                  <a:srgbClr val="FFFC00"/>
                </a:solidFill>
                <a:effectLst>
                  <a:outerShdw blurRad="38100" dist="38100" dir="2700000" algn="tl">
                    <a:srgbClr val="C0C0C0"/>
                  </a:outerShdw>
                </a:effectLst>
                <a:latin typeface="Cambria" panose="02040503050406030204" pitchFamily="18" charset="0"/>
              </a:rPr>
              <a:t>SEÑOR AÑADÍA </a:t>
            </a:r>
            <a:r>
              <a:rPr lang="es-CL" altLang="es-NI" sz="1500" dirty="0">
                <a:solidFill>
                  <a:srgbClr val="F2F2F2"/>
                </a:solidFill>
                <a:latin typeface="Cambria" panose="02040503050406030204" pitchFamily="18" charset="0"/>
              </a:rPr>
              <a:t>CADA DÍA A LA IGLESIA LOS QUE HABÍAN DE SER SALVOS”</a:t>
            </a:r>
          </a:p>
          <a:p>
            <a:pPr algn="ctr"/>
            <a:r>
              <a:rPr lang="es-CL" altLang="es-NI" sz="1500" b="1" dirty="0">
                <a:solidFill>
                  <a:srgbClr val="CCCCCC"/>
                </a:solidFill>
                <a:latin typeface="Cambria" panose="02040503050406030204" pitchFamily="18" charset="0"/>
              </a:rPr>
              <a:t>HECHOS.2:47 </a:t>
            </a:r>
          </a:p>
        </p:txBody>
      </p:sp>
      <p:sp>
        <p:nvSpPr>
          <p:cNvPr id="19" name="Rectángulo 18">
            <a:extLst>
              <a:ext uri="{FF2B5EF4-FFF2-40B4-BE49-F238E27FC236}">
                <a16:creationId xmlns:a16="http://schemas.microsoft.com/office/drawing/2014/main" id="{29D8CF95-803F-CEFB-40CA-3661EBF19AF0}"/>
              </a:ext>
            </a:extLst>
          </p:cNvPr>
          <p:cNvSpPr/>
          <p:nvPr/>
        </p:nvSpPr>
        <p:spPr>
          <a:xfrm>
            <a:off x="1438850" y="994849"/>
            <a:ext cx="7756675" cy="627864"/>
          </a:xfrm>
          <a:prstGeom prst="rect">
            <a:avLst/>
          </a:prstGeom>
        </p:spPr>
        <p:txBody>
          <a:bodyPr wrap="none">
            <a:spAutoFit/>
          </a:bodyPr>
          <a:lstStyle/>
          <a:p>
            <a:pPr hangingPunct="1">
              <a:defRPr/>
            </a:pPr>
            <a:r>
              <a:rPr lang="es-CL" sz="3480" b="1">
                <a:ln w="22225">
                  <a:solidFill>
                    <a:schemeClr val="accent5">
                      <a:lumMod val="60000"/>
                      <a:lumOff val="40000"/>
                    </a:schemeClr>
                  </a:solidFill>
                  <a:prstDash val="solid"/>
                </a:ln>
                <a:solidFill>
                  <a:srgbClr val="FF0000"/>
                </a:solidFill>
                <a:latin typeface="Al Bayan Plain" charset="-78"/>
                <a:ea typeface="Al Bayan Plain" charset="-78"/>
                <a:cs typeface="Al Bayan Plain" charset="-78"/>
              </a:rPr>
              <a:t>PLAN DE SALVACIÓN SEGÚN DIOS</a:t>
            </a:r>
            <a:endParaRPr lang="es-CL" sz="3480" b="1" dirty="0">
              <a:ln w="22225">
                <a:solidFill>
                  <a:schemeClr val="accent5">
                    <a:lumMod val="60000"/>
                    <a:lumOff val="40000"/>
                  </a:schemeClr>
                </a:solidFill>
                <a:prstDash val="solid"/>
              </a:ln>
              <a:solidFill>
                <a:srgbClr val="FF0000"/>
              </a:solidFill>
              <a:latin typeface="Al Bayan Plain" charset="-78"/>
              <a:ea typeface="Al Bayan Plain" charset="-78"/>
              <a:cs typeface="Al Bayan Plain" charset="-78"/>
            </a:endParaRPr>
          </a:p>
        </p:txBody>
      </p:sp>
      <p:pic>
        <p:nvPicPr>
          <p:cNvPr id="18" name="Imagen 17">
            <a:extLst>
              <a:ext uri="{FF2B5EF4-FFF2-40B4-BE49-F238E27FC236}">
                <a16:creationId xmlns:a16="http://schemas.microsoft.com/office/drawing/2014/main" id="{653CB41E-D63B-5EA5-2F8C-9662A3BE76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05125" y="2816293"/>
            <a:ext cx="3935160" cy="208425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ircle(in)">
                                      <p:cBhvr>
                                        <p:cTn id="20" dur="2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26"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down)">
                                      <p:cBhvr>
                                        <p:cTn id="38" dur="580">
                                          <p:stCondLst>
                                            <p:cond delay="0"/>
                                          </p:stCondLst>
                                        </p:cTn>
                                        <p:tgtEl>
                                          <p:spTgt spid="10"/>
                                        </p:tgtEl>
                                      </p:cBhvr>
                                    </p:animEffect>
                                    <p:anim calcmode="lin" valueType="num">
                                      <p:cBhvr>
                                        <p:cTn id="39"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4" dur="26">
                                          <p:stCondLst>
                                            <p:cond delay="650"/>
                                          </p:stCondLst>
                                        </p:cTn>
                                        <p:tgtEl>
                                          <p:spTgt spid="10"/>
                                        </p:tgtEl>
                                      </p:cBhvr>
                                      <p:to x="100000" y="60000"/>
                                    </p:animScale>
                                    <p:animScale>
                                      <p:cBhvr>
                                        <p:cTn id="45" dur="166" decel="50000">
                                          <p:stCondLst>
                                            <p:cond delay="676"/>
                                          </p:stCondLst>
                                        </p:cTn>
                                        <p:tgtEl>
                                          <p:spTgt spid="10"/>
                                        </p:tgtEl>
                                      </p:cBhvr>
                                      <p:to x="100000" y="100000"/>
                                    </p:animScale>
                                    <p:animScale>
                                      <p:cBhvr>
                                        <p:cTn id="46" dur="26">
                                          <p:stCondLst>
                                            <p:cond delay="1312"/>
                                          </p:stCondLst>
                                        </p:cTn>
                                        <p:tgtEl>
                                          <p:spTgt spid="10"/>
                                        </p:tgtEl>
                                      </p:cBhvr>
                                      <p:to x="100000" y="80000"/>
                                    </p:animScale>
                                    <p:animScale>
                                      <p:cBhvr>
                                        <p:cTn id="47" dur="166" decel="50000">
                                          <p:stCondLst>
                                            <p:cond delay="1338"/>
                                          </p:stCondLst>
                                        </p:cTn>
                                        <p:tgtEl>
                                          <p:spTgt spid="10"/>
                                        </p:tgtEl>
                                      </p:cBhvr>
                                      <p:to x="100000" y="100000"/>
                                    </p:animScale>
                                    <p:animScale>
                                      <p:cBhvr>
                                        <p:cTn id="48" dur="26">
                                          <p:stCondLst>
                                            <p:cond delay="1642"/>
                                          </p:stCondLst>
                                        </p:cTn>
                                        <p:tgtEl>
                                          <p:spTgt spid="10"/>
                                        </p:tgtEl>
                                      </p:cBhvr>
                                      <p:to x="100000" y="90000"/>
                                    </p:animScale>
                                    <p:animScale>
                                      <p:cBhvr>
                                        <p:cTn id="49" dur="166" decel="50000">
                                          <p:stCondLst>
                                            <p:cond delay="1668"/>
                                          </p:stCondLst>
                                        </p:cTn>
                                        <p:tgtEl>
                                          <p:spTgt spid="10"/>
                                        </p:tgtEl>
                                      </p:cBhvr>
                                      <p:to x="100000" y="100000"/>
                                    </p:animScale>
                                    <p:animScale>
                                      <p:cBhvr>
                                        <p:cTn id="50" dur="26">
                                          <p:stCondLst>
                                            <p:cond delay="1808"/>
                                          </p:stCondLst>
                                        </p:cTn>
                                        <p:tgtEl>
                                          <p:spTgt spid="10"/>
                                        </p:tgtEl>
                                      </p:cBhvr>
                                      <p:to x="100000" y="95000"/>
                                    </p:animScale>
                                    <p:animScale>
                                      <p:cBhvr>
                                        <p:cTn id="51" dur="166" decel="50000">
                                          <p:stCondLst>
                                            <p:cond delay="1834"/>
                                          </p:stCondLst>
                                        </p:cTn>
                                        <p:tgtEl>
                                          <p:spTgt spid="10"/>
                                        </p:tgtEl>
                                      </p:cBhvr>
                                      <p:to x="100000" y="100000"/>
                                    </p:animScale>
                                  </p:childTnLst>
                                </p:cTn>
                              </p:par>
                            </p:childTnLst>
                          </p:cTn>
                        </p:par>
                      </p:childTnLst>
                    </p:cTn>
                  </p:par>
                  <p:par>
                    <p:cTn id="52" fill="hold">
                      <p:stCondLst>
                        <p:cond delay="indefinite"/>
                      </p:stCondLst>
                      <p:childTnLst>
                        <p:par>
                          <p:cTn id="53" fill="hold">
                            <p:stCondLst>
                              <p:cond delay="0"/>
                            </p:stCondLst>
                            <p:childTnLst>
                              <p:par>
                                <p:cTn id="54" presetID="26" presetClass="entr" presetSubtype="0" fill="hold" grpId="0"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wipe(down)">
                                      <p:cBhvr>
                                        <p:cTn id="56" dur="580">
                                          <p:stCondLst>
                                            <p:cond delay="0"/>
                                          </p:stCondLst>
                                        </p:cTn>
                                        <p:tgtEl>
                                          <p:spTgt spid="11"/>
                                        </p:tgtEl>
                                      </p:cBhvr>
                                    </p:animEffect>
                                    <p:anim calcmode="lin" valueType="num">
                                      <p:cBhvr>
                                        <p:cTn id="57"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58"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59"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60"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61"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62" dur="26">
                                          <p:stCondLst>
                                            <p:cond delay="650"/>
                                          </p:stCondLst>
                                        </p:cTn>
                                        <p:tgtEl>
                                          <p:spTgt spid="11"/>
                                        </p:tgtEl>
                                      </p:cBhvr>
                                      <p:to x="100000" y="60000"/>
                                    </p:animScale>
                                    <p:animScale>
                                      <p:cBhvr>
                                        <p:cTn id="63" dur="166" decel="50000">
                                          <p:stCondLst>
                                            <p:cond delay="676"/>
                                          </p:stCondLst>
                                        </p:cTn>
                                        <p:tgtEl>
                                          <p:spTgt spid="11"/>
                                        </p:tgtEl>
                                      </p:cBhvr>
                                      <p:to x="100000" y="100000"/>
                                    </p:animScale>
                                    <p:animScale>
                                      <p:cBhvr>
                                        <p:cTn id="64" dur="26">
                                          <p:stCondLst>
                                            <p:cond delay="1312"/>
                                          </p:stCondLst>
                                        </p:cTn>
                                        <p:tgtEl>
                                          <p:spTgt spid="11"/>
                                        </p:tgtEl>
                                      </p:cBhvr>
                                      <p:to x="100000" y="80000"/>
                                    </p:animScale>
                                    <p:animScale>
                                      <p:cBhvr>
                                        <p:cTn id="65" dur="166" decel="50000">
                                          <p:stCondLst>
                                            <p:cond delay="1338"/>
                                          </p:stCondLst>
                                        </p:cTn>
                                        <p:tgtEl>
                                          <p:spTgt spid="11"/>
                                        </p:tgtEl>
                                      </p:cBhvr>
                                      <p:to x="100000" y="100000"/>
                                    </p:animScale>
                                    <p:animScale>
                                      <p:cBhvr>
                                        <p:cTn id="66" dur="26">
                                          <p:stCondLst>
                                            <p:cond delay="1642"/>
                                          </p:stCondLst>
                                        </p:cTn>
                                        <p:tgtEl>
                                          <p:spTgt spid="11"/>
                                        </p:tgtEl>
                                      </p:cBhvr>
                                      <p:to x="100000" y="90000"/>
                                    </p:animScale>
                                    <p:animScale>
                                      <p:cBhvr>
                                        <p:cTn id="67" dur="166" decel="50000">
                                          <p:stCondLst>
                                            <p:cond delay="1668"/>
                                          </p:stCondLst>
                                        </p:cTn>
                                        <p:tgtEl>
                                          <p:spTgt spid="11"/>
                                        </p:tgtEl>
                                      </p:cBhvr>
                                      <p:to x="100000" y="100000"/>
                                    </p:animScale>
                                    <p:animScale>
                                      <p:cBhvr>
                                        <p:cTn id="68" dur="26">
                                          <p:stCondLst>
                                            <p:cond delay="1808"/>
                                          </p:stCondLst>
                                        </p:cTn>
                                        <p:tgtEl>
                                          <p:spTgt spid="11"/>
                                        </p:tgtEl>
                                      </p:cBhvr>
                                      <p:to x="100000" y="95000"/>
                                    </p:animScale>
                                    <p:animScale>
                                      <p:cBhvr>
                                        <p:cTn id="69" dur="166" decel="50000">
                                          <p:stCondLst>
                                            <p:cond delay="1834"/>
                                          </p:stCondLst>
                                        </p:cTn>
                                        <p:tgtEl>
                                          <p:spTgt spid="11"/>
                                        </p:tgtEl>
                                      </p:cBhvr>
                                      <p:to x="100000" y="100000"/>
                                    </p:animScale>
                                  </p:childTnLst>
                                </p:cTn>
                              </p:par>
                            </p:childTnLst>
                          </p:cTn>
                        </p:par>
                      </p:childTnLst>
                    </p:cTn>
                  </p:par>
                  <p:par>
                    <p:cTn id="70" fill="hold">
                      <p:stCondLst>
                        <p:cond delay="indefinite"/>
                      </p:stCondLst>
                      <p:childTnLst>
                        <p:par>
                          <p:cTn id="71" fill="hold">
                            <p:stCondLst>
                              <p:cond delay="0"/>
                            </p:stCondLst>
                            <p:childTnLst>
                              <p:par>
                                <p:cTn id="72" presetID="26" presetClass="entr" presetSubtype="0" fill="hold" grpId="0" nodeType="clickEffect">
                                  <p:stCondLst>
                                    <p:cond delay="0"/>
                                  </p:stCondLst>
                                  <p:childTnLst>
                                    <p:set>
                                      <p:cBhvr>
                                        <p:cTn id="73" dur="1" fill="hold">
                                          <p:stCondLst>
                                            <p:cond delay="0"/>
                                          </p:stCondLst>
                                        </p:cTn>
                                        <p:tgtEl>
                                          <p:spTgt spid="12"/>
                                        </p:tgtEl>
                                        <p:attrNameLst>
                                          <p:attrName>style.visibility</p:attrName>
                                        </p:attrNameLst>
                                      </p:cBhvr>
                                      <p:to>
                                        <p:strVal val="visible"/>
                                      </p:to>
                                    </p:set>
                                    <p:animEffect transition="in" filter="wipe(down)">
                                      <p:cBhvr>
                                        <p:cTn id="74" dur="580">
                                          <p:stCondLst>
                                            <p:cond delay="0"/>
                                          </p:stCondLst>
                                        </p:cTn>
                                        <p:tgtEl>
                                          <p:spTgt spid="12"/>
                                        </p:tgtEl>
                                      </p:cBhvr>
                                    </p:animEffect>
                                    <p:anim calcmode="lin" valueType="num">
                                      <p:cBhvr>
                                        <p:cTn id="75"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76"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77"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78"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79"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80" dur="26">
                                          <p:stCondLst>
                                            <p:cond delay="650"/>
                                          </p:stCondLst>
                                        </p:cTn>
                                        <p:tgtEl>
                                          <p:spTgt spid="12"/>
                                        </p:tgtEl>
                                      </p:cBhvr>
                                      <p:to x="100000" y="60000"/>
                                    </p:animScale>
                                    <p:animScale>
                                      <p:cBhvr>
                                        <p:cTn id="81" dur="166" decel="50000">
                                          <p:stCondLst>
                                            <p:cond delay="676"/>
                                          </p:stCondLst>
                                        </p:cTn>
                                        <p:tgtEl>
                                          <p:spTgt spid="12"/>
                                        </p:tgtEl>
                                      </p:cBhvr>
                                      <p:to x="100000" y="100000"/>
                                    </p:animScale>
                                    <p:animScale>
                                      <p:cBhvr>
                                        <p:cTn id="82" dur="26">
                                          <p:stCondLst>
                                            <p:cond delay="1312"/>
                                          </p:stCondLst>
                                        </p:cTn>
                                        <p:tgtEl>
                                          <p:spTgt spid="12"/>
                                        </p:tgtEl>
                                      </p:cBhvr>
                                      <p:to x="100000" y="80000"/>
                                    </p:animScale>
                                    <p:animScale>
                                      <p:cBhvr>
                                        <p:cTn id="83" dur="166" decel="50000">
                                          <p:stCondLst>
                                            <p:cond delay="1338"/>
                                          </p:stCondLst>
                                        </p:cTn>
                                        <p:tgtEl>
                                          <p:spTgt spid="12"/>
                                        </p:tgtEl>
                                      </p:cBhvr>
                                      <p:to x="100000" y="100000"/>
                                    </p:animScale>
                                    <p:animScale>
                                      <p:cBhvr>
                                        <p:cTn id="84" dur="26">
                                          <p:stCondLst>
                                            <p:cond delay="1642"/>
                                          </p:stCondLst>
                                        </p:cTn>
                                        <p:tgtEl>
                                          <p:spTgt spid="12"/>
                                        </p:tgtEl>
                                      </p:cBhvr>
                                      <p:to x="100000" y="90000"/>
                                    </p:animScale>
                                    <p:animScale>
                                      <p:cBhvr>
                                        <p:cTn id="85" dur="166" decel="50000">
                                          <p:stCondLst>
                                            <p:cond delay="1668"/>
                                          </p:stCondLst>
                                        </p:cTn>
                                        <p:tgtEl>
                                          <p:spTgt spid="12"/>
                                        </p:tgtEl>
                                      </p:cBhvr>
                                      <p:to x="100000" y="100000"/>
                                    </p:animScale>
                                    <p:animScale>
                                      <p:cBhvr>
                                        <p:cTn id="86" dur="26">
                                          <p:stCondLst>
                                            <p:cond delay="1808"/>
                                          </p:stCondLst>
                                        </p:cTn>
                                        <p:tgtEl>
                                          <p:spTgt spid="12"/>
                                        </p:tgtEl>
                                      </p:cBhvr>
                                      <p:to x="100000" y="95000"/>
                                    </p:animScale>
                                    <p:animScale>
                                      <p:cBhvr>
                                        <p:cTn id="87" dur="166" decel="50000">
                                          <p:stCondLst>
                                            <p:cond delay="1834"/>
                                          </p:stCondLst>
                                        </p:cTn>
                                        <p:tgtEl>
                                          <p:spTgt spid="12"/>
                                        </p:tgtEl>
                                      </p:cBhvr>
                                      <p:to x="100000" y="100000"/>
                                    </p:animScale>
                                  </p:childTnLst>
                                </p:cTn>
                              </p:par>
                            </p:childTnLst>
                          </p:cTn>
                        </p:par>
                      </p:childTnLst>
                    </p:cTn>
                  </p:par>
                  <p:par>
                    <p:cTn id="88" fill="hold">
                      <p:stCondLst>
                        <p:cond delay="indefinite"/>
                      </p:stCondLst>
                      <p:childTnLst>
                        <p:par>
                          <p:cTn id="89" fill="hold">
                            <p:stCondLst>
                              <p:cond delay="0"/>
                            </p:stCondLst>
                            <p:childTnLst>
                              <p:par>
                                <p:cTn id="90" presetID="26" presetClass="entr" presetSubtype="0" fill="hold" grpId="0" nodeType="clickEffect">
                                  <p:stCondLst>
                                    <p:cond delay="0"/>
                                  </p:stCondLst>
                                  <p:childTnLst>
                                    <p:set>
                                      <p:cBhvr>
                                        <p:cTn id="91" dur="1" fill="hold">
                                          <p:stCondLst>
                                            <p:cond delay="0"/>
                                          </p:stCondLst>
                                        </p:cTn>
                                        <p:tgtEl>
                                          <p:spTgt spid="13"/>
                                        </p:tgtEl>
                                        <p:attrNameLst>
                                          <p:attrName>style.visibility</p:attrName>
                                        </p:attrNameLst>
                                      </p:cBhvr>
                                      <p:to>
                                        <p:strVal val="visible"/>
                                      </p:to>
                                    </p:set>
                                    <p:animEffect transition="in" filter="wipe(down)">
                                      <p:cBhvr>
                                        <p:cTn id="92" dur="580">
                                          <p:stCondLst>
                                            <p:cond delay="0"/>
                                          </p:stCondLst>
                                        </p:cTn>
                                        <p:tgtEl>
                                          <p:spTgt spid="13"/>
                                        </p:tgtEl>
                                      </p:cBhvr>
                                    </p:animEffect>
                                    <p:anim calcmode="lin" valueType="num">
                                      <p:cBhvr>
                                        <p:cTn id="93"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4"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95"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96"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97"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98" dur="26">
                                          <p:stCondLst>
                                            <p:cond delay="650"/>
                                          </p:stCondLst>
                                        </p:cTn>
                                        <p:tgtEl>
                                          <p:spTgt spid="13"/>
                                        </p:tgtEl>
                                      </p:cBhvr>
                                      <p:to x="100000" y="60000"/>
                                    </p:animScale>
                                    <p:animScale>
                                      <p:cBhvr>
                                        <p:cTn id="99" dur="166" decel="50000">
                                          <p:stCondLst>
                                            <p:cond delay="676"/>
                                          </p:stCondLst>
                                        </p:cTn>
                                        <p:tgtEl>
                                          <p:spTgt spid="13"/>
                                        </p:tgtEl>
                                      </p:cBhvr>
                                      <p:to x="100000" y="100000"/>
                                    </p:animScale>
                                    <p:animScale>
                                      <p:cBhvr>
                                        <p:cTn id="100" dur="26">
                                          <p:stCondLst>
                                            <p:cond delay="1312"/>
                                          </p:stCondLst>
                                        </p:cTn>
                                        <p:tgtEl>
                                          <p:spTgt spid="13"/>
                                        </p:tgtEl>
                                      </p:cBhvr>
                                      <p:to x="100000" y="80000"/>
                                    </p:animScale>
                                    <p:animScale>
                                      <p:cBhvr>
                                        <p:cTn id="101" dur="166" decel="50000">
                                          <p:stCondLst>
                                            <p:cond delay="1338"/>
                                          </p:stCondLst>
                                        </p:cTn>
                                        <p:tgtEl>
                                          <p:spTgt spid="13"/>
                                        </p:tgtEl>
                                      </p:cBhvr>
                                      <p:to x="100000" y="100000"/>
                                    </p:animScale>
                                    <p:animScale>
                                      <p:cBhvr>
                                        <p:cTn id="102" dur="26">
                                          <p:stCondLst>
                                            <p:cond delay="1642"/>
                                          </p:stCondLst>
                                        </p:cTn>
                                        <p:tgtEl>
                                          <p:spTgt spid="13"/>
                                        </p:tgtEl>
                                      </p:cBhvr>
                                      <p:to x="100000" y="90000"/>
                                    </p:animScale>
                                    <p:animScale>
                                      <p:cBhvr>
                                        <p:cTn id="103" dur="166" decel="50000">
                                          <p:stCondLst>
                                            <p:cond delay="1668"/>
                                          </p:stCondLst>
                                        </p:cTn>
                                        <p:tgtEl>
                                          <p:spTgt spid="13"/>
                                        </p:tgtEl>
                                      </p:cBhvr>
                                      <p:to x="100000" y="100000"/>
                                    </p:animScale>
                                    <p:animScale>
                                      <p:cBhvr>
                                        <p:cTn id="104" dur="26">
                                          <p:stCondLst>
                                            <p:cond delay="1808"/>
                                          </p:stCondLst>
                                        </p:cTn>
                                        <p:tgtEl>
                                          <p:spTgt spid="13"/>
                                        </p:tgtEl>
                                      </p:cBhvr>
                                      <p:to x="100000" y="95000"/>
                                    </p:animScale>
                                    <p:animScale>
                                      <p:cBhvr>
                                        <p:cTn id="105" dur="166" decel="50000">
                                          <p:stCondLst>
                                            <p:cond delay="1834"/>
                                          </p:stCondLst>
                                        </p:cTn>
                                        <p:tgtEl>
                                          <p:spTgt spid="13"/>
                                        </p:tgtEl>
                                      </p:cBhvr>
                                      <p:to x="100000" y="100000"/>
                                    </p:animScale>
                                  </p:childTnLst>
                                </p:cTn>
                              </p:par>
                            </p:childTnLst>
                          </p:cTn>
                        </p:par>
                      </p:childTnLst>
                    </p:cTn>
                  </p:par>
                  <p:par>
                    <p:cTn id="106" fill="hold">
                      <p:stCondLst>
                        <p:cond delay="indefinite"/>
                      </p:stCondLst>
                      <p:childTnLst>
                        <p:par>
                          <p:cTn id="107" fill="hold">
                            <p:stCondLst>
                              <p:cond delay="0"/>
                            </p:stCondLst>
                            <p:childTnLst>
                              <p:par>
                                <p:cTn id="108" presetID="26" presetClass="entr" presetSubtype="0" fill="hold" grpId="0" nodeType="clickEffect">
                                  <p:stCondLst>
                                    <p:cond delay="0"/>
                                  </p:stCondLst>
                                  <p:childTnLst>
                                    <p:set>
                                      <p:cBhvr>
                                        <p:cTn id="109" dur="1" fill="hold">
                                          <p:stCondLst>
                                            <p:cond delay="0"/>
                                          </p:stCondLst>
                                        </p:cTn>
                                        <p:tgtEl>
                                          <p:spTgt spid="14"/>
                                        </p:tgtEl>
                                        <p:attrNameLst>
                                          <p:attrName>style.visibility</p:attrName>
                                        </p:attrNameLst>
                                      </p:cBhvr>
                                      <p:to>
                                        <p:strVal val="visible"/>
                                      </p:to>
                                    </p:set>
                                    <p:animEffect transition="in" filter="wipe(down)">
                                      <p:cBhvr>
                                        <p:cTn id="110" dur="580">
                                          <p:stCondLst>
                                            <p:cond delay="0"/>
                                          </p:stCondLst>
                                        </p:cTn>
                                        <p:tgtEl>
                                          <p:spTgt spid="14"/>
                                        </p:tgtEl>
                                      </p:cBhvr>
                                    </p:animEffect>
                                    <p:anim calcmode="lin" valueType="num">
                                      <p:cBhvr>
                                        <p:cTn id="111"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12"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13"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14"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15"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16" dur="26">
                                          <p:stCondLst>
                                            <p:cond delay="650"/>
                                          </p:stCondLst>
                                        </p:cTn>
                                        <p:tgtEl>
                                          <p:spTgt spid="14"/>
                                        </p:tgtEl>
                                      </p:cBhvr>
                                      <p:to x="100000" y="60000"/>
                                    </p:animScale>
                                    <p:animScale>
                                      <p:cBhvr>
                                        <p:cTn id="117" dur="166" decel="50000">
                                          <p:stCondLst>
                                            <p:cond delay="676"/>
                                          </p:stCondLst>
                                        </p:cTn>
                                        <p:tgtEl>
                                          <p:spTgt spid="14"/>
                                        </p:tgtEl>
                                      </p:cBhvr>
                                      <p:to x="100000" y="100000"/>
                                    </p:animScale>
                                    <p:animScale>
                                      <p:cBhvr>
                                        <p:cTn id="118" dur="26">
                                          <p:stCondLst>
                                            <p:cond delay="1312"/>
                                          </p:stCondLst>
                                        </p:cTn>
                                        <p:tgtEl>
                                          <p:spTgt spid="14"/>
                                        </p:tgtEl>
                                      </p:cBhvr>
                                      <p:to x="100000" y="80000"/>
                                    </p:animScale>
                                    <p:animScale>
                                      <p:cBhvr>
                                        <p:cTn id="119" dur="166" decel="50000">
                                          <p:stCondLst>
                                            <p:cond delay="1338"/>
                                          </p:stCondLst>
                                        </p:cTn>
                                        <p:tgtEl>
                                          <p:spTgt spid="14"/>
                                        </p:tgtEl>
                                      </p:cBhvr>
                                      <p:to x="100000" y="100000"/>
                                    </p:animScale>
                                    <p:animScale>
                                      <p:cBhvr>
                                        <p:cTn id="120" dur="26">
                                          <p:stCondLst>
                                            <p:cond delay="1642"/>
                                          </p:stCondLst>
                                        </p:cTn>
                                        <p:tgtEl>
                                          <p:spTgt spid="14"/>
                                        </p:tgtEl>
                                      </p:cBhvr>
                                      <p:to x="100000" y="90000"/>
                                    </p:animScale>
                                    <p:animScale>
                                      <p:cBhvr>
                                        <p:cTn id="121" dur="166" decel="50000">
                                          <p:stCondLst>
                                            <p:cond delay="1668"/>
                                          </p:stCondLst>
                                        </p:cTn>
                                        <p:tgtEl>
                                          <p:spTgt spid="14"/>
                                        </p:tgtEl>
                                      </p:cBhvr>
                                      <p:to x="100000" y="100000"/>
                                    </p:animScale>
                                    <p:animScale>
                                      <p:cBhvr>
                                        <p:cTn id="122" dur="26">
                                          <p:stCondLst>
                                            <p:cond delay="1808"/>
                                          </p:stCondLst>
                                        </p:cTn>
                                        <p:tgtEl>
                                          <p:spTgt spid="14"/>
                                        </p:tgtEl>
                                      </p:cBhvr>
                                      <p:to x="100000" y="95000"/>
                                    </p:animScale>
                                    <p:animScale>
                                      <p:cBhvr>
                                        <p:cTn id="123" dur="166" decel="50000">
                                          <p:stCondLst>
                                            <p:cond delay="1834"/>
                                          </p:stCondLst>
                                        </p:cTn>
                                        <p:tgtEl>
                                          <p:spTgt spid="14"/>
                                        </p:tgtEl>
                                      </p:cBhvr>
                                      <p:to x="100000" y="100000"/>
                                    </p:animScale>
                                  </p:childTnLst>
                                </p:cTn>
                              </p:par>
                            </p:childTnLst>
                          </p:cTn>
                        </p:par>
                      </p:childTnLst>
                    </p:cTn>
                  </p:par>
                  <p:par>
                    <p:cTn id="124" fill="hold">
                      <p:stCondLst>
                        <p:cond delay="indefinite"/>
                      </p:stCondLst>
                      <p:childTnLst>
                        <p:par>
                          <p:cTn id="125" fill="hold">
                            <p:stCondLst>
                              <p:cond delay="0"/>
                            </p:stCondLst>
                            <p:childTnLst>
                              <p:par>
                                <p:cTn id="126" presetID="53" presetClass="entr" presetSubtype="16" fill="hold" nodeType="clickEffect">
                                  <p:stCondLst>
                                    <p:cond delay="0"/>
                                  </p:stCondLst>
                                  <p:childTnLst>
                                    <p:set>
                                      <p:cBhvr>
                                        <p:cTn id="127" dur="1" fill="hold">
                                          <p:stCondLst>
                                            <p:cond delay="0"/>
                                          </p:stCondLst>
                                        </p:cTn>
                                        <p:tgtEl>
                                          <p:spTgt spid="18"/>
                                        </p:tgtEl>
                                        <p:attrNameLst>
                                          <p:attrName>style.visibility</p:attrName>
                                        </p:attrNameLst>
                                      </p:cBhvr>
                                      <p:to>
                                        <p:strVal val="visible"/>
                                      </p:to>
                                    </p:set>
                                    <p:anim calcmode="lin" valueType="num">
                                      <p:cBhvr>
                                        <p:cTn id="128" dur="500" fill="hold"/>
                                        <p:tgtEl>
                                          <p:spTgt spid="18"/>
                                        </p:tgtEl>
                                        <p:attrNameLst>
                                          <p:attrName>ppt_w</p:attrName>
                                        </p:attrNameLst>
                                      </p:cBhvr>
                                      <p:tavLst>
                                        <p:tav tm="0">
                                          <p:val>
                                            <p:fltVal val="0"/>
                                          </p:val>
                                        </p:tav>
                                        <p:tav tm="100000">
                                          <p:val>
                                            <p:strVal val="#ppt_w"/>
                                          </p:val>
                                        </p:tav>
                                      </p:tavLst>
                                    </p:anim>
                                    <p:anim calcmode="lin" valueType="num">
                                      <p:cBhvr>
                                        <p:cTn id="129" dur="500" fill="hold"/>
                                        <p:tgtEl>
                                          <p:spTgt spid="18"/>
                                        </p:tgtEl>
                                        <p:attrNameLst>
                                          <p:attrName>ppt_h</p:attrName>
                                        </p:attrNameLst>
                                      </p:cBhvr>
                                      <p:tavLst>
                                        <p:tav tm="0">
                                          <p:val>
                                            <p:fltVal val="0"/>
                                          </p:val>
                                        </p:tav>
                                        <p:tav tm="100000">
                                          <p:val>
                                            <p:strVal val="#ppt_h"/>
                                          </p:val>
                                        </p:tav>
                                      </p:tavLst>
                                    </p:anim>
                                    <p:animEffect transition="in" filter="fade">
                                      <p:cBhvr>
                                        <p:cTn id="1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0" grpId="0" animBg="1"/>
      <p:bldP spid="11" grpId="0" animBg="1"/>
      <p:bldP spid="12" grpId="0" animBg="1"/>
      <p:bldP spid="13" grpId="0" animBg="1"/>
      <p:bldP spid="14" grpId="0" animBg="1"/>
      <p:bldP spid="1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MARIO MORENO\Desktop\560_example.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4" name="3 Rectángulo"/>
          <p:cNvSpPr/>
          <p:nvPr/>
        </p:nvSpPr>
        <p:spPr>
          <a:xfrm>
            <a:off x="0" y="5733256"/>
            <a:ext cx="9144000" cy="1124744"/>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NI" sz="5400" b="1" dirty="0"/>
              <a:t>DIOS NOS BENDIGA A TODOS.</a:t>
            </a:r>
          </a:p>
        </p:txBody>
      </p:sp>
      <p:pic>
        <p:nvPicPr>
          <p:cNvPr id="6" name="Imagen 5">
            <a:extLst>
              <a:ext uri="{FF2B5EF4-FFF2-40B4-BE49-F238E27FC236}">
                <a16:creationId xmlns:a16="http://schemas.microsoft.com/office/drawing/2014/main" id="{23049743-0375-47BD-80B6-67C8EA7283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31" y="-26644"/>
            <a:ext cx="9143999" cy="5687892"/>
          </a:xfrm>
          <a:prstGeom prst="rect">
            <a:avLst/>
          </a:prstGeom>
        </p:spPr>
      </p:pic>
      <p:sp>
        <p:nvSpPr>
          <p:cNvPr id="7" name="Bocadillo nube: nube 6">
            <a:extLst>
              <a:ext uri="{FF2B5EF4-FFF2-40B4-BE49-F238E27FC236}">
                <a16:creationId xmlns:a16="http://schemas.microsoft.com/office/drawing/2014/main" id="{9107FAA2-ED1D-470F-B37D-329CC8C9DCB7}"/>
              </a:ext>
            </a:extLst>
          </p:cNvPr>
          <p:cNvSpPr/>
          <p:nvPr/>
        </p:nvSpPr>
        <p:spPr>
          <a:xfrm>
            <a:off x="4788024" y="-53288"/>
            <a:ext cx="4355976" cy="3626304"/>
          </a:xfrm>
          <a:prstGeom prst="cloudCallout">
            <a:avLst>
              <a:gd name="adj1" fmla="val -63911"/>
              <a:gd name="adj2" fmla="val 47856"/>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400" b="1" dirty="0"/>
              <a:t>POR SU </a:t>
            </a:r>
            <a:r>
              <a:rPr lang="es-ES" sz="4400" b="1"/>
              <a:t>FINA ATENCIÓN</a:t>
            </a:r>
            <a:r>
              <a:rPr lang="es-ES" sz="4400" b="1" dirty="0"/>
              <a:t>.</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38" presetClass="entr" presetSubtype="0" accel="50000" fill="hold" grpId="0" nodeType="clickEffect">
                                  <p:stCondLst>
                                    <p:cond delay="0"/>
                                  </p:stCondLst>
                                  <p:iterate type="lt">
                                    <p:tmPct val="50000"/>
                                  </p:iterate>
                                  <p:childTnLst>
                                    <p:set>
                                      <p:cBhvr>
                                        <p:cTn id="18" dur="1" fill="hold">
                                          <p:stCondLst>
                                            <p:cond delay="0"/>
                                          </p:stCondLst>
                                        </p:cTn>
                                        <p:tgtEl>
                                          <p:spTgt spid="4"/>
                                        </p:tgtEl>
                                        <p:attrNameLst>
                                          <p:attrName>style.visibility</p:attrName>
                                        </p:attrNameLst>
                                      </p:cBhvr>
                                      <p:to>
                                        <p:strVal val="visible"/>
                                      </p:to>
                                    </p:set>
                                    <p:set>
                                      <p:cBhvr>
                                        <p:cTn id="19" dur="455" fill="hold">
                                          <p:stCondLst>
                                            <p:cond delay="0"/>
                                          </p:stCondLst>
                                        </p:cTn>
                                        <p:tgtEl>
                                          <p:spTgt spid="4"/>
                                        </p:tgtEl>
                                        <p:attrNameLst>
                                          <p:attrName>style.rotation</p:attrName>
                                        </p:attrNameLst>
                                      </p:cBhvr>
                                      <p:to>
                                        <p:strVal val="-45.0"/>
                                      </p:to>
                                    </p:set>
                                    <p:anim calcmode="lin" valueType="num">
                                      <p:cBhvr>
                                        <p:cTn id="20" dur="455" fill="hold">
                                          <p:stCondLst>
                                            <p:cond delay="455"/>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21" dur="455"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22" dur="156" decel="50000" autoRev="1" fill="hold">
                                          <p:stCondLst>
                                            <p:cond delay="455"/>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23" dur="136" fill="hold">
                                          <p:stCondLst>
                                            <p:cond delay="864"/>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MARIO MORENO\Desktop\560_example.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2 Marcador de contenido"/>
          <p:cNvSpPr>
            <a:spLocks noGrp="1"/>
          </p:cNvSpPr>
          <p:nvPr>
            <p:ph idx="1"/>
          </p:nvPr>
        </p:nvSpPr>
        <p:spPr>
          <a:xfrm>
            <a:off x="0" y="1196752"/>
            <a:ext cx="5724128" cy="5661248"/>
          </a:xfrm>
        </p:spPr>
        <p:txBody>
          <a:bodyPr>
            <a:normAutofit fontScale="85000" lnSpcReduction="20000"/>
          </a:bodyPr>
          <a:lstStyle/>
          <a:p>
            <a:pPr marL="0" lvl="0" indent="0" algn="just">
              <a:buNone/>
            </a:pPr>
            <a:endParaRPr lang="es-ES" b="1" u="sng" dirty="0"/>
          </a:p>
          <a:p>
            <a:pPr lvl="0" algn="just"/>
            <a:r>
              <a:rPr lang="es-ES" b="1" dirty="0"/>
              <a:t>En el mundo del misticismo, los gatos son portadores de un poder mágico infinitamente superior al del hombre. </a:t>
            </a:r>
          </a:p>
          <a:p>
            <a:pPr lvl="0" algn="just"/>
            <a:r>
              <a:rPr lang="es-ES" b="1" dirty="0"/>
              <a:t>Con toda probabilidad, esta antigua creencia deriva de la adoración a la diosa egipcia </a:t>
            </a:r>
            <a:r>
              <a:rPr lang="es-ES" b="1" dirty="0" err="1"/>
              <a:t>Bubastis</a:t>
            </a:r>
            <a:r>
              <a:rPr lang="es-ES" b="1" dirty="0"/>
              <a:t>, que tenía forma de gato. </a:t>
            </a:r>
          </a:p>
          <a:p>
            <a:pPr lvl="0" algn="just"/>
            <a:r>
              <a:rPr lang="es-ES" b="1" dirty="0"/>
              <a:t>Los egipcios estaban convencidos de que los gatos poseían alma, y prueba de ello son los restos momificados de estos felinos, que se cuentan por miles, hallados en las excavaciones arqueológicas. </a:t>
            </a:r>
          </a:p>
        </p:txBody>
      </p:sp>
      <p:pic>
        <p:nvPicPr>
          <p:cNvPr id="5122" name="Picture 2" descr="C:\Users\MARIO MORENO\Desktop\Señales\Supersticiones\imagesCANM7IVE.jpg"/>
          <p:cNvPicPr>
            <a:picLocks noChangeAspect="1" noChangeArrowheads="1"/>
          </p:cNvPicPr>
          <p:nvPr/>
        </p:nvPicPr>
        <p:blipFill>
          <a:blip r:embed="rId3" cstate="print"/>
          <a:srcRect/>
          <a:stretch>
            <a:fillRect/>
          </a:stretch>
        </p:blipFill>
        <p:spPr bwMode="auto">
          <a:xfrm>
            <a:off x="5940152" y="1196752"/>
            <a:ext cx="3203848" cy="5661248"/>
          </a:xfrm>
          <a:prstGeom prst="rect">
            <a:avLst/>
          </a:prstGeom>
          <a:noFill/>
        </p:spPr>
      </p:pic>
      <p:sp>
        <p:nvSpPr>
          <p:cNvPr id="5" name="4 Flecha doblada hacia arriba"/>
          <p:cNvSpPr/>
          <p:nvPr/>
        </p:nvSpPr>
        <p:spPr>
          <a:xfrm flipV="1">
            <a:off x="4932040" y="260647"/>
            <a:ext cx="1800200" cy="720080"/>
          </a:xfrm>
          <a:prstGeom prst="bentUp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NI"/>
          </a:p>
        </p:txBody>
      </p:sp>
      <p:sp>
        <p:nvSpPr>
          <p:cNvPr id="6" name="5 Rectángulo"/>
          <p:cNvSpPr/>
          <p:nvPr/>
        </p:nvSpPr>
        <p:spPr>
          <a:xfrm>
            <a:off x="0" y="188640"/>
            <a:ext cx="4860032" cy="93610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b="1" u="sng" dirty="0"/>
              <a:t>EL GATO NEGRO.</a:t>
            </a:r>
            <a:endParaRPr lang="es-NI" sz="2800" dirty="0"/>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5122"/>
                                        </p:tgtEl>
                                        <p:attrNameLst>
                                          <p:attrName>style.visibility</p:attrName>
                                        </p:attrNameLst>
                                      </p:cBhvr>
                                      <p:to>
                                        <p:strVal val="visible"/>
                                      </p:to>
                                    </p:set>
                                    <p:anim calcmode="lin" valueType="num">
                                      <p:cBhvr>
                                        <p:cTn id="31" dur="500" fill="hold"/>
                                        <p:tgtEl>
                                          <p:spTgt spid="5122"/>
                                        </p:tgtEl>
                                        <p:attrNameLst>
                                          <p:attrName>ppt_w</p:attrName>
                                        </p:attrNameLst>
                                      </p:cBhvr>
                                      <p:tavLst>
                                        <p:tav tm="0">
                                          <p:val>
                                            <p:fltVal val="0"/>
                                          </p:val>
                                        </p:tav>
                                        <p:tav tm="100000">
                                          <p:val>
                                            <p:strVal val="#ppt_w"/>
                                          </p:val>
                                        </p:tav>
                                      </p:tavLst>
                                    </p:anim>
                                    <p:anim calcmode="lin" valueType="num">
                                      <p:cBhvr>
                                        <p:cTn id="32" dur="500" fill="hold"/>
                                        <p:tgtEl>
                                          <p:spTgt spid="5122"/>
                                        </p:tgtEl>
                                        <p:attrNameLst>
                                          <p:attrName>ppt_h</p:attrName>
                                        </p:attrNameLst>
                                      </p:cBhvr>
                                      <p:tavLst>
                                        <p:tav tm="0">
                                          <p:val>
                                            <p:fltVal val="0"/>
                                          </p:val>
                                        </p:tav>
                                        <p:tav tm="100000">
                                          <p:val>
                                            <p:strVal val="#ppt_h"/>
                                          </p:val>
                                        </p:tav>
                                      </p:tavLst>
                                    </p:anim>
                                    <p:animEffect transition="in" filter="fade">
                                      <p:cBhvr>
                                        <p:cTn id="33" dur="500"/>
                                        <p:tgtEl>
                                          <p:spTgt spid="5122"/>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3">
                                            <p:txEl>
                                              <p:pRg st="1" end="1"/>
                                            </p:txEl>
                                          </p:spTgt>
                                        </p:tgtEl>
                                        <p:attrNameLst>
                                          <p:attrName>style.visibility</p:attrName>
                                        </p:attrNameLst>
                                      </p:cBhvr>
                                      <p:to>
                                        <p:strVal val="visible"/>
                                      </p:to>
                                    </p:set>
                                    <p:animEffect transition="in" filter="barn(inVertical)">
                                      <p:cBhvr>
                                        <p:cTn id="38" dur="500"/>
                                        <p:tgtEl>
                                          <p:spTgt spid="3">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3">
                                            <p:txEl>
                                              <p:pRg st="2" end="2"/>
                                            </p:txEl>
                                          </p:spTgt>
                                        </p:tgtEl>
                                        <p:attrNameLst>
                                          <p:attrName>style.visibility</p:attrName>
                                        </p:attrNameLst>
                                      </p:cBhvr>
                                      <p:to>
                                        <p:strVal val="visible"/>
                                      </p:to>
                                    </p:set>
                                    <p:animEffect transition="in" filter="barn(inVertical)">
                                      <p:cBhvr>
                                        <p:cTn id="43" dur="500"/>
                                        <p:tgtEl>
                                          <p:spTgt spid="3">
                                            <p:txEl>
                                              <p:pRg st="2" end="2"/>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3">
                                            <p:txEl>
                                              <p:pRg st="3" end="3"/>
                                            </p:txEl>
                                          </p:spTgt>
                                        </p:tgtEl>
                                        <p:attrNameLst>
                                          <p:attrName>style.visibility</p:attrName>
                                        </p:attrNameLst>
                                      </p:cBhvr>
                                      <p:to>
                                        <p:strVal val="visible"/>
                                      </p:to>
                                    </p:set>
                                    <p:animEffect transition="in" filter="barn(inVertical)">
                                      <p:cBhvr>
                                        <p:cTn id="4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8437D1B-B6A4-458E-BC7B-8F9655840521}"/>
              </a:ext>
            </a:extLst>
          </p:cNvPr>
          <p:cNvPicPr>
            <a:picLocks noChangeAspect="1"/>
          </p:cNvPicPr>
          <p:nvPr/>
        </p:nvPicPr>
        <p:blipFill>
          <a:blip r:embed="rId2"/>
          <a:stretch>
            <a:fillRect/>
          </a:stretch>
        </p:blipFill>
        <p:spPr>
          <a:xfrm>
            <a:off x="0" y="0"/>
            <a:ext cx="9144000" cy="6857999"/>
          </a:xfrm>
          <a:prstGeom prst="rect">
            <a:avLst/>
          </a:prstGeom>
        </p:spPr>
      </p:pic>
      <p:sp>
        <p:nvSpPr>
          <p:cNvPr id="3" name="Marcador de contenido 2">
            <a:extLst>
              <a:ext uri="{FF2B5EF4-FFF2-40B4-BE49-F238E27FC236}">
                <a16:creationId xmlns:a16="http://schemas.microsoft.com/office/drawing/2014/main" id="{4075D3ED-BF06-4988-965F-E58161A64C9E}"/>
              </a:ext>
            </a:extLst>
          </p:cNvPr>
          <p:cNvSpPr>
            <a:spLocks noGrp="1"/>
          </p:cNvSpPr>
          <p:nvPr>
            <p:ph idx="1"/>
          </p:nvPr>
        </p:nvSpPr>
        <p:spPr>
          <a:xfrm>
            <a:off x="35772" y="25083"/>
            <a:ext cx="5544340" cy="6832917"/>
          </a:xfrm>
        </p:spPr>
        <p:txBody>
          <a:bodyPr>
            <a:normAutofit fontScale="85000" lnSpcReduction="10000"/>
          </a:bodyPr>
          <a:lstStyle/>
          <a:p>
            <a:r>
              <a:rPr lang="es-ES" b="1" dirty="0"/>
              <a:t>En la Edad Media, las brujas convirtieron al gato negro en un elemento imprescindible para efectuar sus rituales y hechizos. </a:t>
            </a:r>
          </a:p>
          <a:p>
            <a:r>
              <a:rPr lang="es-ES" b="1" dirty="0"/>
              <a:t>Hoy en día, los supersticiosos temen al gato negro que se cruza en su camino. </a:t>
            </a:r>
          </a:p>
          <a:p>
            <a:r>
              <a:rPr lang="es-ES" b="1" dirty="0"/>
              <a:t>Este hecho representa con claridad el conflicto que existía entre la Iglesia, la cruz y las prácticas paganas de la brujería. </a:t>
            </a:r>
          </a:p>
          <a:p>
            <a:r>
              <a:rPr lang="es-ES" b="1" dirty="0"/>
              <a:t>Y supuestamente matar a un gato trae 7 años de mala suerte.</a:t>
            </a:r>
          </a:p>
          <a:p>
            <a:r>
              <a:rPr lang="es-ES" b="1" dirty="0"/>
              <a:t>Y que el gato tiene 7 vidas todo es falso.</a:t>
            </a:r>
          </a:p>
          <a:p>
            <a:endParaRPr lang="es-ES" dirty="0"/>
          </a:p>
        </p:txBody>
      </p:sp>
      <p:pic>
        <p:nvPicPr>
          <p:cNvPr id="5" name="Imagen 4">
            <a:extLst>
              <a:ext uri="{FF2B5EF4-FFF2-40B4-BE49-F238E27FC236}">
                <a16:creationId xmlns:a16="http://schemas.microsoft.com/office/drawing/2014/main" id="{7954BF04-3173-4C5B-90E6-8ED9D53B7773}"/>
              </a:ext>
            </a:extLst>
          </p:cNvPr>
          <p:cNvPicPr>
            <a:picLocks noChangeAspect="1"/>
          </p:cNvPicPr>
          <p:nvPr/>
        </p:nvPicPr>
        <p:blipFill>
          <a:blip r:embed="rId3"/>
          <a:stretch>
            <a:fillRect/>
          </a:stretch>
        </p:blipFill>
        <p:spPr>
          <a:xfrm>
            <a:off x="5575350" y="26327"/>
            <a:ext cx="3568650" cy="6831673"/>
          </a:xfrm>
          <a:prstGeom prst="rect">
            <a:avLst/>
          </a:prstGeom>
        </p:spPr>
      </p:pic>
    </p:spTree>
    <p:extLst>
      <p:ext uri="{BB962C8B-B14F-4D97-AF65-F5344CB8AC3E}">
        <p14:creationId xmlns:p14="http://schemas.microsoft.com/office/powerpoint/2010/main" val="33757186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barn(inVertical)">
                                      <p:cBhvr>
                                        <p:cTn id="3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B8549029-5713-4E78-BC45-04A5854417F7}"/>
              </a:ext>
            </a:extLst>
          </p:cNvPr>
          <p:cNvPicPr>
            <a:picLocks noChangeAspect="1"/>
          </p:cNvPicPr>
          <p:nvPr/>
        </p:nvPicPr>
        <p:blipFill>
          <a:blip r:embed="rId2"/>
          <a:stretch>
            <a:fillRect/>
          </a:stretch>
        </p:blipFill>
        <p:spPr>
          <a:xfrm>
            <a:off x="0" y="0"/>
            <a:ext cx="9144000" cy="6857999"/>
          </a:xfrm>
          <a:prstGeom prst="rect">
            <a:avLst/>
          </a:prstGeom>
        </p:spPr>
      </p:pic>
      <p:sp>
        <p:nvSpPr>
          <p:cNvPr id="9" name="Rectángulo: esquinas redondeadas 8">
            <a:extLst>
              <a:ext uri="{FF2B5EF4-FFF2-40B4-BE49-F238E27FC236}">
                <a16:creationId xmlns:a16="http://schemas.microsoft.com/office/drawing/2014/main" id="{96E91219-F58F-4490-84BA-8A2570623A79}"/>
              </a:ext>
            </a:extLst>
          </p:cNvPr>
          <p:cNvSpPr/>
          <p:nvPr/>
        </p:nvSpPr>
        <p:spPr>
          <a:xfrm>
            <a:off x="0" y="0"/>
            <a:ext cx="9144000" cy="980728"/>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Título 4">
            <a:extLst>
              <a:ext uri="{FF2B5EF4-FFF2-40B4-BE49-F238E27FC236}">
                <a16:creationId xmlns:a16="http://schemas.microsoft.com/office/drawing/2014/main" id="{8CC5489F-30FC-4B54-842D-CD28FF0950E6}"/>
              </a:ext>
            </a:extLst>
          </p:cNvPr>
          <p:cNvSpPr>
            <a:spLocks noGrp="1"/>
          </p:cNvSpPr>
          <p:nvPr>
            <p:ph type="title"/>
          </p:nvPr>
        </p:nvSpPr>
        <p:spPr>
          <a:xfrm>
            <a:off x="0" y="0"/>
            <a:ext cx="9144000" cy="980728"/>
          </a:xfrm>
        </p:spPr>
        <p:txBody>
          <a:bodyPr>
            <a:normAutofit fontScale="90000"/>
          </a:bodyPr>
          <a:lstStyle/>
          <a:p>
            <a:br>
              <a:rPr lang="es-ES" b="1" dirty="0">
                <a:ln w="6600">
                  <a:solidFill>
                    <a:schemeClr val="accent2"/>
                  </a:solidFill>
                  <a:prstDash val="solid"/>
                </a:ln>
                <a:solidFill>
                  <a:srgbClr val="FFFFFF"/>
                </a:solidFill>
                <a:effectLst>
                  <a:outerShdw dist="38100" dir="2700000" algn="tl" rotWithShape="0">
                    <a:schemeClr val="accent2"/>
                  </a:outerShdw>
                </a:effectLst>
              </a:rPr>
            </a:br>
            <a:r>
              <a:rPr lang="es-ES" b="1" u="sng" dirty="0">
                <a:ln w="6600">
                  <a:solidFill>
                    <a:schemeClr val="accent2"/>
                  </a:solidFill>
                  <a:prstDash val="solid"/>
                </a:ln>
                <a:solidFill>
                  <a:srgbClr val="FFFFFF"/>
                </a:solidFill>
                <a:effectLst>
                  <a:outerShdw dist="38100" dir="2700000" algn="tl" rotWithShape="0">
                    <a:schemeClr val="accent2"/>
                  </a:outerShdw>
                </a:effectLst>
              </a:rPr>
              <a:t>PONER UN SOMBRERO SOBRE LA CAMA. </a:t>
            </a:r>
            <a:br>
              <a:rPr lang="es-ES" dirty="0"/>
            </a:br>
            <a:endParaRPr lang="es-ES" dirty="0"/>
          </a:p>
        </p:txBody>
      </p:sp>
      <p:sp>
        <p:nvSpPr>
          <p:cNvPr id="6" name="Marcador de contenido 5">
            <a:extLst>
              <a:ext uri="{FF2B5EF4-FFF2-40B4-BE49-F238E27FC236}">
                <a16:creationId xmlns:a16="http://schemas.microsoft.com/office/drawing/2014/main" id="{124DA889-D4A5-4351-9522-A41D357A996B}"/>
              </a:ext>
            </a:extLst>
          </p:cNvPr>
          <p:cNvSpPr>
            <a:spLocks noGrp="1"/>
          </p:cNvSpPr>
          <p:nvPr>
            <p:ph idx="1"/>
          </p:nvPr>
        </p:nvSpPr>
        <p:spPr>
          <a:xfrm>
            <a:off x="0" y="1417638"/>
            <a:ext cx="4932040" cy="5440361"/>
          </a:xfrm>
        </p:spPr>
        <p:txBody>
          <a:bodyPr>
            <a:normAutofit fontScale="85000" lnSpcReduction="10000"/>
          </a:bodyPr>
          <a:lstStyle/>
          <a:p>
            <a:r>
              <a:rPr lang="es-ES" b="1" dirty="0"/>
              <a:t>Poner un sombrero encima de la cama es presagio, en España e Italia, de que algo malo va a ocurrir. </a:t>
            </a:r>
          </a:p>
          <a:p>
            <a:r>
              <a:rPr lang="es-ES" b="1" dirty="0"/>
              <a:t>Esta superstición tiene otro significado: que se te quedará la mente en blanco. </a:t>
            </a:r>
          </a:p>
          <a:p>
            <a:r>
              <a:rPr lang="es-ES" b="1" dirty="0"/>
              <a:t>Esta creencia viene probablemente del simbolismo del sombrero, que representa la cabeza y los pensamientos y es símbolo de identificación personal.</a:t>
            </a:r>
          </a:p>
        </p:txBody>
      </p:sp>
      <p:pic>
        <p:nvPicPr>
          <p:cNvPr id="8" name="Imagen 7">
            <a:extLst>
              <a:ext uri="{FF2B5EF4-FFF2-40B4-BE49-F238E27FC236}">
                <a16:creationId xmlns:a16="http://schemas.microsoft.com/office/drawing/2014/main" id="{A54B8C07-28A8-4899-B5F2-CD0A243FEE59}"/>
              </a:ext>
            </a:extLst>
          </p:cNvPr>
          <p:cNvPicPr>
            <a:picLocks noChangeAspect="1"/>
          </p:cNvPicPr>
          <p:nvPr/>
        </p:nvPicPr>
        <p:blipFill>
          <a:blip r:embed="rId3"/>
          <a:stretch>
            <a:fillRect/>
          </a:stretch>
        </p:blipFill>
        <p:spPr>
          <a:xfrm>
            <a:off x="5148064" y="980728"/>
            <a:ext cx="3995936" cy="5877271"/>
          </a:xfrm>
          <a:prstGeom prst="rect">
            <a:avLst/>
          </a:prstGeom>
        </p:spPr>
      </p:pic>
    </p:spTree>
    <p:extLst>
      <p:ext uri="{BB962C8B-B14F-4D97-AF65-F5344CB8AC3E}">
        <p14:creationId xmlns:p14="http://schemas.microsoft.com/office/powerpoint/2010/main" val="19393605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6">
                                            <p:txEl>
                                              <p:pRg st="0" end="0"/>
                                            </p:txEl>
                                          </p:spTgt>
                                        </p:tgtEl>
                                        <p:attrNameLst>
                                          <p:attrName>style.visibility</p:attrName>
                                        </p:attrNameLst>
                                      </p:cBhvr>
                                      <p:to>
                                        <p:strVal val="visible"/>
                                      </p:to>
                                    </p:set>
                                    <p:animEffect transition="in" filter="barn(inVertical)">
                                      <p:cBhvr>
                                        <p:cTn id="28" dur="500"/>
                                        <p:tgtEl>
                                          <p:spTgt spid="6">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6">
                                            <p:txEl>
                                              <p:pRg st="1" end="1"/>
                                            </p:txEl>
                                          </p:spTgt>
                                        </p:tgtEl>
                                        <p:attrNameLst>
                                          <p:attrName>style.visibility</p:attrName>
                                        </p:attrNameLst>
                                      </p:cBhvr>
                                      <p:to>
                                        <p:strVal val="visible"/>
                                      </p:to>
                                    </p:set>
                                    <p:animEffect transition="in" filter="barn(inVertical)">
                                      <p:cBhvr>
                                        <p:cTn id="33" dur="500"/>
                                        <p:tgtEl>
                                          <p:spTgt spid="6">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6">
                                            <p:txEl>
                                              <p:pRg st="2" end="2"/>
                                            </p:txEl>
                                          </p:spTgt>
                                        </p:tgtEl>
                                        <p:attrNameLst>
                                          <p:attrName>style.visibility</p:attrName>
                                        </p:attrNameLst>
                                      </p:cBhvr>
                                      <p:to>
                                        <p:strVal val="visible"/>
                                      </p:to>
                                    </p:set>
                                    <p:animEffect transition="in" filter="barn(inVertical)">
                                      <p:cBhvr>
                                        <p:cTn id="38"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p:bldP spid="6"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801EE9E8-8CB6-4C76-9F53-51DB0B8E3970}"/>
              </a:ext>
            </a:extLst>
          </p:cNvPr>
          <p:cNvPicPr>
            <a:picLocks noChangeAspect="1"/>
          </p:cNvPicPr>
          <p:nvPr/>
        </p:nvPicPr>
        <p:blipFill>
          <a:blip r:embed="rId2"/>
          <a:stretch>
            <a:fillRect/>
          </a:stretch>
        </p:blipFill>
        <p:spPr>
          <a:xfrm>
            <a:off x="0" y="0"/>
            <a:ext cx="9144000" cy="6857999"/>
          </a:xfrm>
          <a:prstGeom prst="rect">
            <a:avLst/>
          </a:prstGeom>
        </p:spPr>
      </p:pic>
      <p:sp>
        <p:nvSpPr>
          <p:cNvPr id="5" name="Rectángulo: esquinas redondeadas 4">
            <a:extLst>
              <a:ext uri="{FF2B5EF4-FFF2-40B4-BE49-F238E27FC236}">
                <a16:creationId xmlns:a16="http://schemas.microsoft.com/office/drawing/2014/main" id="{085067A5-EEA1-4AB7-9ACA-B8E36B9DA9A4}"/>
              </a:ext>
            </a:extLst>
          </p:cNvPr>
          <p:cNvSpPr/>
          <p:nvPr/>
        </p:nvSpPr>
        <p:spPr>
          <a:xfrm>
            <a:off x="0" y="7430"/>
            <a:ext cx="9144000" cy="11430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ítulo 1">
            <a:extLst>
              <a:ext uri="{FF2B5EF4-FFF2-40B4-BE49-F238E27FC236}">
                <a16:creationId xmlns:a16="http://schemas.microsoft.com/office/drawing/2014/main" id="{6B593817-63CE-4DBC-B6A8-AB95CBCF7C4C}"/>
              </a:ext>
            </a:extLst>
          </p:cNvPr>
          <p:cNvSpPr>
            <a:spLocks noGrp="1"/>
          </p:cNvSpPr>
          <p:nvPr>
            <p:ph type="title"/>
          </p:nvPr>
        </p:nvSpPr>
        <p:spPr>
          <a:xfrm>
            <a:off x="0" y="7430"/>
            <a:ext cx="9117040" cy="1143000"/>
          </a:xfrm>
        </p:spPr>
        <p:txBody>
          <a:bodyPr>
            <a:normAutofit/>
          </a:bodyPr>
          <a:lstStyle/>
          <a:p>
            <a:r>
              <a:rPr lang="es-ES" b="1" u="sng" dirty="0">
                <a:ln w="6600">
                  <a:solidFill>
                    <a:schemeClr val="accent2"/>
                  </a:solidFill>
                  <a:prstDash val="solid"/>
                </a:ln>
                <a:solidFill>
                  <a:srgbClr val="FFFFFF"/>
                </a:solidFill>
                <a:effectLst>
                  <a:outerShdw dist="38100" dir="2700000" algn="tl" rotWithShape="0">
                    <a:schemeClr val="accent2"/>
                  </a:outerShdw>
                </a:effectLst>
              </a:rPr>
              <a:t>DERRAMAR LA SAL.</a:t>
            </a:r>
          </a:p>
        </p:txBody>
      </p:sp>
      <p:sp>
        <p:nvSpPr>
          <p:cNvPr id="3" name="Marcador de contenido 2">
            <a:extLst>
              <a:ext uri="{FF2B5EF4-FFF2-40B4-BE49-F238E27FC236}">
                <a16:creationId xmlns:a16="http://schemas.microsoft.com/office/drawing/2014/main" id="{EC16475E-6759-4F89-9EF7-D78157FBB2E5}"/>
              </a:ext>
            </a:extLst>
          </p:cNvPr>
          <p:cNvSpPr>
            <a:spLocks noGrp="1"/>
          </p:cNvSpPr>
          <p:nvPr>
            <p:ph idx="1"/>
          </p:nvPr>
        </p:nvSpPr>
        <p:spPr>
          <a:xfrm>
            <a:off x="4791" y="1741233"/>
            <a:ext cx="5431305" cy="5109337"/>
          </a:xfrm>
        </p:spPr>
        <p:txBody>
          <a:bodyPr>
            <a:normAutofit fontScale="92500" lnSpcReduction="20000"/>
          </a:bodyPr>
          <a:lstStyle/>
          <a:p>
            <a:r>
              <a:rPr lang="es-ES" b="1" dirty="0"/>
              <a:t>Su origen data del año 3.500 A.C. Ya entonces se creía que la sal era incorruptible, razón por la cual se convirtió en símbolo de amistad. </a:t>
            </a:r>
          </a:p>
          <a:p>
            <a:r>
              <a:rPr lang="es-ES" b="1" dirty="0"/>
              <a:t>De ahí la creencia de que si se tira, la amistad se romperá.</a:t>
            </a:r>
          </a:p>
          <a:p>
            <a:r>
              <a:rPr lang="es-ES" b="1" dirty="0"/>
              <a:t>Para contrarrestar ese supuesto efecto maldito, se debe echar una pizca de la sal derramada sobre el hombro izquierdo.</a:t>
            </a:r>
          </a:p>
        </p:txBody>
      </p:sp>
      <p:pic>
        <p:nvPicPr>
          <p:cNvPr id="6" name="Imagen 5">
            <a:extLst>
              <a:ext uri="{FF2B5EF4-FFF2-40B4-BE49-F238E27FC236}">
                <a16:creationId xmlns:a16="http://schemas.microsoft.com/office/drawing/2014/main" id="{44F2F6F5-C097-4259-A3DA-029D835C3DF1}"/>
              </a:ext>
            </a:extLst>
          </p:cNvPr>
          <p:cNvPicPr>
            <a:picLocks noChangeAspect="1"/>
          </p:cNvPicPr>
          <p:nvPr/>
        </p:nvPicPr>
        <p:blipFill>
          <a:blip r:embed="rId3"/>
          <a:stretch>
            <a:fillRect/>
          </a:stretch>
        </p:blipFill>
        <p:spPr>
          <a:xfrm>
            <a:off x="5580112" y="1340768"/>
            <a:ext cx="3536928" cy="5509802"/>
          </a:xfrm>
          <a:prstGeom prst="rect">
            <a:avLst/>
          </a:prstGeom>
        </p:spPr>
      </p:pic>
    </p:spTree>
    <p:extLst>
      <p:ext uri="{BB962C8B-B14F-4D97-AF65-F5344CB8AC3E}">
        <p14:creationId xmlns:p14="http://schemas.microsoft.com/office/powerpoint/2010/main" val="358835693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
                                            <p:txEl>
                                              <p:pRg st="0" end="0"/>
                                            </p:txEl>
                                          </p:spTgt>
                                        </p:tgtEl>
                                        <p:attrNameLst>
                                          <p:attrName>style.visibility</p:attrName>
                                        </p:attrNameLst>
                                      </p:cBhvr>
                                      <p:to>
                                        <p:strVal val="visible"/>
                                      </p:to>
                                    </p:set>
                                    <p:animEffect transition="in" filter="barn(inVertical)">
                                      <p:cBhvr>
                                        <p:cTn id="28" dur="500"/>
                                        <p:tgtEl>
                                          <p:spTgt spid="3">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
                                            <p:txEl>
                                              <p:pRg st="1" end="1"/>
                                            </p:txEl>
                                          </p:spTgt>
                                        </p:tgtEl>
                                        <p:attrNameLst>
                                          <p:attrName>style.visibility</p:attrName>
                                        </p:attrNameLst>
                                      </p:cBhvr>
                                      <p:to>
                                        <p:strVal val="visible"/>
                                      </p:to>
                                    </p:set>
                                    <p:animEffect transition="in" filter="barn(inVertical)">
                                      <p:cBhvr>
                                        <p:cTn id="33" dur="500"/>
                                        <p:tgtEl>
                                          <p:spTgt spid="3">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3">
                                            <p:txEl>
                                              <p:pRg st="2" end="2"/>
                                            </p:txEl>
                                          </p:spTgt>
                                        </p:tgtEl>
                                        <p:attrNameLst>
                                          <p:attrName>style.visibility</p:attrName>
                                        </p:attrNameLst>
                                      </p:cBhvr>
                                      <p:to>
                                        <p:strVal val="visible"/>
                                      </p:to>
                                    </p:set>
                                    <p:animEffect transition="in" filter="barn(inVertical)">
                                      <p:cBhvr>
                                        <p:cTn id="38"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3E26689-A178-4D3C-91E0-E320E7462231}"/>
              </a:ext>
            </a:extLst>
          </p:cNvPr>
          <p:cNvPicPr>
            <a:picLocks noChangeAspect="1"/>
          </p:cNvPicPr>
          <p:nvPr/>
        </p:nvPicPr>
        <p:blipFill>
          <a:blip r:embed="rId2"/>
          <a:stretch>
            <a:fillRect/>
          </a:stretch>
        </p:blipFill>
        <p:spPr>
          <a:xfrm>
            <a:off x="0" y="0"/>
            <a:ext cx="9144000" cy="6857999"/>
          </a:xfrm>
          <a:prstGeom prst="rect">
            <a:avLst/>
          </a:prstGeom>
        </p:spPr>
      </p:pic>
      <p:sp>
        <p:nvSpPr>
          <p:cNvPr id="6" name="Rectángulo: esquinas redondeadas 5">
            <a:extLst>
              <a:ext uri="{FF2B5EF4-FFF2-40B4-BE49-F238E27FC236}">
                <a16:creationId xmlns:a16="http://schemas.microsoft.com/office/drawing/2014/main" id="{64BAB713-C966-4C23-914B-B7009037E424}"/>
              </a:ext>
            </a:extLst>
          </p:cNvPr>
          <p:cNvSpPr/>
          <p:nvPr/>
        </p:nvSpPr>
        <p:spPr>
          <a:xfrm>
            <a:off x="0" y="0"/>
            <a:ext cx="9129192" cy="980728"/>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ítulo 1">
            <a:extLst>
              <a:ext uri="{FF2B5EF4-FFF2-40B4-BE49-F238E27FC236}">
                <a16:creationId xmlns:a16="http://schemas.microsoft.com/office/drawing/2014/main" id="{C3CD6E6F-FE56-4BE1-B8CC-AF41DFCADFBB}"/>
              </a:ext>
            </a:extLst>
          </p:cNvPr>
          <p:cNvSpPr>
            <a:spLocks noGrp="1"/>
          </p:cNvSpPr>
          <p:nvPr>
            <p:ph type="title"/>
          </p:nvPr>
        </p:nvSpPr>
        <p:spPr>
          <a:xfrm>
            <a:off x="-14808" y="0"/>
            <a:ext cx="9144000" cy="980728"/>
          </a:xfrm>
        </p:spPr>
        <p:txBody>
          <a:bodyPr/>
          <a:lstStyle/>
          <a:p>
            <a:r>
              <a:rPr lang="es-ES" b="1" u="sng" dirty="0">
                <a:ln w="6600">
                  <a:solidFill>
                    <a:schemeClr val="accent2"/>
                  </a:solidFill>
                  <a:prstDash val="solid"/>
                </a:ln>
                <a:solidFill>
                  <a:srgbClr val="FFFFFF"/>
                </a:solidFill>
                <a:effectLst>
                  <a:outerShdw dist="38100" dir="2700000" algn="tl" rotWithShape="0">
                    <a:schemeClr val="accent2"/>
                  </a:outerShdw>
                </a:effectLst>
              </a:rPr>
              <a:t>DEJAR LAS TIJERAS ABIERTAS. </a:t>
            </a:r>
          </a:p>
        </p:txBody>
      </p:sp>
      <p:sp>
        <p:nvSpPr>
          <p:cNvPr id="3" name="Marcador de contenido 2">
            <a:extLst>
              <a:ext uri="{FF2B5EF4-FFF2-40B4-BE49-F238E27FC236}">
                <a16:creationId xmlns:a16="http://schemas.microsoft.com/office/drawing/2014/main" id="{5C893B83-4CBB-4D94-AF46-22BE7AB2F25A}"/>
              </a:ext>
            </a:extLst>
          </p:cNvPr>
          <p:cNvSpPr>
            <a:spLocks noGrp="1"/>
          </p:cNvSpPr>
          <p:nvPr>
            <p:ph idx="1"/>
          </p:nvPr>
        </p:nvSpPr>
        <p:spPr>
          <a:xfrm>
            <a:off x="0" y="1143000"/>
            <a:ext cx="4788024" cy="5714999"/>
          </a:xfrm>
        </p:spPr>
        <p:txBody>
          <a:bodyPr>
            <a:normAutofit fontScale="77500" lnSpcReduction="20000"/>
          </a:bodyPr>
          <a:lstStyle/>
          <a:p>
            <a:r>
              <a:rPr lang="es-ES" b="1" dirty="0"/>
              <a:t>Este instrumento debe permanecer cerrado mientras no se usa porque atrae la mala suerte. </a:t>
            </a:r>
          </a:p>
          <a:p>
            <a:r>
              <a:rPr lang="es-ES" b="1" dirty="0"/>
              <a:t>Si se cae al suelo y queda con las puntas abiertas apuntando hacia ti, recógelo y echa sal por encima del hombro izquierdo para ahuyentar los malos espíritus. </a:t>
            </a:r>
          </a:p>
          <a:p>
            <a:r>
              <a:rPr lang="es-ES" b="1" dirty="0"/>
              <a:t>En Grecia se creía que la Moira </a:t>
            </a:r>
            <a:r>
              <a:rPr lang="es-ES" b="1" dirty="0" err="1"/>
              <a:t>Atropos</a:t>
            </a:r>
            <a:r>
              <a:rPr lang="es-ES" b="1" dirty="0"/>
              <a:t> cortaba con las tijeras el hilo de la vida, así que de alguna forma los objetos cortantes dirigen el destino y son símbolo de muerte repentina.</a:t>
            </a:r>
          </a:p>
          <a:p>
            <a:endParaRPr lang="es-ES" b="1" dirty="0"/>
          </a:p>
        </p:txBody>
      </p:sp>
      <p:pic>
        <p:nvPicPr>
          <p:cNvPr id="5" name="Imagen 4">
            <a:extLst>
              <a:ext uri="{FF2B5EF4-FFF2-40B4-BE49-F238E27FC236}">
                <a16:creationId xmlns:a16="http://schemas.microsoft.com/office/drawing/2014/main" id="{0B54A1C0-0B15-4CEC-BE37-B4694DDF3447}"/>
              </a:ext>
            </a:extLst>
          </p:cNvPr>
          <p:cNvPicPr>
            <a:picLocks noChangeAspect="1"/>
          </p:cNvPicPr>
          <p:nvPr/>
        </p:nvPicPr>
        <p:blipFill>
          <a:blip r:embed="rId3"/>
          <a:stretch>
            <a:fillRect/>
          </a:stretch>
        </p:blipFill>
        <p:spPr>
          <a:xfrm>
            <a:off x="4939785" y="980728"/>
            <a:ext cx="4212701" cy="5877271"/>
          </a:xfrm>
          <a:prstGeom prst="rect">
            <a:avLst/>
          </a:prstGeom>
        </p:spPr>
      </p:pic>
    </p:spTree>
    <p:extLst>
      <p:ext uri="{BB962C8B-B14F-4D97-AF65-F5344CB8AC3E}">
        <p14:creationId xmlns:p14="http://schemas.microsoft.com/office/powerpoint/2010/main" val="371388602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
                                            <p:txEl>
                                              <p:pRg st="0" end="0"/>
                                            </p:txEl>
                                          </p:spTgt>
                                        </p:tgtEl>
                                        <p:attrNameLst>
                                          <p:attrName>style.visibility</p:attrName>
                                        </p:attrNameLst>
                                      </p:cBhvr>
                                      <p:to>
                                        <p:strVal val="visible"/>
                                      </p:to>
                                    </p:set>
                                    <p:animEffect transition="in" filter="barn(inVertical)">
                                      <p:cBhvr>
                                        <p:cTn id="28" dur="500"/>
                                        <p:tgtEl>
                                          <p:spTgt spid="3">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
                                            <p:txEl>
                                              <p:pRg st="1" end="1"/>
                                            </p:txEl>
                                          </p:spTgt>
                                        </p:tgtEl>
                                        <p:attrNameLst>
                                          <p:attrName>style.visibility</p:attrName>
                                        </p:attrNameLst>
                                      </p:cBhvr>
                                      <p:to>
                                        <p:strVal val="visible"/>
                                      </p:to>
                                    </p:set>
                                    <p:animEffect transition="in" filter="barn(inVertical)">
                                      <p:cBhvr>
                                        <p:cTn id="33" dur="500"/>
                                        <p:tgtEl>
                                          <p:spTgt spid="3">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3">
                                            <p:txEl>
                                              <p:pRg st="2" end="2"/>
                                            </p:txEl>
                                          </p:spTgt>
                                        </p:tgtEl>
                                        <p:attrNameLst>
                                          <p:attrName>style.visibility</p:attrName>
                                        </p:attrNameLst>
                                      </p:cBhvr>
                                      <p:to>
                                        <p:strVal val="visible"/>
                                      </p:to>
                                    </p:set>
                                    <p:animEffect transition="in" filter="barn(inVertical)">
                                      <p:cBhvr>
                                        <p:cTn id="38"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P spid="3" grpId="0" build="p"/>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343</TotalTime>
  <Words>3102</Words>
  <Application>Microsoft Office PowerPoint</Application>
  <PresentationFormat>Presentación en pantalla (4:3)</PresentationFormat>
  <Paragraphs>203</Paragraphs>
  <Slides>47</Slides>
  <Notes>0</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47</vt:i4>
      </vt:variant>
    </vt:vector>
  </HeadingPairs>
  <TitlesOfParts>
    <vt:vector size="56" baseType="lpstr">
      <vt:lpstr>Al Bayan Plain</vt:lpstr>
      <vt:lpstr>Al Nile</vt:lpstr>
      <vt:lpstr>Arial</vt:lpstr>
      <vt:lpstr>Britannic Bold</vt:lpstr>
      <vt:lpstr>Calibri</vt:lpstr>
      <vt:lpstr>Cambria</vt:lpstr>
      <vt:lpstr>Century Gothic</vt:lpstr>
      <vt:lpstr>Cochin</vt:lpstr>
      <vt:lpstr>Tema de Office</vt:lpstr>
      <vt:lpstr> LA SUPERSTICIÓN. </vt:lpstr>
      <vt:lpstr>Presentación de PowerPoint</vt:lpstr>
      <vt:lpstr>  ALGUNAS SUPERSTICIONES. </vt:lpstr>
      <vt:lpstr>Presentación de PowerPoint</vt:lpstr>
      <vt:lpstr>Presentación de PowerPoint</vt:lpstr>
      <vt:lpstr>Presentación de PowerPoint</vt:lpstr>
      <vt:lpstr> PONER UN SOMBRERO SOBRE LA CAMA.  </vt:lpstr>
      <vt:lpstr>DERRAMAR LA SAL.</vt:lpstr>
      <vt:lpstr>DEJAR LAS TIJERAS ABIERTAS. </vt:lpstr>
      <vt:lpstr>EL ESTORNUDAR. </vt:lpstr>
      <vt:lpstr>LA HERRADURA COLGADA EN LA PUERTA DE LA CASA. </vt:lpstr>
      <vt:lpstr>ROMPER UN ESPEJO. </vt:lpstr>
      <vt:lpstr>ABRIAR EL PARAGUA DEBAJO DEL TECHO </vt:lpstr>
      <vt:lpstr>TOCAR MADERA. </vt:lpstr>
      <vt:lpstr>LEVANTARSE CON EL PIES DERECHO. </vt:lpstr>
      <vt:lpstr>LA SUERTE DE LA PATA DE CONEJO. </vt:lpstr>
      <vt:lpstr>LA SUPERSTICION DEL ECLIPSE. </vt:lpstr>
      <vt:lpstr>CRUZAR LOS DEDOS. </vt:lpstr>
      <vt:lpstr>SI LE BARREN LOS PIES. </vt:lpstr>
      <vt:lpstr>SI USTED BARRE DE NOCHE. </vt:lpstr>
      <vt:lpstr>SI LE PICA LA MANO DERECHA. </vt:lpstr>
      <vt:lpstr>SI EL FUEGO ESTA MUY ENCENDIDO. </vt:lpstr>
      <vt:lpstr>SI CANTA LA GALLITA DE NOCHE. </vt:lpstr>
      <vt:lpstr>SI LA LECHUZA CANTA EN LA NOCHE. </vt:lpstr>
      <vt:lpstr>SI LOS PERROS AULLAN EN LA NOCHE. </vt:lpstr>
      <vt:lpstr>LA ESPERANZA EN SU HOMBRO.</vt:lpstr>
      <vt:lpstr>LA MARIPOSA ENTRANDO A LA CASA.</vt:lpstr>
      <vt:lpstr>Presentación de PowerPoint</vt:lpstr>
      <vt:lpstr>Presentación de PowerPoint</vt:lpstr>
      <vt:lpstr> EL CRISTIANOS ANTE LAS SUPERSTICIONES.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CONCLUSIÒN: </vt:lpstr>
      <vt:lpstr>Presentación de PowerPoint</vt:lpstr>
      <vt:lpstr>Presentación de PowerPoint</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TEMA: LA SUPERSTICION.</dc:title>
  <dc:creator>MARIO MORENO</dc:creator>
  <cp:lastModifiedBy>Mario Moreno</cp:lastModifiedBy>
  <cp:revision>49</cp:revision>
  <dcterms:created xsi:type="dcterms:W3CDTF">2015-12-02T19:58:59Z</dcterms:created>
  <dcterms:modified xsi:type="dcterms:W3CDTF">2024-11-14T18:50:52Z</dcterms:modified>
</cp:coreProperties>
</file>