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666FF"/>
    <a:srgbClr val="FFCCCC"/>
    <a:srgbClr val="6600CC"/>
    <a:srgbClr val="9900FF"/>
    <a:srgbClr val="CC00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152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2B6956D-03A3-4978-B36B-5EB37283E874}" type="datetimeFigureOut">
              <a:rPr lang="en-US" smtClean="0"/>
              <a:t>5/24/2025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D027F-556B-4DA5-88D4-EBFB3ADEC299}" type="slidenum">
              <a:rPr lang="en-US" smtClean="0"/>
              <a:t>‹Nº›</a:t>
            </a:fld>
            <a:endParaRPr lang="en-US"/>
          </a:p>
        </p:txBody>
      </p:sp>
    </p:spTree>
    <p:extLst>
      <p:ext uri="{BB962C8B-B14F-4D97-AF65-F5344CB8AC3E}">
        <p14:creationId xmlns:p14="http://schemas.microsoft.com/office/powerpoint/2010/main" val="58781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B6956D-03A3-4978-B36B-5EB37283E874}" type="datetimeFigureOut">
              <a:rPr lang="en-US" smtClean="0"/>
              <a:t>5/24/2025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D027F-556B-4DA5-88D4-EBFB3ADEC299}" type="slidenum">
              <a:rPr lang="en-US" smtClean="0"/>
              <a:t>‹Nº›</a:t>
            </a:fld>
            <a:endParaRPr lang="en-US"/>
          </a:p>
        </p:txBody>
      </p:sp>
    </p:spTree>
    <p:extLst>
      <p:ext uri="{BB962C8B-B14F-4D97-AF65-F5344CB8AC3E}">
        <p14:creationId xmlns:p14="http://schemas.microsoft.com/office/powerpoint/2010/main" val="22963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B6956D-03A3-4978-B36B-5EB37283E874}" type="datetimeFigureOut">
              <a:rPr lang="en-US" smtClean="0"/>
              <a:t>5/24/2025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D027F-556B-4DA5-88D4-EBFB3ADEC299}" type="slidenum">
              <a:rPr lang="en-US" smtClean="0"/>
              <a:t>‹Nº›</a:t>
            </a:fld>
            <a:endParaRPr lang="en-US"/>
          </a:p>
        </p:txBody>
      </p:sp>
    </p:spTree>
    <p:extLst>
      <p:ext uri="{BB962C8B-B14F-4D97-AF65-F5344CB8AC3E}">
        <p14:creationId xmlns:p14="http://schemas.microsoft.com/office/powerpoint/2010/main" val="35309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B6956D-03A3-4978-B36B-5EB37283E874}" type="datetimeFigureOut">
              <a:rPr lang="en-US" smtClean="0"/>
              <a:t>5/24/2025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D027F-556B-4DA5-88D4-EBFB3ADEC299}" type="slidenum">
              <a:rPr lang="en-US" smtClean="0"/>
              <a:t>‹Nº›</a:t>
            </a:fld>
            <a:endParaRPr lang="en-US"/>
          </a:p>
        </p:txBody>
      </p:sp>
    </p:spTree>
    <p:extLst>
      <p:ext uri="{BB962C8B-B14F-4D97-AF65-F5344CB8AC3E}">
        <p14:creationId xmlns:p14="http://schemas.microsoft.com/office/powerpoint/2010/main" val="305319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2B6956D-03A3-4978-B36B-5EB37283E874}" type="datetimeFigureOut">
              <a:rPr lang="en-US" smtClean="0"/>
              <a:t>5/24/2025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D027F-556B-4DA5-88D4-EBFB3ADEC299}" type="slidenum">
              <a:rPr lang="en-US" smtClean="0"/>
              <a:t>‹Nº›</a:t>
            </a:fld>
            <a:endParaRPr lang="en-US"/>
          </a:p>
        </p:txBody>
      </p:sp>
    </p:spTree>
    <p:extLst>
      <p:ext uri="{BB962C8B-B14F-4D97-AF65-F5344CB8AC3E}">
        <p14:creationId xmlns:p14="http://schemas.microsoft.com/office/powerpoint/2010/main" val="189432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2B6956D-03A3-4978-B36B-5EB37283E874}" type="datetimeFigureOut">
              <a:rPr lang="en-US" smtClean="0"/>
              <a:t>5/24/2025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D027F-556B-4DA5-88D4-EBFB3ADEC299}" type="slidenum">
              <a:rPr lang="en-US" smtClean="0"/>
              <a:t>‹Nº›</a:t>
            </a:fld>
            <a:endParaRPr lang="en-US"/>
          </a:p>
        </p:txBody>
      </p:sp>
    </p:spTree>
    <p:extLst>
      <p:ext uri="{BB962C8B-B14F-4D97-AF65-F5344CB8AC3E}">
        <p14:creationId xmlns:p14="http://schemas.microsoft.com/office/powerpoint/2010/main" val="421817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2B6956D-03A3-4978-B36B-5EB37283E874}" type="datetimeFigureOut">
              <a:rPr lang="en-US" smtClean="0"/>
              <a:t>5/24/2025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8D027F-556B-4DA5-88D4-EBFB3ADEC299}" type="slidenum">
              <a:rPr lang="en-US" smtClean="0"/>
              <a:t>‹Nº›</a:t>
            </a:fld>
            <a:endParaRPr lang="en-US"/>
          </a:p>
        </p:txBody>
      </p:sp>
    </p:spTree>
    <p:extLst>
      <p:ext uri="{BB962C8B-B14F-4D97-AF65-F5344CB8AC3E}">
        <p14:creationId xmlns:p14="http://schemas.microsoft.com/office/powerpoint/2010/main" val="91329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2B6956D-03A3-4978-B36B-5EB37283E874}" type="datetimeFigureOut">
              <a:rPr lang="en-US" smtClean="0"/>
              <a:t>5/24/2025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8D027F-556B-4DA5-88D4-EBFB3ADEC299}" type="slidenum">
              <a:rPr lang="en-US" smtClean="0"/>
              <a:t>‹Nº›</a:t>
            </a:fld>
            <a:endParaRPr lang="en-US"/>
          </a:p>
        </p:txBody>
      </p:sp>
    </p:spTree>
    <p:extLst>
      <p:ext uri="{BB962C8B-B14F-4D97-AF65-F5344CB8AC3E}">
        <p14:creationId xmlns:p14="http://schemas.microsoft.com/office/powerpoint/2010/main" val="288479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6956D-03A3-4978-B36B-5EB37283E874}" type="datetimeFigureOut">
              <a:rPr lang="en-US" smtClean="0"/>
              <a:t>5/24/2025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8D027F-556B-4DA5-88D4-EBFB3ADEC299}" type="slidenum">
              <a:rPr lang="en-US" smtClean="0"/>
              <a:t>‹Nº›</a:t>
            </a:fld>
            <a:endParaRPr lang="en-US"/>
          </a:p>
        </p:txBody>
      </p:sp>
    </p:spTree>
    <p:extLst>
      <p:ext uri="{BB962C8B-B14F-4D97-AF65-F5344CB8AC3E}">
        <p14:creationId xmlns:p14="http://schemas.microsoft.com/office/powerpoint/2010/main" val="406866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2B6956D-03A3-4978-B36B-5EB37283E874}" type="datetimeFigureOut">
              <a:rPr lang="en-US" smtClean="0"/>
              <a:t>5/24/2025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D027F-556B-4DA5-88D4-EBFB3ADEC299}" type="slidenum">
              <a:rPr lang="en-US" smtClean="0"/>
              <a:t>‹Nº›</a:t>
            </a:fld>
            <a:endParaRPr lang="en-US"/>
          </a:p>
        </p:txBody>
      </p:sp>
    </p:spTree>
    <p:extLst>
      <p:ext uri="{BB962C8B-B14F-4D97-AF65-F5344CB8AC3E}">
        <p14:creationId xmlns:p14="http://schemas.microsoft.com/office/powerpoint/2010/main" val="349311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2B6956D-03A3-4978-B36B-5EB37283E874}" type="datetimeFigureOut">
              <a:rPr lang="en-US" smtClean="0"/>
              <a:t>5/24/2025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D027F-556B-4DA5-88D4-EBFB3ADEC299}" type="slidenum">
              <a:rPr lang="en-US" smtClean="0"/>
              <a:t>‹Nº›</a:t>
            </a:fld>
            <a:endParaRPr lang="en-US"/>
          </a:p>
        </p:txBody>
      </p:sp>
    </p:spTree>
    <p:extLst>
      <p:ext uri="{BB962C8B-B14F-4D97-AF65-F5344CB8AC3E}">
        <p14:creationId xmlns:p14="http://schemas.microsoft.com/office/powerpoint/2010/main" val="321565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6956D-03A3-4978-B36B-5EB37283E874}" type="datetimeFigureOut">
              <a:rPr lang="en-US" smtClean="0"/>
              <a:t>5/24/2025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D027F-556B-4DA5-88D4-EBFB3ADEC299}" type="slidenum">
              <a:rPr lang="en-US" smtClean="0"/>
              <a:t>‹Nº›</a:t>
            </a:fld>
            <a:endParaRPr lang="en-US"/>
          </a:p>
        </p:txBody>
      </p:sp>
    </p:spTree>
    <p:extLst>
      <p:ext uri="{BB962C8B-B14F-4D97-AF65-F5344CB8AC3E}">
        <p14:creationId xmlns:p14="http://schemas.microsoft.com/office/powerpoint/2010/main" val="2631127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C2E69B1-FE17-A235-1DA9-1FC9EE3623C0}"/>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48D1ECC3-F427-8B3B-D0FF-6A4EEB4C9140}"/>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B848FC4D-645C-2065-C7D9-CC1433139C16}"/>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22AC1B0-1559-649C-B9BC-0F40EBBEB05B}"/>
              </a:ext>
            </a:extLst>
          </p:cNvPr>
          <p:cNvSpPr>
            <a:spLocks noGrp="1"/>
          </p:cNvSpPr>
          <p:nvPr>
            <p:ph idx="1"/>
          </p:nvPr>
        </p:nvSpPr>
        <p:spPr>
          <a:xfrm>
            <a:off x="3831772" y="1343818"/>
            <a:ext cx="5312228" cy="5495927"/>
          </a:xfrm>
        </p:spPr>
        <p:txBody>
          <a:bodyPr>
            <a:normAutofit/>
          </a:bodyPr>
          <a:lstStyle/>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INTRODUCCIÒN:</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Oh SEÑOR, yo amo la habitación de Tu casa,</a:t>
            </a:r>
            <a:r>
              <a:rPr lang="es-ES" b="1" dirty="0">
                <a:solidFill>
                  <a:schemeClr val="bg1"/>
                </a:solidFill>
                <a:latin typeface="Maiandra GD" panose="020E0502030308020204" pitchFamily="34" charset="0"/>
              </a:rPr>
              <a:t> Y el lugar donde habita Tu gloria.</a:t>
            </a:r>
          </a:p>
          <a:p>
            <a:r>
              <a:rPr lang="es-ES" b="1" dirty="0">
                <a:solidFill>
                  <a:schemeClr val="bg1"/>
                </a:solidFill>
                <a:latin typeface="Maiandra GD" panose="020E0502030308020204" pitchFamily="34" charset="0"/>
              </a:rPr>
              <a:t>Este versículo expresa un profundo amor por el templo, o la casa de Dios, y una apreciación por su presencia.</a:t>
            </a:r>
          </a:p>
          <a:p>
            <a:r>
              <a:rPr lang="es-ES" b="1" dirty="0">
                <a:solidFill>
                  <a:schemeClr val="bg1"/>
                </a:solidFill>
                <a:latin typeface="Maiandra GD" panose="020E0502030308020204" pitchFamily="34" charset="0"/>
              </a:rPr>
              <a:t>Él Salmista expresa un amor profundo por el templo, donde Dios reside y se manifiesta. </a:t>
            </a:r>
          </a:p>
        </p:txBody>
      </p:sp>
      <p:pic>
        <p:nvPicPr>
          <p:cNvPr id="10" name="Imagen 9">
            <a:extLst>
              <a:ext uri="{FF2B5EF4-FFF2-40B4-BE49-F238E27FC236}">
                <a16:creationId xmlns:a16="http://schemas.microsoft.com/office/drawing/2014/main" id="{6E23051F-5E01-BAE5-DF45-8EEF9E54A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303849823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3B2DD-F03C-35F4-A32A-2E2919443A1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4F1616A-AC51-C8EF-6A67-D3ED2B7009AA}"/>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54F1DB8F-EA83-B59D-1751-70739A87052C}"/>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77B53B3B-29E5-4CAC-97B0-A9E879642D76}"/>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20F7F21-25CF-F025-172E-4DAAC4F84B22}"/>
              </a:ext>
            </a:extLst>
          </p:cNvPr>
          <p:cNvSpPr>
            <a:spLocks noGrp="1"/>
          </p:cNvSpPr>
          <p:nvPr>
            <p:ph idx="1"/>
          </p:nvPr>
        </p:nvSpPr>
        <p:spPr>
          <a:xfrm>
            <a:off x="3831772" y="1343818"/>
            <a:ext cx="5312228" cy="5495927"/>
          </a:xfrm>
        </p:spPr>
        <p:txBody>
          <a:bodyPr/>
          <a:lstStyle/>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¡Cuán bienaventurados son los que moran en Tu casa!</a:t>
            </a:r>
            <a:r>
              <a:rPr lang="es-ES" b="1" dirty="0">
                <a:solidFill>
                  <a:schemeClr val="bg1"/>
                </a:solidFill>
                <a:latin typeface="Maiandra GD" panose="020E0502030308020204" pitchFamily="34" charset="0"/>
              </a:rPr>
              <a:t> Continuamente te alaban. (Selah) </a:t>
            </a:r>
          </a:p>
          <a:p>
            <a:r>
              <a:rPr lang="es-ES" b="1" dirty="0">
                <a:solidFill>
                  <a:schemeClr val="bg1"/>
                </a:solidFill>
                <a:latin typeface="Maiandra GD" panose="020E0502030308020204" pitchFamily="34" charset="0"/>
              </a:rPr>
              <a:t>Somos bienaventurados- felices- Dichosos cuando moramos en la casa de Dios, su casa.</a:t>
            </a:r>
          </a:p>
          <a:p>
            <a:pPr lvl="1" algn="ctr"/>
            <a:r>
              <a:rPr lang="es-ES" sz="2800"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Salmos.92:13. </a:t>
            </a:r>
          </a:p>
          <a:p>
            <a:r>
              <a:rPr lang="es-ES" b="1" dirty="0">
                <a:solidFill>
                  <a:schemeClr val="bg1"/>
                </a:solidFill>
                <a:latin typeface="Maiandra GD" panose="020E0502030308020204" pitchFamily="34" charset="0"/>
              </a:rPr>
              <a:t>Plantados en la casa del SEÑOR, Florecerán en los atrios de nuestro Dios. </a:t>
            </a:r>
          </a:p>
        </p:txBody>
      </p:sp>
      <p:pic>
        <p:nvPicPr>
          <p:cNvPr id="10" name="Imagen 9">
            <a:extLst>
              <a:ext uri="{FF2B5EF4-FFF2-40B4-BE49-F238E27FC236}">
                <a16:creationId xmlns:a16="http://schemas.microsoft.com/office/drawing/2014/main" id="{CD632C3A-E8B9-23BA-E6B7-E86621039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25992036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ED5EE-8709-7BB8-EEDD-839C03A6D9D4}"/>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8A9830A-6791-F14E-8678-3891063A7B38}"/>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58E45B34-1D14-7A70-5D78-64E8828E738B}"/>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D60C86D7-24A2-9CC0-25E0-F1540C59E0E1}"/>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C088D06-DF36-EA04-C86F-8B115684C48F}"/>
              </a:ext>
            </a:extLst>
          </p:cNvPr>
          <p:cNvSpPr>
            <a:spLocks noGrp="1"/>
          </p:cNvSpPr>
          <p:nvPr>
            <p:ph idx="1"/>
          </p:nvPr>
        </p:nvSpPr>
        <p:spPr>
          <a:xfrm>
            <a:off x="3831772" y="1343818"/>
            <a:ext cx="5312228" cy="5495927"/>
          </a:xfrm>
        </p:spPr>
        <p:txBody>
          <a:bodyPr>
            <a:normAutofit/>
          </a:bodyPr>
          <a:lstStyle/>
          <a:p>
            <a:r>
              <a:rPr lang="es-ES" b="1" dirty="0">
                <a:solidFill>
                  <a:schemeClr val="bg1"/>
                </a:solidFill>
                <a:latin typeface="Maiandra GD" panose="020E0502030308020204" pitchFamily="34" charset="0"/>
              </a:rPr>
              <a:t>Esto significa que aquellos que están "plantados en la casa del Señor" (o en su presencia, en el contexto de la vida espiritual) continuarán creciendo y prosperando, incluso en la edad avanzada, dando fruto y permaneciendo fieles.</a:t>
            </a:r>
          </a:p>
          <a:p>
            <a:r>
              <a:rPr lang="es-ES" b="1" dirty="0">
                <a:solidFill>
                  <a:schemeClr val="bg1"/>
                </a:solidFill>
                <a:latin typeface="Maiandra GD" panose="020E0502030308020204" pitchFamily="34" charset="0"/>
              </a:rPr>
              <a:t>Las palmeras son conocidas por su longevidad, resistencia y capacidad de seguir produciendo incluso en la vejez. </a:t>
            </a:r>
          </a:p>
        </p:txBody>
      </p:sp>
      <p:pic>
        <p:nvPicPr>
          <p:cNvPr id="10" name="Imagen 9">
            <a:extLst>
              <a:ext uri="{FF2B5EF4-FFF2-40B4-BE49-F238E27FC236}">
                <a16:creationId xmlns:a16="http://schemas.microsoft.com/office/drawing/2014/main" id="{F7956478-C2BB-9DB5-EFF8-42F572C05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327420815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807D4-5298-8433-F06E-23E257E2CAA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98077AF3-2586-9FB6-4925-3D605CE4EE3E}"/>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BE6CC549-93AD-8BB8-8825-A3A912393739}"/>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7CAE0D80-D9B8-5610-F784-4E0B6EBFC9E5}"/>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5CCD557-3E93-F1F9-D086-EE7D37DD4E80}"/>
              </a:ext>
            </a:extLst>
          </p:cNvPr>
          <p:cNvSpPr>
            <a:spLocks noGrp="1"/>
          </p:cNvSpPr>
          <p:nvPr>
            <p:ph idx="1"/>
          </p:nvPr>
        </p:nvSpPr>
        <p:spPr>
          <a:xfrm>
            <a:off x="3831772" y="1343818"/>
            <a:ext cx="5312228" cy="5495927"/>
          </a:xfrm>
        </p:spPr>
        <p:txBody>
          <a:bodyPr>
            <a:normAutofit lnSpcReduction="10000"/>
          </a:bodyPr>
          <a:lstStyle/>
          <a:p>
            <a:r>
              <a:rPr lang="es-ES" b="1" dirty="0">
                <a:solidFill>
                  <a:schemeClr val="bg1"/>
                </a:solidFill>
                <a:latin typeface="Maiandra GD" panose="020E0502030308020204" pitchFamily="34" charset="0"/>
              </a:rPr>
              <a:t>Esto simboliza la prosperidad y el crecimiento continuo de los justos, incluso en las dificultades de la vida.</a:t>
            </a:r>
          </a:p>
          <a:p>
            <a:r>
              <a:rPr lang="es-ES" b="1" dirty="0">
                <a:solidFill>
                  <a:schemeClr val="bg1"/>
                </a:solidFill>
                <a:latin typeface="Maiandra GD" panose="020E0502030308020204" pitchFamily="34" charset="0"/>
              </a:rPr>
              <a:t>Tal anhelo de una vida con Dios, en la casa de Dios, concluye lo que es quizás el Salmo más conocido y amado: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Salmos.23:6.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Ciertamente el bien y la misericordia me seguirán todos los días de mi vida,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Y en la casa del SEÑOR moraré por largos días.</a:t>
            </a:r>
            <a:r>
              <a:rPr lang="es-ES" b="1" dirty="0">
                <a:solidFill>
                  <a:schemeClr val="bg1"/>
                </a:solidFill>
                <a:latin typeface="Maiandra GD" panose="020E0502030308020204" pitchFamily="34" charset="0"/>
              </a:rPr>
              <a:t> </a:t>
            </a:r>
          </a:p>
        </p:txBody>
      </p:sp>
      <p:pic>
        <p:nvPicPr>
          <p:cNvPr id="10" name="Imagen 9">
            <a:extLst>
              <a:ext uri="{FF2B5EF4-FFF2-40B4-BE49-F238E27FC236}">
                <a16:creationId xmlns:a16="http://schemas.microsoft.com/office/drawing/2014/main" id="{83BA7B86-A648-EDDD-B53C-05D4E33F0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383587662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79206-AD61-FF79-4F92-62770C238F25}"/>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2CDBF9F7-8379-C135-E8F5-FCC2A705E691}"/>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444BC94C-BD79-6FF9-DADA-740E708419A9}"/>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F37C8E15-0FB0-C326-33FF-9567E3A245FD}"/>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247F9E2-41BC-97F8-4545-AABBFB6A503E}"/>
              </a:ext>
            </a:extLst>
          </p:cNvPr>
          <p:cNvSpPr>
            <a:spLocks noGrp="1"/>
          </p:cNvSpPr>
          <p:nvPr>
            <p:ph idx="1"/>
          </p:nvPr>
        </p:nvSpPr>
        <p:spPr>
          <a:xfrm>
            <a:off x="3831772" y="1343818"/>
            <a:ext cx="5312228" cy="5495927"/>
          </a:xfrm>
        </p:spPr>
        <p:txBody>
          <a:bodyPr>
            <a:normAutofit fontScale="92500"/>
          </a:bodyPr>
          <a:lstStyle/>
          <a:p>
            <a:r>
              <a:rPr lang="es-ES" b="1" dirty="0">
                <a:solidFill>
                  <a:schemeClr val="bg1"/>
                </a:solidFill>
                <a:latin typeface="Maiandra GD" panose="020E0502030308020204" pitchFamily="34" charset="0"/>
              </a:rPr>
              <a:t>Expresa la seguridad y confianza del Salmista en el cuidado y la bondad de Dios, que lo acompañarán durante toda su vida y lo llevarán a morar en la presencia de Dios.</a:t>
            </a:r>
          </a:p>
          <a:p>
            <a:r>
              <a:rPr lang="es-ES" b="1" dirty="0">
                <a:solidFill>
                  <a:schemeClr val="bg1"/>
                </a:solidFill>
                <a:latin typeface="Maiandra GD" panose="020E0502030308020204" pitchFamily="34" charset="0"/>
              </a:rPr>
              <a:t>Por eso Él prefería estar un día en sus atrios que mil fuera de ellos.</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Salmos.84:10.</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Porque mejor es un día en Tus atrios que mil fuera de ellos.</a:t>
            </a:r>
            <a:r>
              <a:rPr lang="es-ES" b="1" dirty="0">
                <a:solidFill>
                  <a:schemeClr val="bg1"/>
                </a:solidFill>
                <a:latin typeface="Maiandra GD" panose="020E0502030308020204" pitchFamily="34" charset="0"/>
              </a:rPr>
              <a:t> Prefiero estar en el umbral de la casa de mi Dios Que morar en las tiendas de impiedad. </a:t>
            </a:r>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5191E1B3-24CB-15F7-473D-EC0DA420F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149431516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81DC8-50C6-92A2-1AC3-4A61EB181DCE}"/>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1FEFCBB7-3EF8-91C4-5F25-391918FFFA4F}"/>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1D78F2D6-9BF3-F0D5-C7D8-D60C2CF3BFE6}"/>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1491AC7A-FEDF-76C8-BC78-CB7C9FBC9D8D}"/>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4826943-B929-28B2-CF05-EDD0812111F2}"/>
              </a:ext>
            </a:extLst>
          </p:cNvPr>
          <p:cNvSpPr>
            <a:spLocks noGrp="1"/>
          </p:cNvSpPr>
          <p:nvPr>
            <p:ph idx="1"/>
          </p:nvPr>
        </p:nvSpPr>
        <p:spPr>
          <a:xfrm>
            <a:off x="3831772" y="1343818"/>
            <a:ext cx="5312228" cy="5495927"/>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Estar a la puerta: O «ser portero».</a:t>
            </a:r>
          </a:p>
          <a:p>
            <a:r>
              <a:rPr lang="es-ES" b="1" dirty="0">
                <a:solidFill>
                  <a:schemeClr val="bg1"/>
                </a:solidFill>
                <a:latin typeface="Maiandra GD" panose="020E0502030308020204" pitchFamily="34" charset="0"/>
              </a:rPr>
              <a:t>Significa que la presencia y adoración a Dios en Su casa es incomparablemente más valiosa y gratificante que cualquier otra cosa, incluso un largo tiempo dedicado a actividades aparentemente buenas fuera de Su presencia.</a:t>
            </a:r>
          </a:p>
          <a:p>
            <a:r>
              <a:rPr lang="es-ES" b="1" dirty="0">
                <a:solidFill>
                  <a:schemeClr val="bg1"/>
                </a:solidFill>
                <a:latin typeface="Maiandra GD" panose="020E0502030308020204" pitchFamily="34" charset="0"/>
              </a:rPr>
              <a:t>Él Salmista expresa su profunda gratitud por la experiencia de estar en los atrios del templo.</a:t>
            </a:r>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22B2F607-DC68-75A8-F08B-4D67E7C5E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126272085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02534-21B5-E601-B474-41C2B5130B83}"/>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02443A9-9CDA-4D49-8F9D-6DB2905D0464}"/>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BF03A4D7-A77D-1A02-43AA-30D9B217A5DE}"/>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8D28C4F1-6B91-7FB9-A92D-483E03A81D67}"/>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1542DFD-77DE-5466-6B89-98E1756C9D96}"/>
              </a:ext>
            </a:extLst>
          </p:cNvPr>
          <p:cNvSpPr>
            <a:spLocks noGrp="1"/>
          </p:cNvSpPr>
          <p:nvPr>
            <p:ph idx="1"/>
          </p:nvPr>
        </p:nvSpPr>
        <p:spPr>
          <a:xfrm>
            <a:off x="3831772" y="1343818"/>
            <a:ext cx="5312228" cy="5495927"/>
          </a:xfrm>
        </p:spPr>
        <p:txBody>
          <a:bodyPr>
            <a:normAutofit lnSpcReduction="10000"/>
          </a:bodyPr>
          <a:lstStyle/>
          <a:p>
            <a:r>
              <a:rPr lang="es-ES" b="1" dirty="0">
                <a:solidFill>
                  <a:schemeClr val="bg1"/>
                </a:solidFill>
                <a:latin typeface="Maiandra GD" panose="020E0502030308020204" pitchFamily="34" charset="0"/>
              </a:rPr>
              <a:t>Incluso por un corto tiempo, en comparación con la posibilidad de pasar mucho más tiempo en cualquier otro lugar.</a:t>
            </a:r>
          </a:p>
          <a:p>
            <a:r>
              <a:rPr lang="es-ES" b="1" dirty="0">
                <a:solidFill>
                  <a:schemeClr val="bg1"/>
                </a:solidFill>
                <a:latin typeface="Maiandra GD" panose="020E0502030308020204" pitchFamily="34" charset="0"/>
              </a:rPr>
              <a:t>Para Él, la comunión con Dios en Su casa es lo más significativo y valioso.</a:t>
            </a:r>
          </a:p>
          <a:p>
            <a:r>
              <a:rPr lang="es-ES" b="1" dirty="0">
                <a:solidFill>
                  <a:schemeClr val="bg1"/>
                </a:solidFill>
                <a:latin typeface="Maiandra GD" panose="020E0502030308020204" pitchFamily="34" charset="0"/>
              </a:rPr>
              <a:t>¿Y para nosotros?</a:t>
            </a:r>
          </a:p>
          <a:p>
            <a:r>
              <a:rPr lang="es-ES" b="1" dirty="0">
                <a:solidFill>
                  <a:schemeClr val="bg1"/>
                </a:solidFill>
                <a:latin typeface="Maiandra GD" panose="020E0502030308020204" pitchFamily="34" charset="0"/>
              </a:rPr>
              <a:t>¿Dónde deseamos estar, cual es nuestro anhelo?</a:t>
            </a:r>
          </a:p>
          <a:p>
            <a:r>
              <a:rPr lang="es-ES" b="1" dirty="0">
                <a:solidFill>
                  <a:schemeClr val="bg1"/>
                </a:solidFill>
                <a:latin typeface="Maiandra GD" panose="020E0502030308020204" pitchFamily="34" charset="0"/>
              </a:rPr>
              <a:t>Él Salmista no deseaba mas día, sino fuera en la casa, morada de Dios.</a:t>
            </a:r>
          </a:p>
        </p:txBody>
      </p:sp>
      <p:pic>
        <p:nvPicPr>
          <p:cNvPr id="10" name="Imagen 9">
            <a:extLst>
              <a:ext uri="{FF2B5EF4-FFF2-40B4-BE49-F238E27FC236}">
                <a16:creationId xmlns:a16="http://schemas.microsoft.com/office/drawing/2014/main" id="{C1E72A54-6EBB-CD14-3320-FF44C9CCE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342741236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874A1-BED0-2A28-E93D-DF803A0C7AA4}"/>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22FB1B4-F4F6-1CE7-72CF-9FADABF924CB}"/>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368320C9-647F-9FFE-761E-2BD6EEFBF9C3}"/>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22DF0F0A-AC56-FB08-D875-835963B58C13}"/>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D105CF6C-CBAF-CB26-4A10-5714D796C809}"/>
              </a:ext>
            </a:extLst>
          </p:cNvPr>
          <p:cNvSpPr>
            <a:spLocks noGrp="1"/>
          </p:cNvSpPr>
          <p:nvPr>
            <p:ph idx="1"/>
          </p:nvPr>
        </p:nvSpPr>
        <p:spPr>
          <a:xfrm>
            <a:off x="3831772" y="1343818"/>
            <a:ext cx="5312228" cy="5495927"/>
          </a:xfrm>
        </p:spPr>
        <p:txBody>
          <a:bodyPr>
            <a:normAutofit lnSpcReduction="10000"/>
          </a:bodyPr>
          <a:lstStyle/>
          <a:p>
            <a:r>
              <a:rPr lang="es-ES" b="1" dirty="0">
                <a:solidFill>
                  <a:schemeClr val="bg1"/>
                </a:solidFill>
                <a:latin typeface="Maiandra GD" panose="020E0502030308020204" pitchFamily="34" charset="0"/>
              </a:rPr>
              <a:t>Es allí donde encontramos la verdad felicidad y comunión con Dios.</a:t>
            </a:r>
          </a:p>
          <a:p>
            <a:r>
              <a:rPr lang="es-ES" b="1" dirty="0">
                <a:solidFill>
                  <a:schemeClr val="bg1"/>
                </a:solidFill>
                <a:latin typeface="Maiandra GD" panose="020E0502030308020204" pitchFamily="34" charset="0"/>
              </a:rPr>
              <a:t>Es allí donde le damos la honra y gloria a Dios siempre.</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Efesios.3:21.</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a Él sea la gloria en la iglesia</a:t>
            </a:r>
            <a:r>
              <a:rPr lang="es-ES" b="1" dirty="0">
                <a:solidFill>
                  <a:schemeClr val="bg1"/>
                </a:solidFill>
                <a:latin typeface="Maiandra GD" panose="020E0502030308020204" pitchFamily="34" charset="0"/>
              </a:rPr>
              <a:t> y en Cristo Jesús por todas las generaciones, por los siglos de los siglos. Amén. </a:t>
            </a:r>
          </a:p>
          <a:p>
            <a:r>
              <a:rPr lang="es-ES" b="1" dirty="0">
                <a:solidFill>
                  <a:schemeClr val="bg1"/>
                </a:solidFill>
                <a:latin typeface="Maiandra GD" panose="020E0502030308020204" pitchFamily="34" charset="0"/>
              </a:rPr>
              <a:t>Recordemos siempre hermanos que cuando adoramos a Dios entramos a su presencia al trono celestial, al cielo mismo.</a:t>
            </a:r>
          </a:p>
        </p:txBody>
      </p:sp>
      <p:pic>
        <p:nvPicPr>
          <p:cNvPr id="10" name="Imagen 9">
            <a:extLst>
              <a:ext uri="{FF2B5EF4-FFF2-40B4-BE49-F238E27FC236}">
                <a16:creationId xmlns:a16="http://schemas.microsoft.com/office/drawing/2014/main" id="{391EAFFB-D758-B30B-A2D8-218A538E7C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11406006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414C4-7228-2E96-5042-012689C00732}"/>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5387E85-3970-C0E6-08F4-35B5DD96445F}"/>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E89CC9C1-F67A-85F8-9EFA-47C7A1D04E5D}"/>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2DDAC8E1-EF88-7E04-32C7-897B91F3BF27}"/>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15F3C52-1FE1-8143-DCFE-721A2E37E0B8}"/>
              </a:ext>
            </a:extLst>
          </p:cNvPr>
          <p:cNvSpPr>
            <a:spLocks noGrp="1"/>
          </p:cNvSpPr>
          <p:nvPr>
            <p:ph idx="1"/>
          </p:nvPr>
        </p:nvSpPr>
        <p:spPr>
          <a:xfrm>
            <a:off x="3831772" y="1343818"/>
            <a:ext cx="5312228" cy="5495927"/>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Hebreos.10:19-20.</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Entonces, hermanos, puesto que tenemos </a:t>
            </a:r>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confianza para entrar al Lugar Santísimo</a:t>
            </a:r>
            <a:r>
              <a:rPr lang="es-ES" b="1" dirty="0">
                <a:solidFill>
                  <a:schemeClr val="bg1"/>
                </a:solidFill>
                <a:latin typeface="Maiandra GD" panose="020E0502030308020204" pitchFamily="34" charset="0"/>
              </a:rPr>
              <a:t> por la sangre de Jesús,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V.20.</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por un camino nuevo y vivo</a:t>
            </a:r>
            <a:r>
              <a:rPr lang="es-ES" b="1" dirty="0">
                <a:solidFill>
                  <a:schemeClr val="bg1"/>
                </a:solidFill>
                <a:latin typeface="Maiandra GD" panose="020E0502030308020204" pitchFamily="34" charset="0"/>
              </a:rPr>
              <a:t> que Él inauguró para nosotros por medio del velo, es decir, Su carne, </a:t>
            </a:r>
          </a:p>
          <a:p>
            <a:r>
              <a:rPr lang="es-ES" b="1" dirty="0">
                <a:solidFill>
                  <a:schemeClr val="bg1"/>
                </a:solidFill>
                <a:latin typeface="Maiandra GD" panose="020E0502030308020204" pitchFamily="34" charset="0"/>
              </a:rPr>
              <a:t>Este es un gran privilegio honor que tenemos los cristianos.</a:t>
            </a:r>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DC7F4F2E-5B6C-C7C4-54D1-D51C50E66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239844393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8DEAB-1FDC-7418-DC60-DBD3B70930C5}"/>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125D249-4920-69AD-9F32-03315116D8AF}"/>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9CD8999E-CB41-C4CC-D3D1-4EDEC584C965}"/>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BDF18CD4-F2E3-5EB6-861A-153F68020358}"/>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AD78D7A-153A-1687-3F78-723217F3A061}"/>
              </a:ext>
            </a:extLst>
          </p:cNvPr>
          <p:cNvSpPr>
            <a:spLocks noGrp="1"/>
          </p:cNvSpPr>
          <p:nvPr>
            <p:ph idx="1"/>
          </p:nvPr>
        </p:nvSpPr>
        <p:spPr>
          <a:xfrm>
            <a:off x="3831772" y="1343818"/>
            <a:ext cx="5312228" cy="5495927"/>
          </a:xfrm>
        </p:spPr>
        <p:txBody>
          <a:bodyPr/>
          <a:lstStyle/>
          <a:p>
            <a:r>
              <a:rPr lang="es-ES" b="1" dirty="0">
                <a:solidFill>
                  <a:schemeClr val="bg1"/>
                </a:solidFill>
                <a:latin typeface="Maiandra GD" panose="020E0502030308020204" pitchFamily="34" charset="0"/>
              </a:rPr>
              <a:t>Nunca menospreciemos esta bendición hermanos, amamos las reuniones de la iglesia donde mora, habita Dios.</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Hebreos.10:25.</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no dejando de congregarnos, como algunos tienen por costumbre,</a:t>
            </a:r>
            <a:r>
              <a:rPr lang="es-ES" b="1" dirty="0">
                <a:solidFill>
                  <a:schemeClr val="bg1"/>
                </a:solidFill>
                <a:latin typeface="Maiandra GD" panose="020E0502030308020204" pitchFamily="34" charset="0"/>
              </a:rPr>
              <a:t> sino exhortándonos unos a otros, y mucho más al ver que el día se acerca. </a:t>
            </a:r>
          </a:p>
          <a:p>
            <a:r>
              <a:rPr lang="es-ES" b="1" dirty="0">
                <a:solidFill>
                  <a:schemeClr val="bg1"/>
                </a:solidFill>
                <a:latin typeface="Maiandra GD" panose="020E0502030308020204" pitchFamily="34" charset="0"/>
              </a:rPr>
              <a:t>La casa de Dios representa nuestro refugio, seguridad y deleite.</a:t>
            </a:r>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743AC749-825D-FAE3-F7DA-9906A60961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194135716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6F83A-6440-EFA8-04C6-DC6A6467A273}"/>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76526D0-48C6-7E25-2122-2D107E0ECC8A}"/>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CA9EA8E1-96DA-5D5E-E062-26B09DF70CC9}"/>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CDA88B9F-13F3-8C12-5003-547854D3F5C4}"/>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7E12DA3-35D0-EDC0-DCB3-2FEBE90E0012}"/>
              </a:ext>
            </a:extLst>
          </p:cNvPr>
          <p:cNvSpPr>
            <a:spLocks noGrp="1"/>
          </p:cNvSpPr>
          <p:nvPr>
            <p:ph idx="1"/>
          </p:nvPr>
        </p:nvSpPr>
        <p:spPr>
          <a:xfrm>
            <a:off x="3831772" y="1343818"/>
            <a:ext cx="5312228" cy="5495927"/>
          </a:xfrm>
        </p:spPr>
        <p:txBody>
          <a:bodyPr/>
          <a:lstStyle/>
          <a:p>
            <a:r>
              <a:rPr lang="es-ES" b="1" dirty="0">
                <a:solidFill>
                  <a:schemeClr val="bg1"/>
                </a:solidFill>
                <a:latin typeface="Maiandra GD" panose="020E0502030308020204" pitchFamily="34" charset="0"/>
              </a:rPr>
              <a:t>Es el lugar donde lo conocemos, recibimos instrucción y nos preparamos para cumplir nuestra misión en la tierra. </a:t>
            </a:r>
          </a:p>
          <a:p>
            <a:r>
              <a:rPr lang="es-ES" b="1" dirty="0">
                <a:solidFill>
                  <a:schemeClr val="bg1"/>
                </a:solidFill>
                <a:latin typeface="Maiandra GD" panose="020E0502030308020204" pitchFamily="34" charset="0"/>
              </a:rPr>
              <a:t>Por eso, todos deberíamos anhelar estar en su casa y atesorarla el sitio donde mora su presencia. </a:t>
            </a:r>
          </a:p>
          <a:p>
            <a:r>
              <a:rPr lang="es-ES" b="1" dirty="0">
                <a:solidFill>
                  <a:schemeClr val="bg1"/>
                </a:solidFill>
                <a:latin typeface="Maiandra GD" panose="020E0502030308020204" pitchFamily="34" charset="0"/>
              </a:rPr>
              <a:t>Él Señor es nuestro mayor tesoro, así que debemos ser buenos administradores de todo lo que nos ha dado.</a:t>
            </a:r>
          </a:p>
        </p:txBody>
      </p:sp>
      <p:pic>
        <p:nvPicPr>
          <p:cNvPr id="10" name="Imagen 9">
            <a:extLst>
              <a:ext uri="{FF2B5EF4-FFF2-40B4-BE49-F238E27FC236}">
                <a16:creationId xmlns:a16="http://schemas.microsoft.com/office/drawing/2014/main" id="{6575319A-A2E5-0184-0A1E-E28F2AAD0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178283065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5F7A1-CCC5-EC06-292E-FD5118A9904D}"/>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CCF6763-5786-2031-7B2D-815B0D5E2E90}"/>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439BCD94-647B-2C81-8DE3-F8ECCB532353}"/>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161626B6-B8C6-0918-7339-86CA4EA7678E}"/>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B2C6239-134A-95F4-2AA7-8477513977DF}"/>
              </a:ext>
            </a:extLst>
          </p:cNvPr>
          <p:cNvSpPr>
            <a:spLocks noGrp="1"/>
          </p:cNvSpPr>
          <p:nvPr>
            <p:ph idx="1"/>
          </p:nvPr>
        </p:nvSpPr>
        <p:spPr>
          <a:xfrm>
            <a:off x="3831772" y="1343818"/>
            <a:ext cx="5312228" cy="5495927"/>
          </a:xfrm>
        </p:spPr>
        <p:txBody>
          <a:bodyPr/>
          <a:lstStyle/>
          <a:p>
            <a:r>
              <a:rPr lang="es-ES" b="1" dirty="0">
                <a:solidFill>
                  <a:schemeClr val="bg1"/>
                </a:solidFill>
                <a:latin typeface="Maiandra GD" panose="020E0502030308020204" pitchFamily="34" charset="0"/>
              </a:rPr>
              <a:t>El templo es un lugar de adoración, oración y encuentro con Dios. </a:t>
            </a:r>
          </a:p>
          <a:p>
            <a:r>
              <a:rPr lang="es-ES" b="1" dirty="0">
                <a:solidFill>
                  <a:schemeClr val="bg1"/>
                </a:solidFill>
                <a:latin typeface="Maiandra GD" panose="020E0502030308020204" pitchFamily="34" charset="0"/>
              </a:rPr>
              <a:t>Él versículo destaca la importancia de la presencia de Dios. Él Salmista ama el lugar donde la gloria de Dios reside, reconociendo la santidad y el poder de su presencia.</a:t>
            </a:r>
          </a:p>
          <a:p>
            <a:r>
              <a:rPr lang="es-ES" b="1" dirty="0">
                <a:solidFill>
                  <a:schemeClr val="bg1"/>
                </a:solidFill>
                <a:latin typeface="Maiandra GD" panose="020E0502030308020204" pitchFamily="34" charset="0"/>
              </a:rPr>
              <a:t>Él Salmista expresa un anhelo de estar cerca de Dios, de adorarlo y de experimentar su presencia en el templo.</a:t>
            </a:r>
          </a:p>
        </p:txBody>
      </p:sp>
      <p:pic>
        <p:nvPicPr>
          <p:cNvPr id="10" name="Imagen 9">
            <a:extLst>
              <a:ext uri="{FF2B5EF4-FFF2-40B4-BE49-F238E27FC236}">
                <a16:creationId xmlns:a16="http://schemas.microsoft.com/office/drawing/2014/main" id="{1183C0C7-38DF-E750-9D83-0132F5110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333960369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B5A46-B2F1-38C7-B165-4FACCEDC763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5DFCBC8-8001-962E-D5CD-E301CF5A8AB9}"/>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FCC29858-A929-4137-D109-454FAEC96490}"/>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8CF82A01-90E5-F16A-EC5D-E97335A64673}"/>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5BB2351-6885-A54D-714B-05BFD857D6CE}"/>
              </a:ext>
            </a:extLst>
          </p:cNvPr>
          <p:cNvSpPr>
            <a:spLocks noGrp="1"/>
          </p:cNvSpPr>
          <p:nvPr>
            <p:ph idx="1"/>
          </p:nvPr>
        </p:nvSpPr>
        <p:spPr>
          <a:xfrm>
            <a:off x="3831772" y="1343818"/>
            <a:ext cx="5312228" cy="5495927"/>
          </a:xfrm>
        </p:spPr>
        <p:txBody>
          <a:bodyPr>
            <a:normAutofit lnSpcReduction="10000"/>
          </a:bodyPr>
          <a:lstStyle/>
          <a:p>
            <a:r>
              <a:rPr lang="es-ES" b="1" dirty="0">
                <a:solidFill>
                  <a:schemeClr val="bg1"/>
                </a:solidFill>
                <a:latin typeface="Maiandra GD" panose="020E0502030308020204" pitchFamily="34" charset="0"/>
              </a:rPr>
              <a:t>Debemos acercarnos siempre con reverencia a la casa de Dios, reconociendo que es un lugar santo donde habita su gloria.</a:t>
            </a:r>
          </a:p>
          <a:p>
            <a:r>
              <a:rPr lang="es-ES" b="1" dirty="0">
                <a:solidFill>
                  <a:schemeClr val="bg1"/>
                </a:solidFill>
                <a:latin typeface="Maiandra GD" panose="020E0502030308020204" pitchFamily="34" charset="0"/>
              </a:rPr>
              <a:t>Por eso para Él era su alegría.</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Salmos.122:1.</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Yo me alegré cuando me dijeron: </a:t>
            </a: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«Vamos a la casa del SEÑOR».</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Expresa el gozo del Salmista al recibir la invitación de ir a la casa del Señor, en este caso, el templo en Jerusalén.</a:t>
            </a:r>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42264E79-C73D-0B46-7A79-9DA6DC574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166759169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7F057-6FFF-2B8B-B7E8-3F0584E0574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2E905724-C772-84C0-F0FB-9E5E20BF1F10}"/>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0D0CC978-EF0B-2CCD-19F6-D3AD01CADA13}"/>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DA249DCF-0ADF-4494-DF0B-516409051500}"/>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A8F16C0-E75B-0B8B-4677-57FDEE94F968}"/>
              </a:ext>
            </a:extLst>
          </p:cNvPr>
          <p:cNvSpPr>
            <a:spLocks noGrp="1"/>
          </p:cNvSpPr>
          <p:nvPr>
            <p:ph idx="1"/>
          </p:nvPr>
        </p:nvSpPr>
        <p:spPr>
          <a:xfrm>
            <a:off x="3831772" y="1343818"/>
            <a:ext cx="5312228" cy="5495927"/>
          </a:xfrm>
        </p:spPr>
        <p:txBody>
          <a:bodyPr/>
          <a:lstStyle/>
          <a:p>
            <a:r>
              <a:rPr lang="es-ES" b="1" dirty="0">
                <a:solidFill>
                  <a:schemeClr val="bg1"/>
                </a:solidFill>
                <a:latin typeface="Maiandra GD" panose="020E0502030308020204" pitchFamily="34" charset="0"/>
              </a:rPr>
              <a:t>Él Salmista se regocija con la perspectiva de adorar a Dios junto a otros peregrinos.</a:t>
            </a:r>
          </a:p>
          <a:p>
            <a:r>
              <a:rPr lang="es-ES" b="1" dirty="0">
                <a:solidFill>
                  <a:schemeClr val="bg1"/>
                </a:solidFill>
                <a:latin typeface="Maiandra GD" panose="020E0502030308020204" pitchFamily="34" charset="0"/>
              </a:rPr>
              <a:t>Eso lo estimulaba siempre y Él estimulaba a otros.</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Salmos.42:4.</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Me acuerdo de estas cosas y derramo mi alma dentro de mí; </a:t>
            </a:r>
            <a:r>
              <a:rPr lang="es-ES" b="1" u="sng" dirty="0">
                <a:effectLst>
                  <a:outerShdw blurRad="38100" dist="38100" dir="2700000" algn="tl">
                    <a:srgbClr val="000000">
                      <a:alpha val="43137"/>
                    </a:srgbClr>
                  </a:outerShdw>
                </a:effectLst>
                <a:highlight>
                  <a:srgbClr val="FFCCCC"/>
                </a:highlight>
                <a:latin typeface="Maiandra GD" panose="020E0502030308020204" pitchFamily="34" charset="0"/>
              </a:rPr>
              <a:t>De cómo iba yo con la multitud y la guiaba hasta la casa de Dios,</a:t>
            </a:r>
            <a:r>
              <a:rPr lang="es-ES" b="1" dirty="0">
                <a:solidFill>
                  <a:schemeClr val="bg1"/>
                </a:solidFill>
                <a:latin typeface="Maiandra GD" panose="020E0502030308020204" pitchFamily="34" charset="0"/>
              </a:rPr>
              <a:t> Con voz de alegría y de acción de gracias, con la muchedumbre en fiesta. </a:t>
            </a:r>
          </a:p>
        </p:txBody>
      </p:sp>
      <p:pic>
        <p:nvPicPr>
          <p:cNvPr id="10" name="Imagen 9">
            <a:extLst>
              <a:ext uri="{FF2B5EF4-FFF2-40B4-BE49-F238E27FC236}">
                <a16:creationId xmlns:a16="http://schemas.microsoft.com/office/drawing/2014/main" id="{3AC3B5BC-C188-BF1B-DCB4-49F413233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22671335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5FB82-1830-A69F-97A6-D4EAB182040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B9C8AB95-9F59-2FD0-C718-5D8481E17B6D}"/>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64930104-9A2E-840F-3949-7A7E9228F1A7}"/>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22A3F8F6-0DBE-F774-3677-8D2CADABB082}"/>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AD10B29-9529-7DCA-12A9-F7E30325FEE3}"/>
              </a:ext>
            </a:extLst>
          </p:cNvPr>
          <p:cNvSpPr>
            <a:spLocks noGrp="1"/>
          </p:cNvSpPr>
          <p:nvPr>
            <p:ph idx="1"/>
          </p:nvPr>
        </p:nvSpPr>
        <p:spPr>
          <a:xfrm>
            <a:off x="3831772" y="1343818"/>
            <a:ext cx="5312228" cy="5495927"/>
          </a:xfrm>
        </p:spPr>
        <p:txBody>
          <a:bodyPr/>
          <a:lstStyle/>
          <a:p>
            <a:r>
              <a:rPr lang="es-ES" b="1" dirty="0">
                <a:solidFill>
                  <a:schemeClr val="bg1"/>
                </a:solidFill>
                <a:latin typeface="Maiandra GD" panose="020E0502030308020204" pitchFamily="34" charset="0"/>
              </a:rPr>
              <a:t>Él Salmista recuerda con alegría los momentos en que se encontraba cerca de Dios y adoraba en Su casa. </a:t>
            </a:r>
          </a:p>
          <a:p>
            <a:r>
              <a:rPr lang="es-ES" b="1" dirty="0">
                <a:solidFill>
                  <a:schemeClr val="bg1"/>
                </a:solidFill>
                <a:latin typeface="Maiandra GD" panose="020E0502030308020204" pitchFamily="34" charset="0"/>
              </a:rPr>
              <a:t>Esta memoria le ayuda a recordar el pasado y a encontrar consuelo en la esperanza de un futuro mejor, incluso cuando se encuentra lejos de Dios.</a:t>
            </a:r>
          </a:p>
          <a:p>
            <a:r>
              <a:rPr lang="es-ES" b="1" dirty="0">
                <a:solidFill>
                  <a:schemeClr val="bg1"/>
                </a:solidFill>
                <a:latin typeface="Maiandra GD" panose="020E0502030308020204" pitchFamily="34" charset="0"/>
              </a:rPr>
              <a:t>Así como sucedió con Él hijo prodigo.</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Lucas.15:17.</a:t>
            </a:r>
            <a:r>
              <a:rPr lang="es-ES" b="1" dirty="0">
                <a:solidFill>
                  <a:schemeClr val="bg1"/>
                </a:solidFill>
                <a:latin typeface="Maiandra GD" panose="020E0502030308020204" pitchFamily="34" charset="0"/>
              </a:rPr>
              <a:t> </a:t>
            </a:r>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8EB104AD-4530-D2FC-CA4D-5A6F1EDBB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301310521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7527E-8CF2-1CBE-5F5C-8AA285510CA5}"/>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7E33E4E-96FA-2A6E-FB07-926CA9257C0B}"/>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95F5FEAE-54F7-C919-308F-00960E10B633}"/>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C6E6F215-880A-F48B-82E9-36284FB2BF19}"/>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1C16206-588F-4744-253E-BF27DCFF649E}"/>
              </a:ext>
            </a:extLst>
          </p:cNvPr>
          <p:cNvSpPr>
            <a:spLocks noGrp="1"/>
          </p:cNvSpPr>
          <p:nvPr>
            <p:ph idx="1"/>
          </p:nvPr>
        </p:nvSpPr>
        <p:spPr>
          <a:xfrm>
            <a:off x="3831772" y="1343818"/>
            <a:ext cx="5312228" cy="5495927"/>
          </a:xfrm>
        </p:spPr>
        <p:txBody>
          <a:bodyPr/>
          <a:lstStyle/>
          <a:p>
            <a:r>
              <a:rPr lang="es-ES" b="1" dirty="0">
                <a:solidFill>
                  <a:schemeClr val="bg1"/>
                </a:solidFill>
                <a:latin typeface="Maiandra GD" panose="020E0502030308020204" pitchFamily="34" charset="0"/>
              </a:rPr>
              <a:t>»Entonces, </a:t>
            </a:r>
            <a:r>
              <a:rPr lang="es-ES" b="1" u="sng" dirty="0">
                <a:solidFill>
                  <a:schemeClr val="bg1"/>
                </a:solidFill>
                <a:effectLst>
                  <a:outerShdw blurRad="38100" dist="38100" dir="2700000" algn="tl">
                    <a:srgbClr val="000000">
                      <a:alpha val="43137"/>
                    </a:srgbClr>
                  </a:outerShdw>
                </a:effectLst>
                <a:highlight>
                  <a:srgbClr val="6666FF"/>
                </a:highlight>
                <a:latin typeface="Maiandra GD" panose="020E0502030308020204" pitchFamily="34" charset="0"/>
              </a:rPr>
              <a:t>volviendo en sí, dijo:</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“¡Cuántos de los trabajadores de mi padre tienen pan de sobra, pero yo aquí perezco de hambre! </a:t>
            </a:r>
          </a:p>
          <a:p>
            <a:r>
              <a:rPr lang="es-ES" b="1" dirty="0">
                <a:solidFill>
                  <a:schemeClr val="bg1"/>
                </a:solidFill>
                <a:latin typeface="Maiandra GD" panose="020E0502030308020204" pitchFamily="34" charset="0"/>
              </a:rPr>
              <a:t>Nosotros debemos estimularnos unos a otros.</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Hebreos.10:24.</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Consideremos cómo estimularnos unos a otros</a:t>
            </a:r>
            <a:r>
              <a:rPr lang="es-ES" b="1" dirty="0">
                <a:solidFill>
                  <a:schemeClr val="bg1"/>
                </a:solidFill>
                <a:latin typeface="Maiandra GD" panose="020E0502030308020204" pitchFamily="34" charset="0"/>
              </a:rPr>
              <a:t> al amor y a las buenas obras, </a:t>
            </a:r>
          </a:p>
        </p:txBody>
      </p:sp>
      <p:pic>
        <p:nvPicPr>
          <p:cNvPr id="10" name="Imagen 9">
            <a:extLst>
              <a:ext uri="{FF2B5EF4-FFF2-40B4-BE49-F238E27FC236}">
                <a16:creationId xmlns:a16="http://schemas.microsoft.com/office/drawing/2014/main" id="{17C3E716-AB7D-3ACF-2939-D9C2DEF92E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239216327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4569-ABFD-123B-2E23-E7E4E6CAAF02}"/>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5712A035-4D4C-FA42-C477-B8E2EAC2AA4F}"/>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46A87B96-04A1-2FD0-59E7-0A53F5F32D02}"/>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A438A190-DAA6-6954-476A-369D66895D3A}"/>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E6570AD-5250-8036-49B8-8A1D710E77F8}"/>
              </a:ext>
            </a:extLst>
          </p:cNvPr>
          <p:cNvSpPr>
            <a:spLocks noGrp="1"/>
          </p:cNvSpPr>
          <p:nvPr>
            <p:ph idx="1"/>
          </p:nvPr>
        </p:nvSpPr>
        <p:spPr>
          <a:xfrm>
            <a:off x="3831772" y="1343818"/>
            <a:ext cx="5312228" cy="5495927"/>
          </a:xfrm>
        </p:spPr>
        <p:txBody>
          <a:bodyPr>
            <a:normAutofit/>
          </a:bodyPr>
          <a:lstStyle/>
          <a:p>
            <a:r>
              <a:rPr lang="es-ES" b="1" dirty="0">
                <a:solidFill>
                  <a:schemeClr val="bg1"/>
                </a:solidFill>
                <a:latin typeface="Maiandra GD" panose="020E0502030308020204" pitchFamily="34" charset="0"/>
              </a:rPr>
              <a:t>Los cristianos deben tener en cuenta sus relaciones con otros cristianos para estimularse mutuamente al amor y a las buenas obras. </a:t>
            </a:r>
          </a:p>
          <a:p>
            <a:r>
              <a:rPr lang="es-ES" b="1" dirty="0">
                <a:solidFill>
                  <a:schemeClr val="bg1"/>
                </a:solidFill>
                <a:latin typeface="Maiandra GD" panose="020E0502030308020204" pitchFamily="34" charset="0"/>
              </a:rPr>
              <a:t>Esto implica animarse, alentarse y comprometerse activamente en la práctica de las buenas acciones con los demás.</a:t>
            </a:r>
          </a:p>
          <a:p>
            <a:r>
              <a:rPr lang="es-ES" b="1" dirty="0">
                <a:solidFill>
                  <a:schemeClr val="bg1"/>
                </a:solidFill>
                <a:latin typeface="Maiandra GD" panose="020E0502030308020204" pitchFamily="34" charset="0"/>
              </a:rPr>
              <a:t>En otras palabras, el versículo enfatiza la importancia de la comunión entre los cristianos. </a:t>
            </a:r>
          </a:p>
        </p:txBody>
      </p:sp>
      <p:pic>
        <p:nvPicPr>
          <p:cNvPr id="10" name="Imagen 9">
            <a:extLst>
              <a:ext uri="{FF2B5EF4-FFF2-40B4-BE49-F238E27FC236}">
                <a16:creationId xmlns:a16="http://schemas.microsoft.com/office/drawing/2014/main" id="{0CB8DA8F-7456-91E7-A298-72EFB2F7F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14388462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0CBC2-8DDE-0A45-1C65-C87A0CBB30E1}"/>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B11469A0-9747-3A57-AF96-12E085179415}"/>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2A8D983F-8920-BC9F-C820-FFE861899A6C}"/>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4310D8D5-36CF-702E-E20A-6C62B64B2A67}"/>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DDCD165-0F87-C232-32BE-9CB02625EA45}"/>
              </a:ext>
            </a:extLst>
          </p:cNvPr>
          <p:cNvSpPr>
            <a:spLocks noGrp="1"/>
          </p:cNvSpPr>
          <p:nvPr>
            <p:ph idx="1"/>
          </p:nvPr>
        </p:nvSpPr>
        <p:spPr>
          <a:xfrm>
            <a:off x="3831772" y="1343818"/>
            <a:ext cx="5312228" cy="5495927"/>
          </a:xfrm>
        </p:spPr>
        <p:txBody>
          <a:bodyPr>
            <a:normAutofit fontScale="92500" lnSpcReduction="10000"/>
          </a:bodyPr>
          <a:lstStyle/>
          <a:p>
            <a:r>
              <a:rPr lang="es-ES" b="1" dirty="0">
                <a:solidFill>
                  <a:schemeClr val="bg1"/>
                </a:solidFill>
                <a:latin typeface="Maiandra GD" panose="020E0502030308020204" pitchFamily="34" charset="0"/>
              </a:rPr>
              <a:t>Y la interacción entre los cristianos para fortalecer su fe y motivarse a amar y servir a los demás. </a:t>
            </a:r>
          </a:p>
          <a:p>
            <a:r>
              <a:rPr lang="es-ES" b="1" dirty="0">
                <a:solidFill>
                  <a:schemeClr val="bg1"/>
                </a:solidFill>
                <a:latin typeface="Maiandra GD" panose="020E0502030308020204" pitchFamily="34" charset="0"/>
              </a:rPr>
              <a:t>Se trata de una invitación a no aislarse en la fe, sino a buscar la compañía de otros cristianos para crecer juntos y cumplir con las buenas obras que Dios les ha encomendado.</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Efesios.4:15-16.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Más bien, al hablar la verdad en amor,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creceremos en todos los aspectos en Aquel que es la cabeza,</a:t>
            </a:r>
            <a:r>
              <a:rPr lang="es-ES" b="1" dirty="0">
                <a:solidFill>
                  <a:schemeClr val="bg1"/>
                </a:solidFill>
                <a:latin typeface="Maiandra GD" panose="020E0502030308020204" pitchFamily="34" charset="0"/>
              </a:rPr>
              <a:t> es decir, Cristo, </a:t>
            </a:r>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77822FD8-467D-EF9B-1AAD-1F62AA504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254421980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17D5E-4E8D-7371-5C93-5E55F7A9FCCF}"/>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E9D55B8-5DA1-025E-A64D-A1A35E298F2A}"/>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670C2995-030F-DCF7-A3D5-809FBE70D82C}"/>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310AAE97-7C62-D927-3E1F-54AB1FA32897}"/>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2B3E1AC-CE07-8969-FF79-B953CECCB404}"/>
              </a:ext>
            </a:extLst>
          </p:cNvPr>
          <p:cNvSpPr>
            <a:spLocks noGrp="1"/>
          </p:cNvSpPr>
          <p:nvPr>
            <p:ph idx="1"/>
          </p:nvPr>
        </p:nvSpPr>
        <p:spPr>
          <a:xfrm>
            <a:off x="3831772" y="1343818"/>
            <a:ext cx="5312228" cy="5495927"/>
          </a:xfrm>
        </p:spPr>
        <p:txBody>
          <a:bodyPr/>
          <a:lstStyle/>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V.16.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de quien todo el cuerpo, estando bien ajustado y unido por la cohesión que las coyunturas proveen, conforme al funcionamiento adecuado de cada miembro,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produce el crecimiento del cuerpo para su propia edificación en amor.</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Los cristianos estaban juntos siempre.</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Hechos.2:46-47.</a:t>
            </a:r>
            <a:r>
              <a:rPr lang="es-ES" b="1" dirty="0">
                <a:solidFill>
                  <a:schemeClr val="bg1"/>
                </a:solidFill>
                <a:latin typeface="Maiandra GD" panose="020E0502030308020204" pitchFamily="34" charset="0"/>
              </a:rPr>
              <a:t> </a:t>
            </a:r>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A16164F5-3D26-0619-AA02-77F95BC1E7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27618685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66113-B48B-5992-33F4-2A1F1407374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0C17A10B-2DD9-069E-A8B8-933324B80FE2}"/>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ED716B3C-D1DD-A504-13E5-F553094A17F7}"/>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093EA4F6-4207-9E0C-9CE1-D1911A415E8C}"/>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88A2F59-A8F7-4BA1-9019-9792B0CB84D4}"/>
              </a:ext>
            </a:extLst>
          </p:cNvPr>
          <p:cNvSpPr>
            <a:spLocks noGrp="1"/>
          </p:cNvSpPr>
          <p:nvPr>
            <p:ph idx="1"/>
          </p:nvPr>
        </p:nvSpPr>
        <p:spPr>
          <a:xfrm>
            <a:off x="3831772" y="1343818"/>
            <a:ext cx="5312228" cy="5495927"/>
          </a:xfrm>
        </p:spPr>
        <p:txBody>
          <a:bodyPr>
            <a:normAutofit/>
          </a:bodyPr>
          <a:lstStyle/>
          <a:p>
            <a:r>
              <a:rPr lang="es-ES" b="1" dirty="0">
                <a:solidFill>
                  <a:schemeClr val="bg1"/>
                </a:solidFill>
                <a:latin typeface="Maiandra GD" panose="020E0502030308020204" pitchFamily="34" charset="0"/>
              </a:rPr>
              <a:t>Día tras día continuaban unánimes en el templo y partiendo el pan en los hogares,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comían juntos con alegría y sencillez de corazón,</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V.47.</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alabando a Dios y hallando favor con todo el pueblo.</a:t>
            </a:r>
            <a:r>
              <a:rPr lang="es-ES" b="1" dirty="0">
                <a:solidFill>
                  <a:schemeClr val="bg1"/>
                </a:solidFill>
                <a:latin typeface="Maiandra GD" panose="020E0502030308020204" pitchFamily="34" charset="0"/>
              </a:rPr>
              <a:t> Y el Señor añadía cada día al número de ellos los que iban siendo salvos. </a:t>
            </a:r>
          </a:p>
          <a:p>
            <a:r>
              <a:rPr lang="es-ES" b="1" dirty="0">
                <a:solidFill>
                  <a:schemeClr val="bg1"/>
                </a:solidFill>
                <a:latin typeface="Maiandra GD" panose="020E0502030308020204" pitchFamily="34" charset="0"/>
              </a:rPr>
              <a:t>Describe la vida de la iglesia primitiva.</a:t>
            </a:r>
          </a:p>
        </p:txBody>
      </p:sp>
      <p:pic>
        <p:nvPicPr>
          <p:cNvPr id="10" name="Imagen 9">
            <a:extLst>
              <a:ext uri="{FF2B5EF4-FFF2-40B4-BE49-F238E27FC236}">
                <a16:creationId xmlns:a16="http://schemas.microsoft.com/office/drawing/2014/main" id="{8E08D38E-5865-4043-D2D6-5D2C4D5E3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31685714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ECA34-4436-490C-EA3A-38786B8CDFD8}"/>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B9A6D9B1-4711-E79E-57D9-158696292EAF}"/>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F89CB182-086A-032C-AF14-30B865D8EB25}"/>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880C656C-AEA3-82B2-39BF-D6F47656EECF}"/>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FC0C0A1-9C20-3B4A-B519-7EA94D060656}"/>
              </a:ext>
            </a:extLst>
          </p:cNvPr>
          <p:cNvSpPr>
            <a:spLocks noGrp="1"/>
          </p:cNvSpPr>
          <p:nvPr>
            <p:ph idx="1"/>
          </p:nvPr>
        </p:nvSpPr>
        <p:spPr>
          <a:xfrm>
            <a:off x="3831772" y="1343818"/>
            <a:ext cx="5312228" cy="5495927"/>
          </a:xfrm>
        </p:spPr>
        <p:txBody>
          <a:bodyPr/>
          <a:lstStyle/>
          <a:p>
            <a:r>
              <a:rPr lang="es-ES" b="1" dirty="0">
                <a:solidFill>
                  <a:schemeClr val="bg1"/>
                </a:solidFill>
                <a:latin typeface="Maiandra GD" panose="020E0502030308020204" pitchFamily="34" charset="0"/>
              </a:rPr>
              <a:t>Y cómo se reunían diariamente para compartir la Palabra de Dios, para crecer y perseverar hasta el fin.</a:t>
            </a:r>
          </a:p>
          <a:p>
            <a:r>
              <a:rPr lang="es-ES" b="1" dirty="0">
                <a:solidFill>
                  <a:schemeClr val="bg1"/>
                </a:solidFill>
                <a:latin typeface="Maiandra GD" panose="020E0502030308020204" pitchFamily="34" charset="0"/>
              </a:rPr>
              <a:t>¿Deseamos nosotros siempre la morada de Dios?</a:t>
            </a:r>
          </a:p>
          <a:p>
            <a:r>
              <a:rPr lang="es-ES" b="1" dirty="0">
                <a:solidFill>
                  <a:schemeClr val="bg1"/>
                </a:solidFill>
                <a:latin typeface="Maiandra GD" panose="020E0502030308020204" pitchFamily="34" charset="0"/>
              </a:rPr>
              <a:t>Que Dios nos ayude. </a:t>
            </a:r>
          </a:p>
          <a:p>
            <a:r>
              <a:rPr lang="es-ES" b="1" dirty="0">
                <a:solidFill>
                  <a:schemeClr val="bg1"/>
                </a:solidFill>
                <a:latin typeface="Maiandra GD" panose="020E0502030308020204" pitchFamily="34" charset="0"/>
              </a:rPr>
              <a:t>Nos de las fuerzas siempre para buscar. </a:t>
            </a:r>
          </a:p>
          <a:p>
            <a:r>
              <a:rPr lang="es-ES" b="1" dirty="0">
                <a:solidFill>
                  <a:schemeClr val="bg1"/>
                </a:solidFill>
                <a:latin typeface="Maiandra GD" panose="020E0502030308020204" pitchFamily="34" charset="0"/>
              </a:rPr>
              <a:t>Anhelar. </a:t>
            </a:r>
          </a:p>
          <a:p>
            <a:r>
              <a:rPr lang="es-ES" b="1" dirty="0">
                <a:solidFill>
                  <a:schemeClr val="bg1"/>
                </a:solidFill>
                <a:latin typeface="Maiandra GD" panose="020E0502030308020204" pitchFamily="34" charset="0"/>
              </a:rPr>
              <a:t>Desear la morada de Dios.</a:t>
            </a:r>
          </a:p>
          <a:p>
            <a:r>
              <a:rPr lang="es-ES" b="1" dirty="0">
                <a:solidFill>
                  <a:schemeClr val="bg1"/>
                </a:solidFill>
                <a:latin typeface="Maiandra GD" panose="020E0502030308020204" pitchFamily="34" charset="0"/>
              </a:rPr>
              <a:t>¿Lo estamos haciendo?</a:t>
            </a:r>
          </a:p>
          <a:p>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BC0AAE3E-48E3-3862-2AB6-48BCD14490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36105837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2C62D-B746-D206-0695-843CE2E205FB}"/>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5246E8E4-64CA-843B-CC41-EB79C0DFD249}"/>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436532E5-52C7-5917-3C4B-702B1C509BAC}"/>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9B454E01-8B2B-BCBF-0F45-43DBF62F6641}"/>
              </a:ext>
            </a:extLst>
          </p:cNvPr>
          <p:cNvSpPr>
            <a:spLocks noGrp="1"/>
          </p:cNvSpPr>
          <p:nvPr>
            <p:ph type="title"/>
          </p:nvPr>
        </p:nvSpPr>
        <p:spPr>
          <a:xfrm>
            <a:off x="522514" y="130630"/>
            <a:ext cx="8022772" cy="1132114"/>
          </a:xfrm>
        </p:spPr>
        <p:txBody>
          <a:bodyPr>
            <a:noAutofit/>
          </a:bodyPr>
          <a:lstStyle/>
          <a:p>
            <a:pPr algn="ctr"/>
            <a:r>
              <a:rPr lang="en-US" sz="8000" b="1" u="sng" dirty="0">
                <a:effectLst>
                  <a:outerShdw blurRad="38100" dist="38100" dir="2700000" algn="tl">
                    <a:srgbClr val="000000">
                      <a:alpha val="43137"/>
                    </a:srgbClr>
                  </a:outerShdw>
                </a:effectLst>
                <a:latin typeface="Maiandra GD" panose="020E0502030308020204" pitchFamily="34" charset="0"/>
              </a:rPr>
              <a:t>CONCLUSIÓN:</a:t>
            </a:r>
          </a:p>
        </p:txBody>
      </p:sp>
      <p:sp>
        <p:nvSpPr>
          <p:cNvPr id="5" name="Marcador de contenido 4">
            <a:extLst>
              <a:ext uri="{FF2B5EF4-FFF2-40B4-BE49-F238E27FC236}">
                <a16:creationId xmlns:a16="http://schemas.microsoft.com/office/drawing/2014/main" id="{B787FB44-D223-4455-8AD1-191434260A7C}"/>
              </a:ext>
            </a:extLst>
          </p:cNvPr>
          <p:cNvSpPr>
            <a:spLocks noGrp="1"/>
          </p:cNvSpPr>
          <p:nvPr>
            <p:ph idx="1"/>
          </p:nvPr>
        </p:nvSpPr>
        <p:spPr>
          <a:xfrm>
            <a:off x="3831772" y="1343818"/>
            <a:ext cx="5312228" cy="5495927"/>
          </a:xfrm>
        </p:spPr>
        <p:txBody>
          <a:bodyPr/>
          <a:lstStyle/>
          <a:p>
            <a:r>
              <a:rPr lang="es-ES" b="1" dirty="0">
                <a:solidFill>
                  <a:schemeClr val="bg1"/>
                </a:solidFill>
                <a:latin typeface="Maiandra GD" panose="020E0502030308020204" pitchFamily="34" charset="0"/>
              </a:rPr>
              <a:t>Él Salmista deseaba estar en la casa donde mora Dios, era su deseo y por ese deseo Él buscaba donde mora Dios.</a:t>
            </a:r>
          </a:p>
          <a:p>
            <a:r>
              <a:rPr lang="es-ES" b="1" dirty="0">
                <a:solidFill>
                  <a:schemeClr val="bg1"/>
                </a:solidFill>
                <a:latin typeface="Maiandra GD" panose="020E0502030308020204" pitchFamily="34" charset="0"/>
              </a:rPr>
              <a:t>Dios mora en la iglesia, es allí donde damos la honra y gloria a Dios siempre.</a:t>
            </a:r>
          </a:p>
          <a:p>
            <a:r>
              <a:rPr lang="es-ES" b="1" dirty="0">
                <a:solidFill>
                  <a:schemeClr val="bg1"/>
                </a:solidFill>
                <a:latin typeface="Maiandra GD" panose="020E0502030308020204" pitchFamily="34" charset="0"/>
              </a:rPr>
              <a:t>Para Él Salmista era mejor un día, aunque fuera como portero, pero donde mora Dios, que mil fuera de la casa de Dios.</a:t>
            </a:r>
          </a:p>
        </p:txBody>
      </p:sp>
      <p:pic>
        <p:nvPicPr>
          <p:cNvPr id="10" name="Imagen 9">
            <a:extLst>
              <a:ext uri="{FF2B5EF4-FFF2-40B4-BE49-F238E27FC236}">
                <a16:creationId xmlns:a16="http://schemas.microsoft.com/office/drawing/2014/main" id="{EAE7875D-691A-DAE3-0DE6-5EA7D1714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23581635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29D44-EE82-CB63-3CE7-316BAB83D5CF}"/>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9520CBE4-6026-786F-A9E9-73FE8D2A9E03}"/>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4D019CA3-377E-1352-AC2C-8E1819F2E4BA}"/>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CB7B5E95-A014-BB9B-4BD4-11200CEF35CB}"/>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F218567-B85D-8D40-F438-5BDC9D0AD899}"/>
              </a:ext>
            </a:extLst>
          </p:cNvPr>
          <p:cNvSpPr>
            <a:spLocks noGrp="1"/>
          </p:cNvSpPr>
          <p:nvPr>
            <p:ph idx="1"/>
          </p:nvPr>
        </p:nvSpPr>
        <p:spPr>
          <a:xfrm>
            <a:off x="3831772" y="1343818"/>
            <a:ext cx="5312228" cy="5495927"/>
          </a:xfrm>
        </p:spPr>
        <p:txBody>
          <a:bodyPr>
            <a:normAutofit/>
          </a:bodyPr>
          <a:lstStyle/>
          <a:p>
            <a:r>
              <a:rPr lang="es-ES" b="1" dirty="0">
                <a:solidFill>
                  <a:schemeClr val="bg1"/>
                </a:solidFill>
                <a:latin typeface="Maiandra GD" panose="020E0502030308020204" pitchFamily="34" charset="0"/>
              </a:rPr>
              <a:t>¿Cuántos de Nosotros también deseamos o tenemos este anhelo?</a:t>
            </a:r>
          </a:p>
          <a:p>
            <a:r>
              <a:rPr lang="es-ES" b="1" dirty="0">
                <a:solidFill>
                  <a:schemeClr val="bg1"/>
                </a:solidFill>
                <a:latin typeface="Maiandra GD" panose="020E0502030308020204" pitchFamily="34" charset="0"/>
              </a:rPr>
              <a:t>Recordemos siempre que Dios no habita en templos hechos por manos de hombre o en edificios. </a:t>
            </a:r>
          </a:p>
          <a:p>
            <a:r>
              <a:rPr lang="es-ES" b="1" dirty="0">
                <a:solidFill>
                  <a:schemeClr val="bg1"/>
                </a:solidFill>
                <a:latin typeface="Maiandra GD" panose="020E0502030308020204" pitchFamily="34" charset="0"/>
              </a:rPr>
              <a:t>En vez de eso, nuestro Dios ha escogido vivir en vasijas humanas. </a:t>
            </a:r>
          </a:p>
          <a:p>
            <a:r>
              <a:rPr lang="es-ES" b="1" dirty="0">
                <a:solidFill>
                  <a:schemeClr val="bg1"/>
                </a:solidFill>
                <a:latin typeface="Maiandra GD" panose="020E0502030308020204" pitchFamily="34" charset="0"/>
              </a:rPr>
              <a:t>Esto es, en los corazones y los cuerpos de su pueblo. </a:t>
            </a:r>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E69555C9-23CC-CBC8-C2A1-BC0C44617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298959109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23AF9-7D0D-2E13-351D-667FF358DF9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24F3427B-D209-4AB0-4794-236A4C3D22C7}"/>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A01892A1-D353-82BA-A9EF-FA905C937F38}"/>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4D0289A9-CD04-7F45-F74E-2CBD357ED2AB}"/>
              </a:ext>
            </a:extLst>
          </p:cNvPr>
          <p:cNvSpPr>
            <a:spLocks noGrp="1"/>
          </p:cNvSpPr>
          <p:nvPr>
            <p:ph type="title"/>
          </p:nvPr>
        </p:nvSpPr>
        <p:spPr>
          <a:xfrm>
            <a:off x="522514" y="130630"/>
            <a:ext cx="8022772" cy="1132114"/>
          </a:xfrm>
        </p:spPr>
        <p:txBody>
          <a:bodyPr>
            <a:noAutofit/>
          </a:bodyPr>
          <a:lstStyle/>
          <a:p>
            <a:pPr algn="ctr"/>
            <a:r>
              <a:rPr lang="en-US" sz="8000" b="1" u="sng" dirty="0">
                <a:effectLst>
                  <a:outerShdw blurRad="38100" dist="38100" dir="2700000" algn="tl">
                    <a:srgbClr val="000000">
                      <a:alpha val="43137"/>
                    </a:srgbClr>
                  </a:outerShdw>
                </a:effectLst>
                <a:latin typeface="Maiandra GD" panose="020E0502030308020204" pitchFamily="34" charset="0"/>
              </a:rPr>
              <a:t>CONCLUSIÓN:</a:t>
            </a:r>
          </a:p>
        </p:txBody>
      </p:sp>
      <p:sp>
        <p:nvSpPr>
          <p:cNvPr id="5" name="Marcador de contenido 4">
            <a:extLst>
              <a:ext uri="{FF2B5EF4-FFF2-40B4-BE49-F238E27FC236}">
                <a16:creationId xmlns:a16="http://schemas.microsoft.com/office/drawing/2014/main" id="{8C1EF70E-D03E-DD03-C973-FF7C6C1FC088}"/>
              </a:ext>
            </a:extLst>
          </p:cNvPr>
          <p:cNvSpPr>
            <a:spLocks noGrp="1"/>
          </p:cNvSpPr>
          <p:nvPr>
            <p:ph idx="1"/>
          </p:nvPr>
        </p:nvSpPr>
        <p:spPr>
          <a:xfrm>
            <a:off x="3831772" y="1343818"/>
            <a:ext cx="5312228" cy="5495927"/>
          </a:xfrm>
        </p:spPr>
        <p:txBody>
          <a:bodyPr>
            <a:normAutofit lnSpcReduction="10000"/>
          </a:bodyPr>
          <a:lstStyle/>
          <a:p>
            <a:r>
              <a:rPr lang="es-ES" b="1" dirty="0">
                <a:solidFill>
                  <a:schemeClr val="bg1"/>
                </a:solidFill>
                <a:latin typeface="Maiandra GD" panose="020E0502030308020204" pitchFamily="34" charset="0"/>
              </a:rPr>
              <a:t>Deseemos siempre donde mora Dios en su iglesia. </a:t>
            </a:r>
          </a:p>
          <a:p>
            <a:r>
              <a:rPr lang="es-ES" b="1" dirty="0">
                <a:solidFill>
                  <a:schemeClr val="bg1"/>
                </a:solidFill>
                <a:latin typeface="Maiandra GD" panose="020E0502030308020204" pitchFamily="34" charset="0"/>
              </a:rPr>
              <a:t>Busquémosle siempre para recibir todas las bendiciones espirituales.</a:t>
            </a:r>
          </a:p>
          <a:p>
            <a:pPr lvl="1" algn="ctr"/>
            <a:r>
              <a:rPr lang="es-ES" sz="2800"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Efesios.1:3.</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Bendito sea el Dios y Padre de nuestro Señor Jesucristo,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que nos ha bendecido con toda bendición espiritual en los lugares celestiales en Cristo.</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Somos felices, dichosos cuando moramos en la casa de Dios, su iglesia.</a:t>
            </a:r>
          </a:p>
          <a:p>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F54F0761-4464-2F3D-334B-4263FE7F7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42070133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032A1-C7B1-CA92-5D70-3AC41AAA2CF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1E1F1C2-D618-C332-74B0-9EE511076983}"/>
              </a:ext>
            </a:extLst>
          </p:cNvPr>
          <p:cNvPicPr>
            <a:picLocks noChangeAspect="1"/>
          </p:cNvPicPr>
          <p:nvPr/>
        </p:nvPicPr>
        <p:blipFill>
          <a:blip r:embed="rId2"/>
          <a:stretch>
            <a:fillRect/>
          </a:stretch>
        </p:blipFill>
        <p:spPr>
          <a:xfrm>
            <a:off x="0" y="0"/>
            <a:ext cx="9144000" cy="6858000"/>
          </a:xfrm>
          <a:prstGeom prst="rect">
            <a:avLst/>
          </a:prstGeom>
        </p:spPr>
      </p:pic>
      <p:sp>
        <p:nvSpPr>
          <p:cNvPr id="7" name="Rectángulo: esquinas redondeadas 6">
            <a:extLst>
              <a:ext uri="{FF2B5EF4-FFF2-40B4-BE49-F238E27FC236}">
                <a16:creationId xmlns:a16="http://schemas.microsoft.com/office/drawing/2014/main" id="{02D3AB91-E369-EF09-5778-08E0CB46BF07}"/>
              </a:ext>
            </a:extLst>
          </p:cNvPr>
          <p:cNvSpPr/>
          <p:nvPr/>
        </p:nvSpPr>
        <p:spPr>
          <a:xfrm>
            <a:off x="0" y="5823857"/>
            <a:ext cx="9144000" cy="1034143"/>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419" sz="4800" b="1" dirty="0">
                <a:effectLst>
                  <a:outerShdw blurRad="38100" dist="38100" dir="2700000" algn="tl">
                    <a:srgbClr val="000000">
                      <a:alpha val="43137"/>
                    </a:srgbClr>
                  </a:outerShdw>
                </a:effectLst>
                <a:latin typeface="Maiandra GD" panose="020E0502030308020204" pitchFamily="34" charset="0"/>
              </a:rPr>
              <a:t>DIOS NOS BENDIGA A TOOS.</a:t>
            </a:r>
            <a:endParaRPr lang="en-US" sz="4800" b="1" dirty="0">
              <a:effectLst>
                <a:outerShdw blurRad="38100" dist="38100" dir="2700000" algn="tl">
                  <a:srgbClr val="000000">
                    <a:alpha val="43137"/>
                  </a:srgbClr>
                </a:outerShdw>
              </a:effectLst>
              <a:latin typeface="Maiandra GD" panose="020E0502030308020204" pitchFamily="34" charset="0"/>
            </a:endParaRPr>
          </a:p>
        </p:txBody>
      </p:sp>
      <p:pic>
        <p:nvPicPr>
          <p:cNvPr id="11" name="Imagen 10">
            <a:extLst>
              <a:ext uri="{FF2B5EF4-FFF2-40B4-BE49-F238E27FC236}">
                <a16:creationId xmlns:a16="http://schemas.microsoft.com/office/drawing/2014/main" id="{7878089D-C36D-20D5-EE0D-C1D01BF0B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823857"/>
          </a:xfrm>
          <a:prstGeom prst="rect">
            <a:avLst/>
          </a:prstGeom>
        </p:spPr>
      </p:pic>
    </p:spTree>
    <p:extLst>
      <p:ext uri="{BB962C8B-B14F-4D97-AF65-F5344CB8AC3E}">
        <p14:creationId xmlns:p14="http://schemas.microsoft.com/office/powerpoint/2010/main" val="161564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set>
                                      <p:cBhvr>
                                        <p:cTn id="14" dur="455" fill="hold">
                                          <p:stCondLst>
                                            <p:cond delay="0"/>
                                          </p:stCondLst>
                                        </p:cTn>
                                        <p:tgtEl>
                                          <p:spTgt spid="7"/>
                                        </p:tgtEl>
                                        <p:attrNameLst>
                                          <p:attrName>style.rotation</p:attrName>
                                        </p:attrNameLst>
                                      </p:cBhvr>
                                      <p:to>
                                        <p:strVal val="-45.0"/>
                                      </p:to>
                                    </p:set>
                                    <p:anim calcmode="lin" valueType="num">
                                      <p:cBhvr>
                                        <p:cTn id="15"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3D4FA-4A48-24E6-7BE0-C0AFCB2FD1FD}"/>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205559E5-1D00-318B-E0D9-4B656B7BF303}"/>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B7AA3C1E-07D3-00DC-B69F-14113098A0B6}"/>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CAC1CF5F-FEF6-4B73-BC3B-D319FF9E0C3A}"/>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pic>
        <p:nvPicPr>
          <p:cNvPr id="10" name="Imagen 9">
            <a:extLst>
              <a:ext uri="{FF2B5EF4-FFF2-40B4-BE49-F238E27FC236}">
                <a16:creationId xmlns:a16="http://schemas.microsoft.com/office/drawing/2014/main" id="{5FD76323-649E-4A3C-B5CE-C4E8BE8FE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
        <p:nvSpPr>
          <p:cNvPr id="9" name="Marcador de contenido 8">
            <a:extLst>
              <a:ext uri="{FF2B5EF4-FFF2-40B4-BE49-F238E27FC236}">
                <a16:creationId xmlns:a16="http://schemas.microsoft.com/office/drawing/2014/main" id="{669F2F6B-D0E5-685D-B79C-EDDB281F0B6A}"/>
              </a:ext>
            </a:extLst>
          </p:cNvPr>
          <p:cNvSpPr>
            <a:spLocks noGrp="1"/>
          </p:cNvSpPr>
          <p:nvPr>
            <p:ph idx="1"/>
          </p:nvPr>
        </p:nvSpPr>
        <p:spPr>
          <a:xfrm>
            <a:off x="3831771" y="1362073"/>
            <a:ext cx="5312227" cy="5477672"/>
          </a:xfrm>
        </p:spPr>
        <p:txBody>
          <a:bodyPr>
            <a:normAutofit fontScale="92500"/>
          </a:bodyPr>
          <a:lstStyle/>
          <a:p>
            <a:r>
              <a:rPr lang="es-ES" b="1" dirty="0">
                <a:solidFill>
                  <a:schemeClr val="bg1"/>
                </a:solidFill>
                <a:latin typeface="Maiandra GD" panose="020E0502030308020204" pitchFamily="34" charset="0"/>
              </a:rPr>
              <a:t>Todos los que están en Cristo forman este templo su habitación, su residencia permanente. </a:t>
            </a:r>
          </a:p>
          <a:p>
            <a:r>
              <a:rPr lang="es-ES" b="1" dirty="0">
                <a:solidFill>
                  <a:schemeClr val="bg1"/>
                </a:solidFill>
                <a:latin typeface="Maiandra GD" panose="020E0502030308020204" pitchFamily="34" charset="0"/>
              </a:rPr>
              <a:t>Cada cristiano puede jactarse con confianza: "Dios vive en mí."</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Galatas.2:20.</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»Con Cristo he sido crucificado, y ya no soy yo el que vive, sino que Cristo vive en mí;</a:t>
            </a:r>
            <a:r>
              <a:rPr lang="es-ES" b="1" dirty="0">
                <a:solidFill>
                  <a:schemeClr val="bg1"/>
                </a:solidFill>
                <a:latin typeface="Maiandra GD" panose="020E0502030308020204" pitchFamily="34" charset="0"/>
              </a:rPr>
              <a:t> y la vida que ahora vivo en la carne, la vivo por la fe en el Hijo de Dios, el cual me amó y se entregó a sí mismo por mí. </a:t>
            </a:r>
          </a:p>
        </p:txBody>
      </p:sp>
    </p:spTree>
    <p:extLst>
      <p:ext uri="{BB962C8B-B14F-4D97-AF65-F5344CB8AC3E}">
        <p14:creationId xmlns:p14="http://schemas.microsoft.com/office/powerpoint/2010/main" val="11156123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DBE6D-226C-0436-83BA-969909367C95}"/>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53C02B3-22DD-1B81-729F-8764A65540D1}"/>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690BB145-8406-C6E8-492E-4CF73B043478}"/>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522D975F-6257-2B05-D821-D1BBAAD6CE9E}"/>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037874C-F25E-E900-AE67-BCE01185A119}"/>
              </a:ext>
            </a:extLst>
          </p:cNvPr>
          <p:cNvSpPr>
            <a:spLocks noGrp="1"/>
          </p:cNvSpPr>
          <p:nvPr>
            <p:ph idx="1"/>
          </p:nvPr>
        </p:nvSpPr>
        <p:spPr>
          <a:xfrm>
            <a:off x="3831772" y="1343818"/>
            <a:ext cx="5312228" cy="5495927"/>
          </a:xfrm>
        </p:spPr>
        <p:txBody>
          <a:bodyPr>
            <a:normAutofit lnSpcReduction="10000"/>
          </a:bodyPr>
          <a:lstStyle/>
          <a:p>
            <a:r>
              <a:rPr lang="es-ES" b="1" dirty="0">
                <a:solidFill>
                  <a:schemeClr val="bg1"/>
                </a:solidFill>
                <a:latin typeface="Maiandra GD" panose="020E0502030308020204" pitchFamily="34" charset="0"/>
              </a:rPr>
              <a:t>Implica que la persona que era antes de ser salvada, con sus pecados y deseos carnales, ha sido identificada con la muerte de Cristo en la cruz. Ya no vive en la esfera de su vieja vida mundana, sino en la nueva vida que Cristo le ha dado.</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II Corintios.5:17.</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De modo que, si alguno está en Cristo, nueva criatura es;</a:t>
            </a:r>
            <a:r>
              <a:rPr lang="es-ES" b="1" dirty="0">
                <a:solidFill>
                  <a:schemeClr val="bg1"/>
                </a:solidFill>
                <a:latin typeface="Maiandra GD" panose="020E0502030308020204" pitchFamily="34" charset="0"/>
              </a:rPr>
              <a:t> las cosas viejas pasaron, ahora han sido hechas nuevas. </a:t>
            </a:r>
          </a:p>
          <a:p>
            <a:r>
              <a:rPr lang="es-ES" b="1" dirty="0">
                <a:solidFill>
                  <a:schemeClr val="bg1"/>
                </a:solidFill>
                <a:latin typeface="Maiandra GD" panose="020E0502030308020204" pitchFamily="34" charset="0"/>
              </a:rPr>
              <a:t>Dios habita en su iglesia.</a:t>
            </a:r>
          </a:p>
        </p:txBody>
      </p:sp>
      <p:pic>
        <p:nvPicPr>
          <p:cNvPr id="10" name="Imagen 9">
            <a:extLst>
              <a:ext uri="{FF2B5EF4-FFF2-40B4-BE49-F238E27FC236}">
                <a16:creationId xmlns:a16="http://schemas.microsoft.com/office/drawing/2014/main" id="{66ACE0DF-1E95-BC75-503A-BEEB1BA69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41258723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95CAD-428A-38F3-7B56-381C879022B1}"/>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A387C431-4F5B-9875-14F2-0C5FC39D4163}"/>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7042231C-56EE-6101-C2A3-4FC19C3C308F}"/>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65A4EFAB-AC14-94EF-4BEC-074CC33D5C6F}"/>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D56FBE4-F1FD-3408-871E-F17CE8F9F2F1}"/>
              </a:ext>
            </a:extLst>
          </p:cNvPr>
          <p:cNvSpPr>
            <a:spLocks noGrp="1"/>
          </p:cNvSpPr>
          <p:nvPr>
            <p:ph idx="1"/>
          </p:nvPr>
        </p:nvSpPr>
        <p:spPr>
          <a:xfrm>
            <a:off x="3831772" y="1343818"/>
            <a:ext cx="5312228" cy="5495927"/>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I Timoteo.3:15.</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pero en caso que me tarde, te escribo para que sepas cómo debe conducirse uno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en la casa de Dios, que es la iglesia del Dios vivo,</a:t>
            </a:r>
            <a:r>
              <a:rPr lang="es-ES" b="1" dirty="0">
                <a:solidFill>
                  <a:schemeClr val="bg1"/>
                </a:solidFill>
                <a:latin typeface="Maiandra GD" panose="020E0502030308020204" pitchFamily="34" charset="0"/>
              </a:rPr>
              <a:t> columna y sostén de la verdad. </a:t>
            </a:r>
          </a:p>
          <a:p>
            <a:r>
              <a:rPr lang="es-ES" b="1" dirty="0">
                <a:solidFill>
                  <a:schemeClr val="bg1"/>
                </a:solidFill>
                <a:latin typeface="Maiandra GD" panose="020E0502030308020204" pitchFamily="34" charset="0"/>
              </a:rPr>
              <a:t>¿Cuántos amamos las reuniones de la iglesia que es donde mora Dios ahora?</a:t>
            </a:r>
          </a:p>
          <a:p>
            <a:r>
              <a:rPr lang="es-ES" b="1" dirty="0">
                <a:solidFill>
                  <a:schemeClr val="bg1"/>
                </a:solidFill>
                <a:latin typeface="Maiandra GD" panose="020E0502030308020204" pitchFamily="34" charset="0"/>
              </a:rPr>
              <a:t>Los Salmos de David están llenos de un anhelo de permanecer en la presencia de Dios, en Su casa.</a:t>
            </a:r>
          </a:p>
          <a:p>
            <a:pPr marL="0" indent="0">
              <a:buNone/>
            </a:pPr>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B95D0506-677A-9F77-8726-257816889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55107784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BC3E6-1824-4F66-E362-77F85356C6A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B2485EA-EE9E-2D34-62BB-C1B5F92FB7B7}"/>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697F9656-5703-DD00-6EB1-690C6834121A}"/>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E2F083B0-21E1-46DB-65B7-98C485E6F908}"/>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48B364F-06E7-0062-A588-03850F1A4E49}"/>
              </a:ext>
            </a:extLst>
          </p:cNvPr>
          <p:cNvSpPr>
            <a:spLocks noGrp="1"/>
          </p:cNvSpPr>
          <p:nvPr>
            <p:ph idx="1"/>
          </p:nvPr>
        </p:nvSpPr>
        <p:spPr>
          <a:xfrm>
            <a:off x="3831772" y="1343818"/>
            <a:ext cx="5312228" cy="5495927"/>
          </a:xfrm>
        </p:spPr>
        <p:txBody>
          <a:bodyPr>
            <a:normAutofit lnSpcReduction="10000"/>
          </a:bodyPr>
          <a:lstStyle/>
          <a:p>
            <a:r>
              <a:rPr lang="es-ES" b="1" dirty="0">
                <a:solidFill>
                  <a:schemeClr val="bg1"/>
                </a:solidFill>
                <a:latin typeface="Maiandra GD" panose="020E0502030308020204" pitchFamily="34" charset="0"/>
              </a:rPr>
              <a:t>David declara que este anhelo es la motivación primaria de su corazón al decir:</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Salmos.27:4.</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Una cosa he pedido al SEÑOR, y esa buscaré: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Que habite yo en la casa del SEÑOR todos los días de mi vida,</a:t>
            </a:r>
            <a:r>
              <a:rPr lang="es-ES" b="1" dirty="0">
                <a:solidFill>
                  <a:schemeClr val="bg1"/>
                </a:solidFill>
                <a:latin typeface="Maiandra GD" panose="020E0502030308020204" pitchFamily="34" charset="0"/>
              </a:rPr>
              <a:t> Para contemplar la hermosura del SEÑOR Y para meditar en Su templo. </a:t>
            </a:r>
          </a:p>
          <a:p>
            <a:r>
              <a:rPr lang="es-ES" b="1" dirty="0">
                <a:solidFill>
                  <a:schemeClr val="bg1"/>
                </a:solidFill>
                <a:latin typeface="Maiandra GD" panose="020E0502030308020204" pitchFamily="34" charset="0"/>
              </a:rPr>
              <a:t>Expresa el anhelo fundamental del Salmista de estar en la presencia de Dios.</a:t>
            </a:r>
          </a:p>
        </p:txBody>
      </p:sp>
      <p:pic>
        <p:nvPicPr>
          <p:cNvPr id="10" name="Imagen 9">
            <a:extLst>
              <a:ext uri="{FF2B5EF4-FFF2-40B4-BE49-F238E27FC236}">
                <a16:creationId xmlns:a16="http://schemas.microsoft.com/office/drawing/2014/main" id="{C247823C-A49D-B05D-D52B-A1E61826B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265062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2B2D-671D-8034-72D3-AFCD4AC03641}"/>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0558B390-43A2-98D5-33A8-BC1538B9476C}"/>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B9636F8A-72A2-D437-CD00-F4A632091E32}"/>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1C514F6C-416B-5A4D-B9E4-FAD0C75A456A}"/>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6F8CD5A-1306-7C0A-B558-52D1F6877665}"/>
              </a:ext>
            </a:extLst>
          </p:cNvPr>
          <p:cNvSpPr>
            <a:spLocks noGrp="1"/>
          </p:cNvSpPr>
          <p:nvPr>
            <p:ph idx="1"/>
          </p:nvPr>
        </p:nvSpPr>
        <p:spPr>
          <a:xfrm>
            <a:off x="3831772" y="1343818"/>
            <a:ext cx="5312228" cy="5495927"/>
          </a:xfrm>
        </p:spPr>
        <p:txBody>
          <a:bodyPr>
            <a:normAutofit fontScale="92500"/>
          </a:bodyPr>
          <a:lstStyle/>
          <a:p>
            <a:r>
              <a:rPr lang="es-ES" b="1" dirty="0">
                <a:solidFill>
                  <a:schemeClr val="bg1"/>
                </a:solidFill>
                <a:latin typeface="Maiandra GD" panose="020E0502030308020204" pitchFamily="34" charset="0"/>
              </a:rPr>
              <a:t>Contemplar su belleza y buscar su guía en el templo.</a:t>
            </a:r>
          </a:p>
          <a:p>
            <a:r>
              <a:rPr lang="es-ES" b="1" dirty="0">
                <a:solidFill>
                  <a:schemeClr val="bg1"/>
                </a:solidFill>
                <a:latin typeface="Maiandra GD" panose="020E0502030308020204" pitchFamily="34" charset="0"/>
              </a:rPr>
              <a:t>Otro Salmo, Escrito por los hijos de Coré, expresa el mismo deseo no menos apasionado:</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Salmos.84:1-2, 4.</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¡Cuán preciosas son Tus moradas,</a:t>
            </a:r>
            <a:r>
              <a:rPr lang="es-ES" b="1" dirty="0">
                <a:solidFill>
                  <a:schemeClr val="bg1"/>
                </a:solidFill>
                <a:latin typeface="Maiandra GD" panose="020E0502030308020204" pitchFamily="34" charset="0"/>
              </a:rPr>
              <a:t> Oh SEÑOR de los ejércitos!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V.2.</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Anhela mi alma, y aun desea con ansias los atrios del SEÑOR;</a:t>
            </a:r>
            <a:r>
              <a:rPr lang="es-ES" b="1" dirty="0">
                <a:solidFill>
                  <a:schemeClr val="bg1"/>
                </a:solidFill>
                <a:latin typeface="Maiandra GD" panose="020E0502030308020204" pitchFamily="34" charset="0"/>
              </a:rPr>
              <a:t> Mi corazón y mi carne cantan con gozo al Dios vivo. </a:t>
            </a:r>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DECF9583-94CB-259E-40D6-818DE57A3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28000634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71F40-8AF8-C441-052C-08E056BE09BF}"/>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B500D48-9080-DFBD-E7CA-03997DE1122F}"/>
              </a:ext>
            </a:extLst>
          </p:cNvPr>
          <p:cNvPicPr>
            <a:picLocks noChangeAspect="1"/>
          </p:cNvPicPr>
          <p:nvPr/>
        </p:nvPicPr>
        <p:blipFill>
          <a:blip r:embed="rId2"/>
          <a:stretch>
            <a:fillRect/>
          </a:stretch>
        </p:blipFill>
        <p:spPr>
          <a:xfrm>
            <a:off x="0" y="0"/>
            <a:ext cx="9144000" cy="6858000"/>
          </a:xfrm>
          <a:prstGeom prst="rect">
            <a:avLst/>
          </a:prstGeom>
        </p:spPr>
      </p:pic>
      <p:pic>
        <p:nvPicPr>
          <p:cNvPr id="8" name="Imagen 7">
            <a:extLst>
              <a:ext uri="{FF2B5EF4-FFF2-40B4-BE49-F238E27FC236}">
                <a16:creationId xmlns:a16="http://schemas.microsoft.com/office/drawing/2014/main" id="{A8B6CF10-32D5-5D5C-4929-54D23E000B25}"/>
              </a:ext>
            </a:extLst>
          </p:cNvPr>
          <p:cNvPicPr>
            <a:picLocks noChangeAspect="1"/>
          </p:cNvPicPr>
          <p:nvPr/>
        </p:nvPicPr>
        <p:blipFill>
          <a:blip r:embed="rId3"/>
          <a:stretch>
            <a:fillRect/>
          </a:stretch>
        </p:blipFill>
        <p:spPr>
          <a:xfrm>
            <a:off x="-1" y="18255"/>
            <a:ext cx="9144000" cy="1325563"/>
          </a:xfrm>
          <a:prstGeom prst="rect">
            <a:avLst/>
          </a:prstGeom>
        </p:spPr>
      </p:pic>
      <p:sp>
        <p:nvSpPr>
          <p:cNvPr id="4" name="Título 3">
            <a:extLst>
              <a:ext uri="{FF2B5EF4-FFF2-40B4-BE49-F238E27FC236}">
                <a16:creationId xmlns:a16="http://schemas.microsoft.com/office/drawing/2014/main" id="{C3080C37-51CE-2D90-69F6-805246063AA1}"/>
              </a:ext>
            </a:extLst>
          </p:cNvPr>
          <p:cNvSpPr>
            <a:spLocks noGrp="1"/>
          </p:cNvSpPr>
          <p:nvPr>
            <p:ph type="title"/>
          </p:nvPr>
        </p:nvSpPr>
        <p:spPr>
          <a:xfrm>
            <a:off x="522514" y="130630"/>
            <a:ext cx="8022772" cy="1132114"/>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AMAR DÒNDE HABITA DIOS. SALMOS.26:8.</a:t>
            </a: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CAF1F14-2BA3-3C49-83A3-0819E5580289}"/>
              </a:ext>
            </a:extLst>
          </p:cNvPr>
          <p:cNvSpPr>
            <a:spLocks noGrp="1"/>
          </p:cNvSpPr>
          <p:nvPr>
            <p:ph idx="1"/>
          </p:nvPr>
        </p:nvSpPr>
        <p:spPr>
          <a:xfrm>
            <a:off x="3831772" y="1343818"/>
            <a:ext cx="5312228" cy="5495927"/>
          </a:xfrm>
        </p:spPr>
        <p:txBody>
          <a:bodyPr>
            <a:normAutofit lnSpcReduction="10000"/>
          </a:bodyPr>
          <a:lstStyle/>
          <a:p>
            <a:r>
              <a:rPr lang="es-ES" b="1" dirty="0">
                <a:solidFill>
                  <a:schemeClr val="bg1"/>
                </a:solidFill>
                <a:latin typeface="Maiandra GD" panose="020E0502030308020204" pitchFamily="34" charset="0"/>
              </a:rPr>
              <a:t>Expresa el profundo anhelo de estar en la casa de Dios y el gozo que se encuentra en su presencia.</a:t>
            </a:r>
          </a:p>
          <a:p>
            <a:r>
              <a:rPr lang="es-ES" b="1" dirty="0">
                <a:solidFill>
                  <a:schemeClr val="bg1"/>
                </a:solidFill>
                <a:latin typeface="Maiandra GD" panose="020E0502030308020204" pitchFamily="34" charset="0"/>
              </a:rPr>
              <a:t>Así como el pueblo anhela que lleguen las lluvias de otoño al final de un abrasador verano. </a:t>
            </a:r>
          </a:p>
          <a:p>
            <a:r>
              <a:rPr lang="es-ES" b="1" dirty="0">
                <a:solidFill>
                  <a:schemeClr val="bg1"/>
                </a:solidFill>
                <a:latin typeface="Maiandra GD" panose="020E0502030308020204" pitchFamily="34" charset="0"/>
              </a:rPr>
              <a:t>Así también los peregrinos que vienen a la Fiesta de los Tabernáculos en Jerusalén desean ardientemente la compañía de Dios en el templo.</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V.4.</a:t>
            </a:r>
            <a:r>
              <a:rPr lang="es-ES" b="1" dirty="0">
                <a:solidFill>
                  <a:schemeClr val="bg1"/>
                </a:solidFill>
                <a:latin typeface="Maiandra GD" panose="020E0502030308020204" pitchFamily="34" charset="0"/>
              </a:rPr>
              <a:t> </a:t>
            </a:r>
            <a:endParaRPr lang="en-US" b="1" dirty="0">
              <a:solidFill>
                <a:schemeClr val="bg1"/>
              </a:solidFill>
              <a:latin typeface="Maiandra GD" panose="020E0502030308020204" pitchFamily="34" charset="0"/>
            </a:endParaRPr>
          </a:p>
        </p:txBody>
      </p:sp>
      <p:pic>
        <p:nvPicPr>
          <p:cNvPr id="10" name="Imagen 9">
            <a:extLst>
              <a:ext uri="{FF2B5EF4-FFF2-40B4-BE49-F238E27FC236}">
                <a16:creationId xmlns:a16="http://schemas.microsoft.com/office/drawing/2014/main" id="{F0EAB2F5-ED82-9002-537F-468CA43DE5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3818"/>
            <a:ext cx="3831773" cy="5495927"/>
          </a:xfrm>
          <a:prstGeom prst="rect">
            <a:avLst/>
          </a:prstGeom>
        </p:spPr>
      </p:pic>
    </p:spTree>
    <p:extLst>
      <p:ext uri="{BB962C8B-B14F-4D97-AF65-F5344CB8AC3E}">
        <p14:creationId xmlns:p14="http://schemas.microsoft.com/office/powerpoint/2010/main" val="23119970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39</TotalTime>
  <Words>2301</Words>
  <Application>Microsoft Office PowerPoint</Application>
  <PresentationFormat>Presentación en pantalla (4:3)</PresentationFormat>
  <Paragraphs>155</Paragraphs>
  <Slides>31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Calibri</vt:lpstr>
      <vt:lpstr>Calibri Light</vt:lpstr>
      <vt:lpstr>Maiandra GD</vt:lpstr>
      <vt:lpstr>Tema de Office</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AMAR DÒNDE HABITA DIOS. SALMOS.26:8.</vt:lpstr>
      <vt:lpstr>CONCLUSIÓN:</vt:lpstr>
      <vt:lpstr>CONCLUSIÓN: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Mario Moreno</dc:creator>
  <cp:lastModifiedBy>Mario Moreno</cp:lastModifiedBy>
  <cp:revision>5</cp:revision>
  <dcterms:created xsi:type="dcterms:W3CDTF">2025-05-20T00:00:11Z</dcterms:created>
  <dcterms:modified xsi:type="dcterms:W3CDTF">2025-05-25T02:46:24Z</dcterms:modified>
</cp:coreProperties>
</file>