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2" r:id="rId3"/>
    <p:sldId id="258" r:id="rId4"/>
    <p:sldId id="273" r:id="rId5"/>
    <p:sldId id="264" r:id="rId6"/>
    <p:sldId id="320" r:id="rId7"/>
    <p:sldId id="259" r:id="rId8"/>
    <p:sldId id="321" r:id="rId9"/>
    <p:sldId id="265" r:id="rId10"/>
    <p:sldId id="322" r:id="rId11"/>
    <p:sldId id="274" r:id="rId12"/>
    <p:sldId id="260" r:id="rId13"/>
    <p:sldId id="261" r:id="rId14"/>
    <p:sldId id="277" r:id="rId15"/>
    <p:sldId id="276" r:id="rId16"/>
    <p:sldId id="266" r:id="rId17"/>
    <p:sldId id="262" r:id="rId18"/>
    <p:sldId id="263" r:id="rId19"/>
    <p:sldId id="267" r:id="rId20"/>
    <p:sldId id="281" r:id="rId21"/>
    <p:sldId id="268" r:id="rId22"/>
    <p:sldId id="269" r:id="rId23"/>
    <p:sldId id="323" r:id="rId24"/>
    <p:sldId id="270" r:id="rId25"/>
    <p:sldId id="279" r:id="rId26"/>
    <p:sldId id="280" r:id="rId27"/>
    <p:sldId id="271" r:id="rId28"/>
    <p:sldId id="319" r:id="rId29"/>
    <p:sldId id="282" r:id="rId30"/>
  </p:sldIdLst>
  <p:sldSz cx="9144000" cy="6858000" type="screen4x3"/>
  <p:notesSz cx="6858000" cy="9144000"/>
  <p:defaultTextStyle>
    <a:defPPr>
      <a:defRPr lang="es-N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NI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FE491-3C63-4AEC-8DA8-14965A18310E}" type="datetimeFigureOut">
              <a:rPr lang="es-NI" smtClean="0"/>
              <a:pPr/>
              <a:t>10/12/2022</a:t>
            </a:fld>
            <a:endParaRPr lang="es-NI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7F759-024C-41BB-BA99-F3332277A60E}" type="slidenum">
              <a:rPr lang="es-NI" smtClean="0"/>
              <a:pPr/>
              <a:t>‹Nº›</a:t>
            </a:fld>
            <a:endParaRPr lang="es-N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NI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FE491-3C63-4AEC-8DA8-14965A18310E}" type="datetimeFigureOut">
              <a:rPr lang="es-NI" smtClean="0"/>
              <a:pPr/>
              <a:t>10/12/2022</a:t>
            </a:fld>
            <a:endParaRPr lang="es-NI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7F759-024C-41BB-BA99-F3332277A60E}" type="slidenum">
              <a:rPr lang="es-NI" smtClean="0"/>
              <a:pPr/>
              <a:t>‹Nº›</a:t>
            </a:fld>
            <a:endParaRPr lang="es-N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NI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FE491-3C63-4AEC-8DA8-14965A18310E}" type="datetimeFigureOut">
              <a:rPr lang="es-NI" smtClean="0"/>
              <a:pPr/>
              <a:t>10/12/2022</a:t>
            </a:fld>
            <a:endParaRPr lang="es-NI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7F759-024C-41BB-BA99-F3332277A60E}" type="slidenum">
              <a:rPr lang="es-NI" smtClean="0"/>
              <a:pPr/>
              <a:t>‹Nº›</a:t>
            </a:fld>
            <a:endParaRPr lang="es-NI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úmero de diapositiva">
            <a:extLst>
              <a:ext uri="{FF2B5EF4-FFF2-40B4-BE49-F238E27FC236}">
                <a16:creationId xmlns:a16="http://schemas.microsoft.com/office/drawing/2014/main" id="{9509371E-2EA5-697C-664D-1AC1B9C6D04A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4446588" y="6330952"/>
            <a:ext cx="241300" cy="258763"/>
          </a:xfrm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>
            <a:lvl1pPr>
              <a:defRPr>
                <a:solidFill>
                  <a:srgbClr val="6F6A5A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fld id="{252D97F6-1B40-4E0E-916B-E7E84456EDA4}" type="slidenum">
              <a:rPr lang="es-NI" altLang="es-NI"/>
              <a:pPr/>
              <a:t>‹Nº›</a:t>
            </a:fld>
            <a:endParaRPr lang="es-NI" altLang="es-NI"/>
          </a:p>
        </p:txBody>
      </p:sp>
    </p:spTree>
    <p:extLst>
      <p:ext uri="{BB962C8B-B14F-4D97-AF65-F5344CB8AC3E}">
        <p14:creationId xmlns:p14="http://schemas.microsoft.com/office/powerpoint/2010/main" val="293111724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NI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FE491-3C63-4AEC-8DA8-14965A18310E}" type="datetimeFigureOut">
              <a:rPr lang="es-NI" smtClean="0"/>
              <a:pPr/>
              <a:t>10/12/2022</a:t>
            </a:fld>
            <a:endParaRPr lang="es-NI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7F759-024C-41BB-BA99-F3332277A60E}" type="slidenum">
              <a:rPr lang="es-NI" smtClean="0"/>
              <a:pPr/>
              <a:t>‹Nº›</a:t>
            </a:fld>
            <a:endParaRPr lang="es-N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FE491-3C63-4AEC-8DA8-14965A18310E}" type="datetimeFigureOut">
              <a:rPr lang="es-NI" smtClean="0"/>
              <a:pPr/>
              <a:t>10/12/2022</a:t>
            </a:fld>
            <a:endParaRPr lang="es-NI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7F759-024C-41BB-BA99-F3332277A60E}" type="slidenum">
              <a:rPr lang="es-NI" smtClean="0"/>
              <a:pPr/>
              <a:t>‹Nº›</a:t>
            </a:fld>
            <a:endParaRPr lang="es-N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NI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NI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FE491-3C63-4AEC-8DA8-14965A18310E}" type="datetimeFigureOut">
              <a:rPr lang="es-NI" smtClean="0"/>
              <a:pPr/>
              <a:t>10/12/2022</a:t>
            </a:fld>
            <a:endParaRPr lang="es-NI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7F759-024C-41BB-BA99-F3332277A60E}" type="slidenum">
              <a:rPr lang="es-NI" smtClean="0"/>
              <a:pPr/>
              <a:t>‹Nº›</a:t>
            </a:fld>
            <a:endParaRPr lang="es-N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NI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NI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FE491-3C63-4AEC-8DA8-14965A18310E}" type="datetimeFigureOut">
              <a:rPr lang="es-NI" smtClean="0"/>
              <a:pPr/>
              <a:t>10/12/2022</a:t>
            </a:fld>
            <a:endParaRPr lang="es-NI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7F759-024C-41BB-BA99-F3332277A60E}" type="slidenum">
              <a:rPr lang="es-NI" smtClean="0"/>
              <a:pPr/>
              <a:t>‹Nº›</a:t>
            </a:fld>
            <a:endParaRPr lang="es-N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FE491-3C63-4AEC-8DA8-14965A18310E}" type="datetimeFigureOut">
              <a:rPr lang="es-NI" smtClean="0"/>
              <a:pPr/>
              <a:t>10/12/2022</a:t>
            </a:fld>
            <a:endParaRPr lang="es-NI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7F759-024C-41BB-BA99-F3332277A60E}" type="slidenum">
              <a:rPr lang="es-NI" smtClean="0"/>
              <a:pPr/>
              <a:t>‹Nº›</a:t>
            </a:fld>
            <a:endParaRPr lang="es-N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FE491-3C63-4AEC-8DA8-14965A18310E}" type="datetimeFigureOut">
              <a:rPr lang="es-NI" smtClean="0"/>
              <a:pPr/>
              <a:t>10/12/2022</a:t>
            </a:fld>
            <a:endParaRPr lang="es-NI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7F759-024C-41BB-BA99-F3332277A60E}" type="slidenum">
              <a:rPr lang="es-NI" smtClean="0"/>
              <a:pPr/>
              <a:t>‹Nº›</a:t>
            </a:fld>
            <a:endParaRPr lang="es-N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NI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FE491-3C63-4AEC-8DA8-14965A18310E}" type="datetimeFigureOut">
              <a:rPr lang="es-NI" smtClean="0"/>
              <a:pPr/>
              <a:t>10/12/2022</a:t>
            </a:fld>
            <a:endParaRPr lang="es-NI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7F759-024C-41BB-BA99-F3332277A60E}" type="slidenum">
              <a:rPr lang="es-NI" smtClean="0"/>
              <a:pPr/>
              <a:t>‹Nº›</a:t>
            </a:fld>
            <a:endParaRPr lang="es-N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NI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FE491-3C63-4AEC-8DA8-14965A18310E}" type="datetimeFigureOut">
              <a:rPr lang="es-NI" smtClean="0"/>
              <a:pPr/>
              <a:t>10/12/2022</a:t>
            </a:fld>
            <a:endParaRPr lang="es-NI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7F759-024C-41BB-BA99-F3332277A60E}" type="slidenum">
              <a:rPr lang="es-NI" smtClean="0"/>
              <a:pPr/>
              <a:t>‹Nº›</a:t>
            </a:fld>
            <a:endParaRPr lang="es-N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NI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FE491-3C63-4AEC-8DA8-14965A18310E}" type="datetimeFigureOut">
              <a:rPr lang="es-NI" smtClean="0"/>
              <a:pPr/>
              <a:t>10/12/2022</a:t>
            </a:fld>
            <a:endParaRPr lang="es-NI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NI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D7F759-024C-41BB-BA99-F3332277A60E}" type="slidenum">
              <a:rPr lang="es-NI" smtClean="0"/>
              <a:pPr/>
              <a:t>‹Nº›</a:t>
            </a:fld>
            <a:endParaRPr lang="es-N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N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93" y="-6394"/>
            <a:ext cx="9156986" cy="6870787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" y="0"/>
            <a:ext cx="9150492" cy="1143000"/>
          </a:xfrm>
          <a:solidFill>
            <a:srgbClr val="00B050"/>
          </a:solidFill>
        </p:spPr>
        <p:txBody>
          <a:bodyPr>
            <a:normAutofit fontScale="90000"/>
          </a:bodyPr>
          <a:lstStyle/>
          <a:p>
            <a:r>
              <a:rPr lang="es-NI" b="1" u="sng" dirty="0">
                <a:solidFill>
                  <a:schemeClr val="bg1"/>
                </a:solidFill>
              </a:rPr>
              <a:t>AMARAS AL SEÑOR TU DIOS. </a:t>
            </a:r>
            <a:br>
              <a:rPr lang="es-NI" b="1" u="sng" dirty="0">
                <a:solidFill>
                  <a:schemeClr val="bg1"/>
                </a:solidFill>
              </a:rPr>
            </a:br>
            <a:r>
              <a:rPr lang="es-NI" b="1" u="sng" dirty="0">
                <a:solidFill>
                  <a:schemeClr val="bg1"/>
                </a:solidFill>
              </a:rPr>
              <a:t>MARCOS.12:28-30.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149394"/>
            <a:ext cx="9144000" cy="5708606"/>
          </a:xfrm>
        </p:spPr>
        <p:txBody>
          <a:bodyPr>
            <a:normAutofit lnSpcReduction="10000"/>
          </a:bodyPr>
          <a:lstStyle/>
          <a:p>
            <a:r>
              <a:rPr lang="es-NI" b="1" dirty="0">
                <a:solidFill>
                  <a:schemeClr val="bg1"/>
                </a:solidFill>
              </a:rPr>
              <a:t>Se le acercó uno de los escribas al oírles discutir; y dándose cuenta de que Jesús había respondido bien, le preguntó: </a:t>
            </a:r>
            <a:r>
              <a:rPr lang="es-NI" b="1" u="sng" dirty="0">
                <a:highlight>
                  <a:srgbClr val="FFFF00"/>
                </a:highlight>
              </a:rPr>
              <a:t>¿Cuál es el primer mandamiento de todos?</a:t>
            </a:r>
            <a:r>
              <a:rPr lang="es-NI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NI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V.29.  </a:t>
            </a:r>
          </a:p>
          <a:p>
            <a:r>
              <a:rPr lang="es-NI" b="1" dirty="0">
                <a:solidFill>
                  <a:schemeClr val="bg1"/>
                </a:solidFill>
              </a:rPr>
              <a:t>Jesús le respondió: El primero es: Escucha, Israel: El Señor nuestro Dios, </a:t>
            </a:r>
            <a:r>
              <a:rPr lang="es-NI" b="1" u="sng" dirty="0">
                <a:highlight>
                  <a:srgbClr val="00FF00"/>
                </a:highlight>
              </a:rPr>
              <a:t>el Señor uno es.</a:t>
            </a:r>
            <a:r>
              <a:rPr lang="es-NI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NI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V.30.  </a:t>
            </a:r>
          </a:p>
          <a:p>
            <a:r>
              <a:rPr lang="es-NI" b="1" u="sng" dirty="0">
                <a:solidFill>
                  <a:schemeClr val="bg1"/>
                </a:solidFill>
                <a:highlight>
                  <a:srgbClr val="FF00FF"/>
                </a:highlight>
              </a:rPr>
              <a:t>Y amarás al Señor tu Dios con todo tu corazón,</a:t>
            </a:r>
            <a:r>
              <a:rPr lang="es-NI" b="1" dirty="0">
                <a:solidFill>
                  <a:schemeClr val="bg1"/>
                </a:solidFill>
              </a:rPr>
              <a:t> con toda tu alma, con toda tu mente y con todas tus fuerzas.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93" y="-6394"/>
            <a:ext cx="9156986" cy="6870787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508104" cy="6858000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de quien todo el cuerpo (estando bien ajustado y unido por la cohesión que las coyunturas proveen), conforme al funcionamiento adecuado de cada miembro, </a:t>
            </a:r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</a:rPr>
              <a:t>produce el crecimiento del cuerpo para su propia edificación en amor.</a:t>
            </a:r>
          </a:p>
          <a:p>
            <a:r>
              <a:rPr lang="es-ES" b="1" dirty="0">
                <a:solidFill>
                  <a:schemeClr val="bg1"/>
                </a:solidFill>
              </a:rPr>
              <a:t>Todos tenemos un trabajo, todos debemos funcionar y así el cuerpo, la iglesia vaya creciendo.</a:t>
            </a:r>
          </a:p>
          <a:p>
            <a:endParaRPr lang="es-NI" b="1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598" y="0"/>
            <a:ext cx="36294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91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ARIO MORENO\Desktop\Amaras A Tu Dios\fbula-de-la-gallina-y-el-cerdo-comprometido-involucrado-6-6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49039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50" y="-12787"/>
            <a:ext cx="9156986" cy="6870787"/>
          </a:xfrm>
          <a:prstGeom prst="rect">
            <a:avLst/>
          </a:prstGeom>
        </p:spPr>
      </p:pic>
      <p:cxnSp>
        <p:nvCxnSpPr>
          <p:cNvPr id="5" name="4 Conector recto de flecha"/>
          <p:cNvCxnSpPr/>
          <p:nvPr/>
        </p:nvCxnSpPr>
        <p:spPr>
          <a:xfrm>
            <a:off x="2627784" y="1700808"/>
            <a:ext cx="18002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 de flecha"/>
          <p:cNvCxnSpPr/>
          <p:nvPr/>
        </p:nvCxnSpPr>
        <p:spPr>
          <a:xfrm>
            <a:off x="2843808" y="3861048"/>
            <a:ext cx="151216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 de flecha"/>
          <p:cNvCxnSpPr/>
          <p:nvPr/>
        </p:nvCxnSpPr>
        <p:spPr>
          <a:xfrm>
            <a:off x="2915816" y="5877272"/>
            <a:ext cx="151216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3203848" y="0"/>
            <a:ext cx="5940152" cy="830997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lvl="0" algn="ctr"/>
            <a:r>
              <a:rPr lang="es-NI" sz="2400" b="1" u="sng" dirty="0">
                <a:solidFill>
                  <a:schemeClr val="bg1"/>
                </a:solidFill>
              </a:rPr>
              <a:t>El Señor le dijo a Josué “Esfuérzate y se valiente” JOSUE 1:7-9.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4572000" y="1196752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NI" sz="2000" b="1" u="sng" dirty="0">
                <a:highlight>
                  <a:srgbClr val="FFFF00"/>
                </a:highlight>
              </a:rPr>
              <a:t>Solamente sé fuerte y muy valiente;</a:t>
            </a:r>
            <a:r>
              <a:rPr lang="es-NI" sz="2000" b="1" dirty="0">
                <a:solidFill>
                  <a:schemeClr val="bg1"/>
                </a:solidFill>
              </a:rPr>
              <a:t> cuídate de cumplir toda la ley que Moisés mi siervo te mandó; no te desvíes de ella ni a la derecha ni a la izquierda, para que tengas éxito dondequiera que vayas. 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4572000" y="3212976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NI" sz="2000" b="1" dirty="0">
                <a:solidFill>
                  <a:schemeClr val="bg1"/>
                </a:solidFill>
              </a:rPr>
              <a:t>Este libro de la ley no se apartará de tu boca, </a:t>
            </a:r>
            <a:r>
              <a:rPr lang="es-NI" sz="2000" b="1" u="sng" dirty="0">
                <a:highlight>
                  <a:srgbClr val="00FFFF"/>
                </a:highlight>
              </a:rPr>
              <a:t>sino que meditarás en él día y noche,</a:t>
            </a:r>
            <a:r>
              <a:rPr lang="es-NI" sz="2000" b="1" dirty="0">
                <a:solidFill>
                  <a:schemeClr val="bg1"/>
                </a:solidFill>
              </a:rPr>
              <a:t> para que cuides de hacer todo lo que en él está escrito; porque entonces harás prosperar tu camino y tendrás éxito. 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4572000" y="530120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NI" sz="2000" b="1" u="sng" dirty="0">
                <a:highlight>
                  <a:srgbClr val="00FF00"/>
                </a:highlight>
              </a:rPr>
              <a:t>¿No te </a:t>
            </a:r>
            <a:r>
              <a:rPr lang="es-NI" sz="2000" b="1" i="1" u="sng" dirty="0">
                <a:highlight>
                  <a:srgbClr val="00FF00"/>
                </a:highlight>
              </a:rPr>
              <a:t>lo he ordenado yo? ¡Sé fuerte y valiente! No temas ni te acobardes,</a:t>
            </a:r>
            <a:r>
              <a:rPr lang="es-NI" sz="2000" b="1" i="1" u="sng" dirty="0">
                <a:solidFill>
                  <a:schemeClr val="bg1"/>
                </a:solidFill>
                <a:highlight>
                  <a:srgbClr val="00FF00"/>
                </a:highlight>
              </a:rPr>
              <a:t> </a:t>
            </a:r>
            <a:r>
              <a:rPr lang="es-NI" sz="2000" b="1" i="1" dirty="0">
                <a:solidFill>
                  <a:schemeClr val="bg1"/>
                </a:solidFill>
              </a:rPr>
              <a:t>porque el SEÑOR tu Dios estará contigo dondequiera que vayas. </a:t>
            </a:r>
            <a:endParaRPr lang="es-NI" sz="2000" b="1" dirty="0">
              <a:solidFill>
                <a:schemeClr val="bg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275856" cy="6858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93" y="-6394"/>
            <a:ext cx="9156986" cy="6870787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62066" y="0"/>
            <a:ext cx="5580112" cy="6858000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es-NI" b="1" dirty="0">
                <a:solidFill>
                  <a:schemeClr val="bg1"/>
                </a:solidFill>
              </a:rPr>
              <a:t>El Señor siempre se ha interesado en que el hombre se Esfuerce por su salvación y dijo nuevamente a Josué Esfuérzate y se valiente. </a:t>
            </a:r>
          </a:p>
          <a:p>
            <a:pPr lvl="0" algn="ctr"/>
            <a:r>
              <a:rPr lang="es-NI" b="1" u="sng" dirty="0">
                <a:solidFill>
                  <a:schemeClr val="bg1"/>
                </a:solidFill>
                <a:highlight>
                  <a:srgbClr val="FF0000"/>
                </a:highlight>
              </a:rPr>
              <a:t>JOSUE.1:16-18.</a:t>
            </a:r>
          </a:p>
          <a:p>
            <a:pPr lvl="0"/>
            <a:r>
              <a:rPr lang="es-NI" b="1" dirty="0">
                <a:solidFill>
                  <a:schemeClr val="bg1"/>
                </a:solidFill>
              </a:rPr>
              <a:t>Y ellos respondieron a Josué, diciendo: </a:t>
            </a:r>
            <a:r>
              <a:rPr lang="es-NI" b="1" u="sng" dirty="0">
                <a:solidFill>
                  <a:schemeClr val="bg1"/>
                </a:solidFill>
                <a:highlight>
                  <a:srgbClr val="FF00FF"/>
                </a:highlight>
              </a:rPr>
              <a:t>Haremos todo lo que nos has mandado,</a:t>
            </a:r>
            <a:r>
              <a:rPr lang="es-NI" b="1" dirty="0">
                <a:solidFill>
                  <a:schemeClr val="bg1"/>
                </a:solidFill>
              </a:rPr>
              <a:t> y adondequiera que nos envíes, iremos. </a:t>
            </a:r>
          </a:p>
          <a:p>
            <a:pPr lvl="0" algn="ctr"/>
            <a:r>
              <a:rPr lang="es-NI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V.17.</a:t>
            </a:r>
          </a:p>
          <a:p>
            <a:pPr lvl="0"/>
            <a:r>
              <a:rPr lang="es-NI" b="1" u="sng" dirty="0">
                <a:solidFill>
                  <a:schemeClr val="bg1"/>
                </a:solidFill>
                <a:highlight>
                  <a:srgbClr val="0000FF"/>
                </a:highlight>
              </a:rPr>
              <a:t>Como obedecimos en todo a Moisés, así te obedeceremos a ti,</a:t>
            </a:r>
            <a:r>
              <a:rPr lang="es-NI" b="1" dirty="0">
                <a:solidFill>
                  <a:schemeClr val="bg1"/>
                </a:solidFill>
              </a:rPr>
              <a:t> con tal que el SEÑOR tu Dios esté contigo como estuvo con Moisés. </a:t>
            </a:r>
          </a:p>
          <a:p>
            <a:pPr lvl="0" algn="ctr"/>
            <a:r>
              <a:rPr lang="es-NI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V.18.</a:t>
            </a:r>
          </a:p>
          <a:p>
            <a:pPr lvl="0"/>
            <a:r>
              <a:rPr lang="es-NI" b="1" dirty="0">
                <a:solidFill>
                  <a:schemeClr val="bg1"/>
                </a:solidFill>
              </a:rPr>
              <a:t>Cualquiera que se rebele contra tu mandato y no obedezca tus palabras en todo lo que le mandes, </a:t>
            </a:r>
            <a:r>
              <a:rPr lang="es-NI" b="1" u="sng" dirty="0">
                <a:solidFill>
                  <a:schemeClr val="bg1"/>
                </a:solidFill>
                <a:highlight>
                  <a:srgbClr val="000080"/>
                </a:highlight>
              </a:rPr>
              <a:t>se le dará muerte; solamente sé fuerte y valiente.</a:t>
            </a:r>
            <a:r>
              <a:rPr lang="es-NI" b="1" dirty="0">
                <a:solidFill>
                  <a:schemeClr val="bg1"/>
                </a:solidFill>
              </a:rPr>
              <a:t> </a:t>
            </a:r>
          </a:p>
          <a:p>
            <a:endParaRPr lang="es-NI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97" y="0"/>
            <a:ext cx="357584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ARIO MORENO\Desktop\Amaras A Tu Dios\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292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93" y="-6394"/>
            <a:ext cx="9156986" cy="687078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6833"/>
            <a:ext cx="9144000" cy="3528392"/>
          </a:xfrm>
          <a:prstGeom prst="rect">
            <a:avLst/>
          </a:prstGeom>
        </p:spPr>
      </p:pic>
      <p:sp>
        <p:nvSpPr>
          <p:cNvPr id="3" name="Llamada de flecha hacia abajo 2"/>
          <p:cNvSpPr/>
          <p:nvPr/>
        </p:nvSpPr>
        <p:spPr>
          <a:xfrm>
            <a:off x="-12986" y="-6394"/>
            <a:ext cx="9156986" cy="1790135"/>
          </a:xfrm>
          <a:prstGeom prst="downArrow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CUANDO PIENSO EN LOS DEMAS ESTOY CONTENTO.</a:t>
            </a:r>
          </a:p>
        </p:txBody>
      </p:sp>
      <p:sp>
        <p:nvSpPr>
          <p:cNvPr id="5" name="Llamada de flecha hacia arriba 4"/>
          <p:cNvSpPr/>
          <p:nvPr/>
        </p:nvSpPr>
        <p:spPr>
          <a:xfrm>
            <a:off x="-12986" y="5390674"/>
            <a:ext cx="9156986" cy="1603219"/>
          </a:xfrm>
          <a:prstGeom prst="upArrowCallou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/>
              <a:t>CUMPLIENDO MI ENCARGO AYUDO A LOS DEMAS.</a:t>
            </a:r>
          </a:p>
        </p:txBody>
      </p:sp>
    </p:spTree>
    <p:extLst>
      <p:ext uri="{BB962C8B-B14F-4D97-AF65-F5344CB8AC3E}">
        <p14:creationId xmlns:p14="http://schemas.microsoft.com/office/powerpoint/2010/main" val="318269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93" y="-6394"/>
            <a:ext cx="9156986" cy="6870787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6493" y="0"/>
            <a:ext cx="9156986" cy="1143000"/>
          </a:xfrm>
          <a:solidFill>
            <a:srgbClr val="00B050"/>
          </a:solidFill>
        </p:spPr>
        <p:txBody>
          <a:bodyPr>
            <a:normAutofit fontScale="90000"/>
          </a:bodyPr>
          <a:lstStyle/>
          <a:p>
            <a:r>
              <a:rPr lang="es-NI" b="1" u="sng" dirty="0">
                <a:solidFill>
                  <a:schemeClr val="bg1"/>
                </a:solidFill>
              </a:rPr>
              <a:t>Las maneras en que podemos calificar a los hombres.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3024336"/>
          </a:xfrm>
        </p:spPr>
        <p:txBody>
          <a:bodyPr/>
          <a:lstStyle/>
          <a:p>
            <a:pPr lvl="0"/>
            <a:r>
              <a:rPr lang="es-NI" b="1" dirty="0">
                <a:solidFill>
                  <a:schemeClr val="bg1"/>
                </a:solidFill>
              </a:rPr>
              <a:t>Él hombre Generoso, es aquel que Ama. </a:t>
            </a:r>
          </a:p>
          <a:p>
            <a:pPr lvl="0"/>
            <a:r>
              <a:rPr lang="es-NI" b="1" dirty="0">
                <a:solidFill>
                  <a:schemeClr val="bg1"/>
                </a:solidFill>
              </a:rPr>
              <a:t>Hombre Egoísta, es aquel que se ama así mismo</a:t>
            </a:r>
          </a:p>
          <a:p>
            <a:pPr lvl="0"/>
            <a:r>
              <a:rPr lang="es-NI" b="1" dirty="0">
                <a:solidFill>
                  <a:schemeClr val="bg1"/>
                </a:solidFill>
              </a:rPr>
              <a:t>Solo piensa en Él, su bienestar, no le importan los demás y mucho menos Dios.</a:t>
            </a:r>
          </a:p>
          <a:p>
            <a:r>
              <a:rPr lang="es-NI" b="1" dirty="0">
                <a:solidFill>
                  <a:schemeClr val="bg1"/>
                </a:solidFill>
              </a:rPr>
              <a:t>Ejemplo de amar: </a:t>
            </a:r>
          </a:p>
          <a:p>
            <a:endParaRPr lang="es-NI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7112"/>
            <a:ext cx="3032398" cy="242088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221088"/>
            <a:ext cx="3162300" cy="263691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148" y="3212976"/>
            <a:ext cx="2777852" cy="37292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93" y="-6394"/>
            <a:ext cx="9156986" cy="6870787"/>
          </a:xfrm>
          <a:prstGeom prst="rect">
            <a:avLst/>
          </a:prstGeom>
        </p:spPr>
      </p:pic>
      <p:pic>
        <p:nvPicPr>
          <p:cNvPr id="3073" name="Picture 1" descr="C:\Users\MARIO MORENO\Desktop\Amaras A Tu Dios\granja12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00328"/>
            <a:ext cx="9144000" cy="5657671"/>
          </a:xfrm>
          <a:prstGeom prst="rect">
            <a:avLst/>
          </a:prstGeom>
          <a:solidFill>
            <a:srgbClr val="00B050"/>
          </a:solidFill>
        </p:spPr>
      </p:pic>
      <p:sp>
        <p:nvSpPr>
          <p:cNvPr id="4" name="3 Rectángulo"/>
          <p:cNvSpPr/>
          <p:nvPr/>
        </p:nvSpPr>
        <p:spPr>
          <a:xfrm>
            <a:off x="-6493" y="0"/>
            <a:ext cx="9163479" cy="1200329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es-NI" sz="2400" dirty="0">
                <a:solidFill>
                  <a:schemeClr val="bg1"/>
                </a:solidFill>
              </a:rPr>
              <a:t> </a:t>
            </a:r>
            <a:r>
              <a:rPr lang="es-NI" sz="2400" b="1" dirty="0">
                <a:solidFill>
                  <a:schemeClr val="bg1"/>
                </a:solidFill>
              </a:rPr>
              <a:t>“un granjero tenía muchos animales, se preocupaba por ellos, si se enfermaban él lo llevaba al veterinario, sanaba sus heridas, les daba de comer se desvivía por ellos”.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93" y="-6394"/>
            <a:ext cx="9156986" cy="6870787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2483768" y="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NI" b="1" dirty="0">
                <a:solidFill>
                  <a:schemeClr val="bg1"/>
                </a:solidFill>
              </a:rPr>
              <a:t>Un día la Gallina le dice al Cerdo “Cerdito es justo que le hagamos un regalo a nuestro Señor el granjero, él se lo merece nos cuida etc. Es justo”</a:t>
            </a:r>
          </a:p>
        </p:txBody>
      </p:sp>
      <p:cxnSp>
        <p:nvCxnSpPr>
          <p:cNvPr id="6" name="5 Conector recto de flecha"/>
          <p:cNvCxnSpPr/>
          <p:nvPr/>
        </p:nvCxnSpPr>
        <p:spPr>
          <a:xfrm>
            <a:off x="2639983" y="1208367"/>
            <a:ext cx="872939" cy="4808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Rectángulo"/>
          <p:cNvSpPr/>
          <p:nvPr/>
        </p:nvSpPr>
        <p:spPr>
          <a:xfrm>
            <a:off x="2639983" y="1921478"/>
            <a:ext cx="37444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NI" b="1" dirty="0">
                <a:solidFill>
                  <a:schemeClr val="bg1"/>
                </a:solidFill>
              </a:rPr>
              <a:t>el Cerdito por su parte responde” me parece bien” pero ¿que Tenes pensado regalarle?</a:t>
            </a:r>
          </a:p>
        </p:txBody>
      </p:sp>
      <p:cxnSp>
        <p:nvCxnSpPr>
          <p:cNvPr id="10" name="9 Conector recto de flecha"/>
          <p:cNvCxnSpPr/>
          <p:nvPr/>
        </p:nvCxnSpPr>
        <p:spPr>
          <a:xfrm flipH="1" flipV="1">
            <a:off x="5652120" y="948301"/>
            <a:ext cx="648072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Rectángulo"/>
          <p:cNvSpPr/>
          <p:nvPr/>
        </p:nvSpPr>
        <p:spPr>
          <a:xfrm>
            <a:off x="2814358" y="3575894"/>
            <a:ext cx="3312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NI" b="1" dirty="0">
                <a:solidFill>
                  <a:schemeClr val="bg1"/>
                </a:solidFill>
              </a:rPr>
              <a:t>la gallinita responde “ Huevos con Jamón” </a:t>
            </a:r>
          </a:p>
        </p:txBody>
      </p:sp>
      <p:cxnSp>
        <p:nvCxnSpPr>
          <p:cNvPr id="13" name="12 Conector recto de flecha"/>
          <p:cNvCxnSpPr/>
          <p:nvPr/>
        </p:nvCxnSpPr>
        <p:spPr>
          <a:xfrm>
            <a:off x="2684508" y="4289257"/>
            <a:ext cx="720080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2346451" y="5089200"/>
            <a:ext cx="410445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NI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y el Cerdito responde “Gallinita no me parece la idea, porque para mi es un problema y para ti un Donativo.</a:t>
            </a:r>
            <a:endParaRPr kumimoji="0" lang="es-NI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</p:txBody>
      </p:sp>
      <p:cxnSp>
        <p:nvCxnSpPr>
          <p:cNvPr id="17" name="16 Conector recto de flecha"/>
          <p:cNvCxnSpPr/>
          <p:nvPr/>
        </p:nvCxnSpPr>
        <p:spPr>
          <a:xfrm flipH="1">
            <a:off x="5004048" y="2851195"/>
            <a:ext cx="1224136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53" y="1124744"/>
            <a:ext cx="2541662" cy="5733255"/>
          </a:xfrm>
          <a:prstGeom prst="rect">
            <a:avLst/>
          </a:prstGeom>
        </p:spPr>
      </p:pic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124744"/>
            <a:ext cx="2716245" cy="5733255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1" grpId="0"/>
      <p:bldP spid="205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93" y="-6394"/>
            <a:ext cx="9156986" cy="6870787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6493" y="0"/>
            <a:ext cx="9156986" cy="1143000"/>
          </a:xfrm>
          <a:solidFill>
            <a:srgbClr val="00B050"/>
          </a:solidFill>
        </p:spPr>
        <p:txBody>
          <a:bodyPr>
            <a:normAutofit fontScale="90000"/>
          </a:bodyPr>
          <a:lstStyle/>
          <a:p>
            <a:br>
              <a:rPr lang="es-NI" dirty="0"/>
            </a:br>
            <a:r>
              <a:rPr lang="es-NI" b="1" u="sng" dirty="0">
                <a:solidFill>
                  <a:schemeClr val="bg1"/>
                </a:solidFill>
              </a:rPr>
              <a:t>¿Qué doy a Dios un Donativo o un Compromiso?</a:t>
            </a:r>
            <a:br>
              <a:rPr lang="es-NI" b="1" dirty="0">
                <a:solidFill>
                  <a:schemeClr val="bg1"/>
                </a:solidFill>
              </a:rPr>
            </a:br>
            <a:endParaRPr lang="es-NI" b="1" dirty="0">
              <a:solidFill>
                <a:schemeClr val="bg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5589240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s-NI" b="1" dirty="0">
                <a:solidFill>
                  <a:schemeClr val="bg1"/>
                </a:solidFill>
              </a:rPr>
              <a:t>Muchos hermanos dan donativo a Dios ósea lo que le sobra.</a:t>
            </a:r>
          </a:p>
          <a:p>
            <a:pPr lvl="0" algn="ctr"/>
            <a:r>
              <a:rPr lang="es-NI" b="1" u="sng" dirty="0">
                <a:solidFill>
                  <a:schemeClr val="bg1"/>
                </a:solidFill>
                <a:highlight>
                  <a:srgbClr val="FF0000"/>
                </a:highlight>
              </a:rPr>
              <a:t>Lucas 21:1-4.</a:t>
            </a:r>
          </a:p>
          <a:p>
            <a:pPr lvl="0"/>
            <a:r>
              <a:rPr lang="es-NI" b="1" dirty="0">
                <a:solidFill>
                  <a:schemeClr val="bg1"/>
                </a:solidFill>
              </a:rPr>
              <a:t>Levantando </a:t>
            </a:r>
            <a:r>
              <a:rPr lang="es-NI" b="1" i="1" dirty="0">
                <a:solidFill>
                  <a:schemeClr val="bg1"/>
                </a:solidFill>
              </a:rPr>
              <a:t>Jesús la vista, vio a los ricos que echaban sus ofrendas en el arca del tesoro. </a:t>
            </a:r>
          </a:p>
          <a:p>
            <a:pPr lvl="0" algn="ctr"/>
            <a:r>
              <a:rPr lang="es-NI" b="1" i="1" u="sng" dirty="0">
                <a:solidFill>
                  <a:schemeClr val="bg1"/>
                </a:solidFill>
                <a:highlight>
                  <a:srgbClr val="FF0000"/>
                </a:highlight>
              </a:rPr>
              <a:t>V.2.</a:t>
            </a:r>
          </a:p>
          <a:p>
            <a:pPr lvl="0"/>
            <a:r>
              <a:rPr lang="es-NI" b="1" dirty="0">
                <a:solidFill>
                  <a:schemeClr val="bg1"/>
                </a:solidFill>
              </a:rPr>
              <a:t>Y vio también a una viuda pobre que echaba allí dos pequeñas monedas de cobre; </a:t>
            </a:r>
          </a:p>
          <a:p>
            <a:pPr lvl="0" algn="ctr"/>
            <a:r>
              <a:rPr lang="es-NI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V.3.</a:t>
            </a:r>
          </a:p>
          <a:p>
            <a:pPr lvl="0"/>
            <a:r>
              <a:rPr lang="es-NI" b="1" dirty="0">
                <a:solidFill>
                  <a:schemeClr val="bg1"/>
                </a:solidFill>
              </a:rPr>
              <a:t>y dijo: En verdad os digo, que esta viuda </a:t>
            </a:r>
            <a:r>
              <a:rPr lang="es-NI" b="1" i="1" dirty="0">
                <a:solidFill>
                  <a:schemeClr val="bg1"/>
                </a:solidFill>
              </a:rPr>
              <a:t>tan pobre echó más que todos ellos; </a:t>
            </a:r>
          </a:p>
          <a:p>
            <a:pPr lvl="0" algn="ctr"/>
            <a:r>
              <a:rPr lang="es-NI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V.4.</a:t>
            </a:r>
          </a:p>
          <a:p>
            <a:pPr lvl="0"/>
            <a:r>
              <a:rPr lang="es-NI" b="1" dirty="0">
                <a:solidFill>
                  <a:schemeClr val="bg1"/>
                </a:solidFill>
              </a:rPr>
              <a:t>porque todos ellos echaron en la ofrenda de lo que les sobraba, pero ella, de su pobreza, echó todo lo que tenía para vivir. </a:t>
            </a:r>
          </a:p>
          <a:p>
            <a:endParaRPr lang="es-NI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ARIO MORENO\Desktop\Amaras A Tu Dios\Amar a Dios sobre todas las cosas copy 1024-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11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9487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97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93" y="-6394"/>
            <a:ext cx="9156986" cy="6870787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868144" cy="6858000"/>
          </a:xfrm>
        </p:spPr>
        <p:txBody>
          <a:bodyPr>
            <a:normAutofit fontScale="92500" lnSpcReduction="10000"/>
          </a:bodyPr>
          <a:lstStyle/>
          <a:p>
            <a:r>
              <a:rPr lang="es-NI" b="1" dirty="0">
                <a:solidFill>
                  <a:schemeClr val="bg1"/>
                </a:solidFill>
              </a:rPr>
              <a:t>Mientras Jesús contemplaba a unos ricos echar sus ofrendas en el arca del tesoro del templo, se sintió afectado por el contraste entre los ricos y una viuda pobre. </a:t>
            </a:r>
          </a:p>
          <a:p>
            <a:r>
              <a:rPr lang="es-NI" b="1" dirty="0">
                <a:solidFill>
                  <a:schemeClr val="bg1"/>
                </a:solidFill>
              </a:rPr>
              <a:t>Ellos daban algo, pero ella lo había dado todo. En la estima de Dios, ella dio más que todos ellos juntos. </a:t>
            </a:r>
          </a:p>
          <a:p>
            <a:r>
              <a:rPr lang="es-NI" b="1" dirty="0">
                <a:solidFill>
                  <a:schemeClr val="bg1"/>
                </a:solidFill>
              </a:rPr>
              <a:t>Ellos daban de lo que les sobra; ella, en cambio, dio de su pobreza. </a:t>
            </a:r>
          </a:p>
          <a:p>
            <a:r>
              <a:rPr lang="es-NI" b="1" dirty="0">
                <a:solidFill>
                  <a:schemeClr val="bg1"/>
                </a:solidFill>
              </a:rPr>
              <a:t>Ellos daban lo que les costaba poco o nada; ella dio todo el sustento que tenía.</a:t>
            </a:r>
            <a:endParaRPr lang="es-NI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7" y="-43302"/>
            <a:ext cx="3419873" cy="3904350"/>
          </a:xfrm>
          <a:prstGeom prst="rect">
            <a:avLst/>
          </a:prstGeom>
        </p:spPr>
      </p:pic>
      <p:sp>
        <p:nvSpPr>
          <p:cNvPr id="5" name="Llamada de flecha hacia arriba 4"/>
          <p:cNvSpPr/>
          <p:nvPr/>
        </p:nvSpPr>
        <p:spPr>
          <a:xfrm>
            <a:off x="5724127" y="3897956"/>
            <a:ext cx="3419873" cy="2960044"/>
          </a:xfrm>
          <a:prstGeom prst="upArrowCallou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/>
              <a:t>UN CORAZON AGRADECIDO SUELE MANIFESTARSE EN UN ESPIRITU GENEROSO. </a:t>
            </a:r>
            <a:r>
              <a:rPr lang="es-ES" sz="2400" b="1" u="sng" dirty="0">
                <a:highlight>
                  <a:srgbClr val="FF0000"/>
                </a:highlight>
              </a:rPr>
              <a:t>LUCAS.21:4.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93" y="-6394"/>
            <a:ext cx="9156986" cy="6870787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508104" cy="6858000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s-NI" b="1" dirty="0">
                <a:solidFill>
                  <a:schemeClr val="bg1"/>
                </a:solidFill>
              </a:rPr>
              <a:t>Pero otros dan Comprometidos a Dios con Amor </a:t>
            </a:r>
          </a:p>
          <a:p>
            <a:r>
              <a:rPr lang="es-NI" b="1" dirty="0">
                <a:solidFill>
                  <a:schemeClr val="bg1"/>
                </a:solidFill>
              </a:rPr>
              <a:t>¿Qué es Amar?</a:t>
            </a:r>
          </a:p>
          <a:p>
            <a:r>
              <a:rPr lang="es-NI" b="1" dirty="0">
                <a:solidFill>
                  <a:schemeClr val="bg1"/>
                </a:solidFill>
              </a:rPr>
              <a:t>Una señora muy conocida dijo: Amar es dar hasta que nos duela. </a:t>
            </a:r>
          </a:p>
          <a:p>
            <a:r>
              <a:rPr lang="es-NI" b="1" dirty="0">
                <a:solidFill>
                  <a:schemeClr val="bg1"/>
                </a:solidFill>
              </a:rPr>
              <a:t>Y eso es lo que hizo Cristo amo hasta el dolor.</a:t>
            </a:r>
          </a:p>
          <a:p>
            <a:pPr lvl="0"/>
            <a:r>
              <a:rPr lang="es-NI" b="1" dirty="0">
                <a:solidFill>
                  <a:schemeClr val="bg1"/>
                </a:solidFill>
              </a:rPr>
              <a:t>La gallinita y el cerdito tenían como fin hacer feliz al Granjero.</a:t>
            </a:r>
          </a:p>
          <a:p>
            <a:pPr lvl="0"/>
            <a:r>
              <a:rPr lang="es-NI" b="1" dirty="0">
                <a:solidFill>
                  <a:schemeClr val="bg1"/>
                </a:solidFill>
              </a:rPr>
              <a:t>El Cristiano tiene como fin hacer feliz al Señor Amándolo </a:t>
            </a:r>
          </a:p>
          <a:p>
            <a:pPr lvl="0" algn="ctr"/>
            <a:r>
              <a:rPr lang="es-NI" b="1" u="sng" dirty="0">
                <a:solidFill>
                  <a:schemeClr val="bg1"/>
                </a:solidFill>
                <a:highlight>
                  <a:srgbClr val="FF0000"/>
                </a:highlight>
              </a:rPr>
              <a:t>Juan 14:15.</a:t>
            </a:r>
          </a:p>
          <a:p>
            <a:pPr lvl="0"/>
            <a:r>
              <a:rPr lang="es-NI" b="1" dirty="0">
                <a:solidFill>
                  <a:schemeClr val="bg1"/>
                </a:solidFill>
              </a:rPr>
              <a:t>Si me amáis, </a:t>
            </a:r>
            <a:r>
              <a:rPr lang="es-NI" b="1" u="sng" dirty="0">
                <a:solidFill>
                  <a:schemeClr val="bg1"/>
                </a:solidFill>
                <a:highlight>
                  <a:srgbClr val="008080"/>
                </a:highlight>
              </a:rPr>
              <a:t>guardaréis mis mandamientos.</a:t>
            </a:r>
            <a:r>
              <a:rPr lang="es-NI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597" y="0"/>
            <a:ext cx="3629403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93" y="-6394"/>
            <a:ext cx="9156986" cy="6870787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508104" cy="6858000"/>
          </a:xfrm>
        </p:spPr>
        <p:txBody>
          <a:bodyPr>
            <a:normAutofit/>
          </a:bodyPr>
          <a:lstStyle/>
          <a:p>
            <a:pPr lvl="0"/>
            <a:r>
              <a:rPr lang="es-ES" b="1" dirty="0">
                <a:solidFill>
                  <a:schemeClr val="bg1"/>
                </a:solidFill>
              </a:rPr>
              <a:t>El Señor Jesús estaba a punto de dejar a Sus discípulos, y ellos quedarían llenos de dolor. </a:t>
            </a:r>
          </a:p>
          <a:p>
            <a:pPr lvl="0"/>
            <a:r>
              <a:rPr lang="es-ES" b="1" dirty="0">
                <a:solidFill>
                  <a:schemeClr val="bg1"/>
                </a:solidFill>
              </a:rPr>
              <a:t>¿Cómo podrían ellos expresar su amor por Él? </a:t>
            </a:r>
          </a:p>
          <a:p>
            <a:pPr lvl="0"/>
            <a:r>
              <a:rPr lang="es-ES" b="1" dirty="0">
                <a:solidFill>
                  <a:schemeClr val="bg1"/>
                </a:solidFill>
              </a:rPr>
              <a:t>La respuesta era, guardando Sus mandamientos. </a:t>
            </a:r>
          </a:p>
          <a:p>
            <a:pPr lvl="0"/>
            <a:r>
              <a:rPr lang="es-ES" b="1" dirty="0">
                <a:solidFill>
                  <a:schemeClr val="bg1"/>
                </a:solidFill>
              </a:rPr>
              <a:t>No por lágrimas, sino por obediencia.</a:t>
            </a:r>
          </a:p>
          <a:p>
            <a:pPr lvl="0"/>
            <a:r>
              <a:rPr lang="es-ES" b="1" dirty="0">
                <a:solidFill>
                  <a:schemeClr val="bg1"/>
                </a:solidFill>
              </a:rPr>
              <a:t>Jesús dijo: “aquel que no renuncie a todo no puede ser mi discípulo”.</a:t>
            </a:r>
          </a:p>
          <a:p>
            <a:pPr lvl="0"/>
            <a:endParaRPr lang="es-NI" b="1" dirty="0">
              <a:solidFill>
                <a:schemeClr val="bg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597" y="0"/>
            <a:ext cx="36294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24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93" y="-6394"/>
            <a:ext cx="9156986" cy="6870787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220072" cy="6858000"/>
          </a:xfrm>
        </p:spPr>
        <p:txBody>
          <a:bodyPr>
            <a:normAutofit/>
          </a:bodyPr>
          <a:lstStyle/>
          <a:p>
            <a:pPr lvl="0" algn="ctr"/>
            <a:r>
              <a:rPr lang="es-NI" b="1" u="sng" dirty="0">
                <a:solidFill>
                  <a:schemeClr val="bg1"/>
                </a:solidFill>
                <a:highlight>
                  <a:srgbClr val="FF0000"/>
                </a:highlight>
              </a:rPr>
              <a:t>Lucas.14:33.</a:t>
            </a:r>
          </a:p>
          <a:p>
            <a:pPr lvl="0"/>
            <a:r>
              <a:rPr lang="es-NI" b="1" dirty="0">
                <a:solidFill>
                  <a:schemeClr val="bg1"/>
                </a:solidFill>
              </a:rPr>
              <a:t>Así pues, cualquiera de vosotros </a:t>
            </a:r>
            <a:r>
              <a:rPr lang="es-NI" b="1" u="sng" dirty="0">
                <a:solidFill>
                  <a:schemeClr val="bg1"/>
                </a:solidFill>
                <a:highlight>
                  <a:srgbClr val="008000"/>
                </a:highlight>
              </a:rPr>
              <a:t>que no renuncie a todas sus posesiones,</a:t>
            </a:r>
            <a:r>
              <a:rPr lang="es-NI" b="1" dirty="0">
                <a:solidFill>
                  <a:schemeClr val="bg1"/>
                </a:solidFill>
              </a:rPr>
              <a:t> no puede ser mi discípulo. </a:t>
            </a:r>
          </a:p>
          <a:p>
            <a:pPr lvl="0"/>
            <a:r>
              <a:rPr lang="es-NI" b="1" dirty="0">
                <a:solidFill>
                  <a:schemeClr val="bg1"/>
                </a:solidFill>
              </a:rPr>
              <a:t>Debemos tomar nuestra cruz a diario. </a:t>
            </a:r>
          </a:p>
          <a:p>
            <a:pPr lvl="0" algn="ctr"/>
            <a:r>
              <a:rPr lang="es-NI" b="1" u="sng" dirty="0">
                <a:solidFill>
                  <a:schemeClr val="bg1"/>
                </a:solidFill>
                <a:highlight>
                  <a:srgbClr val="FF0000"/>
                </a:highlight>
              </a:rPr>
              <a:t>Lucas 9:23.</a:t>
            </a:r>
          </a:p>
          <a:p>
            <a:pPr lvl="0"/>
            <a:r>
              <a:rPr lang="es-NI" b="1" dirty="0">
                <a:solidFill>
                  <a:schemeClr val="bg1"/>
                </a:solidFill>
              </a:rPr>
              <a:t>Y decía a todos: </a:t>
            </a:r>
            <a:r>
              <a:rPr lang="es-NI" b="1" u="sng" dirty="0">
                <a:solidFill>
                  <a:schemeClr val="bg1"/>
                </a:solidFill>
                <a:highlight>
                  <a:srgbClr val="800080"/>
                </a:highlight>
              </a:rPr>
              <a:t>Si alguno quiere venir en pos de mí, niéguese a sí mismo,</a:t>
            </a:r>
            <a:r>
              <a:rPr lang="es-NI" b="1" dirty="0">
                <a:solidFill>
                  <a:schemeClr val="bg1"/>
                </a:solidFill>
              </a:rPr>
              <a:t> tome su cruz cada día y sígame. </a:t>
            </a:r>
          </a:p>
          <a:p>
            <a:endParaRPr lang="es-NI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565" y="0"/>
            <a:ext cx="391743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ARIO MORENO\Desktop\Amaras A Tu Dios\12139675_510240149153558_774737686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6550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MARIO MORENO\Desktop\Amaras A Tu Dios\slide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363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93" y="-6394"/>
            <a:ext cx="9156986" cy="6870787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12986" y="-11682"/>
            <a:ext cx="9156986" cy="1143000"/>
          </a:xfrm>
          <a:solidFill>
            <a:srgbClr val="00B050"/>
          </a:solidFill>
        </p:spPr>
        <p:txBody>
          <a:bodyPr/>
          <a:lstStyle/>
          <a:p>
            <a:r>
              <a:rPr lang="es-NI" b="1" u="sng" dirty="0">
                <a:solidFill>
                  <a:schemeClr val="bg1"/>
                </a:solidFill>
              </a:rPr>
              <a:t>CONCLUSIÓN: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131318"/>
            <a:ext cx="9144000" cy="2968644"/>
          </a:xfrm>
        </p:spPr>
        <p:txBody>
          <a:bodyPr/>
          <a:lstStyle/>
          <a:p>
            <a:r>
              <a:rPr lang="es-NI" b="1" dirty="0">
                <a:solidFill>
                  <a:schemeClr val="bg1"/>
                </a:solidFill>
              </a:rPr>
              <a:t>Debemos de tener un compromiso con Dios y no solamente un involucramiento. </a:t>
            </a:r>
          </a:p>
          <a:p>
            <a:r>
              <a:rPr lang="es-NI" b="1" dirty="0">
                <a:solidFill>
                  <a:schemeClr val="bg1"/>
                </a:solidFill>
              </a:rPr>
              <a:t>Debemos dar un compromiso a Dios y no solamente un Donativo.</a:t>
            </a:r>
          </a:p>
          <a:p>
            <a:r>
              <a:rPr lang="es-NI" b="1" dirty="0">
                <a:solidFill>
                  <a:schemeClr val="bg1"/>
                </a:solidFill>
              </a:rPr>
              <a:t>¿Qué esta dando Usted?</a:t>
            </a:r>
          </a:p>
          <a:p>
            <a:endParaRPr lang="es-NI" dirty="0"/>
          </a:p>
        </p:txBody>
      </p:sp>
      <p:pic>
        <p:nvPicPr>
          <p:cNvPr id="10242" name="Picture 2" descr="C:\Users\MARIO MORENO\Desktop\Amaras A Tu Dios\estar-involucrado-o-comprometid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05064"/>
            <a:ext cx="9144000" cy="285293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4 CuadroTexto">
            <a:extLst>
              <a:ext uri="{FF2B5EF4-FFF2-40B4-BE49-F238E27FC236}">
                <a16:creationId xmlns:a16="http://schemas.microsoft.com/office/drawing/2014/main" id="{79C5EFC5-4953-9DE2-2CBB-C2A6BEAD0D45}"/>
              </a:ext>
            </a:extLst>
          </p:cNvPr>
          <p:cNvSpPr txBox="1"/>
          <p:nvPr/>
        </p:nvSpPr>
        <p:spPr>
          <a:xfrm>
            <a:off x="75877" y="1670603"/>
            <a:ext cx="2371862" cy="5078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514298">
              <a:defRPr/>
            </a:pPr>
            <a:r>
              <a:rPr lang="es-CL" sz="1350" b="1" dirty="0">
                <a:ln w="0"/>
                <a:solidFill>
                  <a:srgbClr val="C00000"/>
                </a:solidFill>
                <a:effectLst>
                  <a:reflection blurRad="6350" stA="91000" endPos="7000" dir="5400000" sy="-90000" algn="bl" rotWithShape="0"/>
                </a:effectLst>
                <a:latin typeface="Cambria" charset="0"/>
                <a:ea typeface="Cambria" charset="0"/>
                <a:cs typeface="Cambria" charset="0"/>
              </a:rPr>
              <a:t>¿</a:t>
            </a:r>
            <a:r>
              <a:rPr lang="es-CL" sz="1350" dirty="0">
                <a:ln w="0"/>
                <a:solidFill>
                  <a:srgbClr val="002060"/>
                </a:solidFill>
                <a:effectLst>
                  <a:reflection blurRad="6350" stA="91000" endPos="7000" dir="5400000" sy="-90000" algn="bl" rotWithShape="0"/>
                </a:effectLst>
                <a:latin typeface="Al Bayan Plain" charset="-78"/>
                <a:ea typeface="Al Bayan Plain" charset="-78"/>
                <a:cs typeface="Al Bayan Plain" charset="-78"/>
              </a:rPr>
              <a:t>Que debo hacer </a:t>
            </a:r>
          </a:p>
          <a:p>
            <a:pPr algn="ctr" defTabSz="514298">
              <a:defRPr/>
            </a:pPr>
            <a:r>
              <a:rPr lang="es-CL" sz="1350" dirty="0">
                <a:ln w="0"/>
                <a:solidFill>
                  <a:srgbClr val="002060"/>
                </a:solidFill>
                <a:effectLst>
                  <a:reflection blurRad="6350" stA="91000" endPos="7000" dir="5400000" sy="-90000" algn="bl" rotWithShape="0"/>
                </a:effectLst>
                <a:latin typeface="Al Bayan Plain" charset="-78"/>
                <a:ea typeface="Al Bayan Plain" charset="-78"/>
                <a:cs typeface="Al Bayan Plain" charset="-78"/>
              </a:rPr>
              <a:t>para ser  salvo…</a:t>
            </a:r>
            <a:r>
              <a:rPr lang="es-CL" sz="1350" b="1" dirty="0">
                <a:ln w="0"/>
                <a:solidFill>
                  <a:srgbClr val="C00000"/>
                </a:solidFill>
                <a:effectLst>
                  <a:reflection blurRad="6350" stA="91000" endPos="7000" dir="5400000" sy="-90000" algn="bl" rotWithShape="0"/>
                </a:effectLst>
                <a:latin typeface="Cambria" charset="0"/>
                <a:ea typeface="Cambria" charset="0"/>
                <a:cs typeface="Cambria" charset="0"/>
              </a:rPr>
              <a:t>?</a:t>
            </a:r>
          </a:p>
        </p:txBody>
      </p:sp>
      <p:pic>
        <p:nvPicPr>
          <p:cNvPr id="4" name="Picture 2" descr="C:\Users\Emilio\Downloads\images (7).jpg">
            <a:extLst>
              <a:ext uri="{FF2B5EF4-FFF2-40B4-BE49-F238E27FC236}">
                <a16:creationId xmlns:a16="http://schemas.microsoft.com/office/drawing/2014/main" id="{0446778D-E693-90B8-0D0F-2070D29E1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39" y="3938380"/>
            <a:ext cx="1895918" cy="2919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4576378A-A95F-E39C-A19F-1D437D74B7A3}"/>
              </a:ext>
            </a:extLst>
          </p:cNvPr>
          <p:cNvSpPr/>
          <p:nvPr/>
        </p:nvSpPr>
        <p:spPr>
          <a:xfrm>
            <a:off x="3717132" y="1606155"/>
            <a:ext cx="1654969" cy="79652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514298">
              <a:defRPr/>
            </a:pPr>
            <a:r>
              <a:rPr lang="es-ES" sz="3300" b="1" dirty="0">
                <a:solidFill>
                  <a:sysClr val="windowText" lastClr="000000"/>
                </a:solidFill>
                <a:latin typeface="Cambria" charset="0"/>
                <a:ea typeface="Cambria" charset="0"/>
                <a:cs typeface="Cambria" charset="0"/>
              </a:rPr>
              <a:t>DIOS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1CA3919-7DE0-B10A-51EB-97EA0C159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4661" y="5313299"/>
            <a:ext cx="314578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defTabSz="514298">
              <a:defRPr/>
            </a:pPr>
            <a:r>
              <a:rPr lang="es-ES" altLang="es-E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l Nile" charset="-78"/>
                <a:ea typeface="Al Nile" charset="-78"/>
                <a:cs typeface="Al Nile" charset="-78"/>
              </a:rPr>
              <a:t>Cristo es Él Salvador de los que le obedecen </a:t>
            </a:r>
          </a:p>
          <a:p>
            <a:pPr algn="ctr" defTabSz="514298">
              <a:defRPr/>
            </a:pPr>
            <a:r>
              <a:rPr lang="es-ES" altLang="es-ES" sz="1500" b="1" dirty="0">
                <a:solidFill>
                  <a:schemeClr val="bg1"/>
                </a:solidFill>
                <a:latin typeface="Al Nile" charset="-78"/>
                <a:ea typeface="Al Nile" charset="-78"/>
                <a:cs typeface="Al Nile" charset="-78"/>
              </a:rPr>
              <a:t>“…</a:t>
            </a:r>
            <a:r>
              <a:rPr lang="es-ES" altLang="es-ES" sz="15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y habiendo sido perfeccionado, vino a ser autor de eterna salvación para todos los que le obedecen</a:t>
            </a:r>
            <a:r>
              <a:rPr lang="es-ES" altLang="es-ES" sz="15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” </a:t>
            </a:r>
            <a:r>
              <a:rPr lang="es-ES" altLang="es-ES" sz="15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Hebreos.5:9</a:t>
            </a:r>
            <a:r>
              <a:rPr lang="es-ES" altLang="es-ES" sz="15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.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89631D9-40F9-F1CB-3D09-37BCA2C57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7553" y="2952715"/>
            <a:ext cx="365522" cy="2308324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42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6842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6842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6842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6842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P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O</a:t>
            </a:r>
            <a:endParaRPr lang="es-ES" altLang="es-ES" sz="1500" dirty="0">
              <a:solidFill>
                <a:srgbClr val="C00000"/>
              </a:solidFill>
              <a:latin typeface="Britannic Bold" panose="020B0903060703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F349F5E-AC64-0989-2CDB-2C0A5F31EE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168" y="2922984"/>
            <a:ext cx="982790" cy="2239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30D1886-63E9-4AE6-B79D-CF6E9D981291}"/>
              </a:ext>
            </a:extLst>
          </p:cNvPr>
          <p:cNvSpPr txBox="1"/>
          <p:nvPr/>
        </p:nvSpPr>
        <p:spPr>
          <a:xfrm>
            <a:off x="1857379" y="6245656"/>
            <a:ext cx="1783555" cy="323165"/>
          </a:xfrm>
          <a:prstGeom prst="rect">
            <a:avLst/>
          </a:prstGeom>
          <a:solidFill>
            <a:srgbClr val="94C60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 defTabSz="514298">
              <a:defRPr/>
            </a:pPr>
            <a:r>
              <a:rPr lang="es-ES" sz="1500" b="1" dirty="0">
                <a:solidFill>
                  <a:prstClr val="black"/>
                </a:solidFill>
                <a:latin typeface="Century Gothic"/>
                <a:ea typeface="ＭＳ Ｐゴシック" charset="-128"/>
              </a:rPr>
              <a:t>OIR, Rom.10:17.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3BD85DE-6E44-B60B-AEE6-E0D435956483}"/>
              </a:ext>
            </a:extLst>
          </p:cNvPr>
          <p:cNvSpPr txBox="1"/>
          <p:nvPr/>
        </p:nvSpPr>
        <p:spPr>
          <a:xfrm>
            <a:off x="2037994" y="5922491"/>
            <a:ext cx="2137013" cy="323165"/>
          </a:xfrm>
          <a:prstGeom prst="rect">
            <a:avLst/>
          </a:prstGeom>
          <a:solidFill>
            <a:srgbClr val="FFC00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defTabSz="514298">
              <a:defRPr/>
            </a:pPr>
            <a:r>
              <a:rPr lang="es-ES" sz="1500" b="1" dirty="0">
                <a:solidFill>
                  <a:prstClr val="black"/>
                </a:solidFill>
                <a:latin typeface="Century Gothic"/>
                <a:ea typeface="ＭＳ Ｐゴシック" charset="-128"/>
              </a:rPr>
              <a:t>CREER, Mar.16:15-16.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5FE9622-05DA-B1B7-773B-9454F4093B95}"/>
              </a:ext>
            </a:extLst>
          </p:cNvPr>
          <p:cNvSpPr txBox="1"/>
          <p:nvPr/>
        </p:nvSpPr>
        <p:spPr>
          <a:xfrm>
            <a:off x="2254525" y="5599326"/>
            <a:ext cx="2641846" cy="323165"/>
          </a:xfrm>
          <a:prstGeom prst="rect">
            <a:avLst/>
          </a:prstGeom>
          <a:solidFill>
            <a:srgbClr val="00B0F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defTabSz="514298">
              <a:defRPr/>
            </a:pPr>
            <a:r>
              <a:rPr lang="es-ES" sz="1500" b="1" dirty="0">
                <a:solidFill>
                  <a:prstClr val="black"/>
                </a:solidFill>
                <a:latin typeface="Century Gothic"/>
                <a:ea typeface="ＭＳ Ｐゴシック" charset="-128"/>
              </a:rPr>
              <a:t>ARREPENTIRSE. Hech.17:30.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DD576C0-B80A-3433-ECAC-660BBBBE4E12}"/>
              </a:ext>
            </a:extLst>
          </p:cNvPr>
          <p:cNvSpPr txBox="1"/>
          <p:nvPr/>
        </p:nvSpPr>
        <p:spPr>
          <a:xfrm>
            <a:off x="2606874" y="5284019"/>
            <a:ext cx="2641846" cy="323165"/>
          </a:xfrm>
          <a:prstGeom prst="rect">
            <a:avLst/>
          </a:prstGeom>
          <a:solidFill>
            <a:srgbClr val="C0000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defTabSz="514298">
              <a:defRPr/>
            </a:pPr>
            <a:r>
              <a:rPr lang="es-ES" sz="1500" b="1" dirty="0">
                <a:solidFill>
                  <a:schemeClr val="bg1"/>
                </a:solidFill>
                <a:latin typeface="Century Gothic"/>
                <a:ea typeface="ＭＳ Ｐゴシック" charset="-128"/>
              </a:rPr>
              <a:t>CONFESAR. Rom.10:9-10.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EC04EB7-F467-71A3-C7D4-E4A0212AA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757" y="4960854"/>
            <a:ext cx="2476500" cy="323165"/>
          </a:xfrm>
          <a:prstGeom prst="rect">
            <a:avLst/>
          </a:prstGeom>
          <a:solidFill>
            <a:srgbClr val="7030A0"/>
          </a:solidFill>
          <a:ln w="9525">
            <a:solidFill>
              <a:srgbClr val="92D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defTabSz="6842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6842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6842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6842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6842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_tradnl" sz="15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BAUTIZARSE. Hech.2:38.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907AE1B-3B3F-8BAD-2F38-1A11E8E6FC97}"/>
              </a:ext>
            </a:extLst>
          </p:cNvPr>
          <p:cNvSpPr txBox="1"/>
          <p:nvPr/>
        </p:nvSpPr>
        <p:spPr>
          <a:xfrm>
            <a:off x="0" y="2839865"/>
            <a:ext cx="2936757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35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“por cuanto todos pecaron, y están destituidos de la gloria de Dios”    </a:t>
            </a:r>
            <a:r>
              <a:rPr lang="es-ES" sz="135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Romanos. 3:23.  </a:t>
            </a:r>
          </a:p>
        </p:txBody>
      </p:sp>
      <p:sp>
        <p:nvSpPr>
          <p:cNvPr id="16" name="Rectángulo redondeado 15">
            <a:extLst>
              <a:ext uri="{FF2B5EF4-FFF2-40B4-BE49-F238E27FC236}">
                <a16:creationId xmlns:a16="http://schemas.microsoft.com/office/drawing/2014/main" id="{9FDEEEF5-F656-7945-CC4A-34403DF03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1916" y="1676400"/>
            <a:ext cx="2974337" cy="10287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393FF"/>
              </a:gs>
              <a:gs pos="100000">
                <a:srgbClr val="1818CE"/>
              </a:gs>
            </a:gsLst>
            <a:lin ang="5400000"/>
          </a:gradFill>
          <a:ln w="9525">
            <a:solidFill>
              <a:srgbClr val="2828B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endParaRPr lang="es-ES_tradnl" altLang="es-NI" sz="1800">
              <a:solidFill>
                <a:srgbClr val="FFFFFF"/>
              </a:solidFill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2C7EC741-F295-149C-A33C-A18243F2C835}"/>
              </a:ext>
            </a:extLst>
          </p:cNvPr>
          <p:cNvSpPr/>
          <p:nvPr/>
        </p:nvSpPr>
        <p:spPr>
          <a:xfrm>
            <a:off x="5872163" y="1695450"/>
            <a:ext cx="2904090" cy="101566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s-CL" altLang="es-NI" sz="1500" dirty="0">
                <a:solidFill>
                  <a:srgbClr val="F2F2F2"/>
                </a:solidFill>
                <a:latin typeface="Cambria" panose="02040503050406030204" pitchFamily="18" charset="0"/>
              </a:rPr>
              <a:t>“EL </a:t>
            </a:r>
            <a:r>
              <a:rPr lang="es-CL" altLang="es-NI" sz="1500" dirty="0">
                <a:solidFill>
                  <a:srgbClr val="FFF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</a:rPr>
              <a:t>SEÑOR AÑADÍA </a:t>
            </a:r>
            <a:r>
              <a:rPr lang="es-CL" altLang="es-NI" sz="1500" dirty="0">
                <a:solidFill>
                  <a:srgbClr val="F2F2F2"/>
                </a:solidFill>
                <a:latin typeface="Cambria" panose="02040503050406030204" pitchFamily="18" charset="0"/>
              </a:rPr>
              <a:t>CADA DÍA A LA IGLESIA LOS QUE HABÍAN DE SER SALVOS”</a:t>
            </a:r>
          </a:p>
          <a:p>
            <a:pPr algn="ctr"/>
            <a:r>
              <a:rPr lang="es-CL" altLang="es-NI" sz="1500" b="1" dirty="0">
                <a:solidFill>
                  <a:srgbClr val="CCCCCC"/>
                </a:solidFill>
                <a:latin typeface="Cambria" panose="02040503050406030204" pitchFamily="18" charset="0"/>
              </a:rPr>
              <a:t>HECHOS.2:47 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29D8CF95-803F-CEFB-40CA-3661EBF19AF0}"/>
              </a:ext>
            </a:extLst>
          </p:cNvPr>
          <p:cNvSpPr/>
          <p:nvPr/>
        </p:nvSpPr>
        <p:spPr>
          <a:xfrm>
            <a:off x="1438850" y="994849"/>
            <a:ext cx="7756675" cy="6278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1">
              <a:defRPr/>
            </a:pPr>
            <a:r>
              <a:rPr lang="es-CL" sz="3480" b="1">
                <a:ln w="22225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l Bayan Plain" charset="-78"/>
                <a:ea typeface="Al Bayan Plain" charset="-78"/>
                <a:cs typeface="Al Bayan Plain" charset="-78"/>
              </a:rPr>
              <a:t>PLAN DE SALVACIÓN SEGÚN DIOS</a:t>
            </a:r>
            <a:endParaRPr lang="es-CL" sz="3480" b="1" dirty="0">
              <a:ln w="22225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0000"/>
              </a:solidFill>
              <a:latin typeface="Al Bayan Plain" charset="-78"/>
              <a:ea typeface="Al Bayan Plain" charset="-78"/>
              <a:cs typeface="Al Bayan Plain" charset="-78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653CB41E-D63B-5EA5-2F8C-9662A3BE76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25" y="2816293"/>
            <a:ext cx="3935160" cy="20842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5733256"/>
            <a:ext cx="9144000" cy="11247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5400" b="1" dirty="0"/>
              <a:t>DIOS NOS BENDIGA A TODOS.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A7006E5-4392-4058-B760-19894EA3C0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1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93" y="-6394"/>
            <a:ext cx="9156986" cy="6870787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-1" y="0"/>
            <a:ext cx="9132201" cy="1268760"/>
          </a:xfrm>
        </p:spPr>
        <p:txBody>
          <a:bodyPr/>
          <a:lstStyle/>
          <a:p>
            <a:pPr algn="ctr"/>
            <a:r>
              <a:rPr lang="es-NI" b="1" u="sng" dirty="0">
                <a:solidFill>
                  <a:schemeClr val="bg1"/>
                </a:solidFill>
              </a:rPr>
              <a:t>INTRODUCCION:</a:t>
            </a:r>
          </a:p>
          <a:p>
            <a:pPr algn="ctr"/>
            <a:r>
              <a:rPr lang="es-NI" b="1" dirty="0">
                <a:solidFill>
                  <a:schemeClr val="bg1"/>
                </a:solidFill>
              </a:rPr>
              <a:t>HISTORIA DE UNA GALLINA Y UN CERDITO:</a:t>
            </a:r>
          </a:p>
          <a:p>
            <a:endParaRPr lang="es-NI" dirty="0"/>
          </a:p>
        </p:txBody>
      </p:sp>
      <p:cxnSp>
        <p:nvCxnSpPr>
          <p:cNvPr id="6" name="5 Conector recto de flecha"/>
          <p:cNvCxnSpPr/>
          <p:nvPr/>
        </p:nvCxnSpPr>
        <p:spPr>
          <a:xfrm>
            <a:off x="2091997" y="2903695"/>
            <a:ext cx="967835" cy="40119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6 Rectángulo"/>
          <p:cNvSpPr/>
          <p:nvPr/>
        </p:nvSpPr>
        <p:spPr>
          <a:xfrm>
            <a:off x="2816957" y="1285928"/>
            <a:ext cx="36724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NI" b="1" dirty="0">
                <a:solidFill>
                  <a:schemeClr val="bg1"/>
                </a:solidFill>
              </a:rPr>
              <a:t>Una Gallina y un cerdo se fueron a pasear, la gallina le dice al Cerdo “Cerdito estoy pensando en poner un restaurante y me gustaría que tú y yo hiciéramos una sociedad.</a:t>
            </a:r>
          </a:p>
        </p:txBody>
      </p:sp>
      <p:sp>
        <p:nvSpPr>
          <p:cNvPr id="9" name="8 Rectángulo"/>
          <p:cNvSpPr/>
          <p:nvPr/>
        </p:nvSpPr>
        <p:spPr>
          <a:xfrm>
            <a:off x="3203848" y="3140968"/>
            <a:ext cx="30243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NI" b="1" dirty="0"/>
              <a:t> </a:t>
            </a:r>
            <a:r>
              <a:rPr lang="es-NI" b="1" dirty="0">
                <a:solidFill>
                  <a:schemeClr val="bg1"/>
                </a:solidFill>
              </a:rPr>
              <a:t>“El cerdito le responde a la gallina “gallinita me parece la idea” pero ¿Qué nombre le pondrás al restaurante?</a:t>
            </a:r>
          </a:p>
        </p:txBody>
      </p:sp>
      <p:cxnSp>
        <p:nvCxnSpPr>
          <p:cNvPr id="11" name="10 Conector recto de flecha"/>
          <p:cNvCxnSpPr/>
          <p:nvPr/>
        </p:nvCxnSpPr>
        <p:spPr>
          <a:xfrm flipH="1" flipV="1">
            <a:off x="6042265" y="2797758"/>
            <a:ext cx="894200" cy="6806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1 Rectángulo"/>
          <p:cNvSpPr/>
          <p:nvPr/>
        </p:nvSpPr>
        <p:spPr>
          <a:xfrm>
            <a:off x="3131840" y="4725144"/>
            <a:ext cx="33005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NI" b="1" dirty="0">
                <a:solidFill>
                  <a:schemeClr val="bg1"/>
                </a:solidFill>
              </a:rPr>
              <a:t>La gallinita responde “ Huevos con Jamón”</a:t>
            </a:r>
          </a:p>
        </p:txBody>
      </p:sp>
      <p:cxnSp>
        <p:nvCxnSpPr>
          <p:cNvPr id="14" name="13 Conector recto de flecha"/>
          <p:cNvCxnSpPr/>
          <p:nvPr/>
        </p:nvCxnSpPr>
        <p:spPr>
          <a:xfrm>
            <a:off x="2278188" y="5371475"/>
            <a:ext cx="760358" cy="5022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3203848" y="5647632"/>
            <a:ext cx="345638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NI" b="1" dirty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es-NI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El cerdito le responde “ querida gallinita no me parece la idea! Pues yo estaría comprometido y tu solo involucrada .</a:t>
            </a:r>
            <a:endParaRPr kumimoji="0" lang="es-NI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</p:txBody>
      </p:sp>
      <p:cxnSp>
        <p:nvCxnSpPr>
          <p:cNvPr id="17" name="16 Conector recto de flecha"/>
          <p:cNvCxnSpPr/>
          <p:nvPr/>
        </p:nvCxnSpPr>
        <p:spPr>
          <a:xfrm flipH="1">
            <a:off x="6084168" y="4188235"/>
            <a:ext cx="864096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0" y="1418942"/>
            <a:ext cx="2505075" cy="541898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425" y="1475738"/>
            <a:ext cx="2555776" cy="5362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  <p:bldP spid="10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ARIO MORENO\Desktop\Amaras A Tu Dios\capacitacin-factores-claves-wch-jensen-37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5571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93" y="-6394"/>
            <a:ext cx="9156986" cy="6870787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00B050"/>
          </a:solidFill>
        </p:spPr>
        <p:txBody>
          <a:bodyPr>
            <a:normAutofit fontScale="90000"/>
          </a:bodyPr>
          <a:lstStyle/>
          <a:p>
            <a:br>
              <a:rPr lang="es-NI" dirty="0"/>
            </a:br>
            <a:r>
              <a:rPr lang="es-NI" b="1" u="sng" dirty="0">
                <a:solidFill>
                  <a:schemeClr val="bg1"/>
                </a:solidFill>
              </a:rPr>
              <a:t>¿Cuántos queremos estar comprometidos y cuantos queremos estar involucrados?</a:t>
            </a:r>
            <a:br>
              <a:rPr lang="es-NI" b="1" dirty="0">
                <a:solidFill>
                  <a:schemeClr val="bg1"/>
                </a:solidFill>
              </a:rPr>
            </a:br>
            <a:endParaRPr lang="es-NI" b="1" dirty="0">
              <a:solidFill>
                <a:schemeClr val="bg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445594" y="1460403"/>
            <a:ext cx="5711266" cy="5376216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s-NI" b="1" dirty="0">
                <a:solidFill>
                  <a:schemeClr val="bg1"/>
                </a:solidFill>
              </a:rPr>
              <a:t>Son muchos los hermanos que no quieren un Compromiso con Dios.</a:t>
            </a:r>
          </a:p>
          <a:p>
            <a:pPr lvl="0"/>
            <a:r>
              <a:rPr lang="es-NI" b="1" dirty="0">
                <a:solidFill>
                  <a:schemeClr val="bg1"/>
                </a:solidFill>
              </a:rPr>
              <a:t>No quieren salir a evangelizar. </a:t>
            </a:r>
          </a:p>
          <a:p>
            <a:pPr lvl="0" algn="ctr"/>
            <a:r>
              <a:rPr lang="es-NI" b="1" u="sng" dirty="0">
                <a:solidFill>
                  <a:schemeClr val="bg1"/>
                </a:solidFill>
                <a:highlight>
                  <a:srgbClr val="FF0000"/>
                </a:highlight>
              </a:rPr>
              <a:t>Mateo.28:19.</a:t>
            </a:r>
          </a:p>
          <a:p>
            <a:pPr lvl="0"/>
            <a:r>
              <a:rPr lang="es-NI" b="1" u="sng" dirty="0">
                <a:solidFill>
                  <a:schemeClr val="bg1"/>
                </a:solidFill>
                <a:highlight>
                  <a:srgbClr val="FF00FF"/>
                </a:highlight>
              </a:rPr>
              <a:t>Id, pues,</a:t>
            </a:r>
            <a:r>
              <a:rPr lang="es-NI" b="1" dirty="0">
                <a:solidFill>
                  <a:schemeClr val="bg1"/>
                </a:solidFill>
              </a:rPr>
              <a:t> y haced discípulos de todas las naciones, bautizándolos en el nombre del Padre y del Hijo y del Espíritu Santo, </a:t>
            </a:r>
          </a:p>
          <a:p>
            <a:pPr lvl="0"/>
            <a:r>
              <a:rPr lang="es-NI" b="1" dirty="0">
                <a:solidFill>
                  <a:schemeClr val="bg1"/>
                </a:solidFill>
              </a:rPr>
              <a:t>Visitar a los hermanos. </a:t>
            </a:r>
          </a:p>
          <a:p>
            <a:pPr lvl="0" algn="ctr"/>
            <a:r>
              <a:rPr lang="es-NI" b="1" u="sng" dirty="0">
                <a:solidFill>
                  <a:schemeClr val="bg1"/>
                </a:solidFill>
                <a:highlight>
                  <a:srgbClr val="FF0000"/>
                </a:highlight>
              </a:rPr>
              <a:t>Santiago.1:27.</a:t>
            </a:r>
          </a:p>
          <a:p>
            <a:pPr lvl="0"/>
            <a:endParaRPr lang="es-NI" dirty="0"/>
          </a:p>
          <a:p>
            <a:endParaRPr lang="es-NI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1" y="1460402"/>
            <a:ext cx="3419872" cy="53975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93" y="-6394"/>
            <a:ext cx="9156986" cy="6870787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868144" cy="6858000"/>
          </a:xfrm>
        </p:spPr>
        <p:txBody>
          <a:bodyPr>
            <a:normAutofit fontScale="925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La religión pura y sin mácula delante de nuestro Dios y Padre es ésta: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visitar a los huérfanos y a las viudas en sus aflicciones,</a:t>
            </a:r>
            <a:r>
              <a:rPr lang="es-ES" b="1" dirty="0">
                <a:solidFill>
                  <a:schemeClr val="bg1"/>
                </a:solidFill>
              </a:rPr>
              <a:t> y guardarse sin mancha del mundo. </a:t>
            </a:r>
          </a:p>
          <a:p>
            <a:r>
              <a:rPr lang="es-ES" b="1" dirty="0">
                <a:solidFill>
                  <a:schemeClr val="bg1"/>
                </a:solidFill>
              </a:rPr>
              <a:t>Ayudar algún hermano necesitado.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I Juan.3:17.</a:t>
            </a:r>
          </a:p>
          <a:p>
            <a:r>
              <a:rPr lang="es-ES" b="1" dirty="0">
                <a:solidFill>
                  <a:schemeClr val="bg1"/>
                </a:solidFill>
              </a:rPr>
              <a:t>Pero el que tiene bienes de este mundo,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y ve a su hermano en necesidad y cierra su corazón contra él,</a:t>
            </a:r>
            <a:r>
              <a:rPr lang="es-ES" b="1" dirty="0">
                <a:solidFill>
                  <a:schemeClr val="bg1"/>
                </a:solidFill>
              </a:rPr>
              <a:t> ¿cómo puede morar el amor de Dios en él?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638" y="-1"/>
            <a:ext cx="3269362" cy="681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03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93" y="-6394"/>
            <a:ext cx="9156986" cy="6870787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868144" cy="6858000"/>
          </a:xfrm>
        </p:spPr>
        <p:txBody>
          <a:bodyPr>
            <a:normAutofit fontScale="92500" lnSpcReduction="10000"/>
          </a:bodyPr>
          <a:lstStyle/>
          <a:p>
            <a:r>
              <a:rPr lang="es-NI" b="1" dirty="0">
                <a:solidFill>
                  <a:schemeClr val="bg1"/>
                </a:solidFill>
              </a:rPr>
              <a:t>Exhortar algún hermano en pecado. </a:t>
            </a:r>
          </a:p>
          <a:p>
            <a:pPr algn="ctr"/>
            <a:r>
              <a:rPr lang="es-NI" b="1" u="sng" dirty="0">
                <a:solidFill>
                  <a:schemeClr val="bg1"/>
                </a:solidFill>
                <a:highlight>
                  <a:srgbClr val="FF0000"/>
                </a:highlight>
              </a:rPr>
              <a:t>Galatas.6:1.</a:t>
            </a:r>
          </a:p>
          <a:p>
            <a:r>
              <a:rPr lang="es-NI" b="1" dirty="0">
                <a:solidFill>
                  <a:schemeClr val="bg1"/>
                </a:solidFill>
              </a:rPr>
              <a:t>Hermanos, aun si alguno es sorprendido en alguna falta, </a:t>
            </a:r>
            <a:r>
              <a:rPr lang="es-NI" b="1" u="sng" dirty="0">
                <a:solidFill>
                  <a:schemeClr val="bg1"/>
                </a:solidFill>
                <a:highlight>
                  <a:srgbClr val="008080"/>
                </a:highlight>
              </a:rPr>
              <a:t>vosotros que sois espirituales, restauradlo en un espíritu de mansedumbre,</a:t>
            </a:r>
            <a:r>
              <a:rPr lang="es-NI" b="1" dirty="0">
                <a:solidFill>
                  <a:schemeClr val="bg1"/>
                </a:solidFill>
              </a:rPr>
              <a:t> mirándote a ti mismo, no sea que tú también seas tentado. </a:t>
            </a:r>
          </a:p>
          <a:p>
            <a:pPr lvl="0"/>
            <a:r>
              <a:rPr lang="es-NI" b="1" dirty="0">
                <a:solidFill>
                  <a:schemeClr val="bg1"/>
                </a:solidFill>
              </a:rPr>
              <a:t>No quieren ayudar con la limpieza del local, utensilios de la cena, sillas etc.</a:t>
            </a:r>
          </a:p>
          <a:p>
            <a:pPr lvl="0"/>
            <a:r>
              <a:rPr lang="es-NI" b="1" dirty="0">
                <a:solidFill>
                  <a:schemeClr val="bg1"/>
                </a:solidFill>
              </a:rPr>
              <a:t>No quieren ningún tipo de compromiso.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638" y="-1"/>
            <a:ext cx="3269362" cy="6810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93" y="-6394"/>
            <a:ext cx="9156986" cy="6870787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868144" cy="6858000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También son muchos los hermanos que quieren solo estar involucrados.</a:t>
            </a:r>
          </a:p>
          <a:p>
            <a:r>
              <a:rPr lang="es-ES" b="1" dirty="0">
                <a:solidFill>
                  <a:schemeClr val="bg1"/>
                </a:solidFill>
              </a:rPr>
              <a:t>Solo quieren ver que los otros miembros salgan a evangelizar y ellos de largo ver.</a:t>
            </a:r>
          </a:p>
          <a:p>
            <a:r>
              <a:rPr lang="es-ES" b="1" dirty="0">
                <a:solidFill>
                  <a:schemeClr val="bg1"/>
                </a:solidFill>
              </a:rPr>
              <a:t>Que otros se encarguen de la limpieza, lavar los utensilios y ellos de largo ver.</a:t>
            </a:r>
          </a:p>
          <a:p>
            <a:r>
              <a:rPr lang="es-ES" b="1" dirty="0">
                <a:solidFill>
                  <a:schemeClr val="bg1"/>
                </a:solidFill>
              </a:rPr>
              <a:t>No quieren asistir a los estudios en semana, mejor de larguito sin compromiso.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Hebreos.10:25.</a:t>
            </a:r>
          </a:p>
          <a:p>
            <a:endParaRPr lang="es-NI" b="1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638" y="-1"/>
            <a:ext cx="3269362" cy="681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37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93" y="-6394"/>
            <a:ext cx="9156986" cy="6870787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508104" cy="6858000"/>
          </a:xfrm>
        </p:spPr>
        <p:txBody>
          <a:bodyPr>
            <a:normAutofit fontScale="92500" lnSpcReduction="20000"/>
          </a:bodyPr>
          <a:lstStyle/>
          <a:p>
            <a:r>
              <a:rPr lang="es-NI" b="1" u="sng" dirty="0">
                <a:solidFill>
                  <a:schemeClr val="bg1"/>
                </a:solidFill>
                <a:highlight>
                  <a:srgbClr val="008000"/>
                </a:highlight>
              </a:rPr>
              <a:t>no dejando de congregarnos, como algunos tienen por costumbre,</a:t>
            </a:r>
            <a:r>
              <a:rPr lang="es-NI" b="1" dirty="0">
                <a:solidFill>
                  <a:schemeClr val="bg1"/>
                </a:solidFill>
              </a:rPr>
              <a:t> sino exhortándonos </a:t>
            </a:r>
            <a:r>
              <a:rPr lang="es-NI" b="1" i="1" dirty="0">
                <a:solidFill>
                  <a:schemeClr val="bg1"/>
                </a:solidFill>
              </a:rPr>
              <a:t>unos a otros , y mucho más al ver que el día se acerca. </a:t>
            </a:r>
          </a:p>
          <a:p>
            <a:r>
              <a:rPr lang="es-NI" b="1" dirty="0">
                <a:solidFill>
                  <a:schemeClr val="bg1"/>
                </a:solidFill>
              </a:rPr>
              <a:t>Dios desea compromisos serios con El, no solo que miremos de largo lo que otros hacen.</a:t>
            </a:r>
          </a:p>
          <a:p>
            <a:r>
              <a:rPr lang="es-NI" b="1" dirty="0">
                <a:solidFill>
                  <a:schemeClr val="bg1"/>
                </a:solidFill>
              </a:rPr>
              <a:t>Todos tenemos que involucrarnos en la obra del Señor.</a:t>
            </a:r>
          </a:p>
          <a:p>
            <a:r>
              <a:rPr lang="es-NI" b="1" dirty="0">
                <a:solidFill>
                  <a:schemeClr val="bg1"/>
                </a:solidFill>
              </a:rPr>
              <a:t>Todos somos un cuerpo en Cristo, todos debemos de funcionar debidamente. </a:t>
            </a:r>
          </a:p>
          <a:p>
            <a:pPr algn="ctr"/>
            <a:r>
              <a:rPr lang="es-NI" b="1" u="sng" dirty="0">
                <a:solidFill>
                  <a:schemeClr val="bg1"/>
                </a:solidFill>
                <a:highlight>
                  <a:srgbClr val="FF0000"/>
                </a:highlight>
              </a:rPr>
              <a:t>Efesios.4:16.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598" y="0"/>
            <a:ext cx="3629402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1600</Words>
  <Application>Microsoft Office PowerPoint</Application>
  <PresentationFormat>Presentación en pantalla (4:3)</PresentationFormat>
  <Paragraphs>121</Paragraphs>
  <Slides>29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9" baseType="lpstr">
      <vt:lpstr>Al Bayan Plain</vt:lpstr>
      <vt:lpstr>Al Nile</vt:lpstr>
      <vt:lpstr>Arial</vt:lpstr>
      <vt:lpstr>Britannic Bold</vt:lpstr>
      <vt:lpstr>Calibri</vt:lpstr>
      <vt:lpstr>Cambria</vt:lpstr>
      <vt:lpstr>Century Gothic</vt:lpstr>
      <vt:lpstr>Cochin</vt:lpstr>
      <vt:lpstr>Times</vt:lpstr>
      <vt:lpstr>Tema de Office</vt:lpstr>
      <vt:lpstr>AMARAS AL SEÑOR TU DIOS.  MARCOS.12:28-30. </vt:lpstr>
      <vt:lpstr>Presentación de PowerPoint</vt:lpstr>
      <vt:lpstr>Presentación de PowerPoint</vt:lpstr>
      <vt:lpstr>Presentación de PowerPoint</vt:lpstr>
      <vt:lpstr> ¿Cuántos queremos estar comprometidos y cuantos queremos estar involucrados?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Las maneras en que podemos calificar a los hombres.</vt:lpstr>
      <vt:lpstr>Presentación de PowerPoint</vt:lpstr>
      <vt:lpstr>Presentación de PowerPoint</vt:lpstr>
      <vt:lpstr> ¿Qué doy a Dios un Donativo o un Compromiso?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CONCLUSIÓN: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AMARAS AL SEÑOR TU DIOS.  MARCOS.12: 28-30</dc:title>
  <dc:creator>MARIO MORENO</dc:creator>
  <cp:lastModifiedBy>Word Group</cp:lastModifiedBy>
  <cp:revision>45</cp:revision>
  <dcterms:created xsi:type="dcterms:W3CDTF">2017-02-08T21:45:07Z</dcterms:created>
  <dcterms:modified xsi:type="dcterms:W3CDTF">2022-12-10T22:02:23Z</dcterms:modified>
</cp:coreProperties>
</file>