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96" r:id="rId10"/>
    <p:sldId id="295" r:id="rId11"/>
    <p:sldId id="294" r:id="rId12"/>
    <p:sldId id="293" r:id="rId13"/>
    <p:sldId id="292" r:id="rId14"/>
    <p:sldId id="291" r:id="rId15"/>
    <p:sldId id="290" r:id="rId16"/>
    <p:sldId id="306" r:id="rId17"/>
    <p:sldId id="305" r:id="rId18"/>
    <p:sldId id="304" r:id="rId19"/>
    <p:sldId id="303" r:id="rId20"/>
    <p:sldId id="302" r:id="rId21"/>
    <p:sldId id="301" r:id="rId22"/>
    <p:sldId id="300" r:id="rId23"/>
    <p:sldId id="299" r:id="rId24"/>
    <p:sldId id="298" r:id="rId25"/>
    <p:sldId id="297" r:id="rId26"/>
    <p:sldId id="313" r:id="rId27"/>
    <p:sldId id="312" r:id="rId28"/>
    <p:sldId id="311" r:id="rId29"/>
    <p:sldId id="310" r:id="rId30"/>
    <p:sldId id="309" r:id="rId31"/>
    <p:sldId id="308" r:id="rId32"/>
    <p:sldId id="307" r:id="rId33"/>
    <p:sldId id="280" r:id="rId34"/>
    <p:sldId id="281" r:id="rId35"/>
    <p:sldId id="323" r:id="rId36"/>
    <p:sldId id="322" r:id="rId37"/>
    <p:sldId id="321" r:id="rId38"/>
    <p:sldId id="320" r:id="rId39"/>
    <p:sldId id="319" r:id="rId40"/>
    <p:sldId id="318" r:id="rId41"/>
    <p:sldId id="317" r:id="rId42"/>
    <p:sldId id="316" r:id="rId43"/>
    <p:sldId id="315" r:id="rId44"/>
    <p:sldId id="325" r:id="rId45"/>
    <p:sldId id="324" r:id="rId46"/>
    <p:sldId id="314" r:id="rId47"/>
    <p:sldId id="326"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FF99"/>
    <a:srgbClr val="FF00FF"/>
    <a:srgbClr val="66FFCC"/>
    <a:srgbClr val="CC00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958195-89F5-ACC8-9FC2-F2D8E2B1A98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A09AB5F0-5FF3-D2DB-BCB7-4FB536C97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2303F6C0-506E-3D0B-E967-634CBA6FEC0C}"/>
              </a:ext>
            </a:extLst>
          </p:cNvPr>
          <p:cNvSpPr>
            <a:spLocks noGrp="1"/>
          </p:cNvSpPr>
          <p:nvPr>
            <p:ph type="dt" sz="half" idx="10"/>
          </p:nvPr>
        </p:nvSpPr>
        <p:spPr/>
        <p:txBody>
          <a:bodyPr/>
          <a:lstStyle/>
          <a:p>
            <a:fld id="{13F12AFC-F29D-4B99-B207-47C9EB950541}" type="datetimeFigureOut">
              <a:rPr lang="en-US" smtClean="0"/>
              <a:t>6/12/2024</a:t>
            </a:fld>
            <a:endParaRPr lang="en-US"/>
          </a:p>
        </p:txBody>
      </p:sp>
      <p:sp>
        <p:nvSpPr>
          <p:cNvPr id="5" name="Marcador de pie de página 4">
            <a:extLst>
              <a:ext uri="{FF2B5EF4-FFF2-40B4-BE49-F238E27FC236}">
                <a16:creationId xmlns:a16="http://schemas.microsoft.com/office/drawing/2014/main" id="{D940EED8-403D-CB7E-72F4-824278EA84B1}"/>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8ED54351-41F9-1CC8-9C00-D9C743884661}"/>
              </a:ext>
            </a:extLst>
          </p:cNvPr>
          <p:cNvSpPr>
            <a:spLocks noGrp="1"/>
          </p:cNvSpPr>
          <p:nvPr>
            <p:ph type="sldNum" sz="quarter" idx="12"/>
          </p:nvPr>
        </p:nvSpPr>
        <p:spPr/>
        <p:txBody>
          <a:bodyPr/>
          <a:lstStyle/>
          <a:p>
            <a:fld id="{43F7A529-2F59-4F55-AD82-1D3C8055CA7D}" type="slidenum">
              <a:rPr lang="en-US" smtClean="0"/>
              <a:t>‹Nº›</a:t>
            </a:fld>
            <a:endParaRPr lang="en-US"/>
          </a:p>
        </p:txBody>
      </p:sp>
    </p:spTree>
    <p:extLst>
      <p:ext uri="{BB962C8B-B14F-4D97-AF65-F5344CB8AC3E}">
        <p14:creationId xmlns:p14="http://schemas.microsoft.com/office/powerpoint/2010/main" val="2161106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AEF7F1-48A3-D93D-3443-1C9D53FCED99}"/>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9887090E-90E4-38A7-B0F7-D430D3B6B68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529194C0-EAAA-121B-3E7C-15C0C3F8FBD1}"/>
              </a:ext>
            </a:extLst>
          </p:cNvPr>
          <p:cNvSpPr>
            <a:spLocks noGrp="1"/>
          </p:cNvSpPr>
          <p:nvPr>
            <p:ph type="dt" sz="half" idx="10"/>
          </p:nvPr>
        </p:nvSpPr>
        <p:spPr/>
        <p:txBody>
          <a:bodyPr/>
          <a:lstStyle/>
          <a:p>
            <a:fld id="{13F12AFC-F29D-4B99-B207-47C9EB950541}" type="datetimeFigureOut">
              <a:rPr lang="en-US" smtClean="0"/>
              <a:t>6/12/2024</a:t>
            </a:fld>
            <a:endParaRPr lang="en-US"/>
          </a:p>
        </p:txBody>
      </p:sp>
      <p:sp>
        <p:nvSpPr>
          <p:cNvPr id="5" name="Marcador de pie de página 4">
            <a:extLst>
              <a:ext uri="{FF2B5EF4-FFF2-40B4-BE49-F238E27FC236}">
                <a16:creationId xmlns:a16="http://schemas.microsoft.com/office/drawing/2014/main" id="{99C87D3F-3FDA-50CA-260C-881CF8B3B801}"/>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930D0AA1-0FEE-27BA-9EDE-A5B0C14786C7}"/>
              </a:ext>
            </a:extLst>
          </p:cNvPr>
          <p:cNvSpPr>
            <a:spLocks noGrp="1"/>
          </p:cNvSpPr>
          <p:nvPr>
            <p:ph type="sldNum" sz="quarter" idx="12"/>
          </p:nvPr>
        </p:nvSpPr>
        <p:spPr/>
        <p:txBody>
          <a:bodyPr/>
          <a:lstStyle/>
          <a:p>
            <a:fld id="{43F7A529-2F59-4F55-AD82-1D3C8055CA7D}" type="slidenum">
              <a:rPr lang="en-US" smtClean="0"/>
              <a:t>‹Nº›</a:t>
            </a:fld>
            <a:endParaRPr lang="en-US"/>
          </a:p>
        </p:txBody>
      </p:sp>
    </p:spTree>
    <p:extLst>
      <p:ext uri="{BB962C8B-B14F-4D97-AF65-F5344CB8AC3E}">
        <p14:creationId xmlns:p14="http://schemas.microsoft.com/office/powerpoint/2010/main" val="1733094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C7DD2EE-8D2F-95EF-0D3E-C42A62BCF85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670EAC64-28B0-D657-4691-FA9059C9883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11BE3F67-50BF-61A9-BEAC-3C9F1CF58C09}"/>
              </a:ext>
            </a:extLst>
          </p:cNvPr>
          <p:cNvSpPr>
            <a:spLocks noGrp="1"/>
          </p:cNvSpPr>
          <p:nvPr>
            <p:ph type="dt" sz="half" idx="10"/>
          </p:nvPr>
        </p:nvSpPr>
        <p:spPr/>
        <p:txBody>
          <a:bodyPr/>
          <a:lstStyle/>
          <a:p>
            <a:fld id="{13F12AFC-F29D-4B99-B207-47C9EB950541}" type="datetimeFigureOut">
              <a:rPr lang="en-US" smtClean="0"/>
              <a:t>6/12/2024</a:t>
            </a:fld>
            <a:endParaRPr lang="en-US"/>
          </a:p>
        </p:txBody>
      </p:sp>
      <p:sp>
        <p:nvSpPr>
          <p:cNvPr id="5" name="Marcador de pie de página 4">
            <a:extLst>
              <a:ext uri="{FF2B5EF4-FFF2-40B4-BE49-F238E27FC236}">
                <a16:creationId xmlns:a16="http://schemas.microsoft.com/office/drawing/2014/main" id="{6DA6115A-9C97-F2E8-2A5F-75F81AE915C3}"/>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DF39203C-6DF2-4046-8CEE-4301BC48449F}"/>
              </a:ext>
            </a:extLst>
          </p:cNvPr>
          <p:cNvSpPr>
            <a:spLocks noGrp="1"/>
          </p:cNvSpPr>
          <p:nvPr>
            <p:ph type="sldNum" sz="quarter" idx="12"/>
          </p:nvPr>
        </p:nvSpPr>
        <p:spPr/>
        <p:txBody>
          <a:bodyPr/>
          <a:lstStyle/>
          <a:p>
            <a:fld id="{43F7A529-2F59-4F55-AD82-1D3C8055CA7D}" type="slidenum">
              <a:rPr lang="en-US" smtClean="0"/>
              <a:t>‹Nº›</a:t>
            </a:fld>
            <a:endParaRPr lang="en-US"/>
          </a:p>
        </p:txBody>
      </p:sp>
    </p:spTree>
    <p:extLst>
      <p:ext uri="{BB962C8B-B14F-4D97-AF65-F5344CB8AC3E}">
        <p14:creationId xmlns:p14="http://schemas.microsoft.com/office/powerpoint/2010/main" val="444031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0BA0E6-8845-A9C5-2A76-C91008FB4D35}"/>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4B13F623-0DC6-1D8D-B210-88597015F10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8395D666-F449-C09E-9413-39C8B0597111}"/>
              </a:ext>
            </a:extLst>
          </p:cNvPr>
          <p:cNvSpPr>
            <a:spLocks noGrp="1"/>
          </p:cNvSpPr>
          <p:nvPr>
            <p:ph type="dt" sz="half" idx="10"/>
          </p:nvPr>
        </p:nvSpPr>
        <p:spPr/>
        <p:txBody>
          <a:bodyPr/>
          <a:lstStyle/>
          <a:p>
            <a:fld id="{13F12AFC-F29D-4B99-B207-47C9EB950541}" type="datetimeFigureOut">
              <a:rPr lang="en-US" smtClean="0"/>
              <a:t>6/12/2024</a:t>
            </a:fld>
            <a:endParaRPr lang="en-US"/>
          </a:p>
        </p:txBody>
      </p:sp>
      <p:sp>
        <p:nvSpPr>
          <p:cNvPr id="5" name="Marcador de pie de página 4">
            <a:extLst>
              <a:ext uri="{FF2B5EF4-FFF2-40B4-BE49-F238E27FC236}">
                <a16:creationId xmlns:a16="http://schemas.microsoft.com/office/drawing/2014/main" id="{839D64A6-A59A-1E90-6A6F-34B00F4E60E3}"/>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ED8C85B2-4A0C-105F-1413-FEFF0D2F9ACB}"/>
              </a:ext>
            </a:extLst>
          </p:cNvPr>
          <p:cNvSpPr>
            <a:spLocks noGrp="1"/>
          </p:cNvSpPr>
          <p:nvPr>
            <p:ph type="sldNum" sz="quarter" idx="12"/>
          </p:nvPr>
        </p:nvSpPr>
        <p:spPr/>
        <p:txBody>
          <a:bodyPr/>
          <a:lstStyle/>
          <a:p>
            <a:fld id="{43F7A529-2F59-4F55-AD82-1D3C8055CA7D}" type="slidenum">
              <a:rPr lang="en-US" smtClean="0"/>
              <a:t>‹Nº›</a:t>
            </a:fld>
            <a:endParaRPr lang="en-US"/>
          </a:p>
        </p:txBody>
      </p:sp>
    </p:spTree>
    <p:extLst>
      <p:ext uri="{BB962C8B-B14F-4D97-AF65-F5344CB8AC3E}">
        <p14:creationId xmlns:p14="http://schemas.microsoft.com/office/powerpoint/2010/main" val="298053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56AFAE-690F-7AB7-519E-B6151EFAD76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F296B212-19C4-0D15-0157-89BEC2D976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F30BE13-1F92-0531-0AB5-A93F29DB1164}"/>
              </a:ext>
            </a:extLst>
          </p:cNvPr>
          <p:cNvSpPr>
            <a:spLocks noGrp="1"/>
          </p:cNvSpPr>
          <p:nvPr>
            <p:ph type="dt" sz="half" idx="10"/>
          </p:nvPr>
        </p:nvSpPr>
        <p:spPr/>
        <p:txBody>
          <a:bodyPr/>
          <a:lstStyle/>
          <a:p>
            <a:fld id="{13F12AFC-F29D-4B99-B207-47C9EB950541}" type="datetimeFigureOut">
              <a:rPr lang="en-US" smtClean="0"/>
              <a:t>6/12/2024</a:t>
            </a:fld>
            <a:endParaRPr lang="en-US"/>
          </a:p>
        </p:txBody>
      </p:sp>
      <p:sp>
        <p:nvSpPr>
          <p:cNvPr id="5" name="Marcador de pie de página 4">
            <a:extLst>
              <a:ext uri="{FF2B5EF4-FFF2-40B4-BE49-F238E27FC236}">
                <a16:creationId xmlns:a16="http://schemas.microsoft.com/office/drawing/2014/main" id="{C69BE2D7-1C37-7D4B-A244-9F1118318E37}"/>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62514108-2567-29F4-CB89-FCE2E74B87EB}"/>
              </a:ext>
            </a:extLst>
          </p:cNvPr>
          <p:cNvSpPr>
            <a:spLocks noGrp="1"/>
          </p:cNvSpPr>
          <p:nvPr>
            <p:ph type="sldNum" sz="quarter" idx="12"/>
          </p:nvPr>
        </p:nvSpPr>
        <p:spPr/>
        <p:txBody>
          <a:bodyPr/>
          <a:lstStyle/>
          <a:p>
            <a:fld id="{43F7A529-2F59-4F55-AD82-1D3C8055CA7D}" type="slidenum">
              <a:rPr lang="en-US" smtClean="0"/>
              <a:t>‹Nº›</a:t>
            </a:fld>
            <a:endParaRPr lang="en-US"/>
          </a:p>
        </p:txBody>
      </p:sp>
    </p:spTree>
    <p:extLst>
      <p:ext uri="{BB962C8B-B14F-4D97-AF65-F5344CB8AC3E}">
        <p14:creationId xmlns:p14="http://schemas.microsoft.com/office/powerpoint/2010/main" val="199693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2A72A3-FFE3-4EC0-ABCE-F06564B05CA7}"/>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139D7885-0411-A9EA-DE19-22E8BF0CB00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930D0DC6-3697-C675-AB76-A5328543FB0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1BD7ACE5-1F1E-DEDD-E2AE-2242CAEB5EFE}"/>
              </a:ext>
            </a:extLst>
          </p:cNvPr>
          <p:cNvSpPr>
            <a:spLocks noGrp="1"/>
          </p:cNvSpPr>
          <p:nvPr>
            <p:ph type="dt" sz="half" idx="10"/>
          </p:nvPr>
        </p:nvSpPr>
        <p:spPr/>
        <p:txBody>
          <a:bodyPr/>
          <a:lstStyle/>
          <a:p>
            <a:fld id="{13F12AFC-F29D-4B99-B207-47C9EB950541}" type="datetimeFigureOut">
              <a:rPr lang="en-US" smtClean="0"/>
              <a:t>6/12/2024</a:t>
            </a:fld>
            <a:endParaRPr lang="en-US"/>
          </a:p>
        </p:txBody>
      </p:sp>
      <p:sp>
        <p:nvSpPr>
          <p:cNvPr id="6" name="Marcador de pie de página 5">
            <a:extLst>
              <a:ext uri="{FF2B5EF4-FFF2-40B4-BE49-F238E27FC236}">
                <a16:creationId xmlns:a16="http://schemas.microsoft.com/office/drawing/2014/main" id="{E836E314-C335-905B-5B27-FAB96EF614AD}"/>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0741B2C2-C411-AD32-34BA-BB12A7905C5D}"/>
              </a:ext>
            </a:extLst>
          </p:cNvPr>
          <p:cNvSpPr>
            <a:spLocks noGrp="1"/>
          </p:cNvSpPr>
          <p:nvPr>
            <p:ph type="sldNum" sz="quarter" idx="12"/>
          </p:nvPr>
        </p:nvSpPr>
        <p:spPr/>
        <p:txBody>
          <a:bodyPr/>
          <a:lstStyle/>
          <a:p>
            <a:fld id="{43F7A529-2F59-4F55-AD82-1D3C8055CA7D}" type="slidenum">
              <a:rPr lang="en-US" smtClean="0"/>
              <a:t>‹Nº›</a:t>
            </a:fld>
            <a:endParaRPr lang="en-US"/>
          </a:p>
        </p:txBody>
      </p:sp>
    </p:spTree>
    <p:extLst>
      <p:ext uri="{BB962C8B-B14F-4D97-AF65-F5344CB8AC3E}">
        <p14:creationId xmlns:p14="http://schemas.microsoft.com/office/powerpoint/2010/main" val="95981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2EDCDE-9F01-0AE0-3AE0-91BA48F1F42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33DD78C7-B24C-7C39-7B27-2FBE975FA6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87A22D1-C474-ECB4-B7E6-86814B0DE22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8EF22B41-8D3F-B3E3-3DCB-5C3BA2B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7C5D828-AA39-C27A-7E58-3663044010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3157C884-2DA6-DC91-011B-7E74EFB7616B}"/>
              </a:ext>
            </a:extLst>
          </p:cNvPr>
          <p:cNvSpPr>
            <a:spLocks noGrp="1"/>
          </p:cNvSpPr>
          <p:nvPr>
            <p:ph type="dt" sz="half" idx="10"/>
          </p:nvPr>
        </p:nvSpPr>
        <p:spPr/>
        <p:txBody>
          <a:bodyPr/>
          <a:lstStyle/>
          <a:p>
            <a:fld id="{13F12AFC-F29D-4B99-B207-47C9EB950541}" type="datetimeFigureOut">
              <a:rPr lang="en-US" smtClean="0"/>
              <a:t>6/12/2024</a:t>
            </a:fld>
            <a:endParaRPr lang="en-US"/>
          </a:p>
        </p:txBody>
      </p:sp>
      <p:sp>
        <p:nvSpPr>
          <p:cNvPr id="8" name="Marcador de pie de página 7">
            <a:extLst>
              <a:ext uri="{FF2B5EF4-FFF2-40B4-BE49-F238E27FC236}">
                <a16:creationId xmlns:a16="http://schemas.microsoft.com/office/drawing/2014/main" id="{4275C787-EBAE-43B2-EBB9-2E93276405A3}"/>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E9DF75DC-2FA4-ACD0-1DE5-5C7E65F54CB6}"/>
              </a:ext>
            </a:extLst>
          </p:cNvPr>
          <p:cNvSpPr>
            <a:spLocks noGrp="1"/>
          </p:cNvSpPr>
          <p:nvPr>
            <p:ph type="sldNum" sz="quarter" idx="12"/>
          </p:nvPr>
        </p:nvSpPr>
        <p:spPr/>
        <p:txBody>
          <a:bodyPr/>
          <a:lstStyle/>
          <a:p>
            <a:fld id="{43F7A529-2F59-4F55-AD82-1D3C8055CA7D}" type="slidenum">
              <a:rPr lang="en-US" smtClean="0"/>
              <a:t>‹Nº›</a:t>
            </a:fld>
            <a:endParaRPr lang="en-US"/>
          </a:p>
        </p:txBody>
      </p:sp>
    </p:spTree>
    <p:extLst>
      <p:ext uri="{BB962C8B-B14F-4D97-AF65-F5344CB8AC3E}">
        <p14:creationId xmlns:p14="http://schemas.microsoft.com/office/powerpoint/2010/main" val="942653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EC12D9-0147-56A6-4E7A-202A5E85CAFF}"/>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3C6B8D1B-B170-77A3-B30C-2F3EC1262C11}"/>
              </a:ext>
            </a:extLst>
          </p:cNvPr>
          <p:cNvSpPr>
            <a:spLocks noGrp="1"/>
          </p:cNvSpPr>
          <p:nvPr>
            <p:ph type="dt" sz="half" idx="10"/>
          </p:nvPr>
        </p:nvSpPr>
        <p:spPr/>
        <p:txBody>
          <a:bodyPr/>
          <a:lstStyle/>
          <a:p>
            <a:fld id="{13F12AFC-F29D-4B99-B207-47C9EB950541}" type="datetimeFigureOut">
              <a:rPr lang="en-US" smtClean="0"/>
              <a:t>6/12/2024</a:t>
            </a:fld>
            <a:endParaRPr lang="en-US"/>
          </a:p>
        </p:txBody>
      </p:sp>
      <p:sp>
        <p:nvSpPr>
          <p:cNvPr id="4" name="Marcador de pie de página 3">
            <a:extLst>
              <a:ext uri="{FF2B5EF4-FFF2-40B4-BE49-F238E27FC236}">
                <a16:creationId xmlns:a16="http://schemas.microsoft.com/office/drawing/2014/main" id="{0E611257-414C-778D-5DB9-DA830786B414}"/>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C6578D8B-FDFF-6510-EF3A-EF8B2E70FEBD}"/>
              </a:ext>
            </a:extLst>
          </p:cNvPr>
          <p:cNvSpPr>
            <a:spLocks noGrp="1"/>
          </p:cNvSpPr>
          <p:nvPr>
            <p:ph type="sldNum" sz="quarter" idx="12"/>
          </p:nvPr>
        </p:nvSpPr>
        <p:spPr/>
        <p:txBody>
          <a:bodyPr/>
          <a:lstStyle/>
          <a:p>
            <a:fld id="{43F7A529-2F59-4F55-AD82-1D3C8055CA7D}" type="slidenum">
              <a:rPr lang="en-US" smtClean="0"/>
              <a:t>‹Nº›</a:t>
            </a:fld>
            <a:endParaRPr lang="en-US"/>
          </a:p>
        </p:txBody>
      </p:sp>
    </p:spTree>
    <p:extLst>
      <p:ext uri="{BB962C8B-B14F-4D97-AF65-F5344CB8AC3E}">
        <p14:creationId xmlns:p14="http://schemas.microsoft.com/office/powerpoint/2010/main" val="80649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FE6ED6-3E00-E65F-BECF-F529E9DD4601}"/>
              </a:ext>
            </a:extLst>
          </p:cNvPr>
          <p:cNvSpPr>
            <a:spLocks noGrp="1"/>
          </p:cNvSpPr>
          <p:nvPr>
            <p:ph type="dt" sz="half" idx="10"/>
          </p:nvPr>
        </p:nvSpPr>
        <p:spPr/>
        <p:txBody>
          <a:bodyPr/>
          <a:lstStyle/>
          <a:p>
            <a:fld id="{13F12AFC-F29D-4B99-B207-47C9EB950541}" type="datetimeFigureOut">
              <a:rPr lang="en-US" smtClean="0"/>
              <a:t>6/12/2024</a:t>
            </a:fld>
            <a:endParaRPr lang="en-US"/>
          </a:p>
        </p:txBody>
      </p:sp>
      <p:sp>
        <p:nvSpPr>
          <p:cNvPr id="3" name="Marcador de pie de página 2">
            <a:extLst>
              <a:ext uri="{FF2B5EF4-FFF2-40B4-BE49-F238E27FC236}">
                <a16:creationId xmlns:a16="http://schemas.microsoft.com/office/drawing/2014/main" id="{493A92B5-B87F-E3BA-6357-9439BB5A186A}"/>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B5FFED81-771D-1BB0-BAD3-3E059804C744}"/>
              </a:ext>
            </a:extLst>
          </p:cNvPr>
          <p:cNvSpPr>
            <a:spLocks noGrp="1"/>
          </p:cNvSpPr>
          <p:nvPr>
            <p:ph type="sldNum" sz="quarter" idx="12"/>
          </p:nvPr>
        </p:nvSpPr>
        <p:spPr/>
        <p:txBody>
          <a:bodyPr/>
          <a:lstStyle/>
          <a:p>
            <a:fld id="{43F7A529-2F59-4F55-AD82-1D3C8055CA7D}" type="slidenum">
              <a:rPr lang="en-US" smtClean="0"/>
              <a:t>‹Nº›</a:t>
            </a:fld>
            <a:endParaRPr lang="en-US"/>
          </a:p>
        </p:txBody>
      </p:sp>
    </p:spTree>
    <p:extLst>
      <p:ext uri="{BB962C8B-B14F-4D97-AF65-F5344CB8AC3E}">
        <p14:creationId xmlns:p14="http://schemas.microsoft.com/office/powerpoint/2010/main" val="3430150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8AFFC-467F-72FB-C6D1-AC715521AB0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C4C6C4B8-A29E-3A18-67EB-5F025B624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E3B0E270-0B1A-A675-7AD6-11E3D872D7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CAF14D1-FE05-32BD-C89E-49AE9DA491DB}"/>
              </a:ext>
            </a:extLst>
          </p:cNvPr>
          <p:cNvSpPr>
            <a:spLocks noGrp="1"/>
          </p:cNvSpPr>
          <p:nvPr>
            <p:ph type="dt" sz="half" idx="10"/>
          </p:nvPr>
        </p:nvSpPr>
        <p:spPr/>
        <p:txBody>
          <a:bodyPr/>
          <a:lstStyle/>
          <a:p>
            <a:fld id="{13F12AFC-F29D-4B99-B207-47C9EB950541}" type="datetimeFigureOut">
              <a:rPr lang="en-US" smtClean="0"/>
              <a:t>6/12/2024</a:t>
            </a:fld>
            <a:endParaRPr lang="en-US"/>
          </a:p>
        </p:txBody>
      </p:sp>
      <p:sp>
        <p:nvSpPr>
          <p:cNvPr id="6" name="Marcador de pie de página 5">
            <a:extLst>
              <a:ext uri="{FF2B5EF4-FFF2-40B4-BE49-F238E27FC236}">
                <a16:creationId xmlns:a16="http://schemas.microsoft.com/office/drawing/2014/main" id="{0CB5D999-4DB4-C1FF-2C77-AF0C221822FD}"/>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C58D6E60-C384-18EB-BD37-26E18EDD7627}"/>
              </a:ext>
            </a:extLst>
          </p:cNvPr>
          <p:cNvSpPr>
            <a:spLocks noGrp="1"/>
          </p:cNvSpPr>
          <p:nvPr>
            <p:ph type="sldNum" sz="quarter" idx="12"/>
          </p:nvPr>
        </p:nvSpPr>
        <p:spPr/>
        <p:txBody>
          <a:bodyPr/>
          <a:lstStyle/>
          <a:p>
            <a:fld id="{43F7A529-2F59-4F55-AD82-1D3C8055CA7D}" type="slidenum">
              <a:rPr lang="en-US" smtClean="0"/>
              <a:t>‹Nº›</a:t>
            </a:fld>
            <a:endParaRPr lang="en-US"/>
          </a:p>
        </p:txBody>
      </p:sp>
    </p:spTree>
    <p:extLst>
      <p:ext uri="{BB962C8B-B14F-4D97-AF65-F5344CB8AC3E}">
        <p14:creationId xmlns:p14="http://schemas.microsoft.com/office/powerpoint/2010/main" val="159079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74D4F2-E7A4-3893-D4D6-898392FB5E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5FCF4483-8597-CBEF-AC34-B938C30EFD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8057119C-71A0-8A1A-694F-EFD021F10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006601-0438-3208-924C-93B76600A214}"/>
              </a:ext>
            </a:extLst>
          </p:cNvPr>
          <p:cNvSpPr>
            <a:spLocks noGrp="1"/>
          </p:cNvSpPr>
          <p:nvPr>
            <p:ph type="dt" sz="half" idx="10"/>
          </p:nvPr>
        </p:nvSpPr>
        <p:spPr/>
        <p:txBody>
          <a:bodyPr/>
          <a:lstStyle/>
          <a:p>
            <a:fld id="{13F12AFC-F29D-4B99-B207-47C9EB950541}" type="datetimeFigureOut">
              <a:rPr lang="en-US" smtClean="0"/>
              <a:t>6/12/2024</a:t>
            </a:fld>
            <a:endParaRPr lang="en-US"/>
          </a:p>
        </p:txBody>
      </p:sp>
      <p:sp>
        <p:nvSpPr>
          <p:cNvPr id="6" name="Marcador de pie de página 5">
            <a:extLst>
              <a:ext uri="{FF2B5EF4-FFF2-40B4-BE49-F238E27FC236}">
                <a16:creationId xmlns:a16="http://schemas.microsoft.com/office/drawing/2014/main" id="{A83A7312-F1A5-B780-30AA-6DD0672FEAED}"/>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ADA5FE71-E38B-105C-BD62-E9C4B3D38382}"/>
              </a:ext>
            </a:extLst>
          </p:cNvPr>
          <p:cNvSpPr>
            <a:spLocks noGrp="1"/>
          </p:cNvSpPr>
          <p:nvPr>
            <p:ph type="sldNum" sz="quarter" idx="12"/>
          </p:nvPr>
        </p:nvSpPr>
        <p:spPr/>
        <p:txBody>
          <a:bodyPr/>
          <a:lstStyle/>
          <a:p>
            <a:fld id="{43F7A529-2F59-4F55-AD82-1D3C8055CA7D}" type="slidenum">
              <a:rPr lang="en-US" smtClean="0"/>
              <a:t>‹Nº›</a:t>
            </a:fld>
            <a:endParaRPr lang="en-US"/>
          </a:p>
        </p:txBody>
      </p:sp>
    </p:spTree>
    <p:extLst>
      <p:ext uri="{BB962C8B-B14F-4D97-AF65-F5344CB8AC3E}">
        <p14:creationId xmlns:p14="http://schemas.microsoft.com/office/powerpoint/2010/main" val="397914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948B7B9-3F58-9DF3-B1B0-E32CC0987F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5C34BB78-CAEF-D5BA-56CA-AA685FF3B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0F12B5AB-1929-D00D-B9E7-BE564B5DD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12AFC-F29D-4B99-B207-47C9EB950541}" type="datetimeFigureOut">
              <a:rPr lang="en-US" smtClean="0"/>
              <a:t>6/12/2024</a:t>
            </a:fld>
            <a:endParaRPr lang="en-US"/>
          </a:p>
        </p:txBody>
      </p:sp>
      <p:sp>
        <p:nvSpPr>
          <p:cNvPr id="5" name="Marcador de pie de página 4">
            <a:extLst>
              <a:ext uri="{FF2B5EF4-FFF2-40B4-BE49-F238E27FC236}">
                <a16:creationId xmlns:a16="http://schemas.microsoft.com/office/drawing/2014/main" id="{A6962851-0C9F-5E1B-5398-25E8E63B1C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78E46E8B-872E-1FB3-0559-4D1148410F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7A529-2F59-4F55-AD82-1D3C8055CA7D}" type="slidenum">
              <a:rPr lang="en-US" smtClean="0"/>
              <a:t>‹Nº›</a:t>
            </a:fld>
            <a:endParaRPr lang="en-US"/>
          </a:p>
        </p:txBody>
      </p:sp>
    </p:spTree>
    <p:extLst>
      <p:ext uri="{BB962C8B-B14F-4D97-AF65-F5344CB8AC3E}">
        <p14:creationId xmlns:p14="http://schemas.microsoft.com/office/powerpoint/2010/main" val="2086109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a:bodyPr>
          <a:lstStyle/>
          <a:p>
            <a:pPr algn="ctr"/>
            <a:r>
              <a:rPr lang="es-ES" sz="6000" b="1" u="sng" dirty="0">
                <a:effectLst>
                  <a:outerShdw blurRad="38100" dist="38100" dir="2700000" algn="tl">
                    <a:srgbClr val="000000">
                      <a:alpha val="43137"/>
                    </a:srgbClr>
                  </a:outerShdw>
                </a:effectLst>
                <a:latin typeface="Maiandra GD" panose="020E0502030308020204" pitchFamily="34" charset="0"/>
              </a:rPr>
              <a:t>“ANDARÉ EN TU VERDAD”</a:t>
            </a:r>
            <a:br>
              <a:rPr lang="es-ES" sz="6000" b="1" u="sng" dirty="0">
                <a:effectLst>
                  <a:outerShdw blurRad="38100" dist="38100" dir="2700000" algn="tl">
                    <a:srgbClr val="000000">
                      <a:alpha val="43137"/>
                    </a:srgbClr>
                  </a:outerShdw>
                </a:effectLst>
                <a:latin typeface="Maiandra GD" panose="020E0502030308020204" pitchFamily="34" charset="0"/>
              </a:rPr>
            </a:br>
            <a:br>
              <a:rPr lang="es-ES" sz="6000" b="1" u="sng" dirty="0">
                <a:effectLst>
                  <a:outerShdw blurRad="38100" dist="38100" dir="2700000" algn="tl">
                    <a:srgbClr val="000000">
                      <a:alpha val="43137"/>
                    </a:srgbClr>
                  </a:outerShdw>
                </a:effectLst>
                <a:latin typeface="Maiandra GD" panose="020E0502030308020204" pitchFamily="34" charset="0"/>
              </a:rPr>
            </a:br>
            <a:r>
              <a:rPr lang="es-ES" sz="6000" b="1" u="sng" dirty="0">
                <a:effectLst>
                  <a:outerShdw blurRad="38100" dist="38100" dir="2700000" algn="tl">
                    <a:srgbClr val="000000">
                      <a:alpha val="43137"/>
                    </a:srgbClr>
                  </a:outerShdw>
                </a:effectLst>
                <a:latin typeface="Maiandra GD" panose="020E0502030308020204" pitchFamily="34" charset="0"/>
              </a:rPr>
              <a:t> SALMOS.86:11.</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lstStyle/>
          <a:p>
            <a:r>
              <a:rPr lang="en-U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INTRODUCCIÓN:</a:t>
            </a:r>
          </a:p>
          <a:p>
            <a:r>
              <a:rPr lang="es-ES" b="1" dirty="0">
                <a:solidFill>
                  <a:schemeClr val="bg1"/>
                </a:solidFill>
                <a:latin typeface="Maiandra GD" panose="020E0502030308020204" pitchFamily="34" charset="0"/>
              </a:rPr>
              <a:t>Enséñame, oh SEÑOR, Tu camino;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Andaré en Tu verdad;</a:t>
            </a:r>
            <a:r>
              <a:rPr lang="es-ES" b="1" dirty="0">
                <a:solidFill>
                  <a:schemeClr val="bg1"/>
                </a:solidFill>
                <a:latin typeface="Maiandra GD" panose="020E0502030308020204" pitchFamily="34" charset="0"/>
              </a:rPr>
              <a:t> Unifica mi corazón para que tema Tu nombre. </a:t>
            </a:r>
          </a:p>
          <a:p>
            <a:pPr algn="ct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¿QUÉ RESPUESTA DARÍA?</a:t>
            </a:r>
          </a:p>
          <a:p>
            <a:r>
              <a:rPr lang="es-ES" b="1" dirty="0">
                <a:solidFill>
                  <a:schemeClr val="bg1"/>
                </a:solidFill>
                <a:latin typeface="Maiandra GD" panose="020E0502030308020204" pitchFamily="34" charset="0"/>
              </a:rPr>
              <a:t>¿Qué cosas podrían hacer que un cristiano vendiera la verdad?</a:t>
            </a:r>
          </a:p>
          <a:p>
            <a:r>
              <a:rPr lang="es-ES" b="1" dirty="0">
                <a:solidFill>
                  <a:schemeClr val="bg1"/>
                </a:solidFill>
                <a:latin typeface="Maiandra GD" panose="020E0502030308020204" pitchFamily="34" charset="0"/>
              </a:rPr>
              <a:t>¿Cómo evitaremos alejarnos de la verdad, sea de manera intencionada o sin darnos cuenta?</a:t>
            </a:r>
          </a:p>
          <a:p>
            <a:r>
              <a:rPr lang="es-ES" b="1" dirty="0">
                <a:solidFill>
                  <a:schemeClr val="bg1"/>
                </a:solidFill>
                <a:latin typeface="Maiandra GD" panose="020E0502030308020204" pitchFamily="34" charset="0"/>
              </a:rPr>
              <a:t>¿De qué maneras podemos fortalecer nuestro deseo de seguir andando en la verdad?</a:t>
            </a:r>
          </a:p>
          <a:p>
            <a:r>
              <a:rPr lang="es-ES" b="1" dirty="0">
                <a:solidFill>
                  <a:schemeClr val="bg1"/>
                </a:solidFill>
                <a:latin typeface="Maiandra GD" panose="020E0502030308020204" pitchFamily="34" charset="0"/>
              </a:rPr>
              <a:t>¿Cómo debemos ver la verdad de la Biblia? </a:t>
            </a:r>
          </a:p>
          <a:p>
            <a:r>
              <a:rPr lang="es-ES" b="1" dirty="0">
                <a:solidFill>
                  <a:schemeClr val="bg1"/>
                </a:solidFill>
                <a:latin typeface="Maiandra GD" panose="020E0502030308020204" pitchFamily="34" charset="0"/>
              </a:rPr>
              <a:t>HOY día, es muy común que las personas compren cosas y después las devuelvan.</a:t>
            </a:r>
            <a:endParaRPr lang="en-US" b="1"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38933051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arn(inVertical)">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arn(inVertical)">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¿POR QUÉ Y CÓMO HAN VENDIDO ALGUNOS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r>
              <a:rPr lang="es-ES" b="1" dirty="0">
                <a:solidFill>
                  <a:schemeClr val="bg1"/>
                </a:solidFill>
                <a:latin typeface="Maiandra GD" panose="020E0502030308020204" pitchFamily="34" charset="0"/>
              </a:rPr>
              <a:t>Por desgracia, hoy día ha habido quienes han dejado la verdad. Algunos han tropezado por alguna aclaración de un pasaje de la Biblia o por algo que hizo o dijo un hermano conocido. </a:t>
            </a:r>
          </a:p>
          <a:p>
            <a:r>
              <a:rPr lang="es-ES" b="1" dirty="0">
                <a:solidFill>
                  <a:schemeClr val="bg1"/>
                </a:solidFill>
                <a:latin typeface="Maiandra GD" panose="020E0502030308020204" pitchFamily="34" charset="0"/>
              </a:rPr>
              <a:t>Otros se han ofendido porque recibieron algún consejo bíblico o tuvieron un choque de personalidad con un hermano. </a:t>
            </a:r>
          </a:p>
          <a:p>
            <a:r>
              <a:rPr lang="es-ES" b="1" dirty="0">
                <a:solidFill>
                  <a:schemeClr val="bg1"/>
                </a:solidFill>
                <a:latin typeface="Maiandra GD" panose="020E0502030308020204" pitchFamily="34" charset="0"/>
              </a:rPr>
              <a:t>Y otros quizás se han puesto de parte de apóstatas o de personas que se oponen a quienes defienden la verdad de Dios. </a:t>
            </a:r>
          </a:p>
          <a:p>
            <a:r>
              <a:rPr lang="es-ES" b="1" dirty="0">
                <a:solidFill>
                  <a:schemeClr val="bg1"/>
                </a:solidFill>
                <a:latin typeface="Maiandra GD" panose="020E0502030308020204" pitchFamily="34" charset="0"/>
              </a:rPr>
              <a:t>Porque la verdad es de Dios.</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Juan.17:17.</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»Santifícalos en la verdad; </a:t>
            </a:r>
            <a:r>
              <a:rPr lang="es-ES" b="1" u="sng" dirty="0">
                <a:solidFill>
                  <a:schemeClr val="bg1"/>
                </a:solidFill>
                <a:effectLst>
                  <a:outerShdw blurRad="38100" dist="38100" dir="2700000" algn="tl">
                    <a:srgbClr val="000000">
                      <a:alpha val="43137"/>
                    </a:srgbClr>
                  </a:outerShdw>
                </a:effectLst>
                <a:highlight>
                  <a:srgbClr val="CC00FF"/>
                </a:highlight>
                <a:latin typeface="Maiandra GD" panose="020E0502030308020204" pitchFamily="34" charset="0"/>
              </a:rPr>
              <a:t>Tu palabra es verdad.</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Sea por un motivo u otro, han decidido “alejarse” de Dios y de la iglesia. </a:t>
            </a:r>
          </a:p>
        </p:txBody>
      </p:sp>
    </p:spTree>
    <p:extLst>
      <p:ext uri="{BB962C8B-B14F-4D97-AF65-F5344CB8AC3E}">
        <p14:creationId xmlns:p14="http://schemas.microsoft.com/office/powerpoint/2010/main" val="2581372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¿POR QUÉ Y CÓMO HAN VENDIDO ALGUNOS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Hebreos.10:25.</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66FFCC"/>
                </a:highlight>
                <a:latin typeface="Maiandra GD" panose="020E0502030308020204" pitchFamily="34" charset="0"/>
              </a:rPr>
              <a:t>no dejando de congregarnos, como algunos tienen por costumbre,</a:t>
            </a:r>
            <a:r>
              <a:rPr lang="es-ES" b="1" dirty="0">
                <a:solidFill>
                  <a:schemeClr val="bg1"/>
                </a:solidFill>
                <a:latin typeface="Maiandra GD" panose="020E0502030308020204" pitchFamily="34" charset="0"/>
              </a:rPr>
              <a:t> sino exhortándonos unos a otros, y mucho más al ver que el día se acerca. </a:t>
            </a:r>
          </a:p>
          <a:p>
            <a:r>
              <a:rPr lang="es-ES" b="1" dirty="0">
                <a:solidFill>
                  <a:schemeClr val="bg1"/>
                </a:solidFill>
                <a:latin typeface="Maiandra GD" panose="020E0502030308020204" pitchFamily="34" charset="0"/>
              </a:rPr>
              <a:t>Porque han sido endurecidos por el pecado.</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Hebreos.3:12-14.</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Tengan cuidado, hermanos, no sea que en alguno de ustedes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haya un corazón malo de incredulidad, para apartarse del Dios vivo.</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V.13.</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Antes, exhórtense los unos a los otros cada día, mientras todavía se dice: «Hoy»; </a:t>
            </a:r>
            <a:r>
              <a:rPr lang="es-ES" b="1" u="sng" dirty="0">
                <a:effectLst>
                  <a:outerShdw blurRad="38100" dist="38100" dir="2700000" algn="tl">
                    <a:srgbClr val="000000">
                      <a:alpha val="43137"/>
                    </a:srgbClr>
                  </a:outerShdw>
                </a:effectLst>
                <a:highlight>
                  <a:srgbClr val="00FF99"/>
                </a:highlight>
                <a:latin typeface="Maiandra GD" panose="020E0502030308020204" pitchFamily="34" charset="0"/>
              </a:rPr>
              <a:t>no sea que alguno de ustedes sea endurecido por el engaño del pecado.</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V.14.</a:t>
            </a:r>
            <a:r>
              <a:rPr lang="es-ES" b="1" dirty="0">
                <a:solidFill>
                  <a:schemeClr val="bg1"/>
                </a:solidFill>
                <a:latin typeface="Maiandra GD" panose="020E0502030308020204" pitchFamily="34" charset="0"/>
              </a:rPr>
              <a:t> </a:t>
            </a:r>
          </a:p>
        </p:txBody>
      </p:sp>
    </p:spTree>
    <p:extLst>
      <p:ext uri="{BB962C8B-B14F-4D97-AF65-F5344CB8AC3E}">
        <p14:creationId xmlns:p14="http://schemas.microsoft.com/office/powerpoint/2010/main" val="20625207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¿POR QUÉ Y CÓMO HAN VENDIDO ALGUNOS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r>
              <a:rPr lang="es-ES" b="1" dirty="0">
                <a:solidFill>
                  <a:schemeClr val="bg1"/>
                </a:solidFill>
                <a:latin typeface="Maiandra GD" panose="020E0502030308020204" pitchFamily="34" charset="0"/>
              </a:rPr>
              <a:t>Porque somos hechos partícipes de Cristo, </a:t>
            </a:r>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si es que retenemos firme hasta el fin el principio de nuestra seguridad.</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Esto es algo que nos puede pasar a cualquiera de nosotros sino ámanos y descuidamos la verdad.</a:t>
            </a:r>
          </a:p>
          <a:p>
            <a:r>
              <a:rPr lang="es-ES" b="1" dirty="0">
                <a:solidFill>
                  <a:schemeClr val="bg1"/>
                </a:solidFill>
                <a:latin typeface="Maiandra GD" panose="020E0502030308020204" pitchFamily="34" charset="0"/>
              </a:rPr>
              <a:t>Habría sido mucho mejor que hubieran mantenido la fe y la confianza en Jesús, como lo hizo Él apóstol Pedro. </a:t>
            </a:r>
          </a:p>
          <a:p>
            <a:r>
              <a:rPr lang="es-ES" b="1" dirty="0">
                <a:solidFill>
                  <a:schemeClr val="bg1"/>
                </a:solidFill>
                <a:latin typeface="Maiandra GD" panose="020E0502030308020204" pitchFamily="34" charset="0"/>
              </a:rPr>
              <a:t>Cuando Jesús les preguntó a los apóstoles si querían irse, Pedro le contestó de inmediato: </a:t>
            </a:r>
          </a:p>
          <a:p>
            <a:r>
              <a:rPr lang="es-ES" b="1" dirty="0">
                <a:solidFill>
                  <a:schemeClr val="bg1"/>
                </a:solidFill>
                <a:latin typeface="Maiandra GD" panose="020E0502030308020204" pitchFamily="34" charset="0"/>
              </a:rPr>
              <a:t>“Señor, ¿a quién nos iremos? Tú tienes dichos de vida eterna”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Juan.6:67-69.</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Entonces Jesús dijo a los doce discípulos: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«¿Acaso también ustedes quieren irse?».</a:t>
            </a:r>
            <a:r>
              <a:rPr lang="es-ES" b="1" dirty="0">
                <a:solidFill>
                  <a:schemeClr val="bg1"/>
                </a:solidFill>
                <a:latin typeface="Maiandra GD" panose="020E0502030308020204" pitchFamily="34" charset="0"/>
              </a:rPr>
              <a:t> </a:t>
            </a:r>
          </a:p>
        </p:txBody>
      </p:sp>
    </p:spTree>
    <p:extLst>
      <p:ext uri="{BB962C8B-B14F-4D97-AF65-F5344CB8AC3E}">
        <p14:creationId xmlns:p14="http://schemas.microsoft.com/office/powerpoint/2010/main" val="26708695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¿POR QUÉ Y CÓMO HAN VENDIDO ALGUNOS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lstStyle/>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V.68.</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Simón Pedro le respondió: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«Señor, ¿a quién iremos? Tú tienes palabras de vida eterna.</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V.69.</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»Y nosotros hemos creído y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sabemos que Tú eres el Santo de Dios».</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Debemos creer ya que solo en Él hay salvación.</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Hechos.4:12.</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»En ningún otro hay salvación,</a:t>
            </a:r>
            <a:r>
              <a:rPr lang="es-ES" b="1" dirty="0">
                <a:solidFill>
                  <a:schemeClr val="bg1"/>
                </a:solidFill>
                <a:latin typeface="Maiandra GD" panose="020E0502030308020204" pitchFamily="34" charset="0"/>
              </a:rPr>
              <a:t> porque no hay otro nombre bajo el cielo dado a los hombres, en el cual podamos ser salvos». </a:t>
            </a:r>
          </a:p>
          <a:p>
            <a:r>
              <a:rPr lang="es-ES" b="1" dirty="0">
                <a:solidFill>
                  <a:schemeClr val="bg1"/>
                </a:solidFill>
                <a:latin typeface="Maiandra GD" panose="020E0502030308020204" pitchFamily="34" charset="0"/>
              </a:rPr>
              <a:t>En cambio, otros han dejado la verdad poco a poco, puede que incluso sin darse cuenta de ello. La Biblia los compara a un barco que va “a la deriva” y se aleja lentamente de la orilla. </a:t>
            </a:r>
          </a:p>
        </p:txBody>
      </p:sp>
    </p:spTree>
    <p:extLst>
      <p:ext uri="{BB962C8B-B14F-4D97-AF65-F5344CB8AC3E}">
        <p14:creationId xmlns:p14="http://schemas.microsoft.com/office/powerpoint/2010/main" val="36059809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¿POR QUÉ Y CÓMO HAN VENDIDO ALGUNOS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lstStyle/>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Hebreos.2:1.</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Por tanto, debemos prestar mucha mayor atención a lo que hemos oído,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no sea que nos desviemos.</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Han naufragado en cuanto a la fe.</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I Timoteo.1:19.</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guardando la fe y una buena conciencia, que algunos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han rechazado y naufragaron en lo que toca a la fe.</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Por lo general, no tenían la intención de dejar la verdad, pero permitieron que su relación con Dios se fuera debilitando hasta que al final la perdieron. </a:t>
            </a:r>
          </a:p>
          <a:p>
            <a:r>
              <a:rPr lang="es-ES" b="1" dirty="0">
                <a:solidFill>
                  <a:schemeClr val="bg1"/>
                </a:solidFill>
                <a:latin typeface="Maiandra GD" panose="020E0502030308020204" pitchFamily="34" charset="0"/>
              </a:rPr>
              <a:t>¿Cómo podemos evitar que nos suceda algo tan lamentable?</a:t>
            </a:r>
          </a:p>
        </p:txBody>
      </p:sp>
    </p:spTree>
    <p:extLst>
      <p:ext uri="{BB962C8B-B14F-4D97-AF65-F5344CB8AC3E}">
        <p14:creationId xmlns:p14="http://schemas.microsoft.com/office/powerpoint/2010/main" val="13324291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¿QUÉ NOS AYUDARÁ A NO VENDER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lstStyle/>
          <a:p>
            <a:r>
              <a:rPr lang="es-ES" b="1" dirty="0">
                <a:solidFill>
                  <a:schemeClr val="bg1"/>
                </a:solidFill>
                <a:latin typeface="Maiandra GD" panose="020E0502030308020204" pitchFamily="34" charset="0"/>
              </a:rPr>
              <a:t>¿Qué nos ayudará a no vender nunca la verdad?</a:t>
            </a:r>
          </a:p>
          <a:p>
            <a:r>
              <a:rPr lang="es-ES" b="1" dirty="0">
                <a:solidFill>
                  <a:schemeClr val="bg1"/>
                </a:solidFill>
                <a:latin typeface="Maiandra GD" panose="020E0502030308020204" pitchFamily="34" charset="0"/>
              </a:rPr>
              <a:t>Para andar en la verdad, tenemos que aceptar y obedecer todo lo que Dios nos enseña. Debemos darle a la verdad la prioridad en nuestra vida y guiarnos por los principios bíblicos. En cierta ocasión, Él rey David le dijo a Dios con mucha seguridad: </a:t>
            </a:r>
          </a:p>
          <a:p>
            <a:r>
              <a:rPr lang="es-ES" b="1" dirty="0">
                <a:solidFill>
                  <a:schemeClr val="bg1"/>
                </a:solidFill>
                <a:latin typeface="Maiandra GD" panose="020E0502030308020204" pitchFamily="34" charset="0"/>
              </a:rPr>
              <a:t>“Andaré en tu verdad”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Salmos.86:11.</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Enséñame, oh SEÑOR, Tu camino; Andaré en Tu verdad;</a:t>
            </a:r>
            <a:r>
              <a:rPr lang="es-ES" b="1" dirty="0">
                <a:solidFill>
                  <a:schemeClr val="bg1"/>
                </a:solidFill>
                <a:latin typeface="Maiandra GD" panose="020E0502030308020204" pitchFamily="34" charset="0"/>
              </a:rPr>
              <a:t> Unifica mi corazón para que tema Tu nombre. </a:t>
            </a:r>
          </a:p>
          <a:p>
            <a:r>
              <a:rPr lang="es-ES" b="1" dirty="0">
                <a:solidFill>
                  <a:schemeClr val="bg1"/>
                </a:solidFill>
                <a:latin typeface="Maiandra GD" panose="020E0502030308020204" pitchFamily="34" charset="0"/>
              </a:rPr>
              <a:t>Primero debemos tener el deseo intenso, y compromiso de conocer la verdad.</a:t>
            </a:r>
            <a:endParaRPr lang="en-US" b="1"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8507664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¿QUÉ NOS AYUDARÁ A NO VENDER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lstStyle/>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Juan.8:32.</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y conocerán la verdad,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y la verdad los hará libres».</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Juan.16:13.</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»Pero cuando Él, el Espíritu de verdad venga, los guiará a toda la verdad,</a:t>
            </a:r>
            <a:r>
              <a:rPr lang="es-ES" b="1" dirty="0">
                <a:solidFill>
                  <a:schemeClr val="bg1"/>
                </a:solidFill>
                <a:latin typeface="Maiandra GD" panose="020E0502030308020204" pitchFamily="34" charset="0"/>
              </a:rPr>
              <a:t> porque no hablará por Su propia cuenta, sino que hablará todo lo que oiga, y les hará saber lo que habrá de venir.  </a:t>
            </a:r>
          </a:p>
          <a:p>
            <a:r>
              <a:rPr lang="es-ES" b="1" dirty="0">
                <a:solidFill>
                  <a:schemeClr val="bg1"/>
                </a:solidFill>
                <a:latin typeface="Maiandra GD" panose="020E0502030308020204" pitchFamily="34" charset="0"/>
              </a:rPr>
              <a:t>Tenemos que ocuparnos en ella a cada momento.</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I Timoteo.4:13.</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Entretanto que llego, </a:t>
            </a:r>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ocúpate en la lectura de las Escrituras,</a:t>
            </a:r>
            <a:r>
              <a:rPr lang="es-ES" b="1" dirty="0">
                <a:solidFill>
                  <a:schemeClr val="bg1"/>
                </a:solidFill>
                <a:latin typeface="Maiandra GD" panose="020E0502030308020204" pitchFamily="34" charset="0"/>
              </a:rPr>
              <a:t> la exhortación y la enseñanza. </a:t>
            </a:r>
          </a:p>
          <a:p>
            <a:r>
              <a:rPr lang="es-ES" b="1" dirty="0">
                <a:solidFill>
                  <a:schemeClr val="bg1"/>
                </a:solidFill>
                <a:latin typeface="Maiandra GD" panose="020E0502030308020204" pitchFamily="34" charset="0"/>
              </a:rPr>
              <a:t>Nunca debemos de dejar de leer este libro.</a:t>
            </a:r>
          </a:p>
        </p:txBody>
      </p:sp>
    </p:spTree>
    <p:extLst>
      <p:ext uri="{BB962C8B-B14F-4D97-AF65-F5344CB8AC3E}">
        <p14:creationId xmlns:p14="http://schemas.microsoft.com/office/powerpoint/2010/main" val="20191001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¿QUÉ NOS AYUDARÁ A NO VENDER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Josue.1:8.</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»Este libro de la ley no se apartará de tu boca, sino que meditarás en él día y noche,</a:t>
            </a:r>
            <a:r>
              <a:rPr lang="es-ES" b="1" dirty="0">
                <a:solidFill>
                  <a:schemeClr val="bg1"/>
                </a:solidFill>
                <a:latin typeface="Maiandra GD" panose="020E0502030308020204" pitchFamily="34" charset="0"/>
              </a:rPr>
              <a:t> para que cuides de hacer todo lo que en él está escrito. Porque entonces harás prosperar tu camino y tendrás éxito. </a:t>
            </a:r>
          </a:p>
          <a:p>
            <a:r>
              <a:rPr lang="es-ES" b="1" dirty="0">
                <a:solidFill>
                  <a:schemeClr val="bg1"/>
                </a:solidFill>
                <a:latin typeface="Maiandra GD" panose="020E0502030308020204" pitchFamily="34" charset="0"/>
              </a:rPr>
              <a:t>Por eso Dios le dijo a los padres que enseñaran a sus hijos siempre la palabra de Dios.</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Deuteronomio.6:5-9.</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»Amarás al SEÑOR tu Dios con todo tu corazón,</a:t>
            </a:r>
            <a:r>
              <a:rPr lang="es-ES" b="1" dirty="0">
                <a:solidFill>
                  <a:schemeClr val="bg1"/>
                </a:solidFill>
                <a:latin typeface="Maiandra GD" panose="020E0502030308020204" pitchFamily="34" charset="0"/>
              </a:rPr>
              <a:t> con toda tu alma y con toda tu fuerza.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V.6.</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»Estas palabras que yo te mando hoy, </a:t>
            </a:r>
            <a:r>
              <a:rPr lang="es-ES" b="1" u="sng" dirty="0">
                <a:solidFill>
                  <a:schemeClr val="bg1"/>
                </a:solidFill>
                <a:effectLst>
                  <a:outerShdw blurRad="38100" dist="38100" dir="2700000" algn="tl">
                    <a:srgbClr val="000000">
                      <a:alpha val="43137"/>
                    </a:srgbClr>
                  </a:outerShdw>
                </a:effectLst>
                <a:highlight>
                  <a:srgbClr val="CC00FF"/>
                </a:highlight>
                <a:latin typeface="Maiandra GD" panose="020E0502030308020204" pitchFamily="34" charset="0"/>
              </a:rPr>
              <a:t>estarán sobre tu corazón.</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V.7.</a:t>
            </a:r>
            <a:r>
              <a:rPr lang="es-ES" b="1" dirty="0">
                <a:solidFill>
                  <a:schemeClr val="bg1"/>
                </a:solidFill>
                <a:latin typeface="Maiandra GD" panose="020E0502030308020204" pitchFamily="34" charset="0"/>
              </a:rPr>
              <a:t> </a:t>
            </a:r>
          </a:p>
        </p:txBody>
      </p:sp>
    </p:spTree>
    <p:extLst>
      <p:ext uri="{BB962C8B-B14F-4D97-AF65-F5344CB8AC3E}">
        <p14:creationId xmlns:p14="http://schemas.microsoft.com/office/powerpoint/2010/main" val="42258810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¿QUÉ NOS AYUDARÁ A NO VENDER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a:bodyPr>
          <a:lstStyle/>
          <a:p>
            <a:r>
              <a:rPr lang="es-ES" b="1" u="sng" dirty="0">
                <a:effectLst>
                  <a:outerShdw blurRad="38100" dist="38100" dir="2700000" algn="tl">
                    <a:srgbClr val="000000">
                      <a:alpha val="43137"/>
                    </a:srgbClr>
                  </a:outerShdw>
                </a:effectLst>
                <a:highlight>
                  <a:srgbClr val="66FFCC"/>
                </a:highlight>
                <a:latin typeface="Maiandra GD" panose="020E0502030308020204" pitchFamily="34" charset="0"/>
              </a:rPr>
              <a:t>»Las enseñarás diligentemente a tus hijos,</a:t>
            </a:r>
            <a:r>
              <a:rPr lang="es-ES" b="1" dirty="0">
                <a:solidFill>
                  <a:schemeClr val="bg1"/>
                </a:solidFill>
                <a:latin typeface="Maiandra GD" panose="020E0502030308020204" pitchFamily="34" charset="0"/>
              </a:rPr>
              <a:t> y hablarás de ellas cuando te sientes en tu casa y cuando andes por el camino, cuando te acuestes y cuando te levantes.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V.8.</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»Las atarás como una señal a tu mano,</a:t>
            </a:r>
            <a:r>
              <a:rPr lang="es-ES" b="1" dirty="0">
                <a:solidFill>
                  <a:schemeClr val="bg1"/>
                </a:solidFill>
                <a:latin typeface="Maiandra GD" panose="020E0502030308020204" pitchFamily="34" charset="0"/>
              </a:rPr>
              <a:t> y serán por insignias entre tus ojos.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V.9.</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»Las escribirás en los postes de tu casa y en tus puertas. </a:t>
            </a:r>
          </a:p>
          <a:p>
            <a:r>
              <a:rPr lang="es-ES" b="1" dirty="0">
                <a:solidFill>
                  <a:schemeClr val="bg1"/>
                </a:solidFill>
                <a:latin typeface="Maiandra GD" panose="020E0502030308020204" pitchFamily="34" charset="0"/>
              </a:rPr>
              <a:t>Esta ley debería de estar en todas partes para que no la olvidaran y fracasaran.</a:t>
            </a:r>
          </a:p>
          <a:p>
            <a:r>
              <a:rPr lang="es-ES" b="1" dirty="0">
                <a:solidFill>
                  <a:schemeClr val="bg1"/>
                </a:solidFill>
                <a:latin typeface="Maiandra GD" panose="020E0502030308020204" pitchFamily="34" charset="0"/>
              </a:rPr>
              <a:t>Debemos amarla más que cualquier riqueza de este mundo.</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Salmos.119:14-16.</a:t>
            </a:r>
            <a:r>
              <a:rPr lang="es-ES" b="1" dirty="0">
                <a:solidFill>
                  <a:schemeClr val="bg1"/>
                </a:solidFill>
                <a:latin typeface="Maiandra GD" panose="020E0502030308020204" pitchFamily="34" charset="0"/>
              </a:rPr>
              <a:t> </a:t>
            </a:r>
          </a:p>
        </p:txBody>
      </p:sp>
    </p:spTree>
    <p:extLst>
      <p:ext uri="{BB962C8B-B14F-4D97-AF65-F5344CB8AC3E}">
        <p14:creationId xmlns:p14="http://schemas.microsoft.com/office/powerpoint/2010/main" val="37669801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¿QUÉ NOS AYUDARÁ A NO VENDER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r>
              <a:rPr lang="es-ES" b="1" dirty="0">
                <a:solidFill>
                  <a:schemeClr val="bg1"/>
                </a:solidFill>
                <a:latin typeface="Maiandra GD" panose="020E0502030308020204" pitchFamily="34" charset="0"/>
              </a:rPr>
              <a:t>Me he gozado en el camino de Tus testimonios, </a:t>
            </a:r>
            <a:r>
              <a:rPr lang="es-ES" b="1" u="sng" dirty="0">
                <a:effectLst>
                  <a:outerShdw blurRad="38100" dist="38100" dir="2700000" algn="tl">
                    <a:srgbClr val="000000">
                      <a:alpha val="43137"/>
                    </a:srgbClr>
                  </a:outerShdw>
                </a:effectLst>
                <a:highlight>
                  <a:srgbClr val="00FF99"/>
                </a:highlight>
                <a:latin typeface="Maiandra GD" panose="020E0502030308020204" pitchFamily="34" charset="0"/>
              </a:rPr>
              <a:t>Más que en todas las riquezas.</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V.15.</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Meditaré en Tus preceptos,</a:t>
            </a:r>
            <a:r>
              <a:rPr lang="es-ES" b="1" dirty="0">
                <a:solidFill>
                  <a:schemeClr val="bg1"/>
                </a:solidFill>
                <a:latin typeface="Maiandra GD" panose="020E0502030308020204" pitchFamily="34" charset="0"/>
              </a:rPr>
              <a:t> Y consideraré Tus caminos. </a:t>
            </a:r>
          </a:p>
          <a:p>
            <a:r>
              <a:rPr lang="es-ES" b="1" dirty="0">
                <a:solidFill>
                  <a:schemeClr val="bg1"/>
                </a:solidFill>
                <a:latin typeface="Maiandra GD" panose="020E0502030308020204" pitchFamily="34" charset="0"/>
              </a:rPr>
              <a:t>Debemos meditar, pensar, que este en nuestra mente en todo tiempo, y así no nos olvidaremos de ella.</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V.16.</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Me deleitaré en Tus estatutos,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Y no olvidaré Tu palabra.</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En la ley de Dios, su palabra debe estar nuestro deleite siempre.</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Salmos.1:2.</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¡Sino que en la ley del SEÑOR está su deleite,</a:t>
            </a:r>
            <a:r>
              <a:rPr lang="es-ES" b="1" dirty="0">
                <a:solidFill>
                  <a:schemeClr val="bg1"/>
                </a:solidFill>
                <a:latin typeface="Maiandra GD" panose="020E0502030308020204" pitchFamily="34" charset="0"/>
              </a:rPr>
              <a:t> Y en Su ley medita de día y de noche! </a:t>
            </a:r>
          </a:p>
        </p:txBody>
      </p:sp>
    </p:spTree>
    <p:extLst>
      <p:ext uri="{BB962C8B-B14F-4D97-AF65-F5344CB8AC3E}">
        <p14:creationId xmlns:p14="http://schemas.microsoft.com/office/powerpoint/2010/main" val="41292825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a:bodyPr>
          <a:lstStyle/>
          <a:p>
            <a:pPr algn="ctr"/>
            <a:br>
              <a:rPr lang="es-ES" sz="6000" b="1" u="sng" dirty="0">
                <a:effectLst>
                  <a:outerShdw blurRad="38100" dist="38100" dir="2700000" algn="tl">
                    <a:srgbClr val="000000">
                      <a:alpha val="43137"/>
                    </a:srgbClr>
                  </a:outerShdw>
                </a:effectLst>
                <a:latin typeface="Maiandra GD" panose="020E0502030308020204" pitchFamily="34" charset="0"/>
              </a:rPr>
            </a:br>
            <a:r>
              <a:rPr lang="es-ES" sz="9600" b="1" u="sng" dirty="0">
                <a:effectLst>
                  <a:outerShdw blurRad="38100" dist="38100" dir="2700000" algn="tl">
                    <a:srgbClr val="000000">
                      <a:alpha val="43137"/>
                    </a:srgbClr>
                  </a:outerShdw>
                </a:effectLst>
                <a:latin typeface="Maiandra GD" panose="020E0502030308020204" pitchFamily="34" charset="0"/>
              </a:rPr>
              <a:t>INTRO</a:t>
            </a:r>
            <a:br>
              <a:rPr lang="es-ES" sz="9600" b="1" u="sng" dirty="0">
                <a:effectLst>
                  <a:outerShdw blurRad="38100" dist="38100" dir="2700000" algn="tl">
                    <a:srgbClr val="000000">
                      <a:alpha val="43137"/>
                    </a:srgbClr>
                  </a:outerShdw>
                </a:effectLst>
                <a:latin typeface="Maiandra GD" panose="020E0502030308020204" pitchFamily="34" charset="0"/>
              </a:rPr>
            </a:br>
            <a:r>
              <a:rPr lang="es-ES" sz="9600" b="1" u="sng" dirty="0">
                <a:effectLst>
                  <a:outerShdw blurRad="38100" dist="38100" dir="2700000" algn="tl">
                    <a:srgbClr val="000000">
                      <a:alpha val="43137"/>
                    </a:srgbClr>
                  </a:outerShdw>
                </a:effectLst>
                <a:latin typeface="Maiandra GD" panose="020E0502030308020204" pitchFamily="34" charset="0"/>
              </a:rPr>
              <a:t>DUCCIÓN:</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lstStyle/>
          <a:p>
            <a:r>
              <a:rPr lang="es-ES" b="1" dirty="0">
                <a:solidFill>
                  <a:schemeClr val="bg1"/>
                </a:solidFill>
                <a:latin typeface="Maiandra GD" panose="020E0502030308020204" pitchFamily="34" charset="0"/>
              </a:rPr>
              <a:t>Se calcula que en algunos países devuelven casi un 9% de lo que compran en las tiendas. En el caso de Internet, las devoluciones pueden superar el 30%. Quizás lo hacen porque no están satisfechas con el producto, le encuentran algún defecto o simplemente no les gusta. Así que deciden cambiarlo o pedir que les reembolsen el dinero.</a:t>
            </a:r>
          </a:p>
          <a:p>
            <a:r>
              <a:rPr lang="es-ES" b="1" dirty="0">
                <a:solidFill>
                  <a:schemeClr val="bg1"/>
                </a:solidFill>
                <a:latin typeface="Maiandra GD" panose="020E0502030308020204" pitchFamily="34" charset="0"/>
              </a:rPr>
              <a:t>Esto es algo que jamás queremos hacer con el “conocimiento exacto” de la Biblia. Una vez que compramos o aprendemos la verdad, no queremos venderla o renunciar a ella.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I Timoteo.2:4.</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el cual quiere que todos los hombres sean salvos y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vengan al pleno conocimiento de la verdad.</a:t>
            </a:r>
            <a:r>
              <a:rPr lang="es-ES" b="1" dirty="0">
                <a:solidFill>
                  <a:schemeClr val="bg1"/>
                </a:solidFill>
                <a:latin typeface="Maiandra GD" panose="020E0502030308020204" pitchFamily="34" charset="0"/>
              </a:rPr>
              <a:t> </a:t>
            </a:r>
          </a:p>
        </p:txBody>
      </p:sp>
    </p:spTree>
    <p:extLst>
      <p:ext uri="{BB962C8B-B14F-4D97-AF65-F5344CB8AC3E}">
        <p14:creationId xmlns:p14="http://schemas.microsoft.com/office/powerpoint/2010/main" val="23364265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¿QUÉ NOS AYUDARÁ A NO VENDER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a:bodyPr>
          <a:lstStyle/>
          <a:p>
            <a:r>
              <a:rPr lang="es-ES" b="1" dirty="0">
                <a:solidFill>
                  <a:schemeClr val="bg1"/>
                </a:solidFill>
                <a:latin typeface="Maiandra GD" panose="020E0502030308020204" pitchFamily="34" charset="0"/>
              </a:rPr>
              <a:t>Debemos estar dispuesto a cambiar el entretenimiento inapropiado por el estudio de la Biblia.</a:t>
            </a:r>
          </a:p>
          <a:p>
            <a:r>
              <a:rPr lang="es-ES" b="1" dirty="0">
                <a:solidFill>
                  <a:schemeClr val="bg1"/>
                </a:solidFill>
                <a:latin typeface="Maiandra GD" panose="020E0502030308020204" pitchFamily="34" charset="0"/>
              </a:rPr>
              <a:t>¿Qué tanto tiempo estamos dedicando a la palabra de Dios?</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I Pedro.2:2.</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deseen como niños recién nacidos, la leche pura de la palabra,</a:t>
            </a:r>
            <a:r>
              <a:rPr lang="es-ES" b="1" dirty="0">
                <a:solidFill>
                  <a:schemeClr val="bg1"/>
                </a:solidFill>
                <a:latin typeface="Maiandra GD" panose="020E0502030308020204" pitchFamily="34" charset="0"/>
              </a:rPr>
              <a:t> para que por ella crezcan para salvación, </a:t>
            </a:r>
          </a:p>
          <a:p>
            <a:r>
              <a:rPr lang="es-ES" b="1" dirty="0">
                <a:solidFill>
                  <a:schemeClr val="bg1"/>
                </a:solidFill>
                <a:latin typeface="Maiandra GD" panose="020E0502030308020204" pitchFamily="34" charset="0"/>
              </a:rPr>
              <a:t>Tiempo- Para no alejarnos de la verdad sin darnos cuenta, debemos usar bien nuestro tiempo. </a:t>
            </a:r>
          </a:p>
          <a:p>
            <a:r>
              <a:rPr lang="es-ES" b="1" dirty="0">
                <a:solidFill>
                  <a:schemeClr val="bg1"/>
                </a:solidFill>
                <a:latin typeface="Maiandra GD" panose="020E0502030308020204" pitchFamily="34" charset="0"/>
              </a:rPr>
              <a:t>Si no tenemos cuidado, podríamos empezar a dedicar demasiadas horas al entretenimiento, las redes sociales, Internet o la televisión. </a:t>
            </a:r>
          </a:p>
        </p:txBody>
      </p:sp>
    </p:spTree>
    <p:extLst>
      <p:ext uri="{BB962C8B-B14F-4D97-AF65-F5344CB8AC3E}">
        <p14:creationId xmlns:p14="http://schemas.microsoft.com/office/powerpoint/2010/main" val="37266481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¿QUÉ NOS AYUDARÁ A NO VENDER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r>
              <a:rPr lang="es-ES" b="1" dirty="0">
                <a:solidFill>
                  <a:schemeClr val="bg1"/>
                </a:solidFill>
                <a:latin typeface="Maiandra GD" panose="020E0502030308020204" pitchFamily="34" charset="0"/>
              </a:rPr>
              <a:t>Aunque estas cosas no son malas en sí, pueden robarnos el tiempo que antes usábamos para el estudio personal y otras actividades espirituales. </a:t>
            </a:r>
          </a:p>
          <a:p>
            <a:r>
              <a:rPr lang="es-ES" b="1" dirty="0">
                <a:solidFill>
                  <a:schemeClr val="bg1"/>
                </a:solidFill>
                <a:latin typeface="Maiandra GD" panose="020E0502030308020204" pitchFamily="34" charset="0"/>
              </a:rPr>
              <a:t>Debemos estar más cerca de Dios y estar en paz consigo misma porque sabemos que estamos aprovechando bien el tiempo.</a:t>
            </a:r>
          </a:p>
          <a:p>
            <a:r>
              <a:rPr lang="es-ES" b="1" dirty="0">
                <a:solidFill>
                  <a:schemeClr val="bg1"/>
                </a:solidFill>
                <a:latin typeface="Maiandra GD" panose="020E0502030308020204" pitchFamily="34" charset="0"/>
              </a:rPr>
              <a:t>Debemos tener cuidado, para no caer en la insensates que nos va a llevar a vender, abandonar la verdad de Dios.</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Efesios.5:15-18.</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Por tanto, tengan cuidado cómo andan;</a:t>
            </a:r>
            <a:r>
              <a:rPr lang="es-ES" b="1" dirty="0">
                <a:solidFill>
                  <a:schemeClr val="bg1"/>
                </a:solidFill>
                <a:latin typeface="Maiandra GD" panose="020E0502030308020204" pitchFamily="34" charset="0"/>
              </a:rPr>
              <a:t> no como insensatos sino como sabios,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V.16.</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aprovechando bien el tiempo,</a:t>
            </a:r>
            <a:r>
              <a:rPr lang="es-ES" b="1" dirty="0">
                <a:solidFill>
                  <a:schemeClr val="bg1"/>
                </a:solidFill>
                <a:latin typeface="Maiandra GD" panose="020E0502030308020204" pitchFamily="34" charset="0"/>
              </a:rPr>
              <a:t> porque los días son malos. </a:t>
            </a:r>
          </a:p>
        </p:txBody>
      </p:sp>
    </p:spTree>
    <p:extLst>
      <p:ext uri="{BB962C8B-B14F-4D97-AF65-F5344CB8AC3E}">
        <p14:creationId xmlns:p14="http://schemas.microsoft.com/office/powerpoint/2010/main" val="41317245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¿QUÉ NOS AYUDARÁ A NO VENDER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fontScale="92500" lnSpcReduction="10000"/>
          </a:bodyPr>
          <a:lstStyle/>
          <a:p>
            <a:r>
              <a:rPr lang="es-ES" b="1" dirty="0">
                <a:solidFill>
                  <a:schemeClr val="bg1"/>
                </a:solidFill>
                <a:latin typeface="Maiandra GD" panose="020E0502030308020204" pitchFamily="34" charset="0"/>
              </a:rPr>
              <a:t>Aprovechamos bien el tiempo para conocer más y más de la voluntad de Dios, y esto solo se logra cuando estudiamos más y más la palabra de Dios.</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V.17.</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Así pues, no sean necios,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sino entiendan cuál es la voluntad del Señor.</a:t>
            </a:r>
          </a:p>
          <a:p>
            <a:r>
              <a:rPr lang="es-ES" b="1" dirty="0">
                <a:solidFill>
                  <a:schemeClr val="bg1"/>
                </a:solidFill>
                <a:latin typeface="Maiandra GD" panose="020E0502030308020204" pitchFamily="34" charset="0"/>
              </a:rPr>
              <a:t>Aprovecho bien el tiempo cuando soy lleno del Espíritu Santo, y esto solo se logra atraves de estudiar la palabra de Dios.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V.18.</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Y no se embriaguen con vino, en lo cual hay disolución,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sino sean llenos del Espíritu.</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Colosenses.3:16.</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Que la palabra de Cristo habite en abundancia en ustedes,</a:t>
            </a:r>
            <a:r>
              <a:rPr lang="es-ES" b="1" dirty="0">
                <a:solidFill>
                  <a:schemeClr val="bg1"/>
                </a:solidFill>
                <a:latin typeface="Maiandra GD" panose="020E0502030308020204" pitchFamily="34" charset="0"/>
              </a:rPr>
              <a:t> con toda sabiduría enseñándose y amonestándose unos a otros con salmos, himnos y canciones espirituales, cantando a Dios con acción de gracias en sus corazones. </a:t>
            </a:r>
          </a:p>
        </p:txBody>
      </p:sp>
    </p:spTree>
    <p:extLst>
      <p:ext uri="{BB962C8B-B14F-4D97-AF65-F5344CB8AC3E}">
        <p14:creationId xmlns:p14="http://schemas.microsoft.com/office/powerpoint/2010/main" val="13565202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¿QUÉ NOS AYUDARÁ A NO VENDER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lstStyle/>
          <a:p>
            <a:r>
              <a:rPr lang="es-ES" b="1" dirty="0">
                <a:solidFill>
                  <a:schemeClr val="bg1"/>
                </a:solidFill>
                <a:latin typeface="Maiandra GD" panose="020E0502030308020204" pitchFamily="34" charset="0"/>
              </a:rPr>
              <a:t>Esto es embriagarnos del Espíritu Santo, que su palabra more en abundancia, rebalse en nuestros corazones.</a:t>
            </a:r>
          </a:p>
          <a:p>
            <a:r>
              <a:rPr lang="es-ES" b="1" dirty="0">
                <a:solidFill>
                  <a:schemeClr val="bg1"/>
                </a:solidFill>
                <a:latin typeface="Maiandra GD" panose="020E0502030308020204" pitchFamily="34" charset="0"/>
              </a:rPr>
              <a:t>Cambiando las metas materialistas por lo espiritual</a:t>
            </a:r>
          </a:p>
          <a:p>
            <a:r>
              <a:rPr lang="es-ES" b="1" dirty="0">
                <a:solidFill>
                  <a:schemeClr val="bg1"/>
                </a:solidFill>
                <a:latin typeface="Maiandra GD" panose="020E0502030308020204" pitchFamily="34" charset="0"/>
              </a:rPr>
              <a:t>¿Qué cuidado debemos tener con las cosas materiales?</a:t>
            </a:r>
          </a:p>
          <a:p>
            <a:r>
              <a:rPr lang="es-ES" b="1" dirty="0">
                <a:solidFill>
                  <a:schemeClr val="bg1"/>
                </a:solidFill>
                <a:latin typeface="Maiandra GD" panose="020E0502030308020204" pitchFamily="34" charset="0"/>
              </a:rPr>
              <a:t>Cosas materiales- Si queremos seguir andando en la verdad, debemos mantener las cosas materiales en su debido lugar, en otras palabras, en un segundo lugar. </a:t>
            </a:r>
          </a:p>
          <a:p>
            <a:r>
              <a:rPr lang="es-ES" b="1" dirty="0">
                <a:solidFill>
                  <a:schemeClr val="bg1"/>
                </a:solidFill>
                <a:latin typeface="Maiandra GD" panose="020E0502030308020204" pitchFamily="34" charset="0"/>
              </a:rPr>
              <a:t>Como lo hizo Él apóstol Pablo.</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Filipenses.3:7-8, 10.</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Pero todo lo que para mí era ganancia,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lo he estimado como pérdida por amor de Cristo.</a:t>
            </a:r>
            <a:r>
              <a:rPr lang="es-ES" b="1" dirty="0">
                <a:solidFill>
                  <a:schemeClr val="bg1"/>
                </a:solidFill>
                <a:latin typeface="Maiandra GD" panose="020E0502030308020204" pitchFamily="34" charset="0"/>
              </a:rPr>
              <a:t> </a:t>
            </a:r>
            <a:endParaRPr lang="en-US" b="1"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5103567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¿QUÉ NOS AYUDARÁ A NO VENDER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fontScale="92500" lnSpcReduction="10000"/>
          </a:bodyPr>
          <a:lstStyle/>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V.8.</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Y aún más, yo estimo como pérdida todas las cosas en vista del incomparable valor de conocer a Cristo Jesús, mi Señor.</a:t>
            </a:r>
            <a:r>
              <a:rPr lang="es-ES" b="1" dirty="0">
                <a:solidFill>
                  <a:schemeClr val="bg1"/>
                </a:solidFill>
                <a:latin typeface="Maiandra GD" panose="020E0502030308020204" pitchFamily="34" charset="0"/>
              </a:rPr>
              <a:t> Por Él lo he perdido todo, y lo considero como basura a fin de ganar a Cristo,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V.10.</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y conocerlo a Él,</a:t>
            </a:r>
            <a:r>
              <a:rPr lang="es-ES" b="1" dirty="0">
                <a:solidFill>
                  <a:schemeClr val="bg1"/>
                </a:solidFill>
                <a:latin typeface="Maiandra GD" panose="020E0502030308020204" pitchFamily="34" charset="0"/>
              </a:rPr>
              <a:t> el poder de Su resurrección y la participación en Sus padecimientos, llegando a ser como Él en Su muerte, </a:t>
            </a:r>
          </a:p>
          <a:p>
            <a:r>
              <a:rPr lang="es-ES" b="1" dirty="0">
                <a:solidFill>
                  <a:schemeClr val="bg1"/>
                </a:solidFill>
                <a:latin typeface="Maiandra GD" panose="020E0502030308020204" pitchFamily="34" charset="0"/>
              </a:rPr>
              <a:t>Cuando aprendimos de Jesús, nuestro interés por lo material pasó a un segundo lugar, por detrás de los asuntos espirituales. </a:t>
            </a:r>
          </a:p>
          <a:p>
            <a:r>
              <a:rPr lang="es-ES" b="1" dirty="0">
                <a:solidFill>
                  <a:schemeClr val="bg1"/>
                </a:solidFill>
                <a:latin typeface="Maiandra GD" panose="020E0502030308020204" pitchFamily="34" charset="0"/>
              </a:rPr>
              <a:t>Hicimos con gusto sacrificios a fin de andar en la verdad. Pero, al pasar el tiempo, tal vez veamos que otros se compran los últimos aparatos electrónicos o disfrutan de otras ventajas materiales, y quizás sintamos que nos estamos perdiendo algo. </a:t>
            </a:r>
          </a:p>
        </p:txBody>
      </p:sp>
    </p:spTree>
    <p:extLst>
      <p:ext uri="{BB962C8B-B14F-4D97-AF65-F5344CB8AC3E}">
        <p14:creationId xmlns:p14="http://schemas.microsoft.com/office/powerpoint/2010/main" val="13142149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¿QUÉ NOS AYUDARÁ A NO VENDER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lstStyle/>
          <a:p>
            <a:r>
              <a:rPr lang="es-ES" b="1" dirty="0">
                <a:solidFill>
                  <a:schemeClr val="bg1"/>
                </a:solidFill>
                <a:latin typeface="Maiandra GD" panose="020E0502030308020204" pitchFamily="34" charset="0"/>
              </a:rPr>
              <a:t>Si ya no estamos satisfechos con las cosas básicas, podemos dejar a un lado los asuntos espirituales a fin de acumular más cosas. </a:t>
            </a:r>
          </a:p>
          <a:p>
            <a:r>
              <a:rPr lang="es-ES" b="1" dirty="0">
                <a:solidFill>
                  <a:schemeClr val="bg1"/>
                </a:solidFill>
                <a:latin typeface="Maiandra GD" panose="020E0502030308020204" pitchFamily="34" charset="0"/>
              </a:rPr>
              <a:t>Esto nos recuerda el caso de Demas. Su amor por “el presente sistema de cosas” lo llevó a abandonar una vida de servicio junto al apóstol Pablo.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II Timoteo.4:10.</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pues Demas me ha abandonado, habiendo amado este mundo presente,</a:t>
            </a:r>
            <a:r>
              <a:rPr lang="es-ES" b="1" dirty="0">
                <a:solidFill>
                  <a:schemeClr val="bg1"/>
                </a:solidFill>
                <a:latin typeface="Maiandra GD" panose="020E0502030308020204" pitchFamily="34" charset="0"/>
              </a:rPr>
              <a:t> y se ha ido a Tesalónica. Crescente se fue a Galacia y Tito a Dalmacia. </a:t>
            </a:r>
          </a:p>
          <a:p>
            <a:r>
              <a:rPr lang="es-ES" b="1" dirty="0">
                <a:solidFill>
                  <a:schemeClr val="bg1"/>
                </a:solidFill>
                <a:latin typeface="Maiandra GD" panose="020E0502030308020204" pitchFamily="34" charset="0"/>
              </a:rPr>
              <a:t>La Biblia no aclara si es que Demas amó las cosas materiales más que su servicio a Dios, o si es que ya no quiso sacrificarse para servir con Pablo. </a:t>
            </a:r>
            <a:endParaRPr lang="en-US" b="1"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21870696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¿QUÉ NOS AYUDARÁ A NO VENDER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r>
              <a:rPr lang="es-ES" b="1" dirty="0">
                <a:solidFill>
                  <a:schemeClr val="bg1"/>
                </a:solidFill>
                <a:latin typeface="Maiandra GD" panose="020E0502030308020204" pitchFamily="34" charset="0"/>
              </a:rPr>
              <a:t>En cualquier caso, esto nos enseña que no debemos reavivar el amor por las cosas materiales, pues eso puede enfriar nuestro amor por la verdad.</a:t>
            </a:r>
          </a:p>
          <a:p>
            <a:r>
              <a:rPr lang="es-ES" b="1" dirty="0">
                <a:solidFill>
                  <a:schemeClr val="bg1"/>
                </a:solidFill>
                <a:latin typeface="Maiandra GD" panose="020E0502030308020204" pitchFamily="34" charset="0"/>
              </a:rPr>
              <a:t>Por eso no debemos amar este mundo.</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I Juan.2:15.</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CC00FF"/>
                </a:highlight>
                <a:latin typeface="Maiandra GD" panose="020E0502030308020204" pitchFamily="34" charset="0"/>
              </a:rPr>
              <a:t>No amen al mundo ni las cosas que están en el mundo.</a:t>
            </a:r>
            <a:r>
              <a:rPr lang="es-ES" b="1" dirty="0">
                <a:solidFill>
                  <a:schemeClr val="bg1"/>
                </a:solidFill>
                <a:latin typeface="Maiandra GD" panose="020E0502030308020204" pitchFamily="34" charset="0"/>
              </a:rPr>
              <a:t> Si alguien ama al mundo, el amor del Padre no está en él. </a:t>
            </a:r>
          </a:p>
          <a:p>
            <a:r>
              <a:rPr lang="es-ES" b="1" dirty="0">
                <a:solidFill>
                  <a:schemeClr val="bg1"/>
                </a:solidFill>
                <a:latin typeface="Maiandra GD" panose="020E0502030308020204" pitchFamily="34" charset="0"/>
              </a:rPr>
              <a:t>Ya que el engaño de las riquezas ahoga la palabra.</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Mateo.13:22.</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»Y aquel en quien se sembró la semilla entre espinos, este es el que oye la palabra, </a:t>
            </a:r>
            <a:r>
              <a:rPr lang="es-ES" b="1" u="sng" dirty="0">
                <a:effectLst>
                  <a:outerShdw blurRad="38100" dist="38100" dir="2700000" algn="tl">
                    <a:srgbClr val="000000">
                      <a:alpha val="43137"/>
                    </a:srgbClr>
                  </a:outerShdw>
                </a:effectLst>
                <a:highlight>
                  <a:srgbClr val="66FFCC"/>
                </a:highlight>
                <a:latin typeface="Maiandra GD" panose="020E0502030308020204" pitchFamily="34" charset="0"/>
              </a:rPr>
              <a:t>pero las preocupaciones del mundo y el engaño de las riquezas ahogan la palabra,</a:t>
            </a:r>
            <a:r>
              <a:rPr lang="es-ES" b="1" dirty="0">
                <a:solidFill>
                  <a:schemeClr val="bg1"/>
                </a:solidFill>
                <a:latin typeface="Maiandra GD" panose="020E0502030308020204" pitchFamily="34" charset="0"/>
              </a:rPr>
              <a:t> y se queda sin fruto. </a:t>
            </a:r>
          </a:p>
        </p:txBody>
      </p:sp>
    </p:spTree>
    <p:extLst>
      <p:ext uri="{BB962C8B-B14F-4D97-AF65-F5344CB8AC3E}">
        <p14:creationId xmlns:p14="http://schemas.microsoft.com/office/powerpoint/2010/main" val="18572434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¿QUÉ NOS AYUDARÁ A NO VENDER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r>
              <a:rPr lang="es-ES" b="1" dirty="0">
                <a:solidFill>
                  <a:schemeClr val="bg1"/>
                </a:solidFill>
                <a:latin typeface="Maiandra GD" panose="020E0502030308020204" pitchFamily="34" charset="0"/>
              </a:rPr>
              <a:t>Y el amor a ellas nos desviaran de la palabra de Dios.</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I Timoteo.6:9-10.</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Pero los que quieren enriquecerse caen en tentación y lazo</a:t>
            </a:r>
            <a:r>
              <a:rPr lang="es-ES" b="1" dirty="0">
                <a:solidFill>
                  <a:schemeClr val="bg1"/>
                </a:solidFill>
                <a:latin typeface="Maiandra GD" panose="020E0502030308020204" pitchFamily="34" charset="0"/>
              </a:rPr>
              <a:t> y en muchos deseos necios y dañosos que hunden a los hombres en la ruina y en la perdición.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V.10.</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Porque la raíz de todos los males es el amor al dinero, por el cual, codiciándolo algunos, </a:t>
            </a:r>
            <a:r>
              <a:rPr lang="es-ES" b="1" u="sng" dirty="0">
                <a:effectLst>
                  <a:outerShdw blurRad="38100" dist="38100" dir="2700000" algn="tl">
                    <a:srgbClr val="000000">
                      <a:alpha val="43137"/>
                    </a:srgbClr>
                  </a:outerShdw>
                </a:effectLst>
                <a:highlight>
                  <a:srgbClr val="00FF99"/>
                </a:highlight>
                <a:latin typeface="Maiandra GD" panose="020E0502030308020204" pitchFamily="34" charset="0"/>
              </a:rPr>
              <a:t>se extraviaron de la fe y se torturaron con muchos dolores.</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Para continuar andando en la verdad, ¿A qué presión no debemos ceder?</a:t>
            </a:r>
          </a:p>
          <a:p>
            <a:r>
              <a:rPr lang="es-ES" b="1" dirty="0">
                <a:solidFill>
                  <a:schemeClr val="bg1"/>
                </a:solidFill>
                <a:latin typeface="Maiandra GD" panose="020E0502030308020204" pitchFamily="34" charset="0"/>
              </a:rPr>
              <a:t>Nuestra relación con amigos y familiares. Para continuar andando en la verdad, no debemos ceder a la presión de los demás. </a:t>
            </a:r>
          </a:p>
        </p:txBody>
      </p:sp>
    </p:spTree>
    <p:extLst>
      <p:ext uri="{BB962C8B-B14F-4D97-AF65-F5344CB8AC3E}">
        <p14:creationId xmlns:p14="http://schemas.microsoft.com/office/powerpoint/2010/main" val="26839859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¿QUÉ NOS AYUDARÁ A NO VENDER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r>
              <a:rPr lang="es-ES" b="1" dirty="0">
                <a:solidFill>
                  <a:schemeClr val="bg1"/>
                </a:solidFill>
                <a:latin typeface="Maiandra GD" panose="020E0502030308020204" pitchFamily="34" charset="0"/>
              </a:rPr>
              <a:t>Cuando conocimos la verdad, nuestra relación con amigos y familiares cambió.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Lucas.14:25-27.</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Grandes multitudes acompañaban a Jesús;</a:t>
            </a:r>
            <a:r>
              <a:rPr lang="es-ES" b="1" dirty="0">
                <a:solidFill>
                  <a:schemeClr val="bg1"/>
                </a:solidFill>
                <a:latin typeface="Maiandra GD" panose="020E0502030308020204" pitchFamily="34" charset="0"/>
              </a:rPr>
              <a:t> y Él, volviéndose, les dijo: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V.26.</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«Si alguien viene a Mí, y no aborrece a su padre y madre, a su mujer e hijos,</a:t>
            </a:r>
            <a:r>
              <a:rPr lang="es-ES" b="1" dirty="0">
                <a:solidFill>
                  <a:schemeClr val="bg1"/>
                </a:solidFill>
                <a:latin typeface="Maiandra GD" panose="020E0502030308020204" pitchFamily="34" charset="0"/>
              </a:rPr>
              <a:t> a sus hermanos y hermanas, y aun hasta su propia vida, no puede ser Mi discípulo.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V.27.</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»El que no carga su cruz y me sigue,</a:t>
            </a:r>
            <a:r>
              <a:rPr lang="es-ES" b="1" dirty="0">
                <a:solidFill>
                  <a:schemeClr val="bg1"/>
                </a:solidFill>
                <a:latin typeface="Maiandra GD" panose="020E0502030308020204" pitchFamily="34" charset="0"/>
              </a:rPr>
              <a:t> no puede ser Mi discípulo. </a:t>
            </a:r>
          </a:p>
          <a:p>
            <a:r>
              <a:rPr lang="es-ES" b="1" dirty="0">
                <a:solidFill>
                  <a:schemeClr val="bg1"/>
                </a:solidFill>
                <a:latin typeface="Maiandra GD" panose="020E0502030308020204" pitchFamily="34" charset="0"/>
              </a:rPr>
              <a:t>Es cierto que nos esforzamos por mantener una buena relación con nuestros parientes y tratarlos bien. </a:t>
            </a:r>
          </a:p>
        </p:txBody>
      </p:sp>
    </p:spTree>
    <p:extLst>
      <p:ext uri="{BB962C8B-B14F-4D97-AF65-F5344CB8AC3E}">
        <p14:creationId xmlns:p14="http://schemas.microsoft.com/office/powerpoint/2010/main" val="28513206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¿QUÉ NOS AYUDARÁ A NO VENDER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r>
              <a:rPr lang="es-ES" b="1" dirty="0">
                <a:solidFill>
                  <a:schemeClr val="bg1"/>
                </a:solidFill>
                <a:latin typeface="Maiandra GD" panose="020E0502030308020204" pitchFamily="34" charset="0"/>
              </a:rPr>
              <a:t>Pero debemos tener cuidado para no desobedecer a Dios con tal de agradarlos a ellos. En vista de la clara advertencia.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I Corintios.15:33.</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No se dejen engañar: </a:t>
            </a:r>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«Las malas compañías corrompen las buenas costumbres».</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¿Qué nos ayudará a evitar los malos pensamientos y acciones?</a:t>
            </a:r>
          </a:p>
          <a:p>
            <a:r>
              <a:rPr lang="es-ES" b="1" dirty="0">
                <a:solidFill>
                  <a:schemeClr val="bg1"/>
                </a:solidFill>
                <a:latin typeface="Maiandra GD" panose="020E0502030308020204" pitchFamily="34" charset="0"/>
              </a:rPr>
              <a:t>No escuchar los consejos del impío.</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Salmos.1:1.</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¡Cuán bienaventurado es el hombre que no anda en el consejo de los impíos,</a:t>
            </a:r>
            <a:r>
              <a:rPr lang="es-ES" b="1" dirty="0">
                <a:solidFill>
                  <a:schemeClr val="bg1"/>
                </a:solidFill>
                <a:latin typeface="Maiandra GD" panose="020E0502030308020204" pitchFamily="34" charset="0"/>
              </a:rPr>
              <a:t> Ni se detiene en el camino de los pecadores, Ni se sienta en la silla de los escarnecedores, </a:t>
            </a:r>
          </a:p>
          <a:p>
            <a:r>
              <a:rPr lang="es-ES" b="1" dirty="0">
                <a:solidFill>
                  <a:schemeClr val="bg1"/>
                </a:solidFill>
                <a:latin typeface="Maiandra GD" panose="020E0502030308020204" pitchFamily="34" charset="0"/>
              </a:rPr>
              <a:t>El deleitarnos en la ley de Dios nos ayuda a evitar juntarnos con personas malas impías.</a:t>
            </a:r>
          </a:p>
        </p:txBody>
      </p:sp>
    </p:spTree>
    <p:extLst>
      <p:ext uri="{BB962C8B-B14F-4D97-AF65-F5344CB8AC3E}">
        <p14:creationId xmlns:p14="http://schemas.microsoft.com/office/powerpoint/2010/main" val="40211328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a:bodyPr>
          <a:lstStyle/>
          <a:p>
            <a:pPr algn="ctr"/>
            <a:br>
              <a:rPr lang="es-ES" sz="6000" b="1" u="sng" dirty="0">
                <a:effectLst>
                  <a:outerShdw blurRad="38100" dist="38100" dir="2700000" algn="tl">
                    <a:srgbClr val="000000">
                      <a:alpha val="43137"/>
                    </a:srgbClr>
                  </a:outerShdw>
                </a:effectLst>
                <a:latin typeface="Maiandra GD" panose="020E0502030308020204" pitchFamily="34" charset="0"/>
              </a:rPr>
            </a:br>
            <a:r>
              <a:rPr lang="es-ES" sz="9600" b="1" u="sng" dirty="0">
                <a:effectLst>
                  <a:outerShdw blurRad="38100" dist="38100" dir="2700000" algn="tl">
                    <a:srgbClr val="000000">
                      <a:alpha val="43137"/>
                    </a:srgbClr>
                  </a:outerShdw>
                </a:effectLst>
                <a:latin typeface="Maiandra GD" panose="020E0502030308020204" pitchFamily="34" charset="0"/>
              </a:rPr>
              <a:t>INTRO</a:t>
            </a:r>
            <a:br>
              <a:rPr lang="es-ES" sz="9600" b="1" u="sng" dirty="0">
                <a:effectLst>
                  <a:outerShdw blurRad="38100" dist="38100" dir="2700000" algn="tl">
                    <a:srgbClr val="000000">
                      <a:alpha val="43137"/>
                    </a:srgbClr>
                  </a:outerShdw>
                </a:effectLst>
                <a:latin typeface="Maiandra GD" panose="020E0502030308020204" pitchFamily="34" charset="0"/>
              </a:rPr>
            </a:br>
            <a:r>
              <a:rPr lang="es-ES" sz="9600" b="1" u="sng" dirty="0">
                <a:effectLst>
                  <a:outerShdw blurRad="38100" dist="38100" dir="2700000" algn="tl">
                    <a:srgbClr val="000000">
                      <a:alpha val="43137"/>
                    </a:srgbClr>
                  </a:outerShdw>
                </a:effectLst>
                <a:latin typeface="Maiandra GD" panose="020E0502030308020204" pitchFamily="34" charset="0"/>
              </a:rPr>
              <a:t>DUCCIÓN:</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lstStyle/>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Proverbios.23:23.</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Compra la verdad y no la vendas,</a:t>
            </a:r>
            <a:r>
              <a:rPr lang="es-ES" b="1" dirty="0">
                <a:solidFill>
                  <a:schemeClr val="bg1"/>
                </a:solidFill>
                <a:latin typeface="Maiandra GD" panose="020E0502030308020204" pitchFamily="34" charset="0"/>
              </a:rPr>
              <a:t> Adquiere sabiduría, instrucción e inteligencia. </a:t>
            </a:r>
          </a:p>
          <a:p>
            <a:r>
              <a:rPr lang="es-ES" b="1" dirty="0">
                <a:solidFill>
                  <a:schemeClr val="bg1"/>
                </a:solidFill>
                <a:latin typeface="Maiandra GD" panose="020E0502030308020204" pitchFamily="34" charset="0"/>
              </a:rPr>
              <a:t>Para adquirir la verdad, tuvimos que invertir mucho tiempo. </a:t>
            </a:r>
          </a:p>
          <a:p>
            <a:r>
              <a:rPr lang="es-ES" b="1" dirty="0">
                <a:solidFill>
                  <a:schemeClr val="bg1"/>
                </a:solidFill>
                <a:latin typeface="Maiandra GD" panose="020E0502030308020204" pitchFamily="34" charset="0"/>
              </a:rPr>
              <a:t>Algunos tal vez tuvieron que renunciar a una carrera que les daba mucho dinero o hacer frente a cambios en la relación con familiares o amigos. </a:t>
            </a:r>
          </a:p>
          <a:p>
            <a:r>
              <a:rPr lang="es-ES" b="1" dirty="0">
                <a:solidFill>
                  <a:schemeClr val="bg1"/>
                </a:solidFill>
                <a:latin typeface="Maiandra GD" panose="020E0502030308020204" pitchFamily="34" charset="0"/>
              </a:rPr>
              <a:t>Otros tuvieron que cambiar su forma de pensar o actuar, y tal vez abandonar costumbres y tradiciones antibíblicas. </a:t>
            </a:r>
          </a:p>
          <a:p>
            <a:r>
              <a:rPr lang="es-ES" b="1" dirty="0">
                <a:solidFill>
                  <a:schemeClr val="bg1"/>
                </a:solidFill>
                <a:latin typeface="Maiandra GD" panose="020E0502030308020204" pitchFamily="34" charset="0"/>
              </a:rPr>
              <a:t>Sea cual sea nuestro caso, el precio que pagamos es muy pequeño en comparación con las bendiciones que recibimos.</a:t>
            </a:r>
          </a:p>
        </p:txBody>
      </p:sp>
    </p:spTree>
    <p:extLst>
      <p:ext uri="{BB962C8B-B14F-4D97-AF65-F5344CB8AC3E}">
        <p14:creationId xmlns:p14="http://schemas.microsoft.com/office/powerpoint/2010/main" val="10671205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¿QUÉ NOS AYUDARÁ A NO VENDER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Salmos.1:2.</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¡Sino que en la ley del SEÑOR está su deleite,</a:t>
            </a:r>
            <a:r>
              <a:rPr lang="es-ES" b="1" dirty="0">
                <a:solidFill>
                  <a:schemeClr val="bg1"/>
                </a:solidFill>
                <a:latin typeface="Maiandra GD" panose="020E0502030308020204" pitchFamily="34" charset="0"/>
              </a:rPr>
              <a:t> Y en Su ley medita de día y de noche! </a:t>
            </a:r>
          </a:p>
          <a:p>
            <a:r>
              <a:rPr lang="es-ES" b="1" dirty="0">
                <a:solidFill>
                  <a:schemeClr val="bg1"/>
                </a:solidFill>
                <a:latin typeface="Maiandra GD" panose="020E0502030308020204" pitchFamily="34" charset="0"/>
              </a:rPr>
              <a:t>Y de esa manera caminar con cristianos, santos que nos ayudaran a tener buenos pensamientos y actitudes correcta delante de Dios.</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II Timoteo.2:22-23.</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Huye, pues, de las pasiones juveniles </a:t>
            </a:r>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y sigue la justicia,</a:t>
            </a:r>
            <a:r>
              <a:rPr lang="es-ES" b="1" dirty="0">
                <a:solidFill>
                  <a:schemeClr val="bg1"/>
                </a:solidFill>
                <a:latin typeface="Maiandra GD" panose="020E0502030308020204" pitchFamily="34" charset="0"/>
              </a:rPr>
              <a:t> la fe, el amor y la paz, con los que invocan al Señor con un corazón puro.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V.23.</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Pero rechaza los razonamientos necios e ignorantes,</a:t>
            </a:r>
            <a:r>
              <a:rPr lang="es-ES" b="1" dirty="0">
                <a:solidFill>
                  <a:schemeClr val="bg1"/>
                </a:solidFill>
                <a:latin typeface="Maiandra GD" panose="020E0502030308020204" pitchFamily="34" charset="0"/>
              </a:rPr>
              <a:t> sabiendo que producen rencillas.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Isaias.35:8.</a:t>
            </a:r>
            <a:r>
              <a:rPr lang="es-ES" b="1" dirty="0">
                <a:solidFill>
                  <a:schemeClr val="bg1"/>
                </a:solidFill>
                <a:latin typeface="Maiandra GD" panose="020E0502030308020204" pitchFamily="34" charset="0"/>
              </a:rPr>
              <a:t> </a:t>
            </a:r>
          </a:p>
        </p:txBody>
      </p:sp>
    </p:spTree>
    <p:extLst>
      <p:ext uri="{BB962C8B-B14F-4D97-AF65-F5344CB8AC3E}">
        <p14:creationId xmlns:p14="http://schemas.microsoft.com/office/powerpoint/2010/main" val="16620794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¿QUÉ NOS AYUDARÁ A NO VENDER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lstStyle/>
          <a:p>
            <a:r>
              <a:rPr lang="es-ES" b="1" dirty="0">
                <a:solidFill>
                  <a:schemeClr val="bg1"/>
                </a:solidFill>
                <a:latin typeface="Maiandra GD" panose="020E0502030308020204" pitchFamily="34" charset="0"/>
              </a:rPr>
              <a:t>Allí habrá una calzada, un camino,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Y será llamado Camino de Santidad.</a:t>
            </a:r>
            <a:r>
              <a:rPr lang="es-ES" b="1" dirty="0">
                <a:solidFill>
                  <a:schemeClr val="bg1"/>
                </a:solidFill>
                <a:latin typeface="Maiandra GD" panose="020E0502030308020204" pitchFamily="34" charset="0"/>
              </a:rPr>
              <a:t> El inmundo no viajará por él, Sino que será para el que ande en ese camino. Los necios no vagarán por él.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I Pedro.1:14-16.</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Como hijos obedientes,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no se conformen a los deseos que antes tenían en su ignorancia,</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V.15.</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sino que, así como Aquel que los llamó es Santo, </a:t>
            </a:r>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así también sean ustedes santos en toda su manera de vivir.</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V.16.</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Porque escrito está: </a:t>
            </a:r>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«SEAN SANTOS, PORQUE YO SOY SANTO».</a:t>
            </a:r>
            <a:r>
              <a:rPr lang="es-ES" b="1" dirty="0">
                <a:solidFill>
                  <a:schemeClr val="bg1"/>
                </a:solidFill>
                <a:latin typeface="Maiandra GD" panose="020E0502030308020204" pitchFamily="34" charset="0"/>
              </a:rPr>
              <a:t> </a:t>
            </a:r>
          </a:p>
        </p:txBody>
      </p:sp>
    </p:spTree>
    <p:extLst>
      <p:ext uri="{BB962C8B-B14F-4D97-AF65-F5344CB8AC3E}">
        <p14:creationId xmlns:p14="http://schemas.microsoft.com/office/powerpoint/2010/main" val="21847342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¿QUÉ NOS AYUDARÁ A NO VENDER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r>
              <a:rPr lang="es-ES" b="1" dirty="0">
                <a:solidFill>
                  <a:schemeClr val="bg1"/>
                </a:solidFill>
                <a:latin typeface="Maiandra GD" panose="020E0502030308020204" pitchFamily="34" charset="0"/>
              </a:rPr>
              <a:t>Cuando aprendimos las normas justas de la Biblia, todos tuvimos que hacer cambios. </a:t>
            </a:r>
          </a:p>
          <a:p>
            <a:r>
              <a:rPr lang="es-ES" b="1" dirty="0">
                <a:solidFill>
                  <a:schemeClr val="bg1"/>
                </a:solidFill>
                <a:latin typeface="Maiandra GD" panose="020E0502030308020204" pitchFamily="34" charset="0"/>
              </a:rPr>
              <a:t>Algunos tuvieron que darle un giro radical a su vida. En cualquier caso, nunca debemos cambiar nuestra limpieza por la suciedad moral de este mundo. </a:t>
            </a:r>
          </a:p>
          <a:p>
            <a:r>
              <a:rPr lang="es-ES" b="1" dirty="0">
                <a:solidFill>
                  <a:schemeClr val="bg1"/>
                </a:solidFill>
                <a:latin typeface="Maiandra GD" panose="020E0502030308020204" pitchFamily="34" charset="0"/>
              </a:rPr>
              <a:t>¿Qué nos ayudará? Reflexionar en el precio tan alto que Dios pagó para que seamos santos: la sangre preciosa de su Hijo, Jesucristo.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I Pedro.1:18-19.</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Ustedes saben que no fueron redimidos de su vana manera de vivir</a:t>
            </a:r>
            <a:r>
              <a:rPr lang="es-ES" b="1" dirty="0">
                <a:solidFill>
                  <a:schemeClr val="bg1"/>
                </a:solidFill>
                <a:latin typeface="Maiandra GD" panose="020E0502030308020204" pitchFamily="34" charset="0"/>
              </a:rPr>
              <a:t> heredada de sus padres con cosas perecederas como oro o plata,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V.19.</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CC00FF"/>
                </a:highlight>
                <a:latin typeface="Maiandra GD" panose="020E0502030308020204" pitchFamily="34" charset="0"/>
              </a:rPr>
              <a:t>sino con sangre preciosa,</a:t>
            </a:r>
            <a:r>
              <a:rPr lang="es-ES" b="1" dirty="0">
                <a:solidFill>
                  <a:schemeClr val="bg1"/>
                </a:solidFill>
                <a:latin typeface="Maiandra GD" panose="020E0502030308020204" pitchFamily="34" charset="0"/>
              </a:rPr>
              <a:t> como de un cordero sin tacha y sin mancha: la sangre de Cristo. </a:t>
            </a:r>
            <a:endParaRPr lang="en-US" b="1"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23945356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a:bodyPr>
          <a:lstStyle/>
          <a:p>
            <a:pPr algn="ctr"/>
            <a:r>
              <a:rPr lang="es-ES" sz="6600" b="1" u="sng" dirty="0">
                <a:effectLst>
                  <a:outerShdw blurRad="38100" dist="38100" dir="2700000" algn="tl">
                    <a:srgbClr val="000000">
                      <a:alpha val="43137"/>
                    </a:srgbClr>
                  </a:outerShdw>
                </a:effectLst>
                <a:latin typeface="Maiandra GD" panose="020E0502030308020204" pitchFamily="34" charset="0"/>
              </a:rPr>
              <a:t>¿QUÉ NOS AYUDARÁ A NO VENDER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lstStyle/>
          <a:p>
            <a:r>
              <a:rPr lang="es-ES" b="1" dirty="0">
                <a:solidFill>
                  <a:schemeClr val="bg1"/>
                </a:solidFill>
                <a:latin typeface="Maiandra GD" panose="020E0502030308020204" pitchFamily="34" charset="0"/>
              </a:rPr>
              <a:t>Si en nuestra mente y corazón tenemos bien grabado el valor del sacrificio de Jesús, seguiremos limpios ante Dios.</a:t>
            </a:r>
          </a:p>
          <a:p>
            <a:r>
              <a:rPr lang="es-ES" b="1" dirty="0">
                <a:solidFill>
                  <a:schemeClr val="bg1"/>
                </a:solidFill>
                <a:latin typeface="Maiandra GD" panose="020E0502030308020204" pitchFamily="34" charset="0"/>
              </a:rPr>
              <a:t>Esperamos andar en la verdad por toda la eternidad. </a:t>
            </a:r>
          </a:p>
          <a:p>
            <a:r>
              <a:rPr lang="es-ES" b="1" dirty="0">
                <a:solidFill>
                  <a:schemeClr val="bg1"/>
                </a:solidFill>
                <a:latin typeface="Maiandra GD" panose="020E0502030308020204" pitchFamily="34" charset="0"/>
              </a:rPr>
              <a:t>¿Cómo podemos fortalecer aún más nuestro deseo de continuar andando en ella? </a:t>
            </a:r>
          </a:p>
          <a:p>
            <a:r>
              <a:rPr lang="es-ES" b="1" dirty="0">
                <a:solidFill>
                  <a:schemeClr val="bg1"/>
                </a:solidFill>
                <a:latin typeface="Maiandra GD" panose="020E0502030308020204" pitchFamily="34" charset="0"/>
              </a:rPr>
              <a:t>Veamos tres maneras, que nos ayudaran a fortalecer nuestro deseo anhelo de andar, caminar, vivir en la verdad de Dios.</a:t>
            </a:r>
          </a:p>
          <a:p>
            <a:r>
              <a:rPr lang="es-ES" b="1" dirty="0">
                <a:solidFill>
                  <a:schemeClr val="bg1"/>
                </a:solidFill>
                <a:latin typeface="Maiandra GD" panose="020E0502030308020204" pitchFamily="34" charset="0"/>
              </a:rPr>
              <a:t>Tenemos que poner diligente, para poder permanecer en la verdad de Dios sin movernos ni a derecha ni a izquierda para agradar a Dios y cumplir fielmente con su voluntad, practicando solo la verdad de Dios.</a:t>
            </a:r>
          </a:p>
          <a:p>
            <a:endParaRPr lang="en-US" b="1"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28619457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br>
              <a:rPr lang="es-ES" sz="6700" b="1" u="sng" dirty="0">
                <a:effectLst>
                  <a:outerShdw blurRad="38100" dist="38100" dir="2700000" algn="tl">
                    <a:srgbClr val="000000">
                      <a:alpha val="43137"/>
                    </a:srgbClr>
                  </a:outerShdw>
                </a:effectLst>
                <a:latin typeface="Maiandra GD" panose="020E0502030308020204" pitchFamily="34" charset="0"/>
              </a:rPr>
            </a:br>
            <a:r>
              <a:rPr lang="es-ES" sz="6700" b="1" u="sng" dirty="0">
                <a:effectLst>
                  <a:outerShdw blurRad="38100" dist="38100" dir="2700000" algn="tl">
                    <a:srgbClr val="000000">
                      <a:alpha val="43137"/>
                    </a:srgbClr>
                  </a:outerShdw>
                </a:effectLst>
                <a:latin typeface="Maiandra GD" panose="020E0502030308020204" pitchFamily="34" charset="0"/>
              </a:rPr>
              <a:t>¿QUÉ FORTALECERÁ NUESTRO DESEO DE ANDAR EN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r>
              <a:rPr lang="es-ES" b="1" dirty="0">
                <a:solidFill>
                  <a:schemeClr val="bg1"/>
                </a:solidFill>
                <a:latin typeface="Maiandra GD" panose="020E0502030308020204" pitchFamily="34" charset="0"/>
              </a:rPr>
              <a:t>¿Por qué seguir comprando la verdad fortalecerá nuestro deseo de no venderla nunca?  </a:t>
            </a:r>
          </a:p>
          <a:p>
            <a:r>
              <a:rPr lang="es-ES" b="1" dirty="0">
                <a:solidFill>
                  <a:schemeClr val="bg1"/>
                </a:solidFill>
                <a:latin typeface="Maiandra GD" panose="020E0502030308020204" pitchFamily="34" charset="0"/>
              </a:rPr>
              <a:t>¿Por qué son tan importantes la sabiduría, el entendimiento y la disciplina?</a:t>
            </a:r>
          </a:p>
          <a:p>
            <a:r>
              <a:rPr lang="es-ES" b="1" dirty="0">
                <a:solidFill>
                  <a:schemeClr val="bg1"/>
                </a:solidFill>
                <a:latin typeface="Maiandra GD" panose="020E0502030308020204" pitchFamily="34" charset="0"/>
              </a:rPr>
              <a:t>Primero- Sigamos apartando tiempo con mucha regularidad para estudiar las valiosas verdades de la Palabra de Dios y meditemos en ellas. </a:t>
            </a:r>
          </a:p>
          <a:p>
            <a:r>
              <a:rPr lang="es-ES" b="1" dirty="0">
                <a:solidFill>
                  <a:schemeClr val="bg1"/>
                </a:solidFill>
                <a:latin typeface="Maiandra GD" panose="020E0502030308020204" pitchFamily="34" charset="0"/>
              </a:rPr>
              <a:t>Mientras más estudiemos, más amaremos la verdad y fortaleceremos nuestro deseo de no venderla nunca. </a:t>
            </a:r>
          </a:p>
          <a:p>
            <a:r>
              <a:rPr lang="es-ES" b="1" dirty="0">
                <a:solidFill>
                  <a:schemeClr val="bg1"/>
                </a:solidFill>
                <a:latin typeface="Maiandra GD" panose="020E0502030308020204" pitchFamily="34" charset="0"/>
              </a:rPr>
              <a:t>Pero no basta con tener conocimiento, también hay que actuar, practicarla.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Proverbios.23:23.</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66FFCC"/>
                </a:highlight>
                <a:latin typeface="Maiandra GD" panose="020E0502030308020204" pitchFamily="34" charset="0"/>
              </a:rPr>
              <a:t>Compra la verdad y no la vendas,</a:t>
            </a:r>
            <a:r>
              <a:rPr lang="es-ES" b="1" dirty="0">
                <a:solidFill>
                  <a:schemeClr val="bg1"/>
                </a:solidFill>
                <a:latin typeface="Maiandra GD" panose="020E0502030308020204" pitchFamily="34" charset="0"/>
              </a:rPr>
              <a:t> Adquiere sabiduría, instrucción e inteligencia. </a:t>
            </a:r>
          </a:p>
        </p:txBody>
      </p:sp>
    </p:spTree>
    <p:extLst>
      <p:ext uri="{BB962C8B-B14F-4D97-AF65-F5344CB8AC3E}">
        <p14:creationId xmlns:p14="http://schemas.microsoft.com/office/powerpoint/2010/main" val="38683792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arn(inVertical)">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br>
              <a:rPr lang="es-ES" sz="6700" b="1" u="sng" dirty="0">
                <a:effectLst>
                  <a:outerShdw blurRad="38100" dist="38100" dir="2700000" algn="tl">
                    <a:srgbClr val="000000">
                      <a:alpha val="43137"/>
                    </a:srgbClr>
                  </a:outerShdw>
                </a:effectLst>
                <a:latin typeface="Maiandra GD" panose="020E0502030308020204" pitchFamily="34" charset="0"/>
              </a:rPr>
            </a:br>
            <a:r>
              <a:rPr lang="es-ES" sz="6700" b="1" u="sng" dirty="0">
                <a:effectLst>
                  <a:outerShdw blurRad="38100" dist="38100" dir="2700000" algn="tl">
                    <a:srgbClr val="000000">
                      <a:alpha val="43137"/>
                    </a:srgbClr>
                  </a:outerShdw>
                </a:effectLst>
                <a:latin typeface="Maiandra GD" panose="020E0502030308020204" pitchFamily="34" charset="0"/>
              </a:rPr>
              <a:t>¿QUÉ FORTALECERÁ NUESTRO DESEO DE ANDAR EN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r>
              <a:rPr lang="es-ES" b="1" dirty="0">
                <a:solidFill>
                  <a:schemeClr val="bg1"/>
                </a:solidFill>
                <a:latin typeface="Maiandra GD" panose="020E0502030308020204" pitchFamily="34" charset="0"/>
              </a:rPr>
              <a:t>Comprar sabiduría significa poner en práctica lo que aprendemos. Cuando tenemos entendimiento, relacionamos lo que aprendemos con lo que ya sabemos. </a:t>
            </a:r>
          </a:p>
          <a:p>
            <a:r>
              <a:rPr lang="es-ES" b="1" dirty="0">
                <a:solidFill>
                  <a:schemeClr val="bg1"/>
                </a:solidFill>
                <a:latin typeface="Maiandra GD" panose="020E0502030308020204" pitchFamily="34" charset="0"/>
              </a:rPr>
              <a:t>Además, a veces la verdad nos disciplina, pues nos muestra los cambios que necesitamos hacer. Siempre debemos aceptar enseguida la disciplina, pues la Biblia enseña que es mucho más valiosa que la plata.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Proverbios.8:10.</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Reciban mi instrucción y no la plata,</a:t>
            </a:r>
            <a:r>
              <a:rPr lang="es-ES" b="1" dirty="0">
                <a:solidFill>
                  <a:schemeClr val="bg1"/>
                </a:solidFill>
                <a:latin typeface="Maiandra GD" panose="020E0502030308020204" pitchFamily="34" charset="0"/>
              </a:rPr>
              <a:t> Y conocimiento antes que el oro escogido,</a:t>
            </a:r>
          </a:p>
          <a:p>
            <a:r>
              <a:rPr lang="es-ES" b="1" dirty="0">
                <a:solidFill>
                  <a:schemeClr val="bg1"/>
                </a:solidFill>
                <a:latin typeface="Maiandra GD" panose="020E0502030308020204" pitchFamily="34" charset="0"/>
              </a:rPr>
              <a:t>Por eso debemos ocuparnos en ella.</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II Timoteo.4:13.</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Entretanto que llego, </a:t>
            </a:r>
            <a:r>
              <a:rPr lang="es-ES" b="1" u="sng" dirty="0">
                <a:effectLst>
                  <a:outerShdw blurRad="38100" dist="38100" dir="2700000" algn="tl">
                    <a:srgbClr val="000000">
                      <a:alpha val="43137"/>
                    </a:srgbClr>
                  </a:outerShdw>
                </a:effectLst>
                <a:highlight>
                  <a:srgbClr val="00FF99"/>
                </a:highlight>
                <a:latin typeface="Maiandra GD" panose="020E0502030308020204" pitchFamily="34" charset="0"/>
              </a:rPr>
              <a:t>ocúpate en la lectura de las Escrituras,</a:t>
            </a:r>
            <a:r>
              <a:rPr lang="es-ES" b="1" dirty="0">
                <a:solidFill>
                  <a:schemeClr val="bg1"/>
                </a:solidFill>
                <a:latin typeface="Maiandra GD" panose="020E0502030308020204" pitchFamily="34" charset="0"/>
              </a:rPr>
              <a:t> la exhortación y la enseñanza. </a:t>
            </a:r>
          </a:p>
          <a:p>
            <a:endParaRPr lang="en-US" b="1"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40343649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br>
              <a:rPr lang="es-ES" sz="6700" b="1" u="sng" dirty="0">
                <a:effectLst>
                  <a:outerShdw blurRad="38100" dist="38100" dir="2700000" algn="tl">
                    <a:srgbClr val="000000">
                      <a:alpha val="43137"/>
                    </a:srgbClr>
                  </a:outerShdw>
                </a:effectLst>
                <a:latin typeface="Maiandra GD" panose="020E0502030308020204" pitchFamily="34" charset="0"/>
              </a:rPr>
            </a:br>
            <a:r>
              <a:rPr lang="es-ES" sz="6700" b="1" u="sng" dirty="0">
                <a:effectLst>
                  <a:outerShdw blurRad="38100" dist="38100" dir="2700000" algn="tl">
                    <a:srgbClr val="000000">
                      <a:alpha val="43137"/>
                    </a:srgbClr>
                  </a:outerShdw>
                </a:effectLst>
                <a:latin typeface="Maiandra GD" panose="020E0502030308020204" pitchFamily="34" charset="0"/>
              </a:rPr>
              <a:t>¿QUÉ FORTALECERÁ NUESTRO DESEO DE ANDAR EN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lstStyle/>
          <a:p>
            <a:r>
              <a:rPr lang="es-ES" b="1" dirty="0">
                <a:solidFill>
                  <a:schemeClr val="bg1"/>
                </a:solidFill>
                <a:latin typeface="Maiandra GD" panose="020E0502030308020204" pitchFamily="34" charset="0"/>
              </a:rPr>
              <a:t>Teniendo mucho cuidado, perseverando en ella.</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I Timoteo.4:16.</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Ten cuidado de ti mismo y de la enseñanza. Persevera en estas cosas,</a:t>
            </a:r>
            <a:r>
              <a:rPr lang="es-ES" b="1" dirty="0">
                <a:solidFill>
                  <a:schemeClr val="bg1"/>
                </a:solidFill>
                <a:latin typeface="Maiandra GD" panose="020E0502030308020204" pitchFamily="34" charset="0"/>
              </a:rPr>
              <a:t> porque haciéndolo asegurarás la salvación tanto para ti mismo como para los que te escuchan. </a:t>
            </a:r>
          </a:p>
          <a:p>
            <a:r>
              <a:rPr lang="es-ES" b="1" dirty="0">
                <a:solidFill>
                  <a:schemeClr val="bg1"/>
                </a:solidFill>
                <a:latin typeface="Maiandra GD" panose="020E0502030308020204" pitchFamily="34" charset="0"/>
              </a:rPr>
              <a:t>¿Cómo nos protege el cinturón de la verdad?</a:t>
            </a:r>
          </a:p>
          <a:p>
            <a:r>
              <a:rPr lang="es-ES" b="1" dirty="0">
                <a:solidFill>
                  <a:schemeClr val="bg1"/>
                </a:solidFill>
                <a:latin typeface="Maiandra GD" panose="020E0502030308020204" pitchFamily="34" charset="0"/>
              </a:rPr>
              <a:t>Segundo- Resolvámonos a vivir de acuerdo con la verdad todos los días. </a:t>
            </a:r>
          </a:p>
          <a:p>
            <a:r>
              <a:rPr lang="es-ES" b="1" dirty="0">
                <a:solidFill>
                  <a:schemeClr val="bg1"/>
                </a:solidFill>
                <a:latin typeface="Maiandra GD" panose="020E0502030308020204" pitchFamily="34" charset="0"/>
              </a:rPr>
              <a:t>Nunca quitarnos el cinturón de la verdad.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Efesios.6:14.</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Estén, pues, firmes, </a:t>
            </a:r>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CEÑIDA SU CINTURA CON LA VERDAD,</a:t>
            </a:r>
            <a:r>
              <a:rPr lang="es-ES" b="1" dirty="0">
                <a:solidFill>
                  <a:schemeClr val="bg1"/>
                </a:solidFill>
                <a:latin typeface="Maiandra GD" panose="020E0502030308020204" pitchFamily="34" charset="0"/>
              </a:rPr>
              <a:t> REVESTIDOS CON LA CORAZA DE LA JUSTICIA, </a:t>
            </a:r>
          </a:p>
        </p:txBody>
      </p:sp>
    </p:spTree>
    <p:extLst>
      <p:ext uri="{BB962C8B-B14F-4D97-AF65-F5344CB8AC3E}">
        <p14:creationId xmlns:p14="http://schemas.microsoft.com/office/powerpoint/2010/main" val="15911343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br>
              <a:rPr lang="es-ES" sz="6700" b="1" u="sng" dirty="0">
                <a:effectLst>
                  <a:outerShdw blurRad="38100" dist="38100" dir="2700000" algn="tl">
                    <a:srgbClr val="000000">
                      <a:alpha val="43137"/>
                    </a:srgbClr>
                  </a:outerShdw>
                </a:effectLst>
                <a:latin typeface="Maiandra GD" panose="020E0502030308020204" pitchFamily="34" charset="0"/>
              </a:rPr>
            </a:br>
            <a:r>
              <a:rPr lang="es-ES" sz="6700" b="1" u="sng" dirty="0">
                <a:effectLst>
                  <a:outerShdw blurRad="38100" dist="38100" dir="2700000" algn="tl">
                    <a:srgbClr val="000000">
                      <a:alpha val="43137"/>
                    </a:srgbClr>
                  </a:outerShdw>
                </a:effectLst>
                <a:latin typeface="Maiandra GD" panose="020E0502030308020204" pitchFamily="34" charset="0"/>
              </a:rPr>
              <a:t>¿QUÉ FORTALECERÁ NUESTRO DESEO DE ANDAR EN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r>
              <a:rPr lang="es-ES" b="1" dirty="0">
                <a:solidFill>
                  <a:schemeClr val="bg1"/>
                </a:solidFill>
                <a:latin typeface="Maiandra GD" panose="020E0502030308020204" pitchFamily="34" charset="0"/>
              </a:rPr>
              <a:t>En tiempos bíblicos, los soldados se ponían un cinturón que les protegía la cintura y los órganos internos. </a:t>
            </a:r>
          </a:p>
          <a:p>
            <a:r>
              <a:rPr lang="es-ES" b="1" dirty="0">
                <a:solidFill>
                  <a:schemeClr val="bg1"/>
                </a:solidFill>
                <a:latin typeface="Maiandra GD" panose="020E0502030308020204" pitchFamily="34" charset="0"/>
              </a:rPr>
              <a:t>Eso sí, tenían que ajustárselo bien, pues de otro modo no cumpliría esta función. </a:t>
            </a:r>
          </a:p>
          <a:p>
            <a:r>
              <a:rPr lang="es-ES" b="1" dirty="0">
                <a:solidFill>
                  <a:schemeClr val="bg1"/>
                </a:solidFill>
                <a:latin typeface="Maiandra GD" panose="020E0502030308020204" pitchFamily="34" charset="0"/>
              </a:rPr>
              <a:t>La verdad de la Biblia es como un cinturón en sentido espiritual. </a:t>
            </a:r>
          </a:p>
          <a:p>
            <a:r>
              <a:rPr lang="es-ES" b="1" dirty="0">
                <a:solidFill>
                  <a:schemeClr val="bg1"/>
                </a:solidFill>
                <a:latin typeface="Maiandra GD" panose="020E0502030308020204" pitchFamily="34" charset="0"/>
              </a:rPr>
              <a:t>Si lo llevamos bien apretado, nos protegerá de ideas falsas y nos ayudará a tomar decisiones sensatas. Y, cuando nos veamos ante una prueba o tentación, fortalecerá nuestro deseo de hacer lo correcto. </a:t>
            </a:r>
          </a:p>
          <a:p>
            <a:r>
              <a:rPr lang="es-ES" b="1" dirty="0">
                <a:solidFill>
                  <a:schemeClr val="bg1"/>
                </a:solidFill>
                <a:latin typeface="Maiandra GD" panose="020E0502030308020204" pitchFamily="34" charset="0"/>
              </a:rPr>
              <a:t>Un soldado jamás pensaría en ir a la batalla sin el cinturón. </a:t>
            </a:r>
          </a:p>
          <a:p>
            <a:r>
              <a:rPr lang="es-ES" b="1" dirty="0">
                <a:solidFill>
                  <a:schemeClr val="bg1"/>
                </a:solidFill>
                <a:latin typeface="Maiandra GD" panose="020E0502030308020204" pitchFamily="34" charset="0"/>
              </a:rPr>
              <a:t>De manera parecida, tenemos que estar decididos a nunca quitarnos o aflojarnos el cinturón de la verdad.</a:t>
            </a:r>
            <a:endParaRPr lang="en-US" b="1"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38839520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br>
              <a:rPr lang="es-ES" sz="6700" b="1" u="sng" dirty="0">
                <a:effectLst>
                  <a:outerShdw blurRad="38100" dist="38100" dir="2700000" algn="tl">
                    <a:srgbClr val="000000">
                      <a:alpha val="43137"/>
                    </a:srgbClr>
                  </a:outerShdw>
                </a:effectLst>
                <a:latin typeface="Maiandra GD" panose="020E0502030308020204" pitchFamily="34" charset="0"/>
              </a:rPr>
            </a:br>
            <a:r>
              <a:rPr lang="es-ES" sz="6700" b="1" u="sng" dirty="0">
                <a:effectLst>
                  <a:outerShdw blurRad="38100" dist="38100" dir="2700000" algn="tl">
                    <a:srgbClr val="000000">
                      <a:alpha val="43137"/>
                    </a:srgbClr>
                  </a:outerShdw>
                </a:effectLst>
                <a:latin typeface="Maiandra GD" panose="020E0502030308020204" pitchFamily="34" charset="0"/>
              </a:rPr>
              <a:t>¿QUÉ FORTALECERÁ NUESTRO DESEO DE ANDAR EN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lstStyle/>
          <a:p>
            <a:r>
              <a:rPr lang="es-ES" b="1" dirty="0">
                <a:solidFill>
                  <a:schemeClr val="bg1"/>
                </a:solidFill>
                <a:latin typeface="Maiandra GD" panose="020E0502030308020204" pitchFamily="34" charset="0"/>
              </a:rPr>
              <a:t>Al contrario, llevémoslo bien puesto viviendo de acuerdo con ella. </a:t>
            </a:r>
          </a:p>
          <a:p>
            <a:r>
              <a:rPr lang="es-ES" b="1" dirty="0">
                <a:solidFill>
                  <a:schemeClr val="bg1"/>
                </a:solidFill>
                <a:latin typeface="Maiandra GD" panose="020E0502030308020204" pitchFamily="34" charset="0"/>
              </a:rPr>
              <a:t>Por otro lado, el cinturón también le servía al soldado para llevar la espada. Esto nos conduce a la siguiente manera de fortalecer nuestro deseo de continuar andando en la verdad.</a:t>
            </a:r>
          </a:p>
          <a:p>
            <a:r>
              <a:rPr lang="es-ES" b="1" dirty="0">
                <a:solidFill>
                  <a:schemeClr val="bg1"/>
                </a:solidFill>
                <a:latin typeface="Maiandra GD" panose="020E0502030308020204" pitchFamily="34" charset="0"/>
              </a:rPr>
              <a:t>Tercero- Participemos todo lo posible en enseñarles la verdad de la Biblia a otros. Así como Él soldado debía tener bien agarrada su espada, nosotros debemos tener bien agarrada la palabra de Dios”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Efesios.6:17.</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Tomen también el CASCO DE LA SALVACIÓN, </a:t>
            </a:r>
            <a:r>
              <a:rPr lang="es-ES" b="1" u="sng" dirty="0">
                <a:effectLst>
                  <a:outerShdw blurRad="38100" dist="38100" dir="2700000" algn="tl">
                    <a:srgbClr val="000000">
                      <a:alpha val="43137"/>
                    </a:srgbClr>
                  </a:outerShdw>
                </a:effectLst>
                <a:highlight>
                  <a:srgbClr val="00FF00"/>
                </a:highlight>
                <a:latin typeface="Maiandra GD" panose="020E0502030308020204" pitchFamily="34" charset="0"/>
              </a:rPr>
              <a:t>y la espada del Espíritu que es la palabra de Dios.</a:t>
            </a:r>
            <a:r>
              <a:rPr lang="es-ES" b="1" dirty="0">
                <a:solidFill>
                  <a:schemeClr val="bg1"/>
                </a:solidFill>
                <a:latin typeface="Maiandra GD" panose="020E0502030308020204" pitchFamily="34" charset="0"/>
              </a:rPr>
              <a:t> </a:t>
            </a:r>
          </a:p>
        </p:txBody>
      </p:sp>
    </p:spTree>
    <p:extLst>
      <p:ext uri="{BB962C8B-B14F-4D97-AF65-F5344CB8AC3E}">
        <p14:creationId xmlns:p14="http://schemas.microsoft.com/office/powerpoint/2010/main" val="30610576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br>
              <a:rPr lang="es-ES" sz="6700" b="1" u="sng" dirty="0">
                <a:effectLst>
                  <a:outerShdw blurRad="38100" dist="38100" dir="2700000" algn="tl">
                    <a:srgbClr val="000000">
                      <a:alpha val="43137"/>
                    </a:srgbClr>
                  </a:outerShdw>
                </a:effectLst>
                <a:latin typeface="Maiandra GD" panose="020E0502030308020204" pitchFamily="34" charset="0"/>
              </a:rPr>
            </a:br>
            <a:r>
              <a:rPr lang="es-ES" sz="6700" b="1" u="sng" dirty="0">
                <a:effectLst>
                  <a:outerShdw blurRad="38100" dist="38100" dir="2700000" algn="tl">
                    <a:srgbClr val="000000">
                      <a:alpha val="43137"/>
                    </a:srgbClr>
                  </a:outerShdw>
                </a:effectLst>
                <a:latin typeface="Maiandra GD" panose="020E0502030308020204" pitchFamily="34" charset="0"/>
              </a:rPr>
              <a:t>¿QUÉ FORTALECERÁ NUESTRO DESEO DE ANDAR EN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r>
              <a:rPr lang="es-ES" b="1" dirty="0">
                <a:solidFill>
                  <a:schemeClr val="bg1"/>
                </a:solidFill>
                <a:latin typeface="Maiandra GD" panose="020E0502030308020204" pitchFamily="34" charset="0"/>
              </a:rPr>
              <a:t>Esta espada que es más cortante que una espada de dos filos.</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Hebreos.4:12.</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00FFFF"/>
                </a:highlight>
                <a:latin typeface="Maiandra GD" panose="020E0502030308020204" pitchFamily="34" charset="0"/>
              </a:rPr>
              <a:t>Porque la palabra de Dios es viva y eficaz,</a:t>
            </a:r>
            <a:r>
              <a:rPr lang="es-ES" b="1" dirty="0">
                <a:solidFill>
                  <a:schemeClr val="bg1"/>
                </a:solidFill>
                <a:latin typeface="Maiandra GD" panose="020E0502030308020204" pitchFamily="34" charset="0"/>
              </a:rPr>
              <a:t> y más cortante que cualquier espada de dos filos. Penetra hasta la división del alma y del espíritu, de las coyunturas y los tuétanos, y es poderosa para discernir los pensamientos y las intenciones del corazón. </a:t>
            </a:r>
          </a:p>
          <a:p>
            <a:r>
              <a:rPr lang="es-ES" b="1" dirty="0">
                <a:solidFill>
                  <a:schemeClr val="bg1"/>
                </a:solidFill>
                <a:latin typeface="Maiandra GD" panose="020E0502030308020204" pitchFamily="34" charset="0"/>
              </a:rPr>
              <a:t>Esta espada es viva, esta viva y es eficaz siempre, aun cuando pasen miles de años ella es eficaz- significa que cumple invariablemente los propósitos de Dios y alcanza los resultados que Dios determinó. </a:t>
            </a:r>
          </a:p>
          <a:p>
            <a:r>
              <a:rPr lang="es-ES" b="1" dirty="0">
                <a:solidFill>
                  <a:schemeClr val="bg1"/>
                </a:solidFill>
                <a:latin typeface="Maiandra GD" panose="020E0502030308020204" pitchFamily="34" charset="0"/>
              </a:rPr>
              <a:t>Describe la Palabra de Dios como «eficaz», esto es, llena de poder para conseguir resultados siempre.</a:t>
            </a:r>
          </a:p>
        </p:txBody>
      </p:sp>
    </p:spTree>
    <p:extLst>
      <p:ext uri="{BB962C8B-B14F-4D97-AF65-F5344CB8AC3E}">
        <p14:creationId xmlns:p14="http://schemas.microsoft.com/office/powerpoint/2010/main" val="30142979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a:bodyPr>
          <a:lstStyle/>
          <a:p>
            <a:pPr algn="ctr"/>
            <a:r>
              <a:rPr lang="es-ES" sz="9600" b="1" u="sng" dirty="0">
                <a:effectLst>
                  <a:outerShdw blurRad="38100" dist="38100" dir="2700000" algn="tl">
                    <a:srgbClr val="000000">
                      <a:alpha val="43137"/>
                    </a:srgbClr>
                  </a:outerShdw>
                </a:effectLst>
                <a:latin typeface="Maiandra GD" panose="020E0502030308020204" pitchFamily="34" charset="0"/>
              </a:rPr>
              <a:t>INTRO</a:t>
            </a:r>
            <a:br>
              <a:rPr lang="es-ES" sz="9600" b="1" u="sng" dirty="0">
                <a:effectLst>
                  <a:outerShdw blurRad="38100" dist="38100" dir="2700000" algn="tl">
                    <a:srgbClr val="000000">
                      <a:alpha val="43137"/>
                    </a:srgbClr>
                  </a:outerShdw>
                </a:effectLst>
                <a:latin typeface="Maiandra GD" panose="020E0502030308020204" pitchFamily="34" charset="0"/>
              </a:rPr>
            </a:br>
            <a:r>
              <a:rPr lang="es-ES" sz="9600" b="1" u="sng" dirty="0">
                <a:effectLst>
                  <a:outerShdw blurRad="38100" dist="38100" dir="2700000" algn="tl">
                    <a:srgbClr val="000000">
                      <a:alpha val="43137"/>
                    </a:srgbClr>
                  </a:outerShdw>
                </a:effectLst>
                <a:latin typeface="Maiandra GD" panose="020E0502030308020204" pitchFamily="34" charset="0"/>
              </a:rPr>
              <a:t>DUCCIÓN:</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r>
              <a:rPr lang="es-ES" b="1" dirty="0">
                <a:solidFill>
                  <a:schemeClr val="bg1"/>
                </a:solidFill>
                <a:latin typeface="Maiandra GD" panose="020E0502030308020204" pitchFamily="34" charset="0"/>
              </a:rPr>
              <a:t>Para mostrar lo valiosa que es la verdad del Reino de Dios para quienes la hallan, Jesús habló de un hombre que encontró un tesoro y de un comerciante que viajaba buscando perlas. </a:t>
            </a:r>
          </a:p>
          <a:p>
            <a:r>
              <a:rPr lang="es-ES" b="1" dirty="0">
                <a:solidFill>
                  <a:schemeClr val="bg1"/>
                </a:solidFill>
                <a:latin typeface="Maiandra GD" panose="020E0502030308020204" pitchFamily="34" charset="0"/>
              </a:rPr>
              <a:t>Cuando encontró una de gran valor, enseguida “Ambos hicieron lo mismo vendieron todas las cosas que tenía” para comprarla.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Mateo.13:44-46.</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»El reino de los cielos es semejante a un tesoro escondido en el campo,</a:t>
            </a:r>
            <a:r>
              <a:rPr lang="es-ES" b="1" dirty="0">
                <a:solidFill>
                  <a:schemeClr val="bg1"/>
                </a:solidFill>
                <a:latin typeface="Maiandra GD" panose="020E0502030308020204" pitchFamily="34" charset="0"/>
              </a:rPr>
              <a:t> que, al encontrarlo un hombre, lo vuelve a esconder, y de alegría por ello, va, vende todo lo que tiene y compra aquel campo.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V.45.</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»El reino de los cielos también es </a:t>
            </a:r>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semejante a un mercader que busca perlas finas,</a:t>
            </a:r>
            <a:r>
              <a:rPr lang="es-ES" b="1" dirty="0">
                <a:solidFill>
                  <a:schemeClr val="bg1"/>
                </a:solidFill>
                <a:latin typeface="Maiandra GD" panose="020E0502030308020204" pitchFamily="34" charset="0"/>
              </a:rPr>
              <a:t> </a:t>
            </a:r>
          </a:p>
        </p:txBody>
      </p:sp>
    </p:spTree>
    <p:extLst>
      <p:ext uri="{BB962C8B-B14F-4D97-AF65-F5344CB8AC3E}">
        <p14:creationId xmlns:p14="http://schemas.microsoft.com/office/powerpoint/2010/main" val="27118358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br>
              <a:rPr lang="es-ES" sz="6700" b="1" u="sng" dirty="0">
                <a:effectLst>
                  <a:outerShdw blurRad="38100" dist="38100" dir="2700000" algn="tl">
                    <a:srgbClr val="000000">
                      <a:alpha val="43137"/>
                    </a:srgbClr>
                  </a:outerShdw>
                </a:effectLst>
                <a:latin typeface="Maiandra GD" panose="020E0502030308020204" pitchFamily="34" charset="0"/>
              </a:rPr>
            </a:br>
            <a:r>
              <a:rPr lang="es-ES" sz="6700" b="1" u="sng" dirty="0">
                <a:effectLst>
                  <a:outerShdw blurRad="38100" dist="38100" dir="2700000" algn="tl">
                    <a:srgbClr val="000000">
                      <a:alpha val="43137"/>
                    </a:srgbClr>
                  </a:outerShdw>
                </a:effectLst>
                <a:latin typeface="Maiandra GD" panose="020E0502030308020204" pitchFamily="34" charset="0"/>
              </a:rPr>
              <a:t>¿QUÉ FORTALECERÁ NUESTRO DESEO DE ANDAR EN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r>
              <a:rPr lang="es-ES" b="1" dirty="0">
                <a:solidFill>
                  <a:schemeClr val="bg1"/>
                </a:solidFill>
                <a:latin typeface="Maiandra GD" panose="020E0502030308020204" pitchFamily="34" charset="0"/>
              </a:rPr>
              <a:t>Todos podemos esforzarnos por mejorar como maestros y llegar a manejar “La palabra de la verdad correctamente”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II Timoteo.2:15.</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Procura con diligencia presentarte a Dios aprobado,</a:t>
            </a:r>
            <a:r>
              <a:rPr lang="es-ES" b="1" dirty="0">
                <a:solidFill>
                  <a:schemeClr val="bg1"/>
                </a:solidFill>
                <a:latin typeface="Maiandra GD" panose="020E0502030308020204" pitchFamily="34" charset="0"/>
              </a:rPr>
              <a:t> como obrero que no tiene de qué avergonzarse, que maneja con precisión la palabra de verdad. </a:t>
            </a:r>
          </a:p>
          <a:p>
            <a:r>
              <a:rPr lang="es-ES" b="1" dirty="0">
                <a:solidFill>
                  <a:schemeClr val="bg1"/>
                </a:solidFill>
                <a:latin typeface="Maiandra GD" panose="020E0502030308020204" pitchFamily="34" charset="0"/>
              </a:rPr>
              <a:t>Si usamos la Biblia para ayudar al prójimo a comprar la verdad y rechazar las falsedades de este mundo, grabamos aún más las enseñanzas divinas en nuestra mente y corazón. Esto fortalece nuestro deseo de continuar andando en la verdad.</a:t>
            </a:r>
          </a:p>
          <a:p>
            <a:r>
              <a:rPr lang="es-ES" b="1" dirty="0">
                <a:solidFill>
                  <a:schemeClr val="bg1"/>
                </a:solidFill>
                <a:latin typeface="Maiandra GD" panose="020E0502030308020204" pitchFamily="34" charset="0"/>
              </a:rPr>
              <a:t>Estudie la verdad, viva de acuerdo con ella y enséñela a otros.</a:t>
            </a:r>
          </a:p>
          <a:p>
            <a:r>
              <a:rPr lang="es-ES" b="1" dirty="0">
                <a:solidFill>
                  <a:schemeClr val="bg1"/>
                </a:solidFill>
                <a:latin typeface="Maiandra GD" panose="020E0502030308020204" pitchFamily="34" charset="0"/>
              </a:rPr>
              <a:t>Como lo hizo Esdras.</a:t>
            </a:r>
          </a:p>
        </p:txBody>
      </p:sp>
    </p:spTree>
    <p:extLst>
      <p:ext uri="{BB962C8B-B14F-4D97-AF65-F5344CB8AC3E}">
        <p14:creationId xmlns:p14="http://schemas.microsoft.com/office/powerpoint/2010/main" val="15671361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br>
              <a:rPr lang="es-ES" sz="6700" b="1" u="sng" dirty="0">
                <a:effectLst>
                  <a:outerShdw blurRad="38100" dist="38100" dir="2700000" algn="tl">
                    <a:srgbClr val="000000">
                      <a:alpha val="43137"/>
                    </a:srgbClr>
                  </a:outerShdw>
                </a:effectLst>
                <a:latin typeface="Maiandra GD" panose="020E0502030308020204" pitchFamily="34" charset="0"/>
              </a:rPr>
            </a:br>
            <a:r>
              <a:rPr lang="es-ES" sz="6700" b="1" u="sng" dirty="0">
                <a:effectLst>
                  <a:outerShdw blurRad="38100" dist="38100" dir="2700000" algn="tl">
                    <a:srgbClr val="000000">
                      <a:alpha val="43137"/>
                    </a:srgbClr>
                  </a:outerShdw>
                </a:effectLst>
                <a:latin typeface="Maiandra GD" panose="020E0502030308020204" pitchFamily="34" charset="0"/>
              </a:rPr>
              <a:t>¿QUÉ FORTALECERÁ NUESTRO DESEO DE ANDAR EN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Esdras,7:10.</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00FF"/>
                </a:highlight>
                <a:latin typeface="Maiandra GD" panose="020E0502030308020204" pitchFamily="34" charset="0"/>
              </a:rPr>
              <a:t>porque Esdras había dedicado su corazón a estudiar la ley del SEÑOR,</a:t>
            </a:r>
            <a:r>
              <a:rPr lang="es-ES" b="1" dirty="0">
                <a:solidFill>
                  <a:schemeClr val="bg1"/>
                </a:solidFill>
                <a:latin typeface="Maiandra GD" panose="020E0502030308020204" pitchFamily="34" charset="0"/>
              </a:rPr>
              <a:t> y a practicarla, y a enseñar Sus estatutos y ordenanzas en Israel. </a:t>
            </a:r>
          </a:p>
          <a:p>
            <a:r>
              <a:rPr lang="es-ES" b="1" dirty="0">
                <a:solidFill>
                  <a:schemeClr val="bg1"/>
                </a:solidFill>
                <a:latin typeface="Maiandra GD" panose="020E0502030308020204" pitchFamily="34" charset="0"/>
              </a:rPr>
              <a:t>¿Por qué valora Usted la verdad?</a:t>
            </a:r>
          </a:p>
          <a:p>
            <a:r>
              <a:rPr lang="es-ES" b="1" dirty="0">
                <a:solidFill>
                  <a:schemeClr val="bg1"/>
                </a:solidFill>
                <a:latin typeface="Maiandra GD" panose="020E0502030308020204" pitchFamily="34" charset="0"/>
              </a:rPr>
              <a:t>La verdad es un valioso regalo de nuestro Padre celestial. Gracias a ella, tenemos nuestra posesión más preciada: </a:t>
            </a:r>
          </a:p>
          <a:p>
            <a:r>
              <a:rPr lang="es-ES" b="1" dirty="0">
                <a:solidFill>
                  <a:schemeClr val="bg1"/>
                </a:solidFill>
                <a:latin typeface="Maiandra GD" panose="020E0502030308020204" pitchFamily="34" charset="0"/>
              </a:rPr>
              <a:t>Nuestra amistad con Él. Todo lo que Dios nos ha enseñado es apenas el principio, pues nos ha prometido que podremos seguir comprando la verdad por toda la eternidad. </a:t>
            </a:r>
          </a:p>
          <a:p>
            <a:r>
              <a:rPr lang="es-ES" b="1" dirty="0">
                <a:solidFill>
                  <a:schemeClr val="bg1"/>
                </a:solidFill>
                <a:latin typeface="Maiandra GD" panose="020E0502030308020204" pitchFamily="34" charset="0"/>
              </a:rPr>
              <a:t>Por eso, veamos la verdad como una perla de gran valor. Sigamos comprándola y nunca la vendamos. </a:t>
            </a:r>
            <a:endParaRPr lang="en-US" b="1"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41751824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br>
              <a:rPr lang="es-ES" sz="6700" b="1" u="sng" dirty="0">
                <a:effectLst>
                  <a:outerShdw blurRad="38100" dist="38100" dir="2700000" algn="tl">
                    <a:srgbClr val="000000">
                      <a:alpha val="43137"/>
                    </a:srgbClr>
                  </a:outerShdw>
                </a:effectLst>
                <a:latin typeface="Maiandra GD" panose="020E0502030308020204" pitchFamily="34" charset="0"/>
              </a:rPr>
            </a:br>
            <a:r>
              <a:rPr lang="es-ES" sz="6700" b="1" u="sng" dirty="0">
                <a:effectLst>
                  <a:outerShdw blurRad="38100" dist="38100" dir="2700000" algn="tl">
                    <a:srgbClr val="000000">
                      <a:alpha val="43137"/>
                    </a:srgbClr>
                  </a:outerShdw>
                </a:effectLst>
                <a:latin typeface="Maiandra GD" panose="020E0502030308020204" pitchFamily="34" charset="0"/>
              </a:rPr>
              <a:t>¿QUÉ FORTALECERÁ NUESTRO DESEO DE ANDAR EN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r>
              <a:rPr lang="es-ES" b="1" dirty="0">
                <a:solidFill>
                  <a:schemeClr val="bg1"/>
                </a:solidFill>
                <a:latin typeface="Maiandra GD" panose="020E0502030308020204" pitchFamily="34" charset="0"/>
              </a:rPr>
              <a:t>Entonces, como David, cumpliremos nuestra promesa a Dios de continuar andando en la verdad.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Salmos.86:11.</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Enséñame, oh SEÑOR, Tu camino; Andaré en Tu verdad;</a:t>
            </a:r>
            <a:r>
              <a:rPr lang="es-ES" b="1" dirty="0">
                <a:solidFill>
                  <a:schemeClr val="bg1"/>
                </a:solidFill>
                <a:latin typeface="Maiandra GD" panose="020E0502030308020204" pitchFamily="34" charset="0"/>
              </a:rPr>
              <a:t> Unifica mi corazón para que tema Tu nombre. </a:t>
            </a:r>
          </a:p>
          <a:p>
            <a:r>
              <a:rPr lang="es-ES" b="1" dirty="0">
                <a:solidFill>
                  <a:schemeClr val="bg1"/>
                </a:solidFill>
                <a:latin typeface="Maiandra GD" panose="020E0502030308020204" pitchFamily="34" charset="0"/>
              </a:rPr>
              <a:t>Por eso la iglesia es columna y sostén de la verdad.</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I Timoteo.3:15.</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pero en caso que me tarde, te escribo para que sepas cómo debe conducirse uno en la casa de Dios, </a:t>
            </a:r>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que es la iglesia del Dios vivo, columna y sostén de la verdad.</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Amemos siempre la verdad de Dios, la ley de Dios.</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Salmos.119:47-48.</a:t>
            </a:r>
            <a:r>
              <a:rPr lang="es-ES" b="1" dirty="0">
                <a:solidFill>
                  <a:schemeClr val="bg1"/>
                </a:solidFill>
                <a:latin typeface="Maiandra GD" panose="020E0502030308020204" pitchFamily="34" charset="0"/>
              </a:rPr>
              <a:t> </a:t>
            </a:r>
          </a:p>
        </p:txBody>
      </p:sp>
    </p:spTree>
    <p:extLst>
      <p:ext uri="{BB962C8B-B14F-4D97-AF65-F5344CB8AC3E}">
        <p14:creationId xmlns:p14="http://schemas.microsoft.com/office/powerpoint/2010/main" val="8559700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br>
              <a:rPr lang="es-ES" sz="6700" b="1" u="sng" dirty="0">
                <a:effectLst>
                  <a:outerShdw blurRad="38100" dist="38100" dir="2700000" algn="tl">
                    <a:srgbClr val="000000">
                      <a:alpha val="43137"/>
                    </a:srgbClr>
                  </a:outerShdw>
                </a:effectLst>
                <a:latin typeface="Maiandra GD" panose="020E0502030308020204" pitchFamily="34" charset="0"/>
              </a:rPr>
            </a:br>
            <a:r>
              <a:rPr lang="es-ES" sz="6700" b="1" u="sng" dirty="0">
                <a:effectLst>
                  <a:outerShdw blurRad="38100" dist="38100" dir="2700000" algn="tl">
                    <a:srgbClr val="000000">
                      <a:alpha val="43137"/>
                    </a:srgbClr>
                  </a:outerShdw>
                </a:effectLst>
                <a:latin typeface="Maiandra GD" panose="020E0502030308020204" pitchFamily="34" charset="0"/>
              </a:rPr>
              <a:t>¿QUÉ FORTALECERÁ NUESTRO DESEO DE ANDAR EN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r>
              <a:rPr lang="es-ES" b="1" dirty="0">
                <a:solidFill>
                  <a:schemeClr val="bg1"/>
                </a:solidFill>
                <a:latin typeface="Maiandra GD" panose="020E0502030308020204" pitchFamily="34" charset="0"/>
              </a:rPr>
              <a:t>Me deleitaré en Tus mandamientos,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Los cuales amo.</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V.48.</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Levantaré mis manos a Tus mandamientos, </a:t>
            </a:r>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Los cuales amo,</a:t>
            </a:r>
            <a:r>
              <a:rPr lang="es-ES" b="1" dirty="0">
                <a:solidFill>
                  <a:schemeClr val="bg1"/>
                </a:solidFill>
                <a:latin typeface="Maiandra GD" panose="020E0502030308020204" pitchFamily="34" charset="0"/>
              </a:rPr>
              <a:t> Y meditaré en Tus estatutos.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Salmos.119:97.</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¡Cuánto amo Tu ley!</a:t>
            </a:r>
            <a:r>
              <a:rPr lang="es-ES" b="1" dirty="0">
                <a:solidFill>
                  <a:schemeClr val="bg1"/>
                </a:solidFill>
                <a:latin typeface="Maiandra GD" panose="020E0502030308020204" pitchFamily="34" charset="0"/>
              </a:rPr>
              <a:t> Todo el día es ella mi meditación.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Salmos.119:113.</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Aborrezco a los hipócritas, </a:t>
            </a:r>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Pero amo Tu ley.</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Amarlos más el oro.</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Salmos.119:127.</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Por tanto,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amo Tus mandamientos Más que el oro,</a:t>
            </a:r>
            <a:r>
              <a:rPr lang="es-ES" b="1" dirty="0">
                <a:solidFill>
                  <a:schemeClr val="bg1"/>
                </a:solidFill>
                <a:latin typeface="Maiandra GD" panose="020E0502030308020204" pitchFamily="34" charset="0"/>
              </a:rPr>
              <a:t> sí, más que el oro fino. </a:t>
            </a:r>
          </a:p>
          <a:p>
            <a:r>
              <a:rPr lang="es-ES" b="1" dirty="0">
                <a:solidFill>
                  <a:schemeClr val="bg1"/>
                </a:solidFill>
                <a:latin typeface="Maiandra GD" panose="020E0502030308020204" pitchFamily="34" charset="0"/>
              </a:rPr>
              <a:t>Su palabra es muy pura, transparente, limpia.</a:t>
            </a:r>
          </a:p>
        </p:txBody>
      </p:sp>
    </p:spTree>
    <p:extLst>
      <p:ext uri="{BB962C8B-B14F-4D97-AF65-F5344CB8AC3E}">
        <p14:creationId xmlns:p14="http://schemas.microsoft.com/office/powerpoint/2010/main" val="31708257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br>
              <a:rPr lang="es-ES" sz="6700" b="1" u="sng" dirty="0">
                <a:effectLst>
                  <a:outerShdw blurRad="38100" dist="38100" dir="2700000" algn="tl">
                    <a:srgbClr val="000000">
                      <a:alpha val="43137"/>
                    </a:srgbClr>
                  </a:outerShdw>
                </a:effectLst>
                <a:latin typeface="Maiandra GD" panose="020E0502030308020204" pitchFamily="34" charset="0"/>
              </a:rPr>
            </a:br>
            <a:r>
              <a:rPr lang="es-ES" sz="6700" b="1" u="sng" dirty="0">
                <a:effectLst>
                  <a:outerShdw blurRad="38100" dist="38100" dir="2700000" algn="tl">
                    <a:srgbClr val="000000">
                      <a:alpha val="43137"/>
                    </a:srgbClr>
                  </a:outerShdw>
                </a:effectLst>
                <a:latin typeface="Maiandra GD" panose="020E0502030308020204" pitchFamily="34" charset="0"/>
              </a:rPr>
              <a:t>¿QUÉ FORTALECERÁ NUESTRO DESEO DE ANDAR EN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Salmos.119:140.</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Es muy pura Tu palabra, </a:t>
            </a:r>
            <a:r>
              <a:rPr lang="es-ES" b="1" u="sng" dirty="0">
                <a:solidFill>
                  <a:schemeClr val="bg1"/>
                </a:solidFill>
                <a:effectLst>
                  <a:outerShdw blurRad="38100" dist="38100" dir="2700000" algn="tl">
                    <a:srgbClr val="000000">
                      <a:alpha val="43137"/>
                    </a:srgbClr>
                  </a:outerShdw>
                </a:effectLst>
                <a:highlight>
                  <a:srgbClr val="CC00FF"/>
                </a:highlight>
                <a:latin typeface="Maiandra GD" panose="020E0502030308020204" pitchFamily="34" charset="0"/>
              </a:rPr>
              <a:t>Y Tu siervo la ama.</a:t>
            </a:r>
          </a:p>
          <a:p>
            <a:r>
              <a:rPr lang="es-ES" b="1" dirty="0">
                <a:solidFill>
                  <a:schemeClr val="bg1"/>
                </a:solidFill>
                <a:latin typeface="Maiandra GD" panose="020E0502030308020204" pitchFamily="34" charset="0"/>
              </a:rPr>
              <a:t>Debemos amarlos en gran manera.</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Salmos.119:167.</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Mi alma guarda Tus testimonios, </a:t>
            </a:r>
            <a:r>
              <a:rPr lang="es-ES" b="1" u="sng" dirty="0">
                <a:effectLst>
                  <a:outerShdw blurRad="38100" dist="38100" dir="2700000" algn="tl">
                    <a:srgbClr val="000000">
                      <a:alpha val="43137"/>
                    </a:srgbClr>
                  </a:outerShdw>
                </a:effectLst>
                <a:highlight>
                  <a:srgbClr val="66FFCC"/>
                </a:highlight>
                <a:latin typeface="Maiandra GD" panose="020E0502030308020204" pitchFamily="34" charset="0"/>
              </a:rPr>
              <a:t>Y en gran manera los amo.</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¿Qué tanto amamos la ley, la palabra de Dios?</a:t>
            </a:r>
          </a:p>
          <a:p>
            <a:r>
              <a:rPr lang="es-ES" b="1" dirty="0">
                <a:solidFill>
                  <a:schemeClr val="bg1"/>
                </a:solidFill>
                <a:latin typeface="Maiandra GD" panose="020E0502030308020204" pitchFamily="34" charset="0"/>
              </a:rPr>
              <a:t>Recordemos que todo va a pasar, pero la palabra de Dios nunca.</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Mateo.24:35.</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»El cielo y la tierra pasarán, </a:t>
            </a:r>
            <a:r>
              <a:rPr lang="es-ES" b="1" u="sng" dirty="0">
                <a:solidFill>
                  <a:schemeClr val="bg1"/>
                </a:solidFill>
                <a:effectLst>
                  <a:outerShdw blurRad="38100" dist="38100" dir="2700000" algn="tl">
                    <a:srgbClr val="000000">
                      <a:alpha val="43137"/>
                    </a:srgbClr>
                  </a:outerShdw>
                </a:effectLst>
                <a:highlight>
                  <a:srgbClr val="FF00FF"/>
                </a:highlight>
                <a:latin typeface="Maiandra GD" panose="020E0502030308020204" pitchFamily="34" charset="0"/>
              </a:rPr>
              <a:t>pero Mis palabras no pasarán.</a:t>
            </a:r>
            <a:r>
              <a:rPr lang="es-ES" b="1" dirty="0">
                <a:solidFill>
                  <a:schemeClr val="bg1"/>
                </a:solidFill>
                <a:latin typeface="Maiandra GD" panose="020E0502030308020204" pitchFamily="34" charset="0"/>
              </a:rPr>
              <a:t>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I Pedro.1:24-25.</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Porque: «TODA CARNE ES COMO LA HIERBA, Y TODA SU GLORIA COMO LA FLOR DE LA HIERBA. </a:t>
            </a:r>
            <a:r>
              <a:rPr lang="es-ES" b="1" u="sng" dirty="0">
                <a:effectLst>
                  <a:outerShdw blurRad="38100" dist="38100" dir="2700000" algn="tl">
                    <a:srgbClr val="000000">
                      <a:alpha val="43137"/>
                    </a:srgbClr>
                  </a:outerShdw>
                </a:effectLst>
                <a:highlight>
                  <a:srgbClr val="00FF99"/>
                </a:highlight>
                <a:latin typeface="Maiandra GD" panose="020E0502030308020204" pitchFamily="34" charset="0"/>
              </a:rPr>
              <a:t>SÉCASE LA HIERBA, CÁESE LA FLOR,</a:t>
            </a:r>
            <a:r>
              <a:rPr lang="es-ES" b="1" dirty="0">
                <a:solidFill>
                  <a:schemeClr val="bg1"/>
                </a:solidFill>
                <a:latin typeface="Maiandra GD" panose="020E0502030308020204" pitchFamily="34" charset="0"/>
              </a:rPr>
              <a:t> </a:t>
            </a:r>
          </a:p>
        </p:txBody>
      </p:sp>
    </p:spTree>
    <p:extLst>
      <p:ext uri="{BB962C8B-B14F-4D97-AF65-F5344CB8AC3E}">
        <p14:creationId xmlns:p14="http://schemas.microsoft.com/office/powerpoint/2010/main" val="41499026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br>
              <a:rPr lang="es-ES" sz="6700" b="1" u="sng" dirty="0">
                <a:effectLst>
                  <a:outerShdw blurRad="38100" dist="38100" dir="2700000" algn="tl">
                    <a:srgbClr val="000000">
                      <a:alpha val="43137"/>
                    </a:srgbClr>
                  </a:outerShdw>
                </a:effectLst>
                <a:latin typeface="Maiandra GD" panose="020E0502030308020204" pitchFamily="34" charset="0"/>
              </a:rPr>
            </a:br>
            <a:r>
              <a:rPr lang="es-ES" sz="6700" b="1" u="sng" dirty="0">
                <a:effectLst>
                  <a:outerShdw blurRad="38100" dist="38100" dir="2700000" algn="tl">
                    <a:srgbClr val="000000">
                      <a:alpha val="43137"/>
                    </a:srgbClr>
                  </a:outerShdw>
                </a:effectLst>
                <a:latin typeface="Maiandra GD" panose="020E0502030308020204" pitchFamily="34" charset="0"/>
              </a:rPr>
              <a:t>¿QUÉ FORTALECERÁ NUESTRO DESEO DE ANDAR EN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V.25.</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66"/>
                </a:highlight>
                <a:latin typeface="Maiandra GD" panose="020E0502030308020204" pitchFamily="34" charset="0"/>
              </a:rPr>
              <a:t>PERO LA PALABRA DEL SEÑOR PERMANECE PARA SIEMPRE».</a:t>
            </a:r>
            <a:r>
              <a:rPr lang="es-ES" b="1" dirty="0">
                <a:solidFill>
                  <a:schemeClr val="bg1"/>
                </a:solidFill>
                <a:latin typeface="Maiandra GD" panose="020E0502030308020204" pitchFamily="34" charset="0"/>
              </a:rPr>
              <a:t> Esa es la palabra que a ustedes les fue predicada. </a:t>
            </a:r>
          </a:p>
          <a:p>
            <a:r>
              <a:rPr lang="es-ES" b="1" dirty="0">
                <a:solidFill>
                  <a:schemeClr val="bg1"/>
                </a:solidFill>
                <a:latin typeface="Maiandra GD" panose="020E0502030308020204" pitchFamily="34" charset="0"/>
              </a:rPr>
              <a:t>Porque, por ella seremos juzgados en el día final.</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Juan.12:48.</a:t>
            </a:r>
            <a:r>
              <a:rPr lang="es-ES" b="1" dirty="0">
                <a:solidFill>
                  <a:schemeClr val="bg1"/>
                </a:solidFill>
                <a:latin typeface="Maiandra GD" panose="020E0502030308020204" pitchFamily="34" charset="0"/>
              </a:rPr>
              <a:t> </a:t>
            </a:r>
          </a:p>
          <a:p>
            <a:r>
              <a:rPr lang="es-ES" b="1" u="sng" dirty="0">
                <a:effectLst>
                  <a:outerShdw blurRad="38100" dist="38100" dir="2700000" algn="tl">
                    <a:srgbClr val="000000">
                      <a:alpha val="43137"/>
                    </a:srgbClr>
                  </a:outerShdw>
                </a:effectLst>
                <a:highlight>
                  <a:srgbClr val="FFFF00"/>
                </a:highlight>
                <a:latin typeface="Maiandra GD" panose="020E0502030308020204" pitchFamily="34" charset="0"/>
              </a:rPr>
              <a:t>»El que me rechaza y no recibe Mis palabras, tiene quien lo juzgue;</a:t>
            </a:r>
            <a:r>
              <a:rPr lang="es-ES" b="1" dirty="0">
                <a:solidFill>
                  <a:schemeClr val="bg1"/>
                </a:solidFill>
                <a:latin typeface="Maiandra GD" panose="020E0502030308020204" pitchFamily="34" charset="0"/>
              </a:rPr>
              <a:t> la palabra que he hablado, esa lo juzgará en el día final. </a:t>
            </a:r>
          </a:p>
          <a:p>
            <a:r>
              <a:rPr lang="es-ES" b="1" dirty="0">
                <a:solidFill>
                  <a:schemeClr val="bg1"/>
                </a:solidFill>
                <a:latin typeface="Maiandra GD" panose="020E0502030308020204" pitchFamily="34" charset="0"/>
              </a:rPr>
              <a:t>Que Dios nos ayude y tengamos la buena actitud para amar la verdad, para andar, caminar, vivir en ella. </a:t>
            </a:r>
          </a:p>
          <a:p>
            <a:r>
              <a:rPr lang="es-ES" b="1" dirty="0">
                <a:solidFill>
                  <a:schemeClr val="bg1"/>
                </a:solidFill>
                <a:latin typeface="Maiandra GD" panose="020E0502030308020204" pitchFamily="34" charset="0"/>
              </a:rPr>
              <a:t>Hasta que nuestro Señor Jesucristo regrese o partamos de esta vida, pero nunca la vendamos ni la comprometamos.</a:t>
            </a:r>
          </a:p>
        </p:txBody>
      </p:sp>
    </p:spTree>
    <p:extLst>
      <p:ext uri="{BB962C8B-B14F-4D97-AF65-F5344CB8AC3E}">
        <p14:creationId xmlns:p14="http://schemas.microsoft.com/office/powerpoint/2010/main" val="39358902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1311730"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1317172" y="0"/>
            <a:ext cx="10874828"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1317172" cy="6847112"/>
          </a:xfrm>
        </p:spPr>
        <p:txBody>
          <a:bodyPr>
            <a:noAutofit/>
          </a:bodyPr>
          <a:lstStyle/>
          <a:p>
            <a:pPr algn="ctr"/>
            <a:br>
              <a:rPr lang="es-ES" sz="4800" b="1" u="sng" dirty="0">
                <a:effectLst>
                  <a:outerShdw blurRad="38100" dist="38100" dir="2700000" algn="tl">
                    <a:srgbClr val="000000">
                      <a:alpha val="43137"/>
                    </a:srgbClr>
                  </a:outerShdw>
                </a:effectLst>
                <a:latin typeface="Maiandra GD" panose="020E0502030308020204" pitchFamily="34" charset="0"/>
              </a:rPr>
            </a:br>
            <a:r>
              <a:rPr lang="es-ES" sz="4800" b="1" dirty="0">
                <a:effectLst>
                  <a:outerShdw blurRad="38100" dist="38100" dir="2700000" algn="tl">
                    <a:srgbClr val="000000">
                      <a:alpha val="43137"/>
                    </a:srgbClr>
                  </a:outerShdw>
                </a:effectLst>
                <a:latin typeface="Maiandra GD" panose="020E0502030308020204" pitchFamily="34" charset="0"/>
              </a:rPr>
              <a:t>C</a:t>
            </a:r>
            <a:br>
              <a:rPr lang="es-ES" sz="4800" b="1" dirty="0">
                <a:effectLst>
                  <a:outerShdw blurRad="38100" dist="38100" dir="2700000" algn="tl">
                    <a:srgbClr val="000000">
                      <a:alpha val="43137"/>
                    </a:srgbClr>
                  </a:outerShdw>
                </a:effectLst>
                <a:latin typeface="Maiandra GD" panose="020E0502030308020204" pitchFamily="34" charset="0"/>
              </a:rPr>
            </a:br>
            <a:r>
              <a:rPr lang="es-ES" sz="4800" b="1" dirty="0">
                <a:effectLst>
                  <a:outerShdw blurRad="38100" dist="38100" dir="2700000" algn="tl">
                    <a:srgbClr val="000000">
                      <a:alpha val="43137"/>
                    </a:srgbClr>
                  </a:outerShdw>
                </a:effectLst>
                <a:latin typeface="Maiandra GD" panose="020E0502030308020204" pitchFamily="34" charset="0"/>
              </a:rPr>
              <a:t>O</a:t>
            </a:r>
            <a:br>
              <a:rPr lang="es-ES" sz="4800" b="1" dirty="0">
                <a:effectLst>
                  <a:outerShdw blurRad="38100" dist="38100" dir="2700000" algn="tl">
                    <a:srgbClr val="000000">
                      <a:alpha val="43137"/>
                    </a:srgbClr>
                  </a:outerShdw>
                </a:effectLst>
                <a:latin typeface="Maiandra GD" panose="020E0502030308020204" pitchFamily="34" charset="0"/>
              </a:rPr>
            </a:br>
            <a:r>
              <a:rPr lang="es-ES" sz="4800" b="1" dirty="0">
                <a:effectLst>
                  <a:outerShdw blurRad="38100" dist="38100" dir="2700000" algn="tl">
                    <a:srgbClr val="000000">
                      <a:alpha val="43137"/>
                    </a:srgbClr>
                  </a:outerShdw>
                </a:effectLst>
                <a:latin typeface="Maiandra GD" panose="020E0502030308020204" pitchFamily="34" charset="0"/>
              </a:rPr>
              <a:t>N</a:t>
            </a:r>
            <a:br>
              <a:rPr lang="es-ES" sz="4800" b="1" dirty="0">
                <a:effectLst>
                  <a:outerShdw blurRad="38100" dist="38100" dir="2700000" algn="tl">
                    <a:srgbClr val="000000">
                      <a:alpha val="43137"/>
                    </a:srgbClr>
                  </a:outerShdw>
                </a:effectLst>
                <a:latin typeface="Maiandra GD" panose="020E0502030308020204" pitchFamily="34" charset="0"/>
              </a:rPr>
            </a:br>
            <a:r>
              <a:rPr lang="es-ES" sz="4800" b="1" dirty="0">
                <a:effectLst>
                  <a:outerShdw blurRad="38100" dist="38100" dir="2700000" algn="tl">
                    <a:srgbClr val="000000">
                      <a:alpha val="43137"/>
                    </a:srgbClr>
                  </a:outerShdw>
                </a:effectLst>
                <a:latin typeface="Maiandra GD" panose="020E0502030308020204" pitchFamily="34" charset="0"/>
              </a:rPr>
              <a:t>C</a:t>
            </a:r>
            <a:br>
              <a:rPr lang="es-ES" sz="4800" b="1" dirty="0">
                <a:effectLst>
                  <a:outerShdw blurRad="38100" dist="38100" dir="2700000" algn="tl">
                    <a:srgbClr val="000000">
                      <a:alpha val="43137"/>
                    </a:srgbClr>
                  </a:outerShdw>
                </a:effectLst>
                <a:latin typeface="Maiandra GD" panose="020E0502030308020204" pitchFamily="34" charset="0"/>
              </a:rPr>
            </a:br>
            <a:r>
              <a:rPr lang="es-ES" sz="4800" b="1" dirty="0">
                <a:effectLst>
                  <a:outerShdw blurRad="38100" dist="38100" dir="2700000" algn="tl">
                    <a:srgbClr val="000000">
                      <a:alpha val="43137"/>
                    </a:srgbClr>
                  </a:outerShdw>
                </a:effectLst>
                <a:latin typeface="Maiandra GD" panose="020E0502030308020204" pitchFamily="34" charset="0"/>
              </a:rPr>
              <a:t>L</a:t>
            </a:r>
            <a:br>
              <a:rPr lang="es-ES" sz="4800" b="1" dirty="0">
                <a:effectLst>
                  <a:outerShdw blurRad="38100" dist="38100" dir="2700000" algn="tl">
                    <a:srgbClr val="000000">
                      <a:alpha val="43137"/>
                    </a:srgbClr>
                  </a:outerShdw>
                </a:effectLst>
                <a:latin typeface="Maiandra GD" panose="020E0502030308020204" pitchFamily="34" charset="0"/>
              </a:rPr>
            </a:br>
            <a:r>
              <a:rPr lang="es-ES" sz="4800" b="1" dirty="0">
                <a:effectLst>
                  <a:outerShdw blurRad="38100" dist="38100" dir="2700000" algn="tl">
                    <a:srgbClr val="000000">
                      <a:alpha val="43137"/>
                    </a:srgbClr>
                  </a:outerShdw>
                </a:effectLst>
                <a:latin typeface="Maiandra GD" panose="020E0502030308020204" pitchFamily="34" charset="0"/>
              </a:rPr>
              <a:t>U</a:t>
            </a:r>
            <a:br>
              <a:rPr lang="es-ES" sz="4800" b="1" dirty="0">
                <a:effectLst>
                  <a:outerShdw blurRad="38100" dist="38100" dir="2700000" algn="tl">
                    <a:srgbClr val="000000">
                      <a:alpha val="43137"/>
                    </a:srgbClr>
                  </a:outerShdw>
                </a:effectLst>
                <a:latin typeface="Maiandra GD" panose="020E0502030308020204" pitchFamily="34" charset="0"/>
              </a:rPr>
            </a:br>
            <a:r>
              <a:rPr lang="es-ES" sz="4800" b="1" dirty="0">
                <a:effectLst>
                  <a:outerShdw blurRad="38100" dist="38100" dir="2700000" algn="tl">
                    <a:srgbClr val="000000">
                      <a:alpha val="43137"/>
                    </a:srgbClr>
                  </a:outerShdw>
                </a:effectLst>
                <a:latin typeface="Maiandra GD" panose="020E0502030308020204" pitchFamily="34" charset="0"/>
              </a:rPr>
              <a:t>S</a:t>
            </a:r>
            <a:br>
              <a:rPr lang="es-ES" sz="4800" b="1" dirty="0">
                <a:effectLst>
                  <a:outerShdw blurRad="38100" dist="38100" dir="2700000" algn="tl">
                    <a:srgbClr val="000000">
                      <a:alpha val="43137"/>
                    </a:srgbClr>
                  </a:outerShdw>
                </a:effectLst>
                <a:latin typeface="Maiandra GD" panose="020E0502030308020204" pitchFamily="34" charset="0"/>
              </a:rPr>
            </a:br>
            <a:r>
              <a:rPr lang="es-ES" sz="4800" b="1" dirty="0">
                <a:effectLst>
                  <a:outerShdw blurRad="38100" dist="38100" dir="2700000" algn="tl">
                    <a:srgbClr val="000000">
                      <a:alpha val="43137"/>
                    </a:srgbClr>
                  </a:outerShdw>
                </a:effectLst>
                <a:latin typeface="Maiandra GD" panose="020E0502030308020204" pitchFamily="34" charset="0"/>
              </a:rPr>
              <a:t>I</a:t>
            </a:r>
            <a:br>
              <a:rPr lang="es-ES" sz="4800" b="1" dirty="0">
                <a:effectLst>
                  <a:outerShdw blurRad="38100" dist="38100" dir="2700000" algn="tl">
                    <a:srgbClr val="000000">
                      <a:alpha val="43137"/>
                    </a:srgbClr>
                  </a:outerShdw>
                </a:effectLst>
                <a:latin typeface="Maiandra GD" panose="020E0502030308020204" pitchFamily="34" charset="0"/>
              </a:rPr>
            </a:br>
            <a:r>
              <a:rPr lang="es-ES" sz="4800" b="1" dirty="0">
                <a:effectLst>
                  <a:outerShdw blurRad="38100" dist="38100" dir="2700000" algn="tl">
                    <a:srgbClr val="000000">
                      <a:alpha val="43137"/>
                    </a:srgbClr>
                  </a:outerShdw>
                </a:effectLst>
                <a:latin typeface="Maiandra GD" panose="020E0502030308020204" pitchFamily="34" charset="0"/>
              </a:rPr>
              <a:t>Ó</a:t>
            </a:r>
            <a:br>
              <a:rPr lang="es-ES" sz="4800" b="1" dirty="0">
                <a:effectLst>
                  <a:outerShdw blurRad="38100" dist="38100" dir="2700000" algn="tl">
                    <a:srgbClr val="000000">
                      <a:alpha val="43137"/>
                    </a:srgbClr>
                  </a:outerShdw>
                </a:effectLst>
                <a:latin typeface="Maiandra GD" panose="020E0502030308020204" pitchFamily="34" charset="0"/>
              </a:rPr>
            </a:br>
            <a:r>
              <a:rPr lang="es-ES" sz="4800" b="1" dirty="0">
                <a:effectLst>
                  <a:outerShdw blurRad="38100" dist="38100" dir="2700000" algn="tl">
                    <a:srgbClr val="000000">
                      <a:alpha val="43137"/>
                    </a:srgbClr>
                  </a:outerShdw>
                </a:effectLst>
                <a:latin typeface="Maiandra GD" panose="020E0502030308020204" pitchFamily="34" charset="0"/>
              </a:rPr>
              <a:t>N</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1317172" y="0"/>
            <a:ext cx="10874828" cy="6857999"/>
          </a:xfrm>
        </p:spPr>
        <p:txBody>
          <a:bodyPr>
            <a:normAutofit fontScale="92500"/>
          </a:bodyPr>
          <a:lstStyle/>
          <a:p>
            <a:r>
              <a:rPr lang="es-ES" b="1" dirty="0">
                <a:solidFill>
                  <a:schemeClr val="bg1"/>
                </a:solidFill>
                <a:latin typeface="Maiandra GD" panose="020E0502030308020204" pitchFamily="34" charset="0"/>
              </a:rPr>
              <a:t>Seamos como Él Salmista que deseaba, anhelaba y pedía a Dios que le enseñara sus mandamientos para así no apartarse nunca de ellos.</a:t>
            </a:r>
          </a:p>
          <a:p>
            <a:r>
              <a:rPr lang="es-ES" b="1" dirty="0">
                <a:solidFill>
                  <a:schemeClr val="bg1"/>
                </a:solidFill>
                <a:latin typeface="Maiandra GD" panose="020E0502030308020204" pitchFamily="34" charset="0"/>
              </a:rPr>
              <a:t>Deseamos, anhelemos conocer los mandamientos de Dios, no solo para vanagloriarnos, sino para practicarlos y no venderlos, alejarnos de ellos.</a:t>
            </a:r>
          </a:p>
          <a:p>
            <a:r>
              <a:rPr lang="es-ES" b="1" dirty="0">
                <a:solidFill>
                  <a:schemeClr val="bg1"/>
                </a:solidFill>
                <a:latin typeface="Maiandra GD" panose="020E0502030308020204" pitchFamily="34" charset="0"/>
              </a:rPr>
              <a:t>Muchos lamentablemente han vendido, se han apartado de la verdad, por dinero, por amar el mundo, por querer agradar a su familia, amigos.</a:t>
            </a:r>
          </a:p>
          <a:p>
            <a:r>
              <a:rPr lang="es-ES" b="1" dirty="0">
                <a:solidFill>
                  <a:schemeClr val="bg1"/>
                </a:solidFill>
                <a:latin typeface="Maiandra GD" panose="020E0502030308020204" pitchFamily="34" charset="0"/>
              </a:rPr>
              <a:t>Busquemos siempre amar y guardar los mandamientos de Dios, su ley más que un tesoro.</a:t>
            </a:r>
          </a:p>
          <a:p>
            <a:r>
              <a:rPr lang="es-ES" b="1" dirty="0">
                <a:solidFill>
                  <a:schemeClr val="bg1"/>
                </a:solidFill>
                <a:latin typeface="Maiandra GD" panose="020E0502030308020204" pitchFamily="34" charset="0"/>
              </a:rPr>
              <a:t>¿Cuánto amamos la ley de Dios?</a:t>
            </a:r>
          </a:p>
          <a:p>
            <a:r>
              <a:rPr lang="es-ES" b="1" dirty="0">
                <a:solidFill>
                  <a:schemeClr val="bg1"/>
                </a:solidFill>
                <a:latin typeface="Maiandra GD" panose="020E0502030308020204" pitchFamily="34" charset="0"/>
              </a:rPr>
              <a:t>¿Es nuestra delicia?</a:t>
            </a:r>
          </a:p>
          <a:p>
            <a:r>
              <a:rPr lang="es-ES" b="1" dirty="0">
                <a:solidFill>
                  <a:schemeClr val="bg1"/>
                </a:solidFill>
                <a:latin typeface="Maiandra GD" panose="020E0502030308020204" pitchFamily="34" charset="0"/>
              </a:rPr>
              <a:t>Busquémosla siempre, nunca nos apartemos de ella ni a derecha ni a izquierda, confiemos siempre en ella.</a:t>
            </a:r>
          </a:p>
          <a:p>
            <a:r>
              <a:rPr lang="es-ES" b="1" dirty="0">
                <a:solidFill>
                  <a:schemeClr val="bg1"/>
                </a:solidFill>
                <a:latin typeface="Maiandra GD" panose="020E0502030308020204" pitchFamily="34" charset="0"/>
              </a:rPr>
              <a:t>Ella nos ilumina.</a:t>
            </a:r>
          </a:p>
          <a:p>
            <a:r>
              <a:rPr lang="es-ES" b="1" dirty="0">
                <a:solidFill>
                  <a:schemeClr val="bg1"/>
                </a:solidFill>
                <a:latin typeface="Maiandra GD" panose="020E0502030308020204" pitchFamily="34" charset="0"/>
              </a:rPr>
              <a:t>Ella nos hace libre.</a:t>
            </a:r>
          </a:p>
          <a:p>
            <a:r>
              <a:rPr lang="es-ES" b="1" dirty="0">
                <a:solidFill>
                  <a:schemeClr val="bg1"/>
                </a:solidFill>
                <a:latin typeface="Maiandra GD" panose="020E0502030308020204" pitchFamily="34" charset="0"/>
              </a:rPr>
              <a:t>Ella nos llevara a la vida eterna.</a:t>
            </a:r>
          </a:p>
        </p:txBody>
      </p:sp>
    </p:spTree>
    <p:extLst>
      <p:ext uri="{BB962C8B-B14F-4D97-AF65-F5344CB8AC3E}">
        <p14:creationId xmlns:p14="http://schemas.microsoft.com/office/powerpoint/2010/main" val="40455571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arn(inVertical)">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barn(inVertical)">
                                      <p:cBhvr>
                                        <p:cTn id="48" dur="5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barn(inVertical)">
                                      <p:cBhvr>
                                        <p:cTn id="53" dur="500"/>
                                        <p:tgtEl>
                                          <p:spTgt spid="3">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barn(inVertical)">
                                      <p:cBhvr>
                                        <p:cTn id="5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2"/>
          <a:stretch>
            <a:fillRect/>
          </a:stretch>
        </p:blipFill>
        <p:spPr>
          <a:xfrm>
            <a:off x="0" y="0"/>
            <a:ext cx="12192000" cy="6858000"/>
          </a:xfrm>
          <a:prstGeom prst="rect">
            <a:avLst/>
          </a:prstGeom>
        </p:spPr>
      </p:pic>
      <p:sp>
        <p:nvSpPr>
          <p:cNvPr id="8" name="Rectángulo: esquinas redondeadas 7">
            <a:extLst>
              <a:ext uri="{FF2B5EF4-FFF2-40B4-BE49-F238E27FC236}">
                <a16:creationId xmlns:a16="http://schemas.microsoft.com/office/drawing/2014/main" id="{F722C5B4-6D30-071A-405C-5F10A61475DB}"/>
              </a:ext>
            </a:extLst>
          </p:cNvPr>
          <p:cNvSpPr/>
          <p:nvPr/>
        </p:nvSpPr>
        <p:spPr>
          <a:xfrm>
            <a:off x="0" y="5780314"/>
            <a:ext cx="12192000" cy="1077686"/>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419" sz="6600" b="1" dirty="0">
                <a:effectLst>
                  <a:outerShdw blurRad="38100" dist="38100" dir="2700000" algn="tl">
                    <a:srgbClr val="000000">
                      <a:alpha val="43137"/>
                    </a:srgbClr>
                  </a:outerShdw>
                </a:effectLst>
                <a:latin typeface="Maiandra GD" panose="020E0502030308020204" pitchFamily="34" charset="0"/>
              </a:rPr>
              <a:t>DIOS NOS BENDIGA A TODOS</a:t>
            </a:r>
            <a:endParaRPr lang="en-US" sz="6600" b="1" dirty="0">
              <a:effectLst>
                <a:outerShdw blurRad="38100" dist="38100" dir="2700000" algn="tl">
                  <a:srgbClr val="000000">
                    <a:alpha val="43137"/>
                  </a:srgbClr>
                </a:outerShdw>
              </a:effectLst>
              <a:latin typeface="Maiandra GD" panose="020E0502030308020204" pitchFamily="34" charset="0"/>
            </a:endParaRPr>
          </a:p>
        </p:txBody>
      </p:sp>
      <p:pic>
        <p:nvPicPr>
          <p:cNvPr id="10" name="Imagen 9">
            <a:extLst>
              <a:ext uri="{FF2B5EF4-FFF2-40B4-BE49-F238E27FC236}">
                <a16:creationId xmlns:a16="http://schemas.microsoft.com/office/drawing/2014/main" id="{D76F52B7-E4C5-CF74-B404-198C598D0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780314"/>
          </a:xfrm>
          <a:prstGeom prst="rect">
            <a:avLst/>
          </a:prstGeom>
        </p:spPr>
      </p:pic>
    </p:spTree>
    <p:extLst>
      <p:ext uri="{BB962C8B-B14F-4D97-AF65-F5344CB8AC3E}">
        <p14:creationId xmlns:p14="http://schemas.microsoft.com/office/powerpoint/2010/main" val="66898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by="(-#ppt_w*2)" calcmode="lin" valueType="num">
                                      <p:cBhvr rctx="PPT">
                                        <p:cTn id="13" dur="500" autoRev="1" fill="hold">
                                          <p:stCondLst>
                                            <p:cond delay="0"/>
                                          </p:stCondLst>
                                        </p:cTn>
                                        <p:tgtEl>
                                          <p:spTgt spid="8"/>
                                        </p:tgtEl>
                                        <p:attrNameLst>
                                          <p:attrName>ppt_w</p:attrName>
                                        </p:attrNameLst>
                                      </p:cBhvr>
                                    </p:anim>
                                    <p:anim by="(#ppt_w*0.50)" calcmode="lin" valueType="num">
                                      <p:cBhvr>
                                        <p:cTn id="14" dur="500" decel="50000" autoRev="1" fill="hold">
                                          <p:stCondLst>
                                            <p:cond delay="0"/>
                                          </p:stCondLst>
                                        </p:cTn>
                                        <p:tgtEl>
                                          <p:spTgt spid="8"/>
                                        </p:tgtEl>
                                        <p:attrNameLst>
                                          <p:attrName>ppt_x</p:attrName>
                                        </p:attrNameLst>
                                      </p:cBhvr>
                                    </p:anim>
                                    <p:anim from="(-#ppt_h/2)" to="(#ppt_y)" calcmode="lin" valueType="num">
                                      <p:cBhvr>
                                        <p:cTn id="15" dur="1000" fill="hold">
                                          <p:stCondLst>
                                            <p:cond delay="0"/>
                                          </p:stCondLst>
                                        </p:cTn>
                                        <p:tgtEl>
                                          <p:spTgt spid="8"/>
                                        </p:tgtEl>
                                        <p:attrNameLst>
                                          <p:attrName>ppt_y</p:attrName>
                                        </p:attrNameLst>
                                      </p:cBhvr>
                                    </p:anim>
                                    <p:animRot by="21600000">
                                      <p:cBhvr>
                                        <p:cTn id="16"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a:bodyPr>
          <a:lstStyle/>
          <a:p>
            <a:pPr algn="ctr"/>
            <a:r>
              <a:rPr lang="es-ES" sz="9600" b="1" u="sng" dirty="0">
                <a:effectLst>
                  <a:outerShdw blurRad="38100" dist="38100" dir="2700000" algn="tl">
                    <a:srgbClr val="000000">
                      <a:alpha val="43137"/>
                    </a:srgbClr>
                  </a:outerShdw>
                </a:effectLst>
                <a:latin typeface="Maiandra GD" panose="020E0502030308020204" pitchFamily="34" charset="0"/>
              </a:rPr>
              <a:t>INTRO</a:t>
            </a:r>
            <a:br>
              <a:rPr lang="es-ES" sz="9600" b="1" u="sng" dirty="0">
                <a:effectLst>
                  <a:outerShdw blurRad="38100" dist="38100" dir="2700000" algn="tl">
                    <a:srgbClr val="000000">
                      <a:alpha val="43137"/>
                    </a:srgbClr>
                  </a:outerShdw>
                </a:effectLst>
                <a:latin typeface="Maiandra GD" panose="020E0502030308020204" pitchFamily="34" charset="0"/>
              </a:rPr>
            </a:br>
            <a:r>
              <a:rPr lang="es-ES" sz="9600" b="1" u="sng" dirty="0">
                <a:effectLst>
                  <a:outerShdw blurRad="38100" dist="38100" dir="2700000" algn="tl">
                    <a:srgbClr val="000000">
                      <a:alpha val="43137"/>
                    </a:srgbClr>
                  </a:outerShdw>
                </a:effectLst>
                <a:latin typeface="Maiandra GD" panose="020E0502030308020204" pitchFamily="34" charset="0"/>
              </a:rPr>
              <a:t>DUCCIÓN:</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a:bodyPr>
          <a:lstStyle/>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Mateo.13:46.</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FF0000"/>
                </a:highlight>
                <a:latin typeface="Maiandra GD" panose="020E0502030308020204" pitchFamily="34" charset="0"/>
              </a:rPr>
              <a:t>y al encontrar una perla de gran valor,</a:t>
            </a:r>
            <a:r>
              <a:rPr lang="es-ES" b="1" dirty="0">
                <a:solidFill>
                  <a:schemeClr val="bg1"/>
                </a:solidFill>
                <a:latin typeface="Maiandra GD" panose="020E0502030308020204" pitchFamily="34" charset="0"/>
              </a:rPr>
              <a:t> fue y vendió todo lo que tenía y la compró. </a:t>
            </a:r>
          </a:p>
          <a:p>
            <a:r>
              <a:rPr lang="es-ES" b="1" dirty="0">
                <a:solidFill>
                  <a:schemeClr val="bg1"/>
                </a:solidFill>
                <a:latin typeface="Maiandra GD" panose="020E0502030308020204" pitchFamily="34" charset="0"/>
              </a:rPr>
              <a:t>De manera parecida, la verdad del Reino de Dios es tan valiosas para nosotros que enseguida hacemos los sacrificios que sean necesarios para obtenerlas. </a:t>
            </a:r>
          </a:p>
          <a:p>
            <a:r>
              <a:rPr lang="es-ES" b="1" dirty="0">
                <a:solidFill>
                  <a:schemeClr val="bg1"/>
                </a:solidFill>
                <a:latin typeface="Maiandra GD" panose="020E0502030308020204" pitchFamily="34" charset="0"/>
              </a:rPr>
              <a:t>Mientras sigamos valorándolas, nunca la venderemos. Por desgracia, algunos siervos de Dios han dejado de valorar la verdad y hasta la han vendido. </a:t>
            </a:r>
          </a:p>
          <a:p>
            <a:r>
              <a:rPr lang="es-ES" b="1" dirty="0">
                <a:solidFill>
                  <a:schemeClr val="bg1"/>
                </a:solidFill>
                <a:latin typeface="Maiandra GD" panose="020E0502030308020204" pitchFamily="34" charset="0"/>
              </a:rPr>
              <a:t>Jamás hagamos eso. Más bien, sigamos el mandato bíblico de continuar “andando en la verdad”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III Juan.2-4.</a:t>
            </a:r>
            <a:r>
              <a:rPr lang="es-ES" b="1" dirty="0">
                <a:solidFill>
                  <a:schemeClr val="bg1"/>
                </a:solidFill>
                <a:latin typeface="Maiandra GD" panose="020E0502030308020204" pitchFamily="34" charset="0"/>
              </a:rPr>
              <a:t> </a:t>
            </a:r>
          </a:p>
        </p:txBody>
      </p:sp>
    </p:spTree>
    <p:extLst>
      <p:ext uri="{BB962C8B-B14F-4D97-AF65-F5344CB8AC3E}">
        <p14:creationId xmlns:p14="http://schemas.microsoft.com/office/powerpoint/2010/main" val="11170261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a:bodyPr>
          <a:lstStyle/>
          <a:p>
            <a:pPr algn="ctr"/>
            <a:r>
              <a:rPr lang="es-ES" sz="9600" b="1" u="sng" dirty="0">
                <a:effectLst>
                  <a:outerShdw blurRad="38100" dist="38100" dir="2700000" algn="tl">
                    <a:srgbClr val="000000">
                      <a:alpha val="43137"/>
                    </a:srgbClr>
                  </a:outerShdw>
                </a:effectLst>
                <a:latin typeface="Maiandra GD" panose="020E0502030308020204" pitchFamily="34" charset="0"/>
              </a:rPr>
              <a:t>INTRO</a:t>
            </a:r>
            <a:br>
              <a:rPr lang="es-ES" sz="9600" b="1" u="sng" dirty="0">
                <a:effectLst>
                  <a:outerShdw blurRad="38100" dist="38100" dir="2700000" algn="tl">
                    <a:srgbClr val="000000">
                      <a:alpha val="43137"/>
                    </a:srgbClr>
                  </a:outerShdw>
                </a:effectLst>
                <a:latin typeface="Maiandra GD" panose="020E0502030308020204" pitchFamily="34" charset="0"/>
              </a:rPr>
            </a:br>
            <a:r>
              <a:rPr lang="es-ES" sz="9600" b="1" u="sng" dirty="0">
                <a:effectLst>
                  <a:outerShdw blurRad="38100" dist="38100" dir="2700000" algn="tl">
                    <a:srgbClr val="000000">
                      <a:alpha val="43137"/>
                    </a:srgbClr>
                  </a:outerShdw>
                </a:effectLst>
                <a:latin typeface="Maiandra GD" panose="020E0502030308020204" pitchFamily="34" charset="0"/>
              </a:rPr>
              <a:t>DUCCIÓN:</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r>
              <a:rPr lang="es-ES" b="1" u="sng" dirty="0">
                <a:solidFill>
                  <a:schemeClr val="bg1"/>
                </a:solidFill>
                <a:effectLst>
                  <a:outerShdw blurRad="38100" dist="38100" dir="2700000" algn="tl">
                    <a:srgbClr val="000000">
                      <a:alpha val="43137"/>
                    </a:srgbClr>
                  </a:outerShdw>
                </a:effectLst>
                <a:highlight>
                  <a:srgbClr val="000080"/>
                </a:highlight>
                <a:latin typeface="Maiandra GD" panose="020E0502030308020204" pitchFamily="34" charset="0"/>
              </a:rPr>
              <a:t>Amado, ruego que seas prosperado en todo,</a:t>
            </a:r>
            <a:r>
              <a:rPr lang="es-ES" b="1" dirty="0">
                <a:solidFill>
                  <a:schemeClr val="bg1"/>
                </a:solidFill>
                <a:latin typeface="Maiandra GD" panose="020E0502030308020204" pitchFamily="34" charset="0"/>
              </a:rPr>
              <a:t> así como prospera tu alma, y que tengas buena salud.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V.3.</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Pues me alegré mucho cuando algunos hermanos vinieron y </a:t>
            </a:r>
            <a:r>
              <a:rPr lang="es-ES" b="1" u="sng" dirty="0">
                <a:solidFill>
                  <a:schemeClr val="bg1"/>
                </a:solidFill>
                <a:effectLst>
                  <a:outerShdw blurRad="38100" dist="38100" dir="2700000" algn="tl">
                    <a:srgbClr val="000000">
                      <a:alpha val="43137"/>
                    </a:srgbClr>
                  </a:outerShdw>
                </a:effectLst>
                <a:highlight>
                  <a:srgbClr val="008080"/>
                </a:highlight>
                <a:latin typeface="Maiandra GD" panose="020E0502030308020204" pitchFamily="34" charset="0"/>
              </a:rPr>
              <a:t>dieron testimonio de tu fidelidad a la verdad,</a:t>
            </a:r>
            <a:r>
              <a:rPr lang="es-ES" b="1" dirty="0">
                <a:solidFill>
                  <a:schemeClr val="bg1"/>
                </a:solidFill>
                <a:latin typeface="Maiandra GD" panose="020E0502030308020204" pitchFamily="34" charset="0"/>
              </a:rPr>
              <a:t> esto es, de cómo andas en la verdad.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V.4.</a:t>
            </a:r>
            <a:r>
              <a:rPr lang="es-ES" b="1" dirty="0">
                <a:solidFill>
                  <a:schemeClr val="bg1"/>
                </a:solidFill>
                <a:latin typeface="Maiandra GD" panose="020E0502030308020204" pitchFamily="34" charset="0"/>
              </a:rPr>
              <a:t> </a:t>
            </a:r>
          </a:p>
          <a:p>
            <a:r>
              <a:rPr lang="es-ES" b="1" u="sng" dirty="0">
                <a:solidFill>
                  <a:schemeClr val="bg1"/>
                </a:solidFill>
                <a:effectLst>
                  <a:outerShdw blurRad="38100" dist="38100" dir="2700000" algn="tl">
                    <a:srgbClr val="000000">
                      <a:alpha val="43137"/>
                    </a:srgbClr>
                  </a:outerShdw>
                </a:effectLst>
                <a:highlight>
                  <a:srgbClr val="800080"/>
                </a:highlight>
                <a:latin typeface="Maiandra GD" panose="020E0502030308020204" pitchFamily="34" charset="0"/>
              </a:rPr>
              <a:t>No tengo mayor gozo que este:</a:t>
            </a:r>
            <a:r>
              <a:rPr lang="es-ES" b="1" dirty="0">
                <a:solidFill>
                  <a:schemeClr val="bg1"/>
                </a:solidFill>
                <a:latin typeface="Maiandra GD" panose="020E0502030308020204" pitchFamily="34" charset="0"/>
              </a:rPr>
              <a:t> oír que mis hijos andan en la verdad. </a:t>
            </a:r>
          </a:p>
          <a:p>
            <a:r>
              <a:rPr lang="es-ES" b="1" dirty="0">
                <a:solidFill>
                  <a:schemeClr val="bg1"/>
                </a:solidFill>
                <a:latin typeface="Maiandra GD" panose="020E0502030308020204" pitchFamily="34" charset="0"/>
              </a:rPr>
              <a:t>Esto implica darle prioridad en la vida y comportarnos en armonía con ella. En este estudio, responderemos las siguientes preguntas: </a:t>
            </a:r>
          </a:p>
          <a:p>
            <a:r>
              <a:rPr lang="es-ES" b="1" dirty="0">
                <a:solidFill>
                  <a:schemeClr val="bg1"/>
                </a:solidFill>
                <a:latin typeface="Maiandra GD" panose="020E0502030308020204" pitchFamily="34" charset="0"/>
              </a:rPr>
              <a:t>¿Qué ha llevado a algunos a vender la verdad, y cómo lo han hecho? </a:t>
            </a:r>
          </a:p>
        </p:txBody>
      </p:sp>
    </p:spTree>
    <p:extLst>
      <p:ext uri="{BB962C8B-B14F-4D97-AF65-F5344CB8AC3E}">
        <p14:creationId xmlns:p14="http://schemas.microsoft.com/office/powerpoint/2010/main" val="40905468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a:bodyPr>
          <a:lstStyle/>
          <a:p>
            <a:pPr algn="ctr"/>
            <a:r>
              <a:rPr lang="es-ES" sz="9600" b="1" u="sng" dirty="0">
                <a:effectLst>
                  <a:outerShdw blurRad="38100" dist="38100" dir="2700000" algn="tl">
                    <a:srgbClr val="000000">
                      <a:alpha val="43137"/>
                    </a:srgbClr>
                  </a:outerShdw>
                </a:effectLst>
                <a:latin typeface="Maiandra GD" panose="020E0502030308020204" pitchFamily="34" charset="0"/>
              </a:rPr>
              <a:t>INTRO</a:t>
            </a:r>
            <a:br>
              <a:rPr lang="es-ES" sz="9600" b="1" u="sng" dirty="0">
                <a:effectLst>
                  <a:outerShdw blurRad="38100" dist="38100" dir="2700000" algn="tl">
                    <a:srgbClr val="000000">
                      <a:alpha val="43137"/>
                    </a:srgbClr>
                  </a:outerShdw>
                </a:effectLst>
                <a:latin typeface="Maiandra GD" panose="020E0502030308020204" pitchFamily="34" charset="0"/>
              </a:rPr>
            </a:br>
            <a:r>
              <a:rPr lang="es-ES" sz="9600" b="1" u="sng" dirty="0">
                <a:effectLst>
                  <a:outerShdw blurRad="38100" dist="38100" dir="2700000" algn="tl">
                    <a:srgbClr val="000000">
                      <a:alpha val="43137"/>
                    </a:srgbClr>
                  </a:outerShdw>
                </a:effectLst>
                <a:latin typeface="Maiandra GD" panose="020E0502030308020204" pitchFamily="34" charset="0"/>
              </a:rPr>
              <a:t>DUCCIÓN:</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lstStyle/>
          <a:p>
            <a:r>
              <a:rPr lang="es-ES" b="1" dirty="0">
                <a:solidFill>
                  <a:schemeClr val="bg1"/>
                </a:solidFill>
                <a:latin typeface="Maiandra GD" panose="020E0502030308020204" pitchFamily="34" charset="0"/>
              </a:rPr>
              <a:t>¿Qué nos ayudará a no cometer ese error tan lamentable? </a:t>
            </a:r>
          </a:p>
          <a:p>
            <a:r>
              <a:rPr lang="es-ES" b="1" dirty="0">
                <a:solidFill>
                  <a:schemeClr val="bg1"/>
                </a:solidFill>
                <a:latin typeface="Maiandra GD" panose="020E0502030308020204" pitchFamily="34" charset="0"/>
              </a:rPr>
              <a:t>¿Qué fortalecerá nuestro deseo de seguir “andando en la verdad”?</a:t>
            </a:r>
          </a:p>
          <a:p>
            <a:r>
              <a:rPr lang="es-ES" b="1" dirty="0">
                <a:solidFill>
                  <a:schemeClr val="bg1"/>
                </a:solidFill>
                <a:latin typeface="Maiandra GD" panose="020E0502030308020204" pitchFamily="34" charset="0"/>
              </a:rPr>
              <a:t>Tenemos que tener buenas actitudes para que la palabra de Dios pueda hacer los cambios en nuestra vida.</a:t>
            </a:r>
          </a:p>
          <a:p>
            <a:r>
              <a:rPr lang="es-ES" b="1" dirty="0">
                <a:solidFill>
                  <a:schemeClr val="bg1"/>
                </a:solidFill>
                <a:latin typeface="Maiandra GD" panose="020E0502030308020204" pitchFamily="34" charset="0"/>
              </a:rPr>
              <a:t>Sino no hay buenos deseos anhelos hacia la palabra de Dios, nunca abra cambio en nuestra vida espiritual y fracasaremos en nuestra salvación.</a:t>
            </a:r>
          </a:p>
          <a:p>
            <a:r>
              <a:rPr lang="es-ES" b="1" dirty="0">
                <a:solidFill>
                  <a:schemeClr val="bg1"/>
                </a:solidFill>
                <a:latin typeface="Maiandra GD" panose="020E0502030308020204" pitchFamily="34" charset="0"/>
              </a:rPr>
              <a:t>Amemos siempre la palabra de Dios, para que hagamos las cosas que agradan a Dios, sino nunca lo lograremos en nuestra vida espiritual para servir a Dios.</a:t>
            </a:r>
            <a:endParaRPr lang="en-US" b="1"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5586468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¿POR QUÉ Y CÓMO HAN VENDIDO ALGUNOS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normAutofit lnSpcReduction="10000"/>
          </a:bodyPr>
          <a:lstStyle/>
          <a:p>
            <a:r>
              <a:rPr lang="es-ES" b="1" dirty="0">
                <a:solidFill>
                  <a:schemeClr val="bg1"/>
                </a:solidFill>
                <a:latin typeface="Maiandra GD" panose="020E0502030308020204" pitchFamily="34" charset="0"/>
              </a:rPr>
              <a:t>En el primer siglo. </a:t>
            </a:r>
          </a:p>
          <a:p>
            <a:r>
              <a:rPr lang="es-ES" b="1" dirty="0">
                <a:solidFill>
                  <a:schemeClr val="bg1"/>
                </a:solidFill>
                <a:latin typeface="Maiandra GD" panose="020E0502030308020204" pitchFamily="34" charset="0"/>
              </a:rPr>
              <a:t>¿Por qué motivo vendieron algunos la verdad?</a:t>
            </a:r>
          </a:p>
          <a:p>
            <a:r>
              <a:rPr lang="es-ES" b="1" dirty="0">
                <a:solidFill>
                  <a:schemeClr val="bg1"/>
                </a:solidFill>
                <a:latin typeface="Maiandra GD" panose="020E0502030308020204" pitchFamily="34" charset="0"/>
              </a:rPr>
              <a:t>En el primer siglo, hubo algunos que al principio aceptaron las enseñanzas de Jesús, pero luego dejaron de andar en la verdad. Por ejemplo, en cierta ocasión, Jesús hizo un milagro para alimentar a una multitud que lo seguía. </a:t>
            </a:r>
          </a:p>
          <a:p>
            <a:r>
              <a:rPr lang="es-ES" b="1" dirty="0">
                <a:solidFill>
                  <a:schemeClr val="bg1"/>
                </a:solidFill>
                <a:latin typeface="Maiandra GD" panose="020E0502030308020204" pitchFamily="34" charset="0"/>
              </a:rPr>
              <a:t>Más tarde, la gente cruzó con Él a la otra orilla del mar de Galilea. Pero allí Jesús les dijo algo que los dejó perplejos: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Juan.6:26.</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Jesús les respondió: «En verdad les digo, que me buscan, no porque hayan visto señales, </a:t>
            </a:r>
            <a:r>
              <a:rPr lang="es-ES" b="1" u="sng" dirty="0">
                <a:solidFill>
                  <a:schemeClr val="bg1"/>
                </a:solidFill>
                <a:effectLst>
                  <a:outerShdw blurRad="38100" dist="38100" dir="2700000" algn="tl">
                    <a:srgbClr val="000000">
                      <a:alpha val="43137"/>
                    </a:srgbClr>
                  </a:outerShdw>
                </a:effectLst>
                <a:highlight>
                  <a:srgbClr val="008000"/>
                </a:highlight>
                <a:latin typeface="Maiandra GD" panose="020E0502030308020204" pitchFamily="34" charset="0"/>
              </a:rPr>
              <a:t>sino porque han comido de los panes y se han saciado.</a:t>
            </a:r>
            <a:r>
              <a:rPr lang="es-ES" b="1" dirty="0">
                <a:solidFill>
                  <a:schemeClr val="bg1"/>
                </a:solidFill>
                <a:latin typeface="Maiandra GD" panose="020E0502030308020204" pitchFamily="34" charset="0"/>
              </a:rPr>
              <a:t> </a:t>
            </a:r>
          </a:p>
        </p:txBody>
      </p:sp>
    </p:spTree>
    <p:extLst>
      <p:ext uri="{BB962C8B-B14F-4D97-AF65-F5344CB8AC3E}">
        <p14:creationId xmlns:p14="http://schemas.microsoft.com/office/powerpoint/2010/main" val="4755162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barn(inVertical)">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41011DB-9FE4-7D3F-CD50-8091B4B7C3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 y="-10887"/>
            <a:ext cx="4425044" cy="6857999"/>
          </a:xfrm>
          <a:prstGeom prst="rect">
            <a:avLst/>
          </a:prstGeom>
        </p:spPr>
      </p:pic>
      <p:pic>
        <p:nvPicPr>
          <p:cNvPr id="5" name="Imagen 4">
            <a:extLst>
              <a:ext uri="{FF2B5EF4-FFF2-40B4-BE49-F238E27FC236}">
                <a16:creationId xmlns:a16="http://schemas.microsoft.com/office/drawing/2014/main" id="{A89B58F8-D031-496C-84D7-202C548BA2F4}"/>
              </a:ext>
            </a:extLst>
          </p:cNvPr>
          <p:cNvPicPr>
            <a:picLocks noChangeAspect="1"/>
          </p:cNvPicPr>
          <p:nvPr/>
        </p:nvPicPr>
        <p:blipFill>
          <a:blip r:embed="rId3"/>
          <a:stretch>
            <a:fillRect/>
          </a:stretch>
        </p:blipFill>
        <p:spPr>
          <a:xfrm>
            <a:off x="4430486" y="0"/>
            <a:ext cx="7761514" cy="6858000"/>
          </a:xfrm>
          <a:prstGeom prst="rect">
            <a:avLst/>
          </a:prstGeom>
        </p:spPr>
      </p:pic>
      <p:sp>
        <p:nvSpPr>
          <p:cNvPr id="2" name="Título 1">
            <a:extLst>
              <a:ext uri="{FF2B5EF4-FFF2-40B4-BE49-F238E27FC236}">
                <a16:creationId xmlns:a16="http://schemas.microsoft.com/office/drawing/2014/main" id="{D010D009-08CC-C707-4D54-1ED44B9350EF}"/>
              </a:ext>
            </a:extLst>
          </p:cNvPr>
          <p:cNvSpPr>
            <a:spLocks noGrp="1"/>
          </p:cNvSpPr>
          <p:nvPr>
            <p:ph type="title"/>
          </p:nvPr>
        </p:nvSpPr>
        <p:spPr>
          <a:xfrm>
            <a:off x="0" y="0"/>
            <a:ext cx="4430486" cy="6857999"/>
          </a:xfrm>
        </p:spPr>
        <p:txBody>
          <a:bodyPr>
            <a:normAutofit fontScale="90000"/>
          </a:bodyPr>
          <a:lstStyle/>
          <a:p>
            <a:pPr algn="ctr"/>
            <a:r>
              <a:rPr lang="es-ES" sz="7200" b="1" u="sng" dirty="0">
                <a:effectLst>
                  <a:outerShdw blurRad="38100" dist="38100" dir="2700000" algn="tl">
                    <a:srgbClr val="000000">
                      <a:alpha val="43137"/>
                    </a:srgbClr>
                  </a:outerShdw>
                </a:effectLst>
                <a:latin typeface="Maiandra GD" panose="020E0502030308020204" pitchFamily="34" charset="0"/>
              </a:rPr>
              <a:t>¿POR QUÉ Y CÓMO HAN VENDIDO ALGUNOS LA VERDAD?</a:t>
            </a:r>
            <a:br>
              <a:rPr lang="es-ES" sz="4800" b="1" u="sng" dirty="0">
                <a:effectLst>
                  <a:outerShdw blurRad="38100" dist="38100" dir="2700000" algn="tl">
                    <a:srgbClr val="000000">
                      <a:alpha val="43137"/>
                    </a:srgbClr>
                  </a:outerShdw>
                </a:effectLst>
                <a:latin typeface="Maiandra GD" panose="020E0502030308020204" pitchFamily="34" charset="0"/>
              </a:rPr>
            </a:br>
            <a:endParaRPr lang="en-US" sz="4800" b="1" u="sng" dirty="0">
              <a:effectLst>
                <a:outerShdw blurRad="38100" dist="38100" dir="2700000" algn="tl">
                  <a:srgbClr val="000000">
                    <a:alpha val="43137"/>
                  </a:srgbClr>
                </a:outerShdw>
              </a:effectLst>
              <a:latin typeface="Maiandra GD" panose="020E0502030308020204" pitchFamily="34" charset="0"/>
            </a:endParaRPr>
          </a:p>
        </p:txBody>
      </p:sp>
      <p:sp>
        <p:nvSpPr>
          <p:cNvPr id="3" name="Marcador de contenido 2">
            <a:extLst>
              <a:ext uri="{FF2B5EF4-FFF2-40B4-BE49-F238E27FC236}">
                <a16:creationId xmlns:a16="http://schemas.microsoft.com/office/drawing/2014/main" id="{0296FE78-4863-5C4B-5C27-3C30810E16E9}"/>
              </a:ext>
            </a:extLst>
          </p:cNvPr>
          <p:cNvSpPr>
            <a:spLocks noGrp="1"/>
          </p:cNvSpPr>
          <p:nvPr>
            <p:ph idx="1"/>
          </p:nvPr>
        </p:nvSpPr>
        <p:spPr>
          <a:xfrm>
            <a:off x="4430486" y="0"/>
            <a:ext cx="7761514" cy="6857999"/>
          </a:xfrm>
        </p:spPr>
        <p:txBody>
          <a:bodyPr/>
          <a:lstStyle/>
          <a:p>
            <a:r>
              <a:rPr lang="es-ES" b="1" dirty="0">
                <a:solidFill>
                  <a:schemeClr val="bg1"/>
                </a:solidFill>
                <a:latin typeface="Maiandra GD" panose="020E0502030308020204" pitchFamily="34" charset="0"/>
              </a:rPr>
              <a:t>“Este discurso fue muy ofensivo para estas personas: ¿Quién puede escucharlo?”. </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Juan.6:60.</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Por eso muchos de Sus discípulos, cuando oyeron esto, dijeron: </a:t>
            </a:r>
            <a:r>
              <a:rPr lang="es-ES" b="1" u="sng" dirty="0">
                <a:solidFill>
                  <a:schemeClr val="bg1"/>
                </a:solidFill>
                <a:effectLst>
                  <a:outerShdw blurRad="38100" dist="38100" dir="2700000" algn="tl">
                    <a:srgbClr val="000000">
                      <a:alpha val="43137"/>
                    </a:srgbClr>
                  </a:outerShdw>
                </a:effectLst>
                <a:highlight>
                  <a:srgbClr val="800000"/>
                </a:highlight>
                <a:latin typeface="Maiandra GD" panose="020E0502030308020204" pitchFamily="34" charset="0"/>
              </a:rPr>
              <a:t>«Dura es esta declaración; ¿quién puede escucharla?».</a:t>
            </a:r>
          </a:p>
          <a:p>
            <a:r>
              <a:rPr lang="es-ES" b="1" dirty="0">
                <a:solidFill>
                  <a:schemeClr val="bg1"/>
                </a:solidFill>
                <a:latin typeface="Maiandra GD" panose="020E0502030308020204" pitchFamily="34" charset="0"/>
              </a:rPr>
              <a:t>¿Cuál fue el resultado de esto? Como resultado, muchos lo abandonaron.</a:t>
            </a:r>
          </a:p>
          <a:p>
            <a:pPr algn="ctr"/>
            <a:r>
              <a:rPr lang="es-ES" b="1" u="sng" dirty="0">
                <a:solidFill>
                  <a:schemeClr val="bg1"/>
                </a:solidFill>
                <a:effectLst>
                  <a:outerShdw blurRad="38100" dist="38100" dir="2700000" algn="tl">
                    <a:srgbClr val="000000">
                      <a:alpha val="43137"/>
                    </a:srgbClr>
                  </a:outerShdw>
                </a:effectLst>
                <a:highlight>
                  <a:srgbClr val="9900FF"/>
                </a:highlight>
                <a:latin typeface="Maiandra GD" panose="020E0502030308020204" pitchFamily="34" charset="0"/>
              </a:rPr>
              <a:t>Juan.6:66.</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Como resultado de esto muchos de </a:t>
            </a:r>
            <a:r>
              <a:rPr lang="es-ES" b="1" u="sng" dirty="0">
                <a:solidFill>
                  <a:schemeClr val="bg1"/>
                </a:solidFill>
                <a:effectLst>
                  <a:outerShdw blurRad="38100" dist="38100" dir="2700000" algn="tl">
                    <a:srgbClr val="000000">
                      <a:alpha val="43137"/>
                    </a:srgbClr>
                  </a:outerShdw>
                </a:effectLst>
                <a:highlight>
                  <a:srgbClr val="808000"/>
                </a:highlight>
                <a:latin typeface="Maiandra GD" panose="020E0502030308020204" pitchFamily="34" charset="0"/>
              </a:rPr>
              <a:t>Sus discípulos se apartaron y ya no andaban con Él.</a:t>
            </a:r>
            <a:r>
              <a:rPr lang="es-ES" b="1" dirty="0">
                <a:solidFill>
                  <a:schemeClr val="bg1"/>
                </a:solidFill>
                <a:latin typeface="Maiandra GD" panose="020E0502030308020204" pitchFamily="34" charset="0"/>
              </a:rPr>
              <a:t> </a:t>
            </a:r>
          </a:p>
          <a:p>
            <a:r>
              <a:rPr lang="es-ES" b="1" dirty="0">
                <a:solidFill>
                  <a:schemeClr val="bg1"/>
                </a:solidFill>
                <a:latin typeface="Maiandra GD" panose="020E0502030308020204" pitchFamily="34" charset="0"/>
              </a:rPr>
              <a:t>¿Por qué han decidido algunos hoy día dejar la verdad? </a:t>
            </a:r>
          </a:p>
          <a:p>
            <a:r>
              <a:rPr lang="es-ES" b="1" dirty="0">
                <a:solidFill>
                  <a:schemeClr val="bg1"/>
                </a:solidFill>
                <a:latin typeface="Maiandra GD" panose="020E0502030308020204" pitchFamily="34" charset="0"/>
              </a:rPr>
              <a:t>¿Cómo han ido otros alejándose de la verdad?</a:t>
            </a:r>
          </a:p>
        </p:txBody>
      </p:sp>
    </p:spTree>
    <p:extLst>
      <p:ext uri="{BB962C8B-B14F-4D97-AF65-F5344CB8AC3E}">
        <p14:creationId xmlns:p14="http://schemas.microsoft.com/office/powerpoint/2010/main" val="2866459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5724</Words>
  <Application>Microsoft Office PowerPoint</Application>
  <PresentationFormat>Panorámica</PresentationFormat>
  <Paragraphs>372</Paragraphs>
  <Slides>47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47</vt:i4>
      </vt:variant>
    </vt:vector>
  </HeadingPairs>
  <TitlesOfParts>
    <vt:vector size="52" baseType="lpstr">
      <vt:lpstr>Arial</vt:lpstr>
      <vt:lpstr>Calibri</vt:lpstr>
      <vt:lpstr>Calibri Light</vt:lpstr>
      <vt:lpstr>Maiandra GD</vt:lpstr>
      <vt:lpstr>Tema de Office</vt:lpstr>
      <vt:lpstr>“ANDARÉ EN TU VERDAD”   SALMOS.86:11. </vt:lpstr>
      <vt:lpstr> INTRO DUCCIÓN: </vt:lpstr>
      <vt:lpstr> INTRO DUCCIÓN: </vt:lpstr>
      <vt:lpstr>INTRO DUCCIÓN: </vt:lpstr>
      <vt:lpstr>INTRO DUCCIÓN: </vt:lpstr>
      <vt:lpstr>INTRO DUCCIÓN: </vt:lpstr>
      <vt:lpstr>INTRO DUCCIÓN: </vt:lpstr>
      <vt:lpstr>¿POR QUÉ Y CÓMO HAN VENDIDO ALGUNOS LA VERDAD? </vt:lpstr>
      <vt:lpstr>¿POR QUÉ Y CÓMO HAN VENDIDO ALGUNOS LA VERDAD? </vt:lpstr>
      <vt:lpstr>¿POR QUÉ Y CÓMO HAN VENDIDO ALGUNOS LA VERDAD? </vt:lpstr>
      <vt:lpstr>¿POR QUÉ Y CÓMO HAN VENDIDO ALGUNOS LA VERDAD? </vt:lpstr>
      <vt:lpstr>¿POR QUÉ Y CÓMO HAN VENDIDO ALGUNOS LA VERDAD? </vt:lpstr>
      <vt:lpstr>¿POR QUÉ Y CÓMO HAN VENDIDO ALGUNOS LA VERDAD? </vt:lpstr>
      <vt:lpstr>¿POR QUÉ Y CÓMO HAN VENDIDO ALGUNOS LA VERDAD? </vt:lpstr>
      <vt:lpstr>¿QUÉ NOS AYUDARÁ A NO VENDER LA VERDAD? </vt:lpstr>
      <vt:lpstr>¿QUÉ NOS AYUDARÁ A NO VENDER LA VERDAD? </vt:lpstr>
      <vt:lpstr>¿QUÉ NOS AYUDARÁ A NO VENDER LA VERDAD? </vt:lpstr>
      <vt:lpstr>¿QUÉ NOS AYUDARÁ A NO VENDER LA VERDAD? </vt:lpstr>
      <vt:lpstr>¿QUÉ NOS AYUDARÁ A NO VENDER LA VERDAD? </vt:lpstr>
      <vt:lpstr>¿QUÉ NOS AYUDARÁ A NO VENDER LA VERDAD? </vt:lpstr>
      <vt:lpstr>¿QUÉ NOS AYUDARÁ A NO VENDER LA VERDAD? </vt:lpstr>
      <vt:lpstr>¿QUÉ NOS AYUDARÁ A NO VENDER LA VERDAD? </vt:lpstr>
      <vt:lpstr>¿QUÉ NOS AYUDARÁ A NO VENDER LA VERDAD? </vt:lpstr>
      <vt:lpstr>¿QUÉ NOS AYUDARÁ A NO VENDER LA VERDAD? </vt:lpstr>
      <vt:lpstr>¿QUÉ NOS AYUDARÁ A NO VENDER LA VERDAD? </vt:lpstr>
      <vt:lpstr>¿QUÉ NOS AYUDARÁ A NO VENDER LA VERDAD? </vt:lpstr>
      <vt:lpstr>¿QUÉ NOS AYUDARÁ A NO VENDER LA VERDAD? </vt:lpstr>
      <vt:lpstr>¿QUÉ NOS AYUDARÁ A NO VENDER LA VERDAD? </vt:lpstr>
      <vt:lpstr>¿QUÉ NOS AYUDARÁ A NO VENDER LA VERDAD? </vt:lpstr>
      <vt:lpstr>¿QUÉ NOS AYUDARÁ A NO VENDER LA VERDAD? </vt:lpstr>
      <vt:lpstr>¿QUÉ NOS AYUDARÁ A NO VENDER LA VERDAD? </vt:lpstr>
      <vt:lpstr>¿QUÉ NOS AYUDARÁ A NO VENDER LA VERDAD? </vt:lpstr>
      <vt:lpstr>¿QUÉ NOS AYUDARÁ A NO VENDER LA VERDAD? </vt:lpstr>
      <vt:lpstr> ¿QUÉ FORTALECERÁ NUESTRO DESEO DE ANDAR EN LA VERDAD?. </vt:lpstr>
      <vt:lpstr> ¿QUÉ FORTALECERÁ NUESTRO DESEO DE ANDAR EN LA VERDAD?. </vt:lpstr>
      <vt:lpstr> ¿QUÉ FORTALECERÁ NUESTRO DESEO DE ANDAR EN LA VERDAD?. </vt:lpstr>
      <vt:lpstr> ¿QUÉ FORTALECERÁ NUESTRO DESEO DE ANDAR EN LA VERDAD?. </vt:lpstr>
      <vt:lpstr> ¿QUÉ FORTALECERÁ NUESTRO DESEO DE ANDAR EN LA VERDAD?. </vt:lpstr>
      <vt:lpstr> ¿QUÉ FORTALECERÁ NUESTRO DESEO DE ANDAR EN LA VERDAD?. </vt:lpstr>
      <vt:lpstr> ¿QUÉ FORTALECERÁ NUESTRO DESEO DE ANDAR EN LA VERDAD?. </vt:lpstr>
      <vt:lpstr> ¿QUÉ FORTALECERÁ NUESTRO DESEO DE ANDAR EN LA VERDAD?. </vt:lpstr>
      <vt:lpstr> ¿QUÉ FORTALECERÁ NUESTRO DESEO DE ANDAR EN LA VERDAD?. </vt:lpstr>
      <vt:lpstr> ¿QUÉ FORTALECERÁ NUESTRO DESEO DE ANDAR EN LA VERDAD?. </vt:lpstr>
      <vt:lpstr> ¿QUÉ FORTALECERÁ NUESTRO DESEO DE ANDAR EN LA VERDAD?. </vt:lpstr>
      <vt:lpstr> ¿QUÉ FORTALECERÁ NUESTRO DESEO DE ANDAR EN LA VERDAD?. </vt:lpstr>
      <vt:lpstr> C O N C L U S I Ó N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“ANDARÉ EN TU VERDAD”   SALMOS.86:11. </dc:title>
  <dc:creator>Mario Moreno</dc:creator>
  <cp:lastModifiedBy>Mario Moreno</cp:lastModifiedBy>
  <cp:revision>6</cp:revision>
  <dcterms:created xsi:type="dcterms:W3CDTF">2024-06-11T00:34:44Z</dcterms:created>
  <dcterms:modified xsi:type="dcterms:W3CDTF">2024-06-12T18:55:40Z</dcterms:modified>
</cp:coreProperties>
</file>