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6" r:id="rId4"/>
    <p:sldId id="283" r:id="rId5"/>
    <p:sldId id="282" r:id="rId6"/>
    <p:sldId id="281" r:id="rId7"/>
    <p:sldId id="280" r:id="rId8"/>
    <p:sldId id="279" r:id="rId9"/>
    <p:sldId id="278" r:id="rId10"/>
    <p:sldId id="277" r:id="rId11"/>
    <p:sldId id="284" r:id="rId12"/>
    <p:sldId id="297" r:id="rId13"/>
    <p:sldId id="296" r:id="rId14"/>
    <p:sldId id="295" r:id="rId15"/>
    <p:sldId id="294" r:id="rId16"/>
    <p:sldId id="293" r:id="rId17"/>
    <p:sldId id="292" r:id="rId18"/>
    <p:sldId id="291" r:id="rId19"/>
    <p:sldId id="290" r:id="rId20"/>
    <p:sldId id="289" r:id="rId21"/>
    <p:sldId id="288" r:id="rId22"/>
    <p:sldId id="287" r:id="rId23"/>
    <p:sldId id="286" r:id="rId24"/>
    <p:sldId id="313" r:id="rId25"/>
    <p:sldId id="312" r:id="rId26"/>
    <p:sldId id="311" r:id="rId27"/>
    <p:sldId id="310" r:id="rId28"/>
    <p:sldId id="309" r:id="rId29"/>
    <p:sldId id="308" r:id="rId30"/>
    <p:sldId id="307" r:id="rId31"/>
    <p:sldId id="306" r:id="rId32"/>
    <p:sldId id="305" r:id="rId33"/>
    <p:sldId id="304" r:id="rId34"/>
    <p:sldId id="303" r:id="rId35"/>
    <p:sldId id="302" r:id="rId36"/>
    <p:sldId id="301" r:id="rId37"/>
    <p:sldId id="300" r:id="rId38"/>
    <p:sldId id="299" r:id="rId39"/>
    <p:sldId id="298" r:id="rId40"/>
    <p:sldId id="285" r:id="rId41"/>
    <p:sldId id="319" r:id="rId42"/>
    <p:sldId id="31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890A9F3-3BE4-4519-A016-6CB92BF2E72C}" type="datetimeFigureOut">
              <a:rPr lang="es-NI" smtClean="0"/>
              <a:t>21/12/2024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119393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90A9F3-3BE4-4519-A016-6CB92BF2E72C}" type="datetimeFigureOut">
              <a:rPr lang="es-NI" smtClean="0"/>
              <a:t>21/12/2024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289027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90A9F3-3BE4-4519-A016-6CB92BF2E72C}" type="datetimeFigureOut">
              <a:rPr lang="es-NI" smtClean="0"/>
              <a:t>21/12/2024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70787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11345016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90A9F3-3BE4-4519-A016-6CB92BF2E72C}" type="datetimeFigureOut">
              <a:rPr lang="es-NI" smtClean="0"/>
              <a:t>21/12/2024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136796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890A9F3-3BE4-4519-A016-6CB92BF2E72C}" type="datetimeFigureOut">
              <a:rPr lang="es-NI" smtClean="0"/>
              <a:t>21/12/2024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57554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890A9F3-3BE4-4519-A016-6CB92BF2E72C}" type="datetimeFigureOut">
              <a:rPr lang="es-NI" smtClean="0"/>
              <a:t>21/12/2024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78907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890A9F3-3BE4-4519-A016-6CB92BF2E72C}" type="datetimeFigureOut">
              <a:rPr lang="es-NI" smtClean="0"/>
              <a:t>21/12/2024</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309206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890A9F3-3BE4-4519-A016-6CB92BF2E72C}" type="datetimeFigureOut">
              <a:rPr lang="es-NI" smtClean="0"/>
              <a:t>21/12/2024</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90478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0A9F3-3BE4-4519-A016-6CB92BF2E72C}" type="datetimeFigureOut">
              <a:rPr lang="es-NI" smtClean="0"/>
              <a:t>21/12/2024</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90177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890A9F3-3BE4-4519-A016-6CB92BF2E72C}" type="datetimeFigureOut">
              <a:rPr lang="es-NI" smtClean="0"/>
              <a:t>21/12/2024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3812825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890A9F3-3BE4-4519-A016-6CB92BF2E72C}" type="datetimeFigureOut">
              <a:rPr lang="es-NI" smtClean="0"/>
              <a:t>21/12/2024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C3EF916A-DEB9-43C9-B582-B8B3AE84A04F}" type="slidenum">
              <a:rPr lang="es-NI" smtClean="0"/>
              <a:t>‹Nº›</a:t>
            </a:fld>
            <a:endParaRPr lang="es-NI"/>
          </a:p>
        </p:txBody>
      </p:sp>
    </p:spTree>
    <p:extLst>
      <p:ext uri="{BB962C8B-B14F-4D97-AF65-F5344CB8AC3E}">
        <p14:creationId xmlns:p14="http://schemas.microsoft.com/office/powerpoint/2010/main" val="328689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A9F3-3BE4-4519-A016-6CB92BF2E72C}" type="datetimeFigureOut">
              <a:rPr lang="es-NI" smtClean="0"/>
              <a:t>21/12/2024</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F916A-DEB9-43C9-B582-B8B3AE84A04F}" type="slidenum">
              <a:rPr lang="es-NI" smtClean="0"/>
              <a:t>‹Nº›</a:t>
            </a:fld>
            <a:endParaRPr lang="es-NI"/>
          </a:p>
        </p:txBody>
      </p:sp>
    </p:spTree>
    <p:extLst>
      <p:ext uri="{BB962C8B-B14F-4D97-AF65-F5344CB8AC3E}">
        <p14:creationId xmlns:p14="http://schemas.microsoft.com/office/powerpoint/2010/main" val="3309939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4E4803-A8AC-4A98-8957-D0E7C1587A71}"/>
              </a:ext>
            </a:extLst>
          </p:cNvPr>
          <p:cNvPicPr>
            <a:picLocks noChangeAspect="1"/>
          </p:cNvPicPr>
          <p:nvPr/>
        </p:nvPicPr>
        <p:blipFill>
          <a:blip r:embed="rId2"/>
          <a:stretch>
            <a:fillRect/>
          </a:stretch>
        </p:blipFill>
        <p:spPr>
          <a:xfrm>
            <a:off x="1" y="0"/>
            <a:ext cx="9143998" cy="6858000"/>
          </a:xfrm>
          <a:prstGeom prst="rect">
            <a:avLst/>
          </a:prstGeom>
        </p:spPr>
      </p:pic>
      <p:sp>
        <p:nvSpPr>
          <p:cNvPr id="4" name="Título 3">
            <a:extLst>
              <a:ext uri="{FF2B5EF4-FFF2-40B4-BE49-F238E27FC236}">
                <a16:creationId xmlns:a16="http://schemas.microsoft.com/office/drawing/2014/main" id="{C85F8E03-FD3A-49EE-AA20-0C1FF167AD01}"/>
              </a:ext>
            </a:extLst>
          </p:cNvPr>
          <p:cNvSpPr>
            <a:spLocks noGrp="1"/>
          </p:cNvSpPr>
          <p:nvPr>
            <p:ph type="title"/>
          </p:nvPr>
        </p:nvSpPr>
        <p:spPr>
          <a:xfrm>
            <a:off x="-1" y="127591"/>
            <a:ext cx="9144001" cy="906080"/>
          </a:xfrm>
        </p:spPr>
        <p:txBody>
          <a:bodyPr/>
          <a:lstStyle/>
          <a:p>
            <a:pPr algn="ct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ANTES Y DESPUÉS EN CRISTO.</a:t>
            </a:r>
            <a:endParaRPr lang="es-NI"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EA9A38D-BEC3-483F-8439-956695CFCFDD}"/>
              </a:ext>
            </a:extLst>
          </p:cNvPr>
          <p:cNvSpPr>
            <a:spLocks noGrp="1"/>
          </p:cNvSpPr>
          <p:nvPr>
            <p:ph idx="1"/>
          </p:nvPr>
        </p:nvSpPr>
        <p:spPr>
          <a:xfrm>
            <a:off x="4081670" y="1325564"/>
            <a:ext cx="5062329" cy="5532436"/>
          </a:xfrm>
        </p:spPr>
        <p:txBody>
          <a:bodyPr/>
          <a:lstStyle/>
          <a:p>
            <a:r>
              <a:rPr lang="es-ES" b="1" dirty="0">
                <a:solidFill>
                  <a:schemeClr val="bg1"/>
                </a:solidFill>
                <a:latin typeface="Maiandra GD" panose="020E0502030308020204" pitchFamily="34" charset="0"/>
              </a:rPr>
              <a:t>El cristiano tiene un antes y después en su vida en Cristo.</a:t>
            </a:r>
          </a:p>
          <a:p>
            <a:r>
              <a:rPr lang="es-ES" b="1" dirty="0">
                <a:solidFill>
                  <a:schemeClr val="bg1"/>
                </a:solidFill>
                <a:latin typeface="Maiandra GD" panose="020E0502030308020204" pitchFamily="34" charset="0"/>
              </a:rPr>
              <a:t>Veremos cómo estamos antes sin Cristo.</a:t>
            </a:r>
          </a:p>
          <a:p>
            <a:r>
              <a:rPr lang="es-ES" b="1" dirty="0">
                <a:solidFill>
                  <a:schemeClr val="bg1"/>
                </a:solidFill>
                <a:latin typeface="Maiandra GD" panose="020E0502030308020204" pitchFamily="34" charset="0"/>
              </a:rPr>
              <a:t>Y como estamos ahora en Cristo.</a:t>
            </a:r>
          </a:p>
          <a:p>
            <a:r>
              <a:rPr lang="es-ES" b="1" dirty="0">
                <a:solidFill>
                  <a:schemeClr val="bg1"/>
                </a:solidFill>
                <a:latin typeface="Maiandra GD" panose="020E0502030308020204" pitchFamily="34" charset="0"/>
              </a:rPr>
              <a:t>Veremos la gran diferencia que existe al estar sin Cristo.</a:t>
            </a:r>
          </a:p>
          <a:p>
            <a:r>
              <a:rPr lang="es-ES" b="1" dirty="0">
                <a:solidFill>
                  <a:schemeClr val="bg1"/>
                </a:solidFill>
                <a:latin typeface="Maiandra GD" panose="020E0502030308020204" pitchFamily="34" charset="0"/>
              </a:rPr>
              <a:t>Y estar con Cristo.</a:t>
            </a:r>
          </a:p>
          <a:p>
            <a:r>
              <a:rPr lang="es-ES" b="1" dirty="0">
                <a:solidFill>
                  <a:schemeClr val="bg1"/>
                </a:solidFill>
                <a:latin typeface="Maiandra GD" panose="020E0502030308020204" pitchFamily="34" charset="0"/>
              </a:rPr>
              <a:t>Un antes sin Cristo sin bendiciones ni privilegios.</a:t>
            </a:r>
          </a:p>
          <a:p>
            <a:r>
              <a:rPr lang="es-ES" b="1" dirty="0">
                <a:solidFill>
                  <a:schemeClr val="bg1"/>
                </a:solidFill>
                <a:latin typeface="Maiandra GD" panose="020E0502030308020204" pitchFamily="34" charset="0"/>
              </a:rPr>
              <a:t>Y un después con Cristo.</a:t>
            </a:r>
          </a:p>
          <a:p>
            <a:endParaRPr lang="es-NI" b="1" dirty="0">
              <a:solidFill>
                <a:schemeClr val="bg1"/>
              </a:solidFill>
              <a:latin typeface="Maiandra GD" panose="020E0502030308020204" pitchFamily="34" charset="0"/>
            </a:endParaRPr>
          </a:p>
        </p:txBody>
      </p:sp>
      <p:sp>
        <p:nvSpPr>
          <p:cNvPr id="6" name="CuadroTexto 5">
            <a:extLst>
              <a:ext uri="{FF2B5EF4-FFF2-40B4-BE49-F238E27FC236}">
                <a16:creationId xmlns:a16="http://schemas.microsoft.com/office/drawing/2014/main" id="{430A7306-622F-426C-9F71-A0A30B7702F0}"/>
              </a:ext>
            </a:extLst>
          </p:cNvPr>
          <p:cNvSpPr txBox="1"/>
          <p:nvPr/>
        </p:nvSpPr>
        <p:spPr>
          <a:xfrm>
            <a:off x="0" y="1140897"/>
            <a:ext cx="4081670"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INTRODUCCION:</a:t>
            </a:r>
          </a:p>
        </p:txBody>
      </p:sp>
      <p:pic>
        <p:nvPicPr>
          <p:cNvPr id="3" name="Imagen 2">
            <a:extLst>
              <a:ext uri="{FF2B5EF4-FFF2-40B4-BE49-F238E27FC236}">
                <a16:creationId xmlns:a16="http://schemas.microsoft.com/office/drawing/2014/main" id="{981D5FB5-E4BC-4237-8A2B-BB683DE4C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4" y="1894453"/>
            <a:ext cx="3795504" cy="2730555"/>
          </a:xfrm>
          <a:prstGeom prst="rect">
            <a:avLst/>
          </a:prstGeom>
          <a:solidFill>
            <a:srgbClr val="7030A0"/>
          </a:solidFill>
        </p:spPr>
      </p:pic>
      <p:pic>
        <p:nvPicPr>
          <p:cNvPr id="9" name="Imagen 8">
            <a:extLst>
              <a:ext uri="{FF2B5EF4-FFF2-40B4-BE49-F238E27FC236}">
                <a16:creationId xmlns:a16="http://schemas.microsoft.com/office/drawing/2014/main" id="{D4F3C3B0-4CC2-40F3-8746-180C3DA23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25007"/>
            <a:ext cx="3864251" cy="2232991"/>
          </a:xfrm>
          <a:prstGeom prst="rect">
            <a:avLst/>
          </a:prstGeom>
          <a:solidFill>
            <a:srgbClr val="92D050"/>
          </a:solidFill>
        </p:spPr>
      </p:pic>
      <p:sp>
        <p:nvSpPr>
          <p:cNvPr id="2" name="Marco 1">
            <a:extLst>
              <a:ext uri="{FF2B5EF4-FFF2-40B4-BE49-F238E27FC236}">
                <a16:creationId xmlns:a16="http://schemas.microsoft.com/office/drawing/2014/main" id="{DC32DB4C-A880-4496-87DB-16CD261FC47A}"/>
              </a:ext>
            </a:extLst>
          </p:cNvPr>
          <p:cNvSpPr/>
          <p:nvPr/>
        </p:nvSpPr>
        <p:spPr>
          <a:xfrm>
            <a:off x="34374" y="0"/>
            <a:ext cx="9109626" cy="1140896"/>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711518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p:cTn id="4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p:cTn id="4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 calcmode="lin" valueType="num">
                                      <p:cBhvr>
                                        <p:cTn id="5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 calcmode="lin" valueType="num">
                                      <p:cBhvr>
                                        <p:cTn id="5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5">
                                            <p:txEl>
                                              <p:pRg st="5" end="5"/>
                                            </p:txEl>
                                          </p:spTgt>
                                        </p:tgtEl>
                                        <p:attrNameLst>
                                          <p:attrName>style.visibility</p:attrName>
                                        </p:attrNameLst>
                                      </p:cBhvr>
                                      <p:to>
                                        <p:strVal val="visible"/>
                                      </p:to>
                                    </p:set>
                                    <p:anim calcmode="lin" valueType="num">
                                      <p:cBhvr>
                                        <p:cTn id="6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nodeType="clickEffect">
                                  <p:stCondLst>
                                    <p:cond delay="0"/>
                                  </p:stCondLst>
                                  <p:childTnLst>
                                    <p:set>
                                      <p:cBhvr>
                                        <p:cTn id="70" dur="1" fill="hold">
                                          <p:stCondLst>
                                            <p:cond delay="0"/>
                                          </p:stCondLst>
                                        </p:cTn>
                                        <p:tgtEl>
                                          <p:spTgt spid="5">
                                            <p:txEl>
                                              <p:pRg st="6" end="6"/>
                                            </p:txEl>
                                          </p:spTgt>
                                        </p:tgtEl>
                                        <p:attrNameLst>
                                          <p:attrName>style.visibility</p:attrName>
                                        </p:attrNameLst>
                                      </p:cBhvr>
                                      <p:to>
                                        <p:strVal val="visible"/>
                                      </p:to>
                                    </p:set>
                                    <p:anim calcmode="lin" valueType="num">
                                      <p:cBhvr>
                                        <p:cTn id="7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72" dur="5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pPr algn="ctr"/>
            <a:r>
              <a:rPr lang="es-ES" b="1" u="sng" dirty="0">
                <a:solidFill>
                  <a:srgbClr val="FFFF00"/>
                </a:solidFill>
                <a:latin typeface="Maiandra GD" panose="020E0502030308020204" pitchFamily="34" charset="0"/>
              </a:rPr>
              <a:t>TENEMOS OJOS MALOS.</a:t>
            </a:r>
          </a:p>
          <a:p>
            <a:pPr algn="ctr"/>
            <a:r>
              <a:rPr lang="es-ES" b="1" dirty="0">
                <a:solidFill>
                  <a:srgbClr val="FFFF00"/>
                </a:solidFill>
                <a:latin typeface="Maiandra GD" panose="020E0502030308020204" pitchFamily="34" charset="0"/>
              </a:rPr>
              <a:t>Mateo.6:23.</a:t>
            </a:r>
          </a:p>
          <a:p>
            <a:r>
              <a:rPr lang="es-ES" b="1" dirty="0">
                <a:solidFill>
                  <a:schemeClr val="bg1"/>
                </a:solidFill>
                <a:latin typeface="Maiandra GD" panose="020E0502030308020204" pitchFamily="34" charset="0"/>
              </a:rPr>
              <a:t>Pero si tu ojo está malo, todo tu cuerpo estará lleno de oscuridad. Así que, si la luz que hay en ti es oscuridad, ¡cuán grande será la oscuridad! </a:t>
            </a:r>
          </a:p>
          <a:p>
            <a:r>
              <a:rPr lang="es-ES" b="1" dirty="0">
                <a:solidFill>
                  <a:schemeClr val="bg1"/>
                </a:solidFill>
                <a:latin typeface="Maiandra GD" panose="020E0502030308020204" pitchFamily="34" charset="0"/>
              </a:rPr>
              <a:t>Sin Cristo estamos en oscuridad total nuestra vista es mala.</a:t>
            </a:r>
          </a:p>
          <a:p>
            <a:r>
              <a:rPr lang="es-ES" b="1" dirty="0">
                <a:solidFill>
                  <a:schemeClr val="bg1"/>
                </a:solidFill>
                <a:latin typeface="Maiandra GD" panose="020E0502030308020204" pitchFamily="34" charset="0"/>
              </a:rPr>
              <a:t>Nuestros hechos son malos.</a:t>
            </a:r>
          </a:p>
          <a:p>
            <a:r>
              <a:rPr lang="es-ES" b="1" dirty="0">
                <a:solidFill>
                  <a:schemeClr val="bg1"/>
                </a:solidFill>
                <a:latin typeface="Maiandra GD" panose="020E0502030308020204" pitchFamily="34" charset="0"/>
              </a:rPr>
              <a:t>Nuestros pensamientos son malos.</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24848" y="43657"/>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C46D2014-1E9F-43EB-82BA-AF930D75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8" y="927652"/>
            <a:ext cx="4215848" cy="5930345"/>
          </a:xfrm>
          <a:prstGeom prst="rect">
            <a:avLst/>
          </a:prstGeom>
        </p:spPr>
      </p:pic>
      <p:sp>
        <p:nvSpPr>
          <p:cNvPr id="2" name="Marco 1">
            <a:extLst>
              <a:ext uri="{FF2B5EF4-FFF2-40B4-BE49-F238E27FC236}">
                <a16:creationId xmlns:a16="http://schemas.microsoft.com/office/drawing/2014/main" id="{98901ED4-190D-5F5B-CAC1-2FA959BBBA45}"/>
              </a:ext>
            </a:extLst>
          </p:cNvPr>
          <p:cNvSpPr/>
          <p:nvPr/>
        </p:nvSpPr>
        <p:spPr>
          <a:xfrm>
            <a:off x="0" y="-74428"/>
            <a:ext cx="5252484" cy="88250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07605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El ojo malo es envidioso.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Mateo.20:15.</a:t>
            </a:r>
          </a:p>
          <a:p>
            <a:r>
              <a:rPr lang="es-ES" b="1" dirty="0">
                <a:solidFill>
                  <a:schemeClr val="bg1"/>
                </a:solidFill>
                <a:latin typeface="Maiandra GD" panose="020E0502030308020204" pitchFamily="34" charset="0"/>
              </a:rPr>
              <a:t>"¿No me es lícito hacer lo que quiero con lo que es mío? ¿O es tu ojo malo porque yo soy bueno?" </a:t>
            </a:r>
          </a:p>
          <a:p>
            <a:pPr algn="ctr"/>
            <a:r>
              <a:rPr lang="es-NI" b="1" u="sng" dirty="0">
                <a:solidFill>
                  <a:srgbClr val="FFFF00"/>
                </a:solidFill>
                <a:latin typeface="Maiandra GD" panose="020E0502030308020204" pitchFamily="34" charset="0"/>
              </a:rPr>
              <a:t>TENEMOS OIDOS SORDOS.</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Mateo.13:13.</a:t>
            </a:r>
          </a:p>
          <a:p>
            <a:r>
              <a:rPr lang="es-ES" b="1" dirty="0">
                <a:solidFill>
                  <a:schemeClr val="bg1"/>
                </a:solidFill>
                <a:latin typeface="Maiandra GD" panose="020E0502030308020204" pitchFamily="34" charset="0"/>
              </a:rPr>
              <a:t>Por eso les hablo en parábolas; porque viendo no ven, y oyendo no oyen ni entienden.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1711" y="59606"/>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0710BDFB-6046-46F3-B737-13108DBC0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1"/>
            <a:ext cx="3952875" cy="5930347"/>
          </a:xfrm>
          <a:prstGeom prst="rect">
            <a:avLst/>
          </a:prstGeom>
        </p:spPr>
      </p:pic>
      <p:sp>
        <p:nvSpPr>
          <p:cNvPr id="2" name="Marco 1">
            <a:extLst>
              <a:ext uri="{FF2B5EF4-FFF2-40B4-BE49-F238E27FC236}">
                <a16:creationId xmlns:a16="http://schemas.microsoft.com/office/drawing/2014/main" id="{7CA46F13-867B-5ED3-08A4-D4DD4297EB8F}"/>
              </a:ext>
            </a:extLst>
          </p:cNvPr>
          <p:cNvSpPr/>
          <p:nvPr/>
        </p:nvSpPr>
        <p:spPr>
          <a:xfrm>
            <a:off x="0" y="-31898"/>
            <a:ext cx="5115339" cy="829340"/>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44962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Al ser sordos de oídos espirituales no podemos entender las verdades espirituales.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Hechos.7:51.</a:t>
            </a:r>
          </a:p>
          <a:p>
            <a:r>
              <a:rPr lang="es-ES" b="1" dirty="0">
                <a:solidFill>
                  <a:schemeClr val="bg1"/>
                </a:solidFill>
                <a:latin typeface="Maiandra GD" panose="020E0502030308020204" pitchFamily="34" charset="0"/>
              </a:rPr>
              <a:t>Vosotros, que sois duros de cerviz e incircuncisos de corazón y de oídos, resistís siempre al Espíritu Santo; como hicieron vuestros padres, así también hacéis vosotros.</a:t>
            </a:r>
          </a:p>
          <a:p>
            <a:r>
              <a:rPr lang="es-ES" b="1" dirty="0">
                <a:solidFill>
                  <a:schemeClr val="bg1"/>
                </a:solidFill>
                <a:latin typeface="Maiandra GD" panose="020E0502030308020204" pitchFamily="34" charset="0"/>
              </a:rPr>
              <a:t>Por eso la verdad del evangelio no entra en ellos.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85530" y="102136"/>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2E36C56D-FBB7-43ED-B096-64A4DC5D0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07" y="714104"/>
            <a:ext cx="4055165" cy="6143895"/>
          </a:xfrm>
          <a:prstGeom prst="rect">
            <a:avLst/>
          </a:prstGeom>
          <a:solidFill>
            <a:srgbClr val="92D050"/>
          </a:solidFill>
        </p:spPr>
      </p:pic>
      <p:sp>
        <p:nvSpPr>
          <p:cNvPr id="2" name="Marco 1">
            <a:extLst>
              <a:ext uri="{FF2B5EF4-FFF2-40B4-BE49-F238E27FC236}">
                <a16:creationId xmlns:a16="http://schemas.microsoft.com/office/drawing/2014/main" id="{90AEB3AC-60A3-D59C-2DDC-384C782BE0D2}"/>
              </a:ext>
            </a:extLst>
          </p:cNvPr>
          <p:cNvSpPr/>
          <p:nvPr/>
        </p:nvSpPr>
        <p:spPr>
          <a:xfrm>
            <a:off x="0" y="0"/>
            <a:ext cx="5486400" cy="850605"/>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16760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ESTAMOS LLENOS DE MALDAD.</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Romanos.3:14.</a:t>
            </a:r>
          </a:p>
          <a:p>
            <a:r>
              <a:rPr lang="es-ES" b="1" dirty="0">
                <a:solidFill>
                  <a:schemeClr val="bg1"/>
                </a:solidFill>
                <a:latin typeface="Maiandra GD" panose="020E0502030308020204" pitchFamily="34" charset="0"/>
              </a:rPr>
              <a:t>LLENA ESTA SU BOCA DE MALDICION Y AMARGURA; </a:t>
            </a:r>
          </a:p>
          <a:p>
            <a:r>
              <a:rPr lang="es-ES" b="1" dirty="0">
                <a:solidFill>
                  <a:schemeClr val="bg1"/>
                </a:solidFill>
                <a:latin typeface="Maiandra GD" panose="020E0502030308020204" pitchFamily="34" charset="0"/>
              </a:rPr>
              <a:t>Tanto nuestra lengua lo que hablamos no glorifica a Dios.</a:t>
            </a:r>
          </a:p>
          <a:p>
            <a:r>
              <a:rPr lang="es-ES" b="1" dirty="0">
                <a:solidFill>
                  <a:schemeClr val="bg1"/>
                </a:solidFill>
                <a:latin typeface="Maiandra GD" panose="020E0502030308020204" pitchFamily="34" charset="0"/>
              </a:rPr>
              <a:t>Porque sino hablamos la verdad del evangelio todo es vano.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Mateo.12:36-37.</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52623" y="63899"/>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ABCC92D5-7F93-4DC1-AC8B-110D523B7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2705"/>
            <a:ext cx="4134678" cy="6075293"/>
          </a:xfrm>
          <a:prstGeom prst="rect">
            <a:avLst/>
          </a:prstGeom>
          <a:solidFill>
            <a:srgbClr val="00B050"/>
          </a:solidFill>
        </p:spPr>
      </p:pic>
      <p:sp>
        <p:nvSpPr>
          <p:cNvPr id="2" name="Marco 1">
            <a:extLst>
              <a:ext uri="{FF2B5EF4-FFF2-40B4-BE49-F238E27FC236}">
                <a16:creationId xmlns:a16="http://schemas.microsoft.com/office/drawing/2014/main" id="{FAE17DD7-321D-3874-AA86-79DF6B6EBB3A}"/>
              </a:ext>
            </a:extLst>
          </p:cNvPr>
          <p:cNvSpPr/>
          <p:nvPr/>
        </p:nvSpPr>
        <p:spPr>
          <a:xfrm>
            <a:off x="0" y="0"/>
            <a:ext cx="5220586" cy="78270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61853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Y yo os digo que de toda palabra vana que hablen los hombres, darán cuenta de ella en el día del juicio.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V.37.</a:t>
            </a:r>
            <a:r>
              <a:rPr lang="es-ES" b="1" dirty="0">
                <a:solidFill>
                  <a:srgbClr val="00B0F0"/>
                </a:solidFill>
                <a:latin typeface="Maiandra GD" panose="020E0502030308020204" pitchFamily="34" charset="0"/>
              </a:rPr>
              <a:t>  </a:t>
            </a:r>
          </a:p>
          <a:p>
            <a:r>
              <a:rPr lang="es-ES" b="1" dirty="0">
                <a:solidFill>
                  <a:schemeClr val="bg1"/>
                </a:solidFill>
                <a:latin typeface="Maiandra GD" panose="020E0502030308020204" pitchFamily="34" charset="0"/>
              </a:rPr>
              <a:t>Porque por tus palabras serás justificado, y por tus palabras serás condenado. </a:t>
            </a:r>
          </a:p>
          <a:p>
            <a:r>
              <a:rPr lang="es-ES" b="1" dirty="0">
                <a:solidFill>
                  <a:schemeClr val="bg1"/>
                </a:solidFill>
                <a:latin typeface="Maiandra GD" panose="020E0502030308020204" pitchFamily="34" charset="0"/>
              </a:rPr>
              <a:t>Sin Cristo estamos llenos de maldad en nuestra vida. </a:t>
            </a:r>
          </a:p>
          <a:p>
            <a:r>
              <a:rPr lang="es-ES" b="1" dirty="0">
                <a:solidFill>
                  <a:schemeClr val="bg1"/>
                </a:solidFill>
                <a:latin typeface="Maiandra GD" panose="020E0502030308020204" pitchFamily="34" charset="0"/>
              </a:rPr>
              <a:t>Lo que hagamos es maldad para El.</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Mateo.7:23.</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ECABBC93-8A05-4CDA-A96F-281318F5D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8" y="751231"/>
            <a:ext cx="4215848" cy="6106767"/>
          </a:xfrm>
          <a:prstGeom prst="rect">
            <a:avLst/>
          </a:prstGeom>
        </p:spPr>
      </p:pic>
      <p:sp>
        <p:nvSpPr>
          <p:cNvPr id="2" name="Marco 1">
            <a:extLst>
              <a:ext uri="{FF2B5EF4-FFF2-40B4-BE49-F238E27FC236}">
                <a16:creationId xmlns:a16="http://schemas.microsoft.com/office/drawing/2014/main" id="{FD0EE12B-36FF-2148-1ED4-5183EFD812AF}"/>
              </a:ext>
            </a:extLst>
          </p:cNvPr>
          <p:cNvSpPr/>
          <p:nvPr/>
        </p:nvSpPr>
        <p:spPr>
          <a:xfrm>
            <a:off x="0" y="0"/>
            <a:ext cx="5241851" cy="751230"/>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862216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7A4AA0B-187D-441A-AA7D-EAE19E13354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Y entonces les declararé: "Jamás os conocí; APARTAOS DE MI, LOS QUE PRACTICAIS LA INIQUIDAD." </a:t>
            </a:r>
          </a:p>
          <a:p>
            <a:r>
              <a:rPr lang="es-ES" b="1" dirty="0">
                <a:solidFill>
                  <a:schemeClr val="bg1"/>
                </a:solidFill>
                <a:latin typeface="Maiandra GD" panose="020E0502030308020204" pitchFamily="34" charset="0"/>
              </a:rPr>
              <a:t>¿Qué estaban haciendo estas personas?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Mateo.7:22.</a:t>
            </a:r>
          </a:p>
          <a:p>
            <a:r>
              <a:rPr lang="es-ES" b="1" dirty="0">
                <a:solidFill>
                  <a:schemeClr val="bg1"/>
                </a:solidFill>
                <a:latin typeface="Maiandra GD" panose="020E0502030308020204" pitchFamily="34" charset="0"/>
              </a:rPr>
              <a:t>Muchos me dirán en aquel día: "Señor, Señor, ¿no profetizamos en tu nombre, y en tu nombre echamos fuera demonios, y en tu nombre hicimos muchos milagros?"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61392"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746D2F4F-CDFA-4792-95F7-CC6A569D1836}"/>
              </a:ext>
            </a:extLst>
          </p:cNvPr>
          <p:cNvPicPr>
            <a:picLocks noChangeAspect="1"/>
          </p:cNvPicPr>
          <p:nvPr/>
        </p:nvPicPr>
        <p:blipFill>
          <a:blip r:embed="rId3"/>
          <a:stretch>
            <a:fillRect/>
          </a:stretch>
        </p:blipFill>
        <p:spPr>
          <a:xfrm>
            <a:off x="-3727" y="775666"/>
            <a:ext cx="4151657" cy="6082334"/>
          </a:xfrm>
          <a:prstGeom prst="rect">
            <a:avLst/>
          </a:prstGeom>
        </p:spPr>
      </p:pic>
      <p:sp>
        <p:nvSpPr>
          <p:cNvPr id="4" name="Marco 3">
            <a:extLst>
              <a:ext uri="{FF2B5EF4-FFF2-40B4-BE49-F238E27FC236}">
                <a16:creationId xmlns:a16="http://schemas.microsoft.com/office/drawing/2014/main" id="{4284A52B-D6C5-E680-643A-A0C804989F12}"/>
              </a:ext>
            </a:extLst>
          </p:cNvPr>
          <p:cNvSpPr/>
          <p:nvPr/>
        </p:nvSpPr>
        <p:spPr>
          <a:xfrm>
            <a:off x="-3727" y="0"/>
            <a:ext cx="5245578" cy="775665"/>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32711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Según ellos estaban haciendo cosas buenas para El Señor.</a:t>
            </a:r>
          </a:p>
          <a:p>
            <a:r>
              <a:rPr lang="es-ES" b="1" dirty="0">
                <a:solidFill>
                  <a:schemeClr val="bg1"/>
                </a:solidFill>
                <a:latin typeface="Maiandra GD" panose="020E0502030308020204" pitchFamily="34" charset="0"/>
              </a:rPr>
              <a:t>Pero para Dios era maldad porque no lo hacían conforme a su palabra.</a:t>
            </a:r>
          </a:p>
          <a:p>
            <a:r>
              <a:rPr lang="es-ES" b="1" dirty="0">
                <a:solidFill>
                  <a:schemeClr val="bg1"/>
                </a:solidFill>
                <a:latin typeface="Maiandra GD" panose="020E0502030308020204" pitchFamily="34" charset="0"/>
              </a:rPr>
              <a:t>Ellos no estaban: </a:t>
            </a:r>
          </a:p>
          <a:p>
            <a:r>
              <a:rPr lang="es-ES" b="1" dirty="0">
                <a:solidFill>
                  <a:schemeClr val="bg1"/>
                </a:solidFill>
                <a:latin typeface="Maiandra GD" panose="020E0502030308020204" pitchFamily="34" charset="0"/>
              </a:rPr>
              <a:t>Violando.</a:t>
            </a:r>
          </a:p>
          <a:p>
            <a:r>
              <a:rPr lang="es-ES" b="1" dirty="0">
                <a:solidFill>
                  <a:schemeClr val="bg1"/>
                </a:solidFill>
                <a:latin typeface="Maiandra GD" panose="020E0502030308020204" pitchFamily="34" charset="0"/>
              </a:rPr>
              <a:t>Robando.</a:t>
            </a:r>
          </a:p>
          <a:p>
            <a:r>
              <a:rPr lang="es-ES" b="1" dirty="0">
                <a:solidFill>
                  <a:schemeClr val="bg1"/>
                </a:solidFill>
                <a:latin typeface="Maiandra GD" panose="020E0502030308020204" pitchFamily="34" charset="0"/>
              </a:rPr>
              <a:t>Asesinando.</a:t>
            </a:r>
          </a:p>
          <a:p>
            <a:r>
              <a:rPr lang="es-ES" b="1" dirty="0">
                <a:solidFill>
                  <a:schemeClr val="bg1"/>
                </a:solidFill>
                <a:latin typeface="Maiandra GD" panose="020E0502030308020204" pitchFamily="34" charset="0"/>
              </a:rPr>
              <a:t>Pero para Dios lo que hacían era maldad.</a:t>
            </a:r>
          </a:p>
          <a:p>
            <a:r>
              <a:rPr lang="es-ES" b="1" dirty="0">
                <a:solidFill>
                  <a:schemeClr val="bg1"/>
                </a:solidFill>
                <a:latin typeface="Maiandra GD" panose="020E0502030308020204" pitchFamily="34" charset="0"/>
              </a:rPr>
              <a:t>Porque no hacían su voluntad.</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89836" y="22902"/>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DBC17134-3712-46D3-A3A9-ED9B98D3C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98443"/>
            <a:ext cx="4240697" cy="6059556"/>
          </a:xfrm>
          <a:prstGeom prst="rect">
            <a:avLst/>
          </a:prstGeom>
        </p:spPr>
      </p:pic>
      <p:sp>
        <p:nvSpPr>
          <p:cNvPr id="2" name="Marco 1">
            <a:extLst>
              <a:ext uri="{FF2B5EF4-FFF2-40B4-BE49-F238E27FC236}">
                <a16:creationId xmlns:a16="http://schemas.microsoft.com/office/drawing/2014/main" id="{25D98EF3-3DCF-71D7-9399-D867862D53F8}"/>
              </a:ext>
            </a:extLst>
          </p:cNvPr>
          <p:cNvSpPr/>
          <p:nvPr/>
        </p:nvSpPr>
        <p:spPr>
          <a:xfrm>
            <a:off x="-1" y="0"/>
            <a:ext cx="5295015" cy="79844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45490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TENEMOS UN CORAZON CORROMPIDO.</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Jeremias.17:9.</a:t>
            </a:r>
          </a:p>
          <a:p>
            <a:r>
              <a:rPr lang="es-ES" b="1" dirty="0">
                <a:solidFill>
                  <a:schemeClr val="bg1"/>
                </a:solidFill>
                <a:latin typeface="Maiandra GD" panose="020E0502030308020204" pitchFamily="34" charset="0"/>
              </a:rPr>
              <a:t>Más engañoso que todo, es el corazón, y sin remedio; ¿quién lo comprenderá? </a:t>
            </a:r>
          </a:p>
          <a:p>
            <a:r>
              <a:rPr lang="es-NI" b="1" dirty="0">
                <a:solidFill>
                  <a:schemeClr val="bg1"/>
                </a:solidFill>
                <a:latin typeface="Maiandra GD" panose="020E0502030308020204" pitchFamily="34" charset="0"/>
              </a:rPr>
              <a:t>Sin Cristo siempre vamos a tener un corazón malo.</a:t>
            </a:r>
          </a:p>
          <a:p>
            <a:r>
              <a:rPr lang="es-NI" b="1" dirty="0">
                <a:solidFill>
                  <a:schemeClr val="bg1"/>
                </a:solidFill>
                <a:latin typeface="Maiandra GD" panose="020E0502030308020204" pitchFamily="34" charset="0"/>
              </a:rPr>
              <a:t>Y ese corazón nos va a engañar porque siempre va decir que estamos bien.</a:t>
            </a:r>
          </a:p>
          <a:p>
            <a:r>
              <a:rPr lang="es-NI" b="1" dirty="0">
                <a:solidFill>
                  <a:schemeClr val="bg1"/>
                </a:solidFill>
                <a:latin typeface="Maiandra GD" panose="020E0502030308020204" pitchFamily="34" charset="0"/>
              </a:rPr>
              <a:t>El corazón le dice a Usted que no hay Dios.</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132367"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52B74C99-1E3F-4D4E-AB2F-D0810F272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2474"/>
            <a:ext cx="4108174" cy="6105525"/>
          </a:xfrm>
          <a:prstGeom prst="rect">
            <a:avLst/>
          </a:prstGeom>
        </p:spPr>
      </p:pic>
      <p:sp>
        <p:nvSpPr>
          <p:cNvPr id="2" name="Marco 1">
            <a:extLst>
              <a:ext uri="{FF2B5EF4-FFF2-40B4-BE49-F238E27FC236}">
                <a16:creationId xmlns:a16="http://schemas.microsoft.com/office/drawing/2014/main" id="{9C0616A1-70B1-56DE-CED3-84B4BF4D3454}"/>
              </a:ext>
            </a:extLst>
          </p:cNvPr>
          <p:cNvSpPr/>
          <p:nvPr/>
        </p:nvSpPr>
        <p:spPr>
          <a:xfrm>
            <a:off x="0" y="0"/>
            <a:ext cx="5380074" cy="75247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651180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Salmos.14:1.</a:t>
            </a:r>
          </a:p>
          <a:p>
            <a:r>
              <a:rPr lang="es-ES" b="1" dirty="0">
                <a:solidFill>
                  <a:schemeClr val="bg1"/>
                </a:solidFill>
                <a:latin typeface="Maiandra GD" panose="020E0502030308020204" pitchFamily="34" charset="0"/>
              </a:rPr>
              <a:t>el necio ha dicho en su corazón: No hay Dios. Se han corrompido, han cometido hechos abominables; no hay quien haga el bien. </a:t>
            </a:r>
          </a:p>
          <a:p>
            <a:r>
              <a:rPr lang="es-ES" b="1" dirty="0">
                <a:solidFill>
                  <a:schemeClr val="bg1"/>
                </a:solidFill>
                <a:latin typeface="Maiandra GD" panose="020E0502030308020204" pitchFamily="34" charset="0"/>
              </a:rPr>
              <a:t>Por eso se corrompe.</a:t>
            </a:r>
          </a:p>
          <a:p>
            <a:r>
              <a:rPr lang="es-ES" b="1" dirty="0">
                <a:solidFill>
                  <a:schemeClr val="bg1"/>
                </a:solidFill>
                <a:latin typeface="Maiandra GD" panose="020E0502030308020204" pitchFamily="34" charset="0"/>
              </a:rPr>
              <a:t>Hacen hechos abominables.</a:t>
            </a:r>
          </a:p>
          <a:p>
            <a:r>
              <a:rPr lang="es-ES" b="1" dirty="0">
                <a:solidFill>
                  <a:schemeClr val="bg1"/>
                </a:solidFill>
                <a:latin typeface="Maiandra GD" panose="020E0502030308020204" pitchFamily="34" charset="0"/>
              </a:rPr>
              <a:t>No hacen el bien.</a:t>
            </a:r>
          </a:p>
          <a:p>
            <a:r>
              <a:rPr lang="es-NI" b="1" dirty="0">
                <a:solidFill>
                  <a:schemeClr val="bg1"/>
                </a:solidFill>
                <a:latin typeface="Maiandra GD" panose="020E0502030308020204" pitchFamily="34" charset="0"/>
              </a:rPr>
              <a:t>Por que para ellos todos es puro todo esta bien.</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7" name="Imagen 6">
            <a:extLst>
              <a:ext uri="{FF2B5EF4-FFF2-40B4-BE49-F238E27FC236}">
                <a16:creationId xmlns:a16="http://schemas.microsoft.com/office/drawing/2014/main" id="{825CEEB7-BFC1-49A6-B959-F9E1DF0056AD}"/>
              </a:ext>
            </a:extLst>
          </p:cNvPr>
          <p:cNvPicPr>
            <a:picLocks noChangeAspect="1"/>
          </p:cNvPicPr>
          <p:nvPr/>
        </p:nvPicPr>
        <p:blipFill>
          <a:blip r:embed="rId3"/>
          <a:stretch>
            <a:fillRect/>
          </a:stretch>
        </p:blipFill>
        <p:spPr>
          <a:xfrm>
            <a:off x="0" y="710791"/>
            <a:ext cx="4088296" cy="6147208"/>
          </a:xfrm>
          <a:prstGeom prst="rect">
            <a:avLst/>
          </a:prstGeom>
        </p:spPr>
      </p:pic>
      <p:sp>
        <p:nvSpPr>
          <p:cNvPr id="2" name="Marco 1">
            <a:extLst>
              <a:ext uri="{FF2B5EF4-FFF2-40B4-BE49-F238E27FC236}">
                <a16:creationId xmlns:a16="http://schemas.microsoft.com/office/drawing/2014/main" id="{561E6F9B-9417-828A-AFBC-F763AF7C8B61}"/>
              </a:ext>
            </a:extLst>
          </p:cNvPr>
          <p:cNvSpPr/>
          <p:nvPr/>
        </p:nvSpPr>
        <p:spPr>
          <a:xfrm>
            <a:off x="0" y="0"/>
            <a:ext cx="5326912" cy="710791"/>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198370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Porque del corazón salen.</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Mateo.15:18-19.</a:t>
            </a:r>
          </a:p>
          <a:p>
            <a:r>
              <a:rPr lang="es-ES" b="1" dirty="0">
                <a:solidFill>
                  <a:schemeClr val="bg1"/>
                </a:solidFill>
                <a:latin typeface="Maiandra GD" panose="020E0502030308020204" pitchFamily="34" charset="0"/>
              </a:rPr>
              <a:t>Pero lo que sale de la boca proviene del corazón, y eso es lo que contamina al hombre.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V.19.</a:t>
            </a:r>
          </a:p>
          <a:p>
            <a:r>
              <a:rPr lang="es-ES" b="1" dirty="0">
                <a:solidFill>
                  <a:schemeClr val="bg1"/>
                </a:solidFill>
                <a:latin typeface="Maiandra GD" panose="020E0502030308020204" pitchFamily="34" charset="0"/>
              </a:rPr>
              <a:t>Porque del corazón provienen malos pensamientos, homicidios, adulterios, fornicaciones, robos, falsos testimonios y calumnias.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2410362B-7E4F-4B23-902B-C99483C4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7" y="722531"/>
            <a:ext cx="4043569" cy="6135468"/>
          </a:xfrm>
          <a:prstGeom prst="rect">
            <a:avLst/>
          </a:prstGeom>
        </p:spPr>
      </p:pic>
      <p:sp>
        <p:nvSpPr>
          <p:cNvPr id="2" name="Marco 1">
            <a:extLst>
              <a:ext uri="{FF2B5EF4-FFF2-40B4-BE49-F238E27FC236}">
                <a16:creationId xmlns:a16="http://schemas.microsoft.com/office/drawing/2014/main" id="{4D595877-43C0-BB04-6612-479149CC9D53}"/>
              </a:ext>
            </a:extLst>
          </p:cNvPr>
          <p:cNvSpPr/>
          <p:nvPr/>
        </p:nvSpPr>
        <p:spPr>
          <a:xfrm>
            <a:off x="0" y="0"/>
            <a:ext cx="5115339" cy="722531"/>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934888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lstStyle/>
          <a:p>
            <a:pPr algn="ctr"/>
            <a:r>
              <a:rPr lang="es-ES" b="1" u="sng" dirty="0">
                <a:solidFill>
                  <a:srgbClr val="FFFF00"/>
                </a:solidFill>
                <a:latin typeface="Maiandra GD" panose="020E0502030308020204" pitchFamily="34" charset="0"/>
              </a:rPr>
              <a:t>ESTAMOS SIN DIOS Y ESPERANZA.</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Efesios.2:12.</a:t>
            </a:r>
          </a:p>
          <a:p>
            <a:r>
              <a:rPr lang="es-ES" b="1" dirty="0">
                <a:solidFill>
                  <a:schemeClr val="bg1"/>
                </a:solidFill>
                <a:latin typeface="Maiandra GD" panose="020E0502030308020204" pitchFamily="34" charset="0"/>
              </a:rPr>
              <a:t>recordad que en ese tiempo estabais separados de Cristo, excluidos de la ciudadanía de Israel, extraños a los pactos de la promesa, sin tener esperanza, y sin Dios en el mundo. </a:t>
            </a:r>
          </a:p>
          <a:p>
            <a:r>
              <a:rPr lang="es-ES" b="1" dirty="0">
                <a:solidFill>
                  <a:schemeClr val="bg1"/>
                </a:solidFill>
                <a:latin typeface="Maiandra GD" panose="020E0502030308020204" pitchFamily="34" charset="0"/>
              </a:rPr>
              <a:t>1. Estamos Separados.</a:t>
            </a:r>
          </a:p>
          <a:p>
            <a:r>
              <a:rPr lang="es-ES" b="1" dirty="0">
                <a:solidFill>
                  <a:schemeClr val="bg1"/>
                </a:solidFill>
                <a:latin typeface="Maiandra GD" panose="020E0502030308020204" pitchFamily="34" charset="0"/>
              </a:rPr>
              <a:t>2. Excluidos De La Ciudadanía.</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68572" y="75555"/>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9633B6C2-5FAE-49C6-BC83-217F06B62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3"/>
            <a:ext cx="4240696" cy="5930346"/>
          </a:xfrm>
          <a:prstGeom prst="rect">
            <a:avLst/>
          </a:prstGeom>
          <a:solidFill>
            <a:srgbClr val="00B0F0"/>
          </a:solidFill>
        </p:spPr>
      </p:pic>
      <p:sp>
        <p:nvSpPr>
          <p:cNvPr id="2" name="Marco 1">
            <a:extLst>
              <a:ext uri="{FF2B5EF4-FFF2-40B4-BE49-F238E27FC236}">
                <a16:creationId xmlns:a16="http://schemas.microsoft.com/office/drawing/2014/main" id="{6BE624D3-5AB0-D9A0-1513-B395C78B862D}"/>
              </a:ext>
            </a:extLst>
          </p:cNvPr>
          <p:cNvSpPr/>
          <p:nvPr/>
        </p:nvSpPr>
        <p:spPr>
          <a:xfrm>
            <a:off x="0" y="0"/>
            <a:ext cx="5252484" cy="79744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970887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ESTAN EN MALOS CAMINOS.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Proverbios.1:16.</a:t>
            </a:r>
          </a:p>
          <a:p>
            <a:r>
              <a:rPr lang="es-ES" b="1" dirty="0">
                <a:solidFill>
                  <a:schemeClr val="bg1"/>
                </a:solidFill>
                <a:latin typeface="Maiandra GD" panose="020E0502030308020204" pitchFamily="34" charset="0"/>
              </a:rPr>
              <a:t>porque sus pies corren hacia el mal, y a derramar sangre se apresuran. </a:t>
            </a:r>
          </a:p>
          <a:p>
            <a:r>
              <a:rPr lang="es-ES" b="1" dirty="0">
                <a:solidFill>
                  <a:schemeClr val="bg1"/>
                </a:solidFill>
                <a:latin typeface="Maiandra GD" panose="020E0502030308020204" pitchFamily="34" charset="0"/>
              </a:rPr>
              <a:t>Por sus caminos son torcidos.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Proverbios.2:15.</a:t>
            </a:r>
          </a:p>
          <a:p>
            <a:r>
              <a:rPr lang="es-ES" b="1" dirty="0">
                <a:solidFill>
                  <a:schemeClr val="bg1"/>
                </a:solidFill>
                <a:latin typeface="Maiandra GD" panose="020E0502030308020204" pitchFamily="34" charset="0"/>
              </a:rPr>
              <a:t>cuyas sendas son torcidas, y se extravían en sus senderos.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Proverbios.21:8.</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14066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E045AF1C-7711-4989-8F99-88DBB0D48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4" y="937591"/>
            <a:ext cx="4214192" cy="5920407"/>
          </a:xfrm>
          <a:prstGeom prst="rect">
            <a:avLst/>
          </a:prstGeom>
        </p:spPr>
      </p:pic>
      <p:sp>
        <p:nvSpPr>
          <p:cNvPr id="2" name="Marco 1">
            <a:extLst>
              <a:ext uri="{FF2B5EF4-FFF2-40B4-BE49-F238E27FC236}">
                <a16:creationId xmlns:a16="http://schemas.microsoft.com/office/drawing/2014/main" id="{AB057217-3BC9-FF65-7601-7C92360CB7E6}"/>
              </a:ext>
            </a:extLst>
          </p:cNvPr>
          <p:cNvSpPr/>
          <p:nvPr/>
        </p:nvSpPr>
        <p:spPr>
          <a:xfrm>
            <a:off x="0" y="0"/>
            <a:ext cx="5115339" cy="92765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845342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Torcido es el camino del pecador mas el proceder del limpio es recto.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Jeremias.9:14.</a:t>
            </a:r>
          </a:p>
          <a:p>
            <a:r>
              <a:rPr lang="es-ES" b="1" dirty="0">
                <a:solidFill>
                  <a:schemeClr val="bg1"/>
                </a:solidFill>
                <a:latin typeface="Maiandra GD" panose="020E0502030308020204" pitchFamily="34" charset="0"/>
              </a:rPr>
              <a:t>sino que han andado tras la terquedad de sus corazones y tras los </a:t>
            </a:r>
            <a:r>
              <a:rPr lang="es-ES" b="1" dirty="0" err="1">
                <a:solidFill>
                  <a:schemeClr val="bg1"/>
                </a:solidFill>
                <a:latin typeface="Maiandra GD" panose="020E0502030308020204" pitchFamily="34" charset="0"/>
              </a:rPr>
              <a:t>baales</a:t>
            </a:r>
            <a:r>
              <a:rPr lang="es-ES" b="1" dirty="0">
                <a:solidFill>
                  <a:schemeClr val="bg1"/>
                </a:solidFill>
                <a:latin typeface="Maiandra GD" panose="020E0502030308020204" pitchFamily="34" charset="0"/>
              </a:rPr>
              <a:t>, tal como sus padres les enseñaron. </a:t>
            </a:r>
          </a:p>
          <a:p>
            <a:r>
              <a:rPr lang="es-ES" b="1" dirty="0">
                <a:solidFill>
                  <a:schemeClr val="bg1"/>
                </a:solidFill>
                <a:latin typeface="Maiandra GD" panose="020E0502030308020204" pitchFamily="34" charset="0"/>
              </a:rPr>
              <a:t>Por eso andan tras lo ídolos y no tras Dios.</a:t>
            </a:r>
          </a:p>
          <a:p>
            <a:r>
              <a:rPr lang="es-ES" b="1" dirty="0">
                <a:solidFill>
                  <a:schemeClr val="bg1"/>
                </a:solidFill>
                <a:latin typeface="Maiandra GD" panose="020E0502030308020204" pitchFamily="34" charset="0"/>
              </a:rPr>
              <a:t>Por esa dureza y ese camino perverso y malo en el que andan.</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Efesios.4:18.</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E9CE043D-A674-497E-A880-3E145788C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7653"/>
            <a:ext cx="4240697" cy="5930346"/>
          </a:xfrm>
          <a:prstGeom prst="rect">
            <a:avLst/>
          </a:prstGeom>
          <a:solidFill>
            <a:srgbClr val="7030A0"/>
          </a:solidFill>
        </p:spPr>
      </p:pic>
      <p:sp>
        <p:nvSpPr>
          <p:cNvPr id="2" name="Marco 1">
            <a:extLst>
              <a:ext uri="{FF2B5EF4-FFF2-40B4-BE49-F238E27FC236}">
                <a16:creationId xmlns:a16="http://schemas.microsoft.com/office/drawing/2014/main" id="{34927AA3-27C8-7577-368B-A0597A0ACD84}"/>
              </a:ext>
            </a:extLst>
          </p:cNvPr>
          <p:cNvSpPr/>
          <p:nvPr/>
        </p:nvSpPr>
        <p:spPr>
          <a:xfrm>
            <a:off x="-79206" y="-31715"/>
            <a:ext cx="5273749" cy="818707"/>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717992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entenebrecidos en su entendimiento, excluidos de la vida de Dios por causa de la ignorancia que hay en ellos, por la dureza de su corazón; </a:t>
            </a:r>
          </a:p>
          <a:p>
            <a:pPr algn="ctr"/>
            <a:r>
              <a:rPr lang="es-NI" b="1" u="sng" dirty="0">
                <a:solidFill>
                  <a:srgbClr val="FFFF00"/>
                </a:solidFill>
                <a:latin typeface="Maiandra GD" panose="020E0502030308020204" pitchFamily="34" charset="0"/>
              </a:rPr>
              <a:t>ESTAN MUERTOS EN DELITOS Y PECADOS.</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Efesios.2:1.</a:t>
            </a:r>
          </a:p>
          <a:p>
            <a:r>
              <a:rPr lang="es-ES" b="1" dirty="0">
                <a:solidFill>
                  <a:schemeClr val="bg1"/>
                </a:solidFill>
                <a:latin typeface="Maiandra GD" panose="020E0502030308020204" pitchFamily="34" charset="0"/>
              </a:rPr>
              <a:t>Y El os dio vida a vosotros, que estabais muertos en vuestros delitos y pecados, </a:t>
            </a:r>
          </a:p>
          <a:p>
            <a:r>
              <a:rPr lang="es-ES" b="1" dirty="0">
                <a:solidFill>
                  <a:schemeClr val="bg1"/>
                </a:solidFill>
                <a:latin typeface="Maiandra GD" panose="020E0502030308020204" pitchFamily="34" charset="0"/>
              </a:rPr>
              <a:t>Por que la paga del pecado es la muerte.</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Romanos.6:23.</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84520" y="80871"/>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1AD5B829-6CE3-46FB-81D8-4E152AE79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31"/>
            <a:ext cx="4240696" cy="6211668"/>
          </a:xfrm>
          <a:prstGeom prst="rect">
            <a:avLst/>
          </a:prstGeom>
          <a:solidFill>
            <a:srgbClr val="0070C0"/>
          </a:solidFill>
        </p:spPr>
      </p:pic>
      <p:sp>
        <p:nvSpPr>
          <p:cNvPr id="2" name="Marco 1">
            <a:extLst>
              <a:ext uri="{FF2B5EF4-FFF2-40B4-BE49-F238E27FC236}">
                <a16:creationId xmlns:a16="http://schemas.microsoft.com/office/drawing/2014/main" id="{DE2000A9-3886-C69C-95E0-BF104098B91B}"/>
              </a:ext>
            </a:extLst>
          </p:cNvPr>
          <p:cNvSpPr/>
          <p:nvPr/>
        </p:nvSpPr>
        <p:spPr>
          <a:xfrm>
            <a:off x="0" y="0"/>
            <a:ext cx="5284381" cy="80807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40711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Porque la paga del pecado es muerte, pero la dádiva de Dios es vida eterna en Cristo Jesús Señor nuestro.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Colosenses.2:13.</a:t>
            </a:r>
          </a:p>
          <a:p>
            <a:r>
              <a:rPr lang="es-ES" b="1" dirty="0">
                <a:solidFill>
                  <a:schemeClr val="bg1"/>
                </a:solidFill>
                <a:latin typeface="Maiandra GD" panose="020E0502030308020204" pitchFamily="34" charset="0"/>
              </a:rPr>
              <a:t>Y cuando estabais muertos en vuestros delitos y en la incircuncisión de vuestra carne, os dio vida juntamente con El, habiéndonos perdonado todos los delitos, </a:t>
            </a:r>
          </a:p>
          <a:p>
            <a:r>
              <a:rPr lang="es-ES" b="1" dirty="0">
                <a:solidFill>
                  <a:schemeClr val="bg1"/>
                </a:solidFill>
                <a:latin typeface="Maiandra GD" panose="020E0502030308020204" pitchFamily="34" charset="0"/>
              </a:rPr>
              <a:t>Sin Cristo Usted esta muerto.</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32367" y="9682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F1A974C8-71BE-45EA-97D2-D7F541247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3"/>
            <a:ext cx="4240696" cy="5930346"/>
          </a:xfrm>
          <a:prstGeom prst="rect">
            <a:avLst/>
          </a:prstGeom>
        </p:spPr>
      </p:pic>
      <p:sp>
        <p:nvSpPr>
          <p:cNvPr id="2" name="Marco 1">
            <a:extLst>
              <a:ext uri="{FF2B5EF4-FFF2-40B4-BE49-F238E27FC236}">
                <a16:creationId xmlns:a16="http://schemas.microsoft.com/office/drawing/2014/main" id="{F57A8FC1-D1C1-E506-A05A-0F79A670EE4A}"/>
              </a:ext>
            </a:extLst>
          </p:cNvPr>
          <p:cNvSpPr/>
          <p:nvPr/>
        </p:nvSpPr>
        <p:spPr>
          <a:xfrm>
            <a:off x="0" y="0"/>
            <a:ext cx="5380074" cy="83997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71574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Esta es nuestra condición cuando estamos sin Cristo.</a:t>
            </a:r>
          </a:p>
          <a:p>
            <a:r>
              <a:rPr lang="es-ES" b="1" dirty="0">
                <a:solidFill>
                  <a:schemeClr val="bg1"/>
                </a:solidFill>
                <a:latin typeface="Maiandra GD" panose="020E0502030308020204" pitchFamily="34" charset="0"/>
              </a:rPr>
              <a:t>Cuando estamos separados de Él.</a:t>
            </a:r>
          </a:p>
          <a:p>
            <a:r>
              <a:rPr lang="es-ES" b="1" dirty="0">
                <a:solidFill>
                  <a:schemeClr val="bg1"/>
                </a:solidFill>
                <a:latin typeface="Maiandra GD" panose="020E0502030308020204" pitchFamily="34" charset="0"/>
              </a:rPr>
              <a:t>Nuestra condición es terrible una condición deplorable de miseria de dolor.</a:t>
            </a:r>
          </a:p>
          <a:p>
            <a:r>
              <a:rPr lang="es-ES" b="1" dirty="0">
                <a:solidFill>
                  <a:schemeClr val="bg1"/>
                </a:solidFill>
                <a:latin typeface="Maiandra GD" panose="020E0502030308020204" pitchFamily="34" charset="0"/>
              </a:rPr>
              <a:t>¿Quiere Usted seguir en esta condición?</a:t>
            </a:r>
          </a:p>
          <a:p>
            <a:r>
              <a:rPr lang="es-ES" b="1" dirty="0">
                <a:solidFill>
                  <a:schemeClr val="bg1"/>
                </a:solidFill>
                <a:latin typeface="Maiandra GD" panose="020E0502030308020204" pitchFamily="34" charset="0"/>
              </a:rPr>
              <a:t>Usted puede librarse de esta condición al venir y seguir a Cristo.</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8" name="Imagen 7">
            <a:extLst>
              <a:ext uri="{FF2B5EF4-FFF2-40B4-BE49-F238E27FC236}">
                <a16:creationId xmlns:a16="http://schemas.microsoft.com/office/drawing/2014/main" id="{CEEA9E29-BB20-4DCD-94C9-97CEF218E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853"/>
            <a:ext cx="4121426" cy="6079146"/>
          </a:xfrm>
          <a:prstGeom prst="rect">
            <a:avLst/>
          </a:prstGeom>
          <a:solidFill>
            <a:srgbClr val="00B050"/>
          </a:solidFill>
        </p:spPr>
      </p:pic>
      <p:sp>
        <p:nvSpPr>
          <p:cNvPr id="2" name="Marco 1">
            <a:extLst>
              <a:ext uri="{FF2B5EF4-FFF2-40B4-BE49-F238E27FC236}">
                <a16:creationId xmlns:a16="http://schemas.microsoft.com/office/drawing/2014/main" id="{EB2AE4D7-2B7B-7219-D448-2A0C22701468}"/>
              </a:ext>
            </a:extLst>
          </p:cNvPr>
          <p:cNvSpPr/>
          <p:nvPr/>
        </p:nvSpPr>
        <p:spPr>
          <a:xfrm>
            <a:off x="0" y="-66262"/>
            <a:ext cx="5115339" cy="77885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33895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Ahora veremos nuestra condición estando en Cristo.</a:t>
            </a:r>
          </a:p>
          <a:p>
            <a:r>
              <a:rPr lang="es-NI" b="1" dirty="0">
                <a:solidFill>
                  <a:schemeClr val="bg1"/>
                </a:solidFill>
                <a:latin typeface="Maiandra GD" panose="020E0502030308020204" pitchFamily="34" charset="0"/>
              </a:rPr>
              <a:t>Con Cristo:</a:t>
            </a:r>
          </a:p>
          <a:p>
            <a:pPr algn="ctr"/>
            <a:r>
              <a:rPr lang="es-NI" b="1" u="sng" dirty="0">
                <a:solidFill>
                  <a:srgbClr val="FFFF00"/>
                </a:solidFill>
                <a:latin typeface="Maiandra GD" panose="020E0502030308020204" pitchFamily="34" charset="0"/>
              </a:rPr>
              <a:t>TENEMOS OJOS ILUMINADOS.</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Efesios.1:18.</a:t>
            </a:r>
          </a:p>
          <a:p>
            <a:r>
              <a:rPr lang="es-ES" b="1" dirty="0">
                <a:solidFill>
                  <a:schemeClr val="bg1"/>
                </a:solidFill>
                <a:latin typeface="Maiandra GD" panose="020E0502030308020204" pitchFamily="34" charset="0"/>
              </a:rPr>
              <a:t>Mi oración es que los ojos de vuestro corazón sean iluminados, para que sepáis cuál es la esperanza de su llamamiento, cuáles son las riquezas de la gloria de su herencia en los santos,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16418" y="72184"/>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F98697BE-A380-4277-A451-55F3B362A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084"/>
            <a:ext cx="4240696" cy="6034915"/>
          </a:xfrm>
          <a:prstGeom prst="rect">
            <a:avLst/>
          </a:prstGeom>
        </p:spPr>
      </p:pic>
      <p:sp>
        <p:nvSpPr>
          <p:cNvPr id="2" name="Marco 1">
            <a:extLst>
              <a:ext uri="{FF2B5EF4-FFF2-40B4-BE49-F238E27FC236}">
                <a16:creationId xmlns:a16="http://schemas.microsoft.com/office/drawing/2014/main" id="{62BD7EF4-E4D9-1774-3D9C-7DDA9A7E362B}"/>
              </a:ext>
            </a:extLst>
          </p:cNvPr>
          <p:cNvSpPr/>
          <p:nvPr/>
        </p:nvSpPr>
        <p:spPr>
          <a:xfrm>
            <a:off x="0" y="0"/>
            <a:ext cx="5348177" cy="82308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54835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Al tener nuestros ojos al 100% tenemos una vista muy buena y perfecta.</a:t>
            </a:r>
          </a:p>
          <a:p>
            <a:r>
              <a:rPr lang="es-ES" b="1" dirty="0">
                <a:solidFill>
                  <a:schemeClr val="bg1"/>
                </a:solidFill>
                <a:latin typeface="Maiandra GD" panose="020E0502030308020204" pitchFamily="34" charset="0"/>
              </a:rPr>
              <a:t>No somos cortos de vista.</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II Pedro.1:9.</a:t>
            </a:r>
          </a:p>
          <a:p>
            <a:r>
              <a:rPr lang="es-ES" b="1" dirty="0">
                <a:solidFill>
                  <a:schemeClr val="bg1"/>
                </a:solidFill>
                <a:latin typeface="Maiandra GD" panose="020E0502030308020204" pitchFamily="34" charset="0"/>
              </a:rPr>
              <a:t>Porque el que carece de estas virtudes es ciego o corto de vista, habiendo olvidado la purificación de sus pecados pasados. </a:t>
            </a:r>
          </a:p>
          <a:p>
            <a:r>
              <a:rPr lang="es-ES" b="1" dirty="0">
                <a:solidFill>
                  <a:schemeClr val="bg1"/>
                </a:solidFill>
                <a:latin typeface="Maiandra GD" panose="020E0502030308020204" pitchFamily="34" charset="0"/>
              </a:rPr>
              <a:t>Una vista corta nos perjudica para muchas cosas en lo terrenal.</a:t>
            </a: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9656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4C8F3F3D-2D4C-4901-9098-8421CDE09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2"/>
            <a:ext cx="4240696" cy="5930345"/>
          </a:xfrm>
          <a:prstGeom prst="rect">
            <a:avLst/>
          </a:prstGeom>
        </p:spPr>
      </p:pic>
      <p:sp>
        <p:nvSpPr>
          <p:cNvPr id="2" name="Marco 1">
            <a:extLst>
              <a:ext uri="{FF2B5EF4-FFF2-40B4-BE49-F238E27FC236}">
                <a16:creationId xmlns:a16="http://schemas.microsoft.com/office/drawing/2014/main" id="{7B4A681B-5BA8-3320-6BBE-3499A5CD75CF}"/>
              </a:ext>
            </a:extLst>
          </p:cNvPr>
          <p:cNvSpPr/>
          <p:nvPr/>
        </p:nvSpPr>
        <p:spPr>
          <a:xfrm>
            <a:off x="0" y="0"/>
            <a:ext cx="5115339" cy="85060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87038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Ahora imaginémonos en lo espiritual.</a:t>
            </a:r>
          </a:p>
          <a:p>
            <a:r>
              <a:rPr lang="es-ES" b="1" dirty="0">
                <a:solidFill>
                  <a:schemeClr val="bg1"/>
                </a:solidFill>
                <a:latin typeface="Maiandra GD" panose="020E0502030308020204" pitchFamily="34" charset="0"/>
              </a:rPr>
              <a:t>Porque Cristo ilumina nuestros corazones.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II Corintios.4:6.</a:t>
            </a:r>
          </a:p>
          <a:p>
            <a:r>
              <a:rPr lang="es-ES" b="1" dirty="0">
                <a:solidFill>
                  <a:schemeClr val="bg1"/>
                </a:solidFill>
                <a:latin typeface="Maiandra GD" panose="020E0502030308020204" pitchFamily="34" charset="0"/>
              </a:rPr>
              <a:t>Pues Dios, que dijo que de las tinieblas resplandeciera la luz, es el que ha resplandecido en nuestros corazones, para iluminación del conocimiento de la gloria de Dios en la faz de Cristo. </a:t>
            </a: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73888" y="121051"/>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8" name="Imagen 7">
            <a:extLst>
              <a:ext uri="{FF2B5EF4-FFF2-40B4-BE49-F238E27FC236}">
                <a16:creationId xmlns:a16="http://schemas.microsoft.com/office/drawing/2014/main" id="{0A2171F9-13DB-4333-960B-92BAE69A9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383"/>
            <a:ext cx="4240696" cy="6090615"/>
          </a:xfrm>
          <a:prstGeom prst="rect">
            <a:avLst/>
          </a:prstGeom>
        </p:spPr>
      </p:pic>
      <p:sp>
        <p:nvSpPr>
          <p:cNvPr id="2" name="Marco 1">
            <a:extLst>
              <a:ext uri="{FF2B5EF4-FFF2-40B4-BE49-F238E27FC236}">
                <a16:creationId xmlns:a16="http://schemas.microsoft.com/office/drawing/2014/main" id="{759096C6-9BAE-0C9E-2E4C-B6B3812C721A}"/>
              </a:ext>
            </a:extLst>
          </p:cNvPr>
          <p:cNvSpPr/>
          <p:nvPr/>
        </p:nvSpPr>
        <p:spPr>
          <a:xfrm>
            <a:off x="0" y="0"/>
            <a:ext cx="5263116" cy="92765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74025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572000" y="927653"/>
            <a:ext cx="4572000" cy="5930346"/>
          </a:xfrm>
        </p:spPr>
        <p:txBody>
          <a:bodyPr>
            <a:normAutofit lnSpcReduction="10000"/>
          </a:bodyPr>
          <a:lstStyle/>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Hebreos.6:4.</a:t>
            </a:r>
          </a:p>
          <a:p>
            <a:r>
              <a:rPr lang="es-ES" b="1" dirty="0">
                <a:solidFill>
                  <a:schemeClr val="bg1"/>
                </a:solidFill>
                <a:latin typeface="Maiandra GD" panose="020E0502030308020204" pitchFamily="34" charset="0"/>
              </a:rPr>
              <a:t>Porque en el caso de los que fueron una vez iluminados, que probaron del don celestial y fueron hechos partícipes del Espíritu Santo, </a:t>
            </a:r>
          </a:p>
          <a:p>
            <a:r>
              <a:rPr lang="es-ES" b="1" dirty="0">
                <a:solidFill>
                  <a:schemeClr val="bg1"/>
                </a:solidFill>
                <a:latin typeface="Maiandra GD" panose="020E0502030308020204" pitchFamily="34" charset="0"/>
              </a:rPr>
              <a:t>En Cristo estamos en luz, estamos iluminados no hay tinieblas ningunas en nosotros.</a:t>
            </a:r>
          </a:p>
          <a:p>
            <a:r>
              <a:rPr lang="es-ES" b="1" dirty="0">
                <a:solidFill>
                  <a:schemeClr val="bg1"/>
                </a:solidFill>
                <a:latin typeface="Maiandra GD" panose="020E0502030308020204" pitchFamily="34" charset="0"/>
              </a:rPr>
              <a:t>Porque Cristo es la luz de este mundo que ilumina a todo el mundo.</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Juan.8:12.</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148317" y="57834"/>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sp>
        <p:nvSpPr>
          <p:cNvPr id="6" name="CuadroTexto 5">
            <a:extLst>
              <a:ext uri="{FF2B5EF4-FFF2-40B4-BE49-F238E27FC236}">
                <a16:creationId xmlns:a16="http://schemas.microsoft.com/office/drawing/2014/main" id="{4BE6CEEF-9AB1-46A5-8569-9C4C8C7477D0}"/>
              </a:ext>
            </a:extLst>
          </p:cNvPr>
          <p:cNvSpPr txBox="1"/>
          <p:nvPr/>
        </p:nvSpPr>
        <p:spPr>
          <a:xfrm>
            <a:off x="0" y="4611230"/>
            <a:ext cx="4691268" cy="2246769"/>
          </a:xfrm>
          <a:prstGeom prst="rect">
            <a:avLst/>
          </a:prstGeom>
          <a:noFill/>
        </p:spPr>
        <p:txBody>
          <a:bodyPr wrap="square">
            <a:spAutoFit/>
          </a:bodyPr>
          <a:lstStyle/>
          <a:p>
            <a:pPr algn="ctr"/>
            <a:r>
              <a:rPr lang="es-ES" sz="2800" b="1" dirty="0">
                <a:solidFill>
                  <a:schemeClr val="bg1"/>
                </a:solidFill>
                <a:latin typeface="Maiandra GD" panose="020E0502030308020204" pitchFamily="34" charset="0"/>
              </a:rPr>
              <a:t>Jesús les habló otra vez, diciendo: Yo soy la luz del mundo; el que me sigue no andará en tinieblas, sino que tendrá la luz de la vida. </a:t>
            </a:r>
          </a:p>
        </p:txBody>
      </p:sp>
      <p:pic>
        <p:nvPicPr>
          <p:cNvPr id="7" name="Imagen 6">
            <a:extLst>
              <a:ext uri="{FF2B5EF4-FFF2-40B4-BE49-F238E27FC236}">
                <a16:creationId xmlns:a16="http://schemas.microsoft.com/office/drawing/2014/main" id="{E67CE348-418F-486B-AD10-0F3AE30E4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4826"/>
            <a:ext cx="4439477" cy="3485082"/>
          </a:xfrm>
          <a:prstGeom prst="rect">
            <a:avLst/>
          </a:prstGeom>
        </p:spPr>
      </p:pic>
      <p:sp>
        <p:nvSpPr>
          <p:cNvPr id="2" name="Marco 1">
            <a:extLst>
              <a:ext uri="{FF2B5EF4-FFF2-40B4-BE49-F238E27FC236}">
                <a16:creationId xmlns:a16="http://schemas.microsoft.com/office/drawing/2014/main" id="{ADE145D4-120F-2199-47D8-C5865C2AADA9}"/>
              </a:ext>
            </a:extLst>
          </p:cNvPr>
          <p:cNvSpPr/>
          <p:nvPr/>
        </p:nvSpPr>
        <p:spPr>
          <a:xfrm>
            <a:off x="1" y="0"/>
            <a:ext cx="5411972" cy="844826"/>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558114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SOMOS NUEVAS CRIATURAS.</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II Corintios.5:17.</a:t>
            </a:r>
          </a:p>
          <a:p>
            <a:r>
              <a:rPr lang="es-ES" b="1" dirty="0">
                <a:solidFill>
                  <a:schemeClr val="bg1"/>
                </a:solidFill>
                <a:latin typeface="Maiandra GD" panose="020E0502030308020204" pitchFamily="34" charset="0"/>
              </a:rPr>
              <a:t>De modo que si alguno está en Cristo, nueva criatura es ; las cosas viejas pasaron; he aquí, son hechas nuevas.</a:t>
            </a:r>
          </a:p>
          <a:p>
            <a:r>
              <a:rPr lang="es-ES" b="1" dirty="0">
                <a:solidFill>
                  <a:schemeClr val="bg1"/>
                </a:solidFill>
                <a:latin typeface="Maiandra GD" panose="020E0502030308020204" pitchFamily="34" charset="0"/>
              </a:rPr>
              <a:t>Las palabras en Cristo son la clave del pasaje. </a:t>
            </a:r>
          </a:p>
          <a:p>
            <a:r>
              <a:rPr lang="es-ES" b="1" dirty="0">
                <a:solidFill>
                  <a:schemeClr val="bg1"/>
                </a:solidFill>
                <a:latin typeface="Maiandra GD" panose="020E0502030308020204" pitchFamily="34" charset="0"/>
              </a:rPr>
              <a:t>En Cristo las cosas viejas pasaron y todas son hechas nuevas. </a:t>
            </a:r>
          </a:p>
          <a:p>
            <a:r>
              <a:rPr lang="es-ES" b="1" dirty="0">
                <a:solidFill>
                  <a:schemeClr val="bg1"/>
                </a:solidFill>
                <a:latin typeface="Maiandra GD" panose="020E0502030308020204" pitchFamily="34" charset="0"/>
              </a:rPr>
              <a:t>Porque somos nuevos.</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74897" y="14066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84395DF6-2F09-4B9E-BE3B-572159E43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3"/>
            <a:ext cx="4240696" cy="5930346"/>
          </a:xfrm>
          <a:prstGeom prst="rect">
            <a:avLst/>
          </a:prstGeom>
        </p:spPr>
      </p:pic>
      <p:sp>
        <p:nvSpPr>
          <p:cNvPr id="2" name="Marco 1">
            <a:extLst>
              <a:ext uri="{FF2B5EF4-FFF2-40B4-BE49-F238E27FC236}">
                <a16:creationId xmlns:a16="http://schemas.microsoft.com/office/drawing/2014/main" id="{6FC61C47-95D9-0DCC-B2FD-D85EE976A8C5}"/>
              </a:ext>
            </a:extLst>
          </p:cNvPr>
          <p:cNvSpPr/>
          <p:nvPr/>
        </p:nvSpPr>
        <p:spPr>
          <a:xfrm>
            <a:off x="0" y="0"/>
            <a:ext cx="5465135" cy="92765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52642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3. Extraños A Los Pactos.</a:t>
            </a:r>
          </a:p>
          <a:p>
            <a:r>
              <a:rPr lang="es-ES" b="1" dirty="0">
                <a:solidFill>
                  <a:schemeClr val="bg1"/>
                </a:solidFill>
                <a:latin typeface="Maiandra GD" panose="020E0502030308020204" pitchFamily="34" charset="0"/>
              </a:rPr>
              <a:t>4. Sin Tener Esperanza.</a:t>
            </a:r>
          </a:p>
          <a:p>
            <a:r>
              <a:rPr lang="es-ES" b="1" dirty="0">
                <a:solidFill>
                  <a:schemeClr val="bg1"/>
                </a:solidFill>
                <a:latin typeface="Maiandra GD" panose="020E0502030308020204" pitchFamily="34" charset="0"/>
              </a:rPr>
              <a:t>5. Sin Dios.</a:t>
            </a:r>
          </a:p>
          <a:p>
            <a:r>
              <a:rPr lang="es-ES" b="1" dirty="0">
                <a:solidFill>
                  <a:schemeClr val="bg1"/>
                </a:solidFill>
                <a:latin typeface="Maiandra GD" panose="020E0502030308020204" pitchFamily="34" charset="0"/>
              </a:rPr>
              <a:t>Esta era nuestra triste condición antes sin Cristo.</a:t>
            </a:r>
          </a:p>
          <a:p>
            <a:r>
              <a:rPr lang="es-ES" b="1" dirty="0">
                <a:solidFill>
                  <a:schemeClr val="bg1"/>
                </a:solidFill>
                <a:latin typeface="Maiandra GD" panose="020E0502030308020204" pitchFamily="34" charset="0"/>
              </a:rPr>
              <a:t>Esta es la triste condición que tienen todos los que están sin Cristo.</a:t>
            </a:r>
          </a:p>
          <a:p>
            <a:pPr algn="ctr"/>
            <a:r>
              <a:rPr lang="es-ES" b="1" u="sng" dirty="0">
                <a:solidFill>
                  <a:srgbClr val="FFFF00"/>
                </a:solidFill>
                <a:latin typeface="Maiandra GD" panose="020E0502030308020204" pitchFamily="34" charset="0"/>
              </a:rPr>
              <a:t>ÉRAMOS CIEGOS.</a:t>
            </a:r>
          </a:p>
          <a:p>
            <a:r>
              <a:rPr lang="es-ES" b="1" dirty="0">
                <a:solidFill>
                  <a:schemeClr val="bg1"/>
                </a:solidFill>
                <a:latin typeface="Maiandra GD" panose="020E0502030308020204" pitchFamily="34" charset="0"/>
              </a:rPr>
              <a:t>Por el dios de este mundo que nos tenia en esa condición.</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II Corintios.4:4.</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54473"/>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56036058-872D-42B1-AE71-DCB0B0B22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6" y="927653"/>
            <a:ext cx="4035079" cy="5930346"/>
          </a:xfrm>
          <a:prstGeom prst="rect">
            <a:avLst/>
          </a:prstGeom>
        </p:spPr>
      </p:pic>
      <p:sp>
        <p:nvSpPr>
          <p:cNvPr id="2" name="Marco 1">
            <a:extLst>
              <a:ext uri="{FF2B5EF4-FFF2-40B4-BE49-F238E27FC236}">
                <a16:creationId xmlns:a16="http://schemas.microsoft.com/office/drawing/2014/main" id="{074C942C-704A-FFC4-0E3A-2CC571AAF04D}"/>
              </a:ext>
            </a:extLst>
          </p:cNvPr>
          <p:cNvSpPr/>
          <p:nvPr/>
        </p:nvSpPr>
        <p:spPr>
          <a:xfrm>
            <a:off x="0" y="0"/>
            <a:ext cx="5241851" cy="818707"/>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857983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Una vida nueva.</a:t>
            </a:r>
          </a:p>
          <a:p>
            <a:r>
              <a:rPr lang="es-ES" b="1" dirty="0">
                <a:solidFill>
                  <a:schemeClr val="bg1"/>
                </a:solidFill>
                <a:latin typeface="Maiandra GD" panose="020E0502030308020204" pitchFamily="34" charset="0"/>
              </a:rPr>
              <a:t>Una mente nueva.</a:t>
            </a:r>
          </a:p>
          <a:p>
            <a:r>
              <a:rPr lang="es-ES" b="1" dirty="0">
                <a:solidFill>
                  <a:schemeClr val="bg1"/>
                </a:solidFill>
                <a:latin typeface="Maiandra GD" panose="020E0502030308020204" pitchFamily="34" charset="0"/>
              </a:rPr>
              <a:t>Un corazón nuevo.</a:t>
            </a:r>
          </a:p>
          <a:p>
            <a:r>
              <a:rPr lang="es-ES" b="1" dirty="0">
                <a:solidFill>
                  <a:schemeClr val="bg1"/>
                </a:solidFill>
                <a:latin typeface="Maiandra GD" panose="020E0502030308020204" pitchFamily="34" charset="0"/>
              </a:rPr>
              <a:t>Un Nuevo hombre.</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Efesios.4:24.</a:t>
            </a:r>
          </a:p>
          <a:p>
            <a:r>
              <a:rPr lang="es-ES" b="1" dirty="0">
                <a:solidFill>
                  <a:schemeClr val="bg1"/>
                </a:solidFill>
                <a:latin typeface="Maiandra GD" panose="020E0502030308020204" pitchFamily="34" charset="0"/>
              </a:rPr>
              <a:t>y os vistáis del nuevo hombre, el cual, en la semejanza de Dios, ha sido creado en la justicia y santidad de la verdad. </a:t>
            </a:r>
          </a:p>
          <a:p>
            <a:r>
              <a:rPr lang="es-ES" b="1" dirty="0">
                <a:solidFill>
                  <a:schemeClr val="bg1"/>
                </a:solidFill>
                <a:latin typeface="Maiandra GD" panose="020E0502030308020204" pitchFamily="34" charset="0"/>
              </a:rPr>
              <a:t>Este nuevo hombre es a la semejanza de Dios.</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05786" y="44223"/>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3D7816BB-97B1-4E58-ADB0-D9430A4FF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4395"/>
            <a:ext cx="4147930" cy="6123603"/>
          </a:xfrm>
          <a:prstGeom prst="rect">
            <a:avLst/>
          </a:prstGeom>
          <a:solidFill>
            <a:srgbClr val="92D050"/>
          </a:solidFill>
        </p:spPr>
      </p:pic>
      <p:sp>
        <p:nvSpPr>
          <p:cNvPr id="2" name="Marco 1">
            <a:extLst>
              <a:ext uri="{FF2B5EF4-FFF2-40B4-BE49-F238E27FC236}">
                <a16:creationId xmlns:a16="http://schemas.microsoft.com/office/drawing/2014/main" id="{78352112-7E23-C919-BB12-F5F093E4D878}"/>
              </a:ext>
            </a:extLst>
          </p:cNvPr>
          <p:cNvSpPr/>
          <p:nvPr/>
        </p:nvSpPr>
        <p:spPr>
          <a:xfrm>
            <a:off x="0" y="0"/>
            <a:ext cx="5326912" cy="83997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412453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TENEMOS UN CORAZON LIMPIO.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Mateo.5:8.</a:t>
            </a:r>
          </a:p>
          <a:p>
            <a:r>
              <a:rPr lang="es-ES" b="1" dirty="0">
                <a:solidFill>
                  <a:schemeClr val="bg1"/>
                </a:solidFill>
                <a:latin typeface="Maiandra GD" panose="020E0502030308020204" pitchFamily="34" charset="0"/>
              </a:rPr>
              <a:t>Bienaventurados los de limpio corazón, pues ellos verán a Dios. </a:t>
            </a:r>
          </a:p>
          <a:p>
            <a:r>
              <a:rPr lang="es-ES" b="1" dirty="0">
                <a:solidFill>
                  <a:schemeClr val="bg1"/>
                </a:solidFill>
                <a:latin typeface="Maiandra GD" panose="020E0502030308020204" pitchFamily="34" charset="0"/>
              </a:rPr>
              <a:t>En Cristo tenemos un corazón limpio puro transformado.</a:t>
            </a:r>
          </a:p>
          <a:p>
            <a:r>
              <a:rPr lang="es-ES" b="1" dirty="0">
                <a:solidFill>
                  <a:schemeClr val="bg1"/>
                </a:solidFill>
                <a:latin typeface="Maiandra GD" panose="020E0502030308020204" pitchFamily="34" charset="0"/>
              </a:rPr>
              <a:t>Porque sin este corazón limpio no podremos ver a Dios.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Salmos.15:1-2.</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74428" y="14066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CA2135DF-77B4-41FA-BA43-7AB34564F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752061"/>
            <a:ext cx="4094922" cy="6105938"/>
          </a:xfrm>
          <a:prstGeom prst="rect">
            <a:avLst/>
          </a:prstGeom>
          <a:solidFill>
            <a:srgbClr val="00B0F0"/>
          </a:solidFill>
        </p:spPr>
      </p:pic>
      <p:sp>
        <p:nvSpPr>
          <p:cNvPr id="2" name="Marco 1">
            <a:extLst>
              <a:ext uri="{FF2B5EF4-FFF2-40B4-BE49-F238E27FC236}">
                <a16:creationId xmlns:a16="http://schemas.microsoft.com/office/drawing/2014/main" id="{A331D669-5281-D336-C671-C526D1151001}"/>
              </a:ext>
            </a:extLst>
          </p:cNvPr>
          <p:cNvSpPr/>
          <p:nvPr/>
        </p:nvSpPr>
        <p:spPr>
          <a:xfrm>
            <a:off x="0" y="0"/>
            <a:ext cx="5422605" cy="92765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4412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quién habitará en tu tabernáculo? ¿Quién morará en tu santo monte?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V.2.</a:t>
            </a:r>
            <a:r>
              <a:rPr lang="es-ES" b="1" dirty="0">
                <a:solidFill>
                  <a:srgbClr val="00B0F0"/>
                </a:solidFill>
                <a:latin typeface="Maiandra GD" panose="020E0502030308020204" pitchFamily="34" charset="0"/>
              </a:rPr>
              <a:t>  </a:t>
            </a:r>
          </a:p>
          <a:p>
            <a:r>
              <a:rPr lang="es-ES" b="1" dirty="0">
                <a:solidFill>
                  <a:schemeClr val="bg1"/>
                </a:solidFill>
                <a:latin typeface="Maiandra GD" panose="020E0502030308020204" pitchFamily="34" charset="0"/>
              </a:rPr>
              <a:t>El que anda en integridad y obra justicia, que habla verdad en su corazón. </a:t>
            </a:r>
          </a:p>
          <a:p>
            <a:r>
              <a:rPr lang="es-ES" b="1" dirty="0">
                <a:solidFill>
                  <a:schemeClr val="bg1"/>
                </a:solidFill>
                <a:latin typeface="Maiandra GD" panose="020E0502030308020204" pitchFamily="34" charset="0"/>
              </a:rPr>
              <a:t>Porque sino nunca podremos ver a Dios.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Hebreos.12:14.</a:t>
            </a:r>
          </a:p>
          <a:p>
            <a:r>
              <a:rPr lang="es-ES" b="1" dirty="0">
                <a:solidFill>
                  <a:schemeClr val="bg1"/>
                </a:solidFill>
                <a:latin typeface="Maiandra GD" panose="020E0502030308020204" pitchFamily="34" charset="0"/>
              </a:rPr>
              <a:t>Buscad la paz con todos y la santidad, sin la cual nadie verá al Señor.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14066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B16278F9-AB29-43B7-A680-A1CB3EE1A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3"/>
            <a:ext cx="4240696" cy="5930346"/>
          </a:xfrm>
          <a:prstGeom prst="rect">
            <a:avLst/>
          </a:prstGeom>
          <a:solidFill>
            <a:srgbClr val="7030A0"/>
          </a:solidFill>
        </p:spPr>
      </p:pic>
      <p:sp>
        <p:nvSpPr>
          <p:cNvPr id="2" name="Marco 1">
            <a:extLst>
              <a:ext uri="{FF2B5EF4-FFF2-40B4-BE49-F238E27FC236}">
                <a16:creationId xmlns:a16="http://schemas.microsoft.com/office/drawing/2014/main" id="{EE41447A-EBA3-9369-D6ED-CAE48BD42591}"/>
              </a:ext>
            </a:extLst>
          </p:cNvPr>
          <p:cNvSpPr/>
          <p:nvPr/>
        </p:nvSpPr>
        <p:spPr>
          <a:xfrm>
            <a:off x="0" y="0"/>
            <a:ext cx="5115339" cy="92765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36866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fontScale="92500" lnSpcReduction="10000"/>
          </a:bodyPr>
          <a:lstStyle/>
          <a:p>
            <a:pPr algn="ctr"/>
            <a:r>
              <a:rPr lang="es-ES" b="1" u="sng" dirty="0">
                <a:solidFill>
                  <a:srgbClr val="FFFF00"/>
                </a:solidFill>
                <a:latin typeface="Maiandra GD" panose="020E0502030308020204" pitchFamily="34" charset="0"/>
              </a:rPr>
              <a:t>TENEMOS PAZ CON DIOS.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Romanos.5:1.</a:t>
            </a:r>
          </a:p>
          <a:p>
            <a:r>
              <a:rPr lang="es-ES" b="1" dirty="0">
                <a:solidFill>
                  <a:schemeClr val="bg1"/>
                </a:solidFill>
                <a:latin typeface="Maiandra GD" panose="020E0502030308020204" pitchFamily="34" charset="0"/>
              </a:rPr>
              <a:t>Por tanto, habiendo sido justificados por la fe, tenemos paz para con Dios por medio de nuestro Señor Jesucristo, </a:t>
            </a:r>
          </a:p>
          <a:p>
            <a:r>
              <a:rPr lang="es-ES" b="1" dirty="0">
                <a:solidFill>
                  <a:schemeClr val="bg1"/>
                </a:solidFill>
                <a:latin typeface="Maiandra GD" panose="020E0502030308020204" pitchFamily="34" charset="0"/>
              </a:rPr>
              <a:t>Por eso tenemos entrada comunión con Dios.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V.2.</a:t>
            </a:r>
          </a:p>
          <a:p>
            <a:r>
              <a:rPr lang="es-ES" b="1" dirty="0">
                <a:solidFill>
                  <a:schemeClr val="bg1"/>
                </a:solidFill>
                <a:latin typeface="Maiandra GD" panose="020E0502030308020204" pitchFamily="34" charset="0"/>
              </a:rPr>
              <a:t>por medio de quien también hemos obtenido entrada por la fe a esta gracia en la cual estamos firmes, y nos gloriamos en la esperanza de la gloria de Dios.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79204" y="3673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FE7D171C-7FA2-49AA-A7C1-767F2B4E6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357"/>
            <a:ext cx="4240696" cy="6052642"/>
          </a:xfrm>
          <a:prstGeom prst="rect">
            <a:avLst/>
          </a:prstGeom>
          <a:solidFill>
            <a:srgbClr val="C00000"/>
          </a:solidFill>
        </p:spPr>
      </p:pic>
      <p:sp>
        <p:nvSpPr>
          <p:cNvPr id="2" name="Marco 1">
            <a:extLst>
              <a:ext uri="{FF2B5EF4-FFF2-40B4-BE49-F238E27FC236}">
                <a16:creationId xmlns:a16="http://schemas.microsoft.com/office/drawing/2014/main" id="{8A3AC57C-9E50-3EB5-B66B-8CA9491586EB}"/>
              </a:ext>
            </a:extLst>
          </p:cNvPr>
          <p:cNvSpPr/>
          <p:nvPr/>
        </p:nvSpPr>
        <p:spPr>
          <a:xfrm>
            <a:off x="0" y="0"/>
            <a:ext cx="5273749" cy="805357"/>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880402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Efesios.2:14.</a:t>
            </a:r>
          </a:p>
          <a:p>
            <a:r>
              <a:rPr lang="es-ES" b="1" dirty="0">
                <a:solidFill>
                  <a:schemeClr val="bg1"/>
                </a:solidFill>
                <a:latin typeface="Maiandra GD" panose="020E0502030308020204" pitchFamily="34" charset="0"/>
              </a:rPr>
              <a:t>Porque El mismo es nuestra paz, quien de ambos pueblos hizo uno, derribando la pared intermedia de separación, </a:t>
            </a:r>
          </a:p>
          <a:p>
            <a:r>
              <a:rPr lang="es-ES" b="1" dirty="0">
                <a:solidFill>
                  <a:schemeClr val="bg1"/>
                </a:solidFill>
                <a:latin typeface="Maiandra GD" panose="020E0502030308020204" pitchFamily="34" charset="0"/>
              </a:rPr>
              <a:t>Porque no hay distinción.</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Colosenses.3:11.</a:t>
            </a:r>
          </a:p>
          <a:p>
            <a:r>
              <a:rPr lang="es-ES" b="1" dirty="0">
                <a:solidFill>
                  <a:schemeClr val="bg1"/>
                </a:solidFill>
                <a:latin typeface="Maiandra GD" panose="020E0502030308020204" pitchFamily="34" charset="0"/>
              </a:rPr>
              <a:t> una renovación en la cual no hay distinción entre griego y judío, circunciso e incircunciso, bárbaro, escita, esclavo o libre, sino que Cristo es todo, y en todos.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16418" y="9682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8" name="Imagen 7">
            <a:extLst>
              <a:ext uri="{FF2B5EF4-FFF2-40B4-BE49-F238E27FC236}">
                <a16:creationId xmlns:a16="http://schemas.microsoft.com/office/drawing/2014/main" id="{A8674B12-A372-4AA1-AFE8-6694F6747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6331"/>
            <a:ext cx="4240696" cy="6211668"/>
          </a:xfrm>
          <a:prstGeom prst="rect">
            <a:avLst/>
          </a:prstGeom>
          <a:solidFill>
            <a:srgbClr val="0070C0"/>
          </a:solidFill>
        </p:spPr>
      </p:pic>
      <p:sp>
        <p:nvSpPr>
          <p:cNvPr id="2" name="Marco 1">
            <a:extLst>
              <a:ext uri="{FF2B5EF4-FFF2-40B4-BE49-F238E27FC236}">
                <a16:creationId xmlns:a16="http://schemas.microsoft.com/office/drawing/2014/main" id="{D66C1F92-A585-0C83-74DF-B8BF1AFEE0C9}"/>
              </a:ext>
            </a:extLst>
          </p:cNvPr>
          <p:cNvSpPr/>
          <p:nvPr/>
        </p:nvSpPr>
        <p:spPr>
          <a:xfrm>
            <a:off x="0" y="0"/>
            <a:ext cx="5348177" cy="83997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770858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Tenemos paz porque tenemos comunión con El.</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I Juan.1:7.</a:t>
            </a:r>
          </a:p>
          <a:p>
            <a:r>
              <a:rPr lang="es-ES" b="1" dirty="0">
                <a:solidFill>
                  <a:schemeClr val="bg1"/>
                </a:solidFill>
                <a:latin typeface="Maiandra GD" panose="020E0502030308020204" pitchFamily="34" charset="0"/>
              </a:rPr>
              <a:t>mas si andamos en la luz, como El está en la luz, tenemos comunión los unos con los otros, y la sangre de Jesús su Hijo nos limpia de todo pecado. </a:t>
            </a:r>
          </a:p>
          <a:p>
            <a:r>
              <a:rPr lang="es-ES" b="1" dirty="0">
                <a:solidFill>
                  <a:schemeClr val="bg1"/>
                </a:solidFill>
                <a:latin typeface="Maiandra GD" panose="020E0502030308020204" pitchFamily="34" charset="0"/>
              </a:rPr>
              <a:t>Que gran bendición la que tenemos en Cristo.</a:t>
            </a:r>
          </a:p>
          <a:p>
            <a:r>
              <a:rPr lang="es-ES" b="1" dirty="0">
                <a:solidFill>
                  <a:schemeClr val="bg1"/>
                </a:solidFill>
                <a:latin typeface="Maiandra GD" panose="020E0502030308020204" pitchFamily="34" charset="0"/>
              </a:rPr>
              <a:t>Nuestra vida es: </a:t>
            </a:r>
          </a:p>
          <a:p>
            <a:r>
              <a:rPr lang="es-ES" b="1" dirty="0">
                <a:solidFill>
                  <a:schemeClr val="bg1"/>
                </a:solidFill>
                <a:latin typeface="Maiandra GD" panose="020E0502030308020204" pitchFamily="34" charset="0"/>
              </a:rPr>
              <a:t>Bienaventurada- Feliz- Dichosa.</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05786" y="10449"/>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AHORA CON CRISTO.</a:t>
            </a:r>
          </a:p>
        </p:txBody>
      </p:sp>
      <p:pic>
        <p:nvPicPr>
          <p:cNvPr id="6" name="Imagen 5">
            <a:extLst>
              <a:ext uri="{FF2B5EF4-FFF2-40B4-BE49-F238E27FC236}">
                <a16:creationId xmlns:a16="http://schemas.microsoft.com/office/drawing/2014/main" id="{07547872-F248-4751-9AE2-60FE212E7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7441"/>
            <a:ext cx="4240696" cy="6060557"/>
          </a:xfrm>
          <a:prstGeom prst="rect">
            <a:avLst/>
          </a:prstGeom>
        </p:spPr>
      </p:pic>
      <p:sp>
        <p:nvSpPr>
          <p:cNvPr id="2" name="Marco 1">
            <a:extLst>
              <a:ext uri="{FF2B5EF4-FFF2-40B4-BE49-F238E27FC236}">
                <a16:creationId xmlns:a16="http://schemas.microsoft.com/office/drawing/2014/main" id="{4A07D4D8-DED9-3ACE-552C-349F37682C56}"/>
              </a:ext>
            </a:extLst>
          </p:cNvPr>
          <p:cNvSpPr/>
          <p:nvPr/>
        </p:nvSpPr>
        <p:spPr>
          <a:xfrm>
            <a:off x="0" y="-10450"/>
            <a:ext cx="5326912" cy="797442"/>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20861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SOMOS SANTOS SIN MANCHAS.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Efesios.1:4.</a:t>
            </a:r>
          </a:p>
          <a:p>
            <a:r>
              <a:rPr lang="es-ES" b="1" dirty="0">
                <a:solidFill>
                  <a:schemeClr val="bg1"/>
                </a:solidFill>
                <a:latin typeface="Maiandra GD" panose="020E0502030308020204" pitchFamily="34" charset="0"/>
              </a:rPr>
              <a:t>según nos escogió en El antes de la fundación del mundo, para que fuéramos santos y sin mancha delante de El. En amor </a:t>
            </a:r>
          </a:p>
          <a:p>
            <a:r>
              <a:rPr lang="es-ES" b="1" dirty="0">
                <a:solidFill>
                  <a:schemeClr val="bg1"/>
                </a:solidFill>
                <a:latin typeface="Maiandra GD" panose="020E0502030308020204" pitchFamily="34" charset="0"/>
              </a:rPr>
              <a:t>Tenemos una bendición grande en Cristo.</a:t>
            </a:r>
          </a:p>
          <a:p>
            <a:r>
              <a:rPr lang="es-ES" b="1" dirty="0">
                <a:solidFill>
                  <a:schemeClr val="bg1"/>
                </a:solidFill>
                <a:latin typeface="Maiandra GD" panose="020E0502030308020204" pitchFamily="34" charset="0"/>
              </a:rPr>
              <a:t>Somos:</a:t>
            </a:r>
          </a:p>
          <a:p>
            <a:r>
              <a:rPr lang="es-ES" b="1" dirty="0">
                <a:solidFill>
                  <a:schemeClr val="bg1"/>
                </a:solidFill>
                <a:latin typeface="Maiandra GD" panose="020E0502030308020204" pitchFamily="34" charset="0"/>
              </a:rPr>
              <a:t>1. Santos.</a:t>
            </a:r>
          </a:p>
          <a:p>
            <a:r>
              <a:rPr lang="es-ES" b="1" dirty="0">
                <a:solidFill>
                  <a:schemeClr val="bg1"/>
                </a:solidFill>
                <a:latin typeface="Maiandra GD" panose="020E0502030308020204" pitchFamily="34" charset="0"/>
              </a:rPr>
              <a:t>2. Sin Mancha.</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effectLst>
                  <a:outerShdw blurRad="38100" dist="38100" dir="2700000" algn="tl">
                    <a:srgbClr val="000000">
                      <a:alpha val="43137"/>
                    </a:srgbClr>
                  </a:outerShdw>
                </a:effectLst>
                <a:latin typeface="Maiandra GD" panose="020E0502030308020204" pitchFamily="34" charset="0"/>
              </a:rPr>
              <a:t>AHORA CON CRISTO</a:t>
            </a:r>
            <a:r>
              <a:rPr lang="es-NI" sz="3600" b="1" u="sng" dirty="0">
                <a:solidFill>
                  <a:srgbClr val="00B0F0"/>
                </a:solidFill>
                <a:latin typeface="Maiandra GD" panose="020E0502030308020204" pitchFamily="34" charset="0"/>
              </a:rPr>
              <a:t>.</a:t>
            </a:r>
          </a:p>
        </p:txBody>
      </p:sp>
      <p:pic>
        <p:nvPicPr>
          <p:cNvPr id="6" name="Imagen 5">
            <a:extLst>
              <a:ext uri="{FF2B5EF4-FFF2-40B4-BE49-F238E27FC236}">
                <a16:creationId xmlns:a16="http://schemas.microsoft.com/office/drawing/2014/main" id="{77CA10B3-6A5C-4698-9593-16083FA39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6969"/>
            <a:ext cx="4240696" cy="6091030"/>
          </a:xfrm>
          <a:prstGeom prst="rect">
            <a:avLst/>
          </a:prstGeom>
        </p:spPr>
      </p:pic>
      <p:sp>
        <p:nvSpPr>
          <p:cNvPr id="2" name="Marco 1">
            <a:extLst>
              <a:ext uri="{FF2B5EF4-FFF2-40B4-BE49-F238E27FC236}">
                <a16:creationId xmlns:a16="http://schemas.microsoft.com/office/drawing/2014/main" id="{5994E76F-5BF0-C978-C8CF-4EE13B1B834D}"/>
              </a:ext>
            </a:extLst>
          </p:cNvPr>
          <p:cNvSpPr/>
          <p:nvPr/>
        </p:nvSpPr>
        <p:spPr>
          <a:xfrm>
            <a:off x="0" y="-60320"/>
            <a:ext cx="5241851" cy="766969"/>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610576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pPr algn="ctr"/>
            <a:r>
              <a:rPr lang="es-ES" b="1" u="sng" dirty="0">
                <a:solidFill>
                  <a:srgbClr val="FFFF00"/>
                </a:solidFill>
                <a:latin typeface="Maiandra GD" panose="020E0502030308020204" pitchFamily="34" charset="0"/>
              </a:rPr>
              <a:t>EN CRISTO TENEMOS UN REINO.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Colosenses.1:13.</a:t>
            </a:r>
          </a:p>
          <a:p>
            <a:r>
              <a:rPr lang="es-ES" b="1" dirty="0">
                <a:solidFill>
                  <a:schemeClr val="bg1"/>
                </a:solidFill>
                <a:latin typeface="Maiandra GD" panose="020E0502030308020204" pitchFamily="34" charset="0"/>
              </a:rPr>
              <a:t>Porque El nos libró del dominio de las tinieblas y nos trasladó al reino de su Hijo amado, </a:t>
            </a:r>
          </a:p>
          <a:p>
            <a:r>
              <a:rPr lang="es-ES" b="1" dirty="0">
                <a:solidFill>
                  <a:schemeClr val="bg1"/>
                </a:solidFill>
                <a:latin typeface="Maiandra GD" panose="020E0502030308020204" pitchFamily="34" charset="0"/>
              </a:rPr>
              <a:t>Y debemos de ser agradecidos con Dios por este reino.</a:t>
            </a:r>
          </a:p>
          <a:p>
            <a:r>
              <a:rPr lang="es-ES" b="1" dirty="0">
                <a:solidFill>
                  <a:schemeClr val="bg1"/>
                </a:solidFill>
                <a:latin typeface="Maiandra GD" panose="020E0502030308020204" pitchFamily="34" charset="0"/>
              </a:rPr>
              <a:t>Por habernos trasladado.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Hebreos.12:28.</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94614" y="52730"/>
            <a:ext cx="5115339" cy="646331"/>
          </a:xfrm>
          <a:prstGeom prst="rect">
            <a:avLst/>
          </a:prstGeom>
          <a:noFill/>
        </p:spPr>
        <p:txBody>
          <a:bodyPr wrap="square">
            <a:spAutoFit/>
          </a:bodyPr>
          <a:lstStyle/>
          <a:p>
            <a:pPr algn="ctr"/>
            <a:r>
              <a:rPr lang="es-NI" sz="3600" b="1" u="sng" dirty="0">
                <a:solidFill>
                  <a:srgbClr val="00B0F0"/>
                </a:solidFill>
                <a:effectLst>
                  <a:outerShdw blurRad="38100" dist="38100" dir="2700000" algn="tl">
                    <a:srgbClr val="000000">
                      <a:alpha val="43137"/>
                    </a:srgbClr>
                  </a:outerShdw>
                </a:effectLst>
                <a:latin typeface="Maiandra GD" panose="020E0502030308020204" pitchFamily="34" charset="0"/>
              </a:rPr>
              <a:t>AHORA CON CRISTO.</a:t>
            </a:r>
          </a:p>
        </p:txBody>
      </p:sp>
      <p:pic>
        <p:nvPicPr>
          <p:cNvPr id="6" name="Imagen 5">
            <a:extLst>
              <a:ext uri="{FF2B5EF4-FFF2-40B4-BE49-F238E27FC236}">
                <a16:creationId xmlns:a16="http://schemas.microsoft.com/office/drawing/2014/main" id="{CAF226DD-7310-4600-82FE-4F743FE6E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525"/>
            <a:ext cx="4240696" cy="6127473"/>
          </a:xfrm>
          <a:prstGeom prst="rect">
            <a:avLst/>
          </a:prstGeom>
        </p:spPr>
      </p:pic>
      <p:sp>
        <p:nvSpPr>
          <p:cNvPr id="2" name="Marco 1">
            <a:extLst>
              <a:ext uri="{FF2B5EF4-FFF2-40B4-BE49-F238E27FC236}">
                <a16:creationId xmlns:a16="http://schemas.microsoft.com/office/drawing/2014/main" id="{E2B11D21-157F-87EA-3DE8-5D3EA6A8DD8F}"/>
              </a:ext>
            </a:extLst>
          </p:cNvPr>
          <p:cNvSpPr/>
          <p:nvPr/>
        </p:nvSpPr>
        <p:spPr>
          <a:xfrm>
            <a:off x="0" y="0"/>
            <a:ext cx="5209953" cy="818707"/>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870280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Por lo cual, puesto que recibimos un reino que es inconmovible, demostremos gratitud, mediante la cual ofrezcamos a Dios un servicio aceptable con temor y reverencia;</a:t>
            </a:r>
          </a:p>
          <a:p>
            <a:r>
              <a:rPr lang="es-ES" b="1" dirty="0">
                <a:solidFill>
                  <a:schemeClr val="bg1"/>
                </a:solidFill>
                <a:latin typeface="Maiandra GD" panose="020E0502030308020204" pitchFamily="34" charset="0"/>
              </a:rPr>
              <a:t>¿Qué tanto estamos siendo agradecidos con Dios?</a:t>
            </a:r>
          </a:p>
          <a:p>
            <a:r>
              <a:rPr lang="es-ES" b="1" dirty="0">
                <a:solidFill>
                  <a:schemeClr val="bg1"/>
                </a:solidFill>
                <a:latin typeface="Maiandra GD" panose="020E0502030308020204" pitchFamily="34" charset="0"/>
              </a:rPr>
              <a:t>Tenemos este reino pertenecemos a este reino.</a:t>
            </a:r>
          </a:p>
          <a:p>
            <a:r>
              <a:rPr lang="es-ES" b="1" dirty="0">
                <a:solidFill>
                  <a:schemeClr val="bg1"/>
                </a:solidFill>
                <a:latin typeface="Maiandra GD" panose="020E0502030308020204" pitchFamily="34" charset="0"/>
              </a:rPr>
              <a:t>Que gran bendición de pertenecer a este reino.</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32367" y="24146"/>
            <a:ext cx="5115339" cy="646331"/>
          </a:xfrm>
          <a:prstGeom prst="rect">
            <a:avLst/>
          </a:prstGeom>
          <a:noFill/>
        </p:spPr>
        <p:txBody>
          <a:bodyPr wrap="square">
            <a:spAutoFit/>
          </a:bodyPr>
          <a:lstStyle/>
          <a:p>
            <a:pPr algn="ctr"/>
            <a:r>
              <a:rPr lang="es-NI" sz="3600" b="1" u="sng" dirty="0">
                <a:solidFill>
                  <a:srgbClr val="00B0F0"/>
                </a:solidFill>
                <a:effectLst>
                  <a:outerShdw blurRad="38100" dist="38100" dir="2700000" algn="tl">
                    <a:srgbClr val="000000">
                      <a:alpha val="43137"/>
                    </a:srgbClr>
                  </a:outerShdw>
                </a:effectLst>
                <a:latin typeface="Maiandra GD" panose="020E0502030308020204" pitchFamily="34" charset="0"/>
              </a:rPr>
              <a:t>AHORA CON CRISTO.</a:t>
            </a:r>
          </a:p>
        </p:txBody>
      </p:sp>
      <p:pic>
        <p:nvPicPr>
          <p:cNvPr id="6" name="Imagen 5">
            <a:extLst>
              <a:ext uri="{FF2B5EF4-FFF2-40B4-BE49-F238E27FC236}">
                <a16:creationId xmlns:a16="http://schemas.microsoft.com/office/drawing/2014/main" id="{70373E04-131E-48D8-BF39-20DEAAE79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9065"/>
            <a:ext cx="4240696" cy="6058934"/>
          </a:xfrm>
          <a:prstGeom prst="rect">
            <a:avLst/>
          </a:prstGeom>
        </p:spPr>
      </p:pic>
      <p:sp>
        <p:nvSpPr>
          <p:cNvPr id="2" name="Marco 1">
            <a:extLst>
              <a:ext uri="{FF2B5EF4-FFF2-40B4-BE49-F238E27FC236}">
                <a16:creationId xmlns:a16="http://schemas.microsoft.com/office/drawing/2014/main" id="{72FE6769-3A11-DCAA-FF73-59A155F84E47}"/>
              </a:ext>
            </a:extLst>
          </p:cNvPr>
          <p:cNvSpPr/>
          <p:nvPr/>
        </p:nvSpPr>
        <p:spPr>
          <a:xfrm>
            <a:off x="0" y="1"/>
            <a:ext cx="5380074" cy="79906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38373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r>
              <a:rPr lang="es-ES" b="1" dirty="0">
                <a:solidFill>
                  <a:schemeClr val="bg1"/>
                </a:solidFill>
                <a:latin typeface="Maiandra GD" panose="020E0502030308020204" pitchFamily="34" charset="0"/>
              </a:rPr>
              <a:t>Porque Cristo viene por este reino.</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I Corintios.15:24.</a:t>
            </a:r>
          </a:p>
          <a:p>
            <a:r>
              <a:rPr lang="es-ES" b="1" dirty="0">
                <a:solidFill>
                  <a:schemeClr val="bg1"/>
                </a:solidFill>
                <a:latin typeface="Maiandra GD" panose="020E0502030308020204" pitchFamily="34" charset="0"/>
              </a:rPr>
              <a:t>entonces vendrá el fin, cuando El entregue el reino al Dios y Padre, después que haya abolido todo dominio y toda autoridad y poder.</a:t>
            </a:r>
          </a:p>
          <a:p>
            <a:r>
              <a:rPr lang="es-ES" b="1" dirty="0">
                <a:solidFill>
                  <a:schemeClr val="bg1"/>
                </a:solidFill>
                <a:latin typeface="Maiandra GD" panose="020E0502030308020204" pitchFamily="34" charset="0"/>
              </a:rPr>
              <a:t>Sino estamos en este reino cuando Cristo venga por segunda vez no podremos irnos con El.</a:t>
            </a:r>
          </a:p>
          <a:p>
            <a:r>
              <a:rPr lang="es-ES" b="1" dirty="0">
                <a:solidFill>
                  <a:schemeClr val="bg1"/>
                </a:solidFill>
                <a:latin typeface="Maiandra GD" panose="020E0502030308020204" pitchFamily="34" charset="0"/>
              </a:rPr>
              <a:t>¿Quiere Usted irse con Cristo?</a:t>
            </a:r>
          </a:p>
          <a:p>
            <a:r>
              <a:rPr lang="es-ES" b="1" dirty="0">
                <a:solidFill>
                  <a:schemeClr val="bg1"/>
                </a:solidFill>
                <a:latin typeface="Maiandra GD" panose="020E0502030308020204" pitchFamily="34" charset="0"/>
              </a:rPr>
              <a:t>Tiene que estar en su reino.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06326" y="29721"/>
            <a:ext cx="5115339" cy="646331"/>
          </a:xfrm>
          <a:prstGeom prst="rect">
            <a:avLst/>
          </a:prstGeom>
          <a:noFill/>
        </p:spPr>
        <p:txBody>
          <a:bodyPr wrap="square">
            <a:spAutoFit/>
          </a:bodyPr>
          <a:lstStyle/>
          <a:p>
            <a:pPr algn="ctr"/>
            <a:r>
              <a:rPr lang="es-NI" sz="3600" b="1" u="sng" dirty="0">
                <a:solidFill>
                  <a:srgbClr val="00B0F0"/>
                </a:solidFill>
                <a:effectLst>
                  <a:outerShdw blurRad="38100" dist="38100" dir="2700000" algn="tl">
                    <a:srgbClr val="000000">
                      <a:alpha val="43137"/>
                    </a:srgbClr>
                  </a:outerShdw>
                </a:effectLst>
                <a:latin typeface="Maiandra GD" panose="020E0502030308020204" pitchFamily="34" charset="0"/>
              </a:rPr>
              <a:t>AHORA CON CRISTO.</a:t>
            </a:r>
          </a:p>
        </p:txBody>
      </p:sp>
      <p:pic>
        <p:nvPicPr>
          <p:cNvPr id="6" name="Imagen 5">
            <a:extLst>
              <a:ext uri="{FF2B5EF4-FFF2-40B4-BE49-F238E27FC236}">
                <a16:creationId xmlns:a16="http://schemas.microsoft.com/office/drawing/2014/main" id="{FAB2FED2-972F-45CF-9ECA-6C01D5505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525"/>
            <a:ext cx="4240696" cy="6127473"/>
          </a:xfrm>
          <a:prstGeom prst="rect">
            <a:avLst/>
          </a:prstGeom>
        </p:spPr>
      </p:pic>
      <p:sp>
        <p:nvSpPr>
          <p:cNvPr id="2" name="Marco 1">
            <a:extLst>
              <a:ext uri="{FF2B5EF4-FFF2-40B4-BE49-F238E27FC236}">
                <a16:creationId xmlns:a16="http://schemas.microsoft.com/office/drawing/2014/main" id="{6B4F6234-590E-34E9-9403-4F0FA4364FCA}"/>
              </a:ext>
            </a:extLst>
          </p:cNvPr>
          <p:cNvSpPr/>
          <p:nvPr/>
        </p:nvSpPr>
        <p:spPr>
          <a:xfrm>
            <a:off x="-85059" y="0"/>
            <a:ext cx="5411972" cy="818707"/>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209126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lstStyle/>
          <a:p>
            <a:r>
              <a:rPr lang="es-ES" b="1" dirty="0">
                <a:solidFill>
                  <a:schemeClr val="bg1"/>
                </a:solidFill>
                <a:latin typeface="Maiandra GD" panose="020E0502030308020204" pitchFamily="34" charset="0"/>
              </a:rPr>
              <a:t>en los cuales el dios de este mundo ha cegado el entendimiento de los incrédulos, para que no vean el resplandor del evangelio de la gloria de Cristo, que es la imagen de Dios. </a:t>
            </a:r>
          </a:p>
          <a:p>
            <a:r>
              <a:rPr lang="es-ES" b="1" dirty="0">
                <a:solidFill>
                  <a:schemeClr val="bg1"/>
                </a:solidFill>
                <a:latin typeface="Maiandra GD" panose="020E0502030308020204" pitchFamily="34" charset="0"/>
              </a:rPr>
              <a:t>Y de esa manera no podíamos ver el resplandor del evangelio para ser libre.</a:t>
            </a:r>
          </a:p>
          <a:p>
            <a:r>
              <a:rPr lang="es-ES" b="1" dirty="0">
                <a:solidFill>
                  <a:schemeClr val="bg1"/>
                </a:solidFill>
                <a:latin typeface="Maiandra GD" panose="020E0502030308020204" pitchFamily="34" charset="0"/>
              </a:rPr>
              <a:t>Porque el velo sigue en ellos.</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II Corintios.4:14-16.</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90846" y="38523"/>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0339116F-BEE7-49E5-8775-4E81739BF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2"/>
            <a:ext cx="4240696" cy="5930345"/>
          </a:xfrm>
          <a:prstGeom prst="rect">
            <a:avLst/>
          </a:prstGeom>
          <a:solidFill>
            <a:srgbClr val="002060"/>
          </a:solidFill>
        </p:spPr>
      </p:pic>
      <p:sp>
        <p:nvSpPr>
          <p:cNvPr id="2" name="Marco 1">
            <a:extLst>
              <a:ext uri="{FF2B5EF4-FFF2-40B4-BE49-F238E27FC236}">
                <a16:creationId xmlns:a16="http://schemas.microsoft.com/office/drawing/2014/main" id="{B3AB4369-7C11-C110-5075-47AB53CFE729}"/>
              </a:ext>
            </a:extLst>
          </p:cNvPr>
          <p:cNvSpPr/>
          <p:nvPr/>
        </p:nvSpPr>
        <p:spPr>
          <a:xfrm>
            <a:off x="0" y="0"/>
            <a:ext cx="5497033" cy="850605"/>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11302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a:bodyPr>
          <a:lstStyle/>
          <a:p>
            <a:r>
              <a:rPr lang="es-ES" b="1" dirty="0">
                <a:solidFill>
                  <a:schemeClr val="bg1"/>
                </a:solidFill>
                <a:latin typeface="Maiandra GD" panose="020E0502030308020204" pitchFamily="34" charset="0"/>
              </a:rPr>
              <a:t>Tenemos un antes y un después en Cristo Jesús.</a:t>
            </a:r>
          </a:p>
          <a:p>
            <a:r>
              <a:rPr lang="es-NI" b="1" dirty="0">
                <a:solidFill>
                  <a:schemeClr val="bg1"/>
                </a:solidFill>
                <a:latin typeface="Maiandra GD" panose="020E0502030308020204" pitchFamily="34" charset="0"/>
              </a:rPr>
              <a:t>Sin Cristo estamos en una condición terrible miserable.</a:t>
            </a:r>
          </a:p>
          <a:p>
            <a:r>
              <a:rPr lang="es-NI" b="1" dirty="0">
                <a:solidFill>
                  <a:schemeClr val="bg1"/>
                </a:solidFill>
                <a:latin typeface="Maiandra GD" panose="020E0502030308020204" pitchFamily="34" charset="0"/>
              </a:rPr>
              <a:t>Mientras que en Cristo nuestra condición es de gran bendición.</a:t>
            </a:r>
          </a:p>
          <a:p>
            <a:r>
              <a:rPr lang="es-NI" b="1" dirty="0">
                <a:solidFill>
                  <a:schemeClr val="bg1"/>
                </a:solidFill>
                <a:latin typeface="Maiandra GD" panose="020E0502030308020204" pitchFamily="34" charset="0"/>
              </a:rPr>
              <a:t>Tenemos muchos privilegios bendiciones en Cristo.</a:t>
            </a:r>
          </a:p>
          <a:p>
            <a:r>
              <a:rPr lang="es-NI" b="1" dirty="0">
                <a:solidFill>
                  <a:schemeClr val="bg1"/>
                </a:solidFill>
                <a:latin typeface="Maiandra GD" panose="020E0502030308020204" pitchFamily="34" charset="0"/>
              </a:rPr>
              <a:t>Somos Dichosos- Bienaventurados- Felices en Cristo.</a:t>
            </a:r>
          </a:p>
          <a:p>
            <a:r>
              <a:rPr lang="es-NI" b="1" dirty="0">
                <a:solidFill>
                  <a:schemeClr val="bg1"/>
                </a:solidFill>
                <a:latin typeface="Maiandra GD" panose="020E0502030308020204" pitchFamily="34" charset="0"/>
              </a:rPr>
              <a:t>¿Qué desea Usted?</a:t>
            </a:r>
          </a:p>
        </p:txBody>
      </p:sp>
      <p:sp>
        <p:nvSpPr>
          <p:cNvPr id="5" name="CuadroTexto 4">
            <a:extLst>
              <a:ext uri="{FF2B5EF4-FFF2-40B4-BE49-F238E27FC236}">
                <a16:creationId xmlns:a16="http://schemas.microsoft.com/office/drawing/2014/main" id="{F246ECE2-3AF3-4ED1-BE9B-D2222C8D2AD7}"/>
              </a:ext>
            </a:extLst>
          </p:cNvPr>
          <p:cNvSpPr txBox="1"/>
          <p:nvPr/>
        </p:nvSpPr>
        <p:spPr>
          <a:xfrm>
            <a:off x="386393" y="109883"/>
            <a:ext cx="3724785" cy="707886"/>
          </a:xfrm>
          <a:prstGeom prst="rect">
            <a:avLst/>
          </a:prstGeom>
          <a:noFill/>
        </p:spPr>
        <p:txBody>
          <a:bodyPr wrap="square">
            <a:spAutoFit/>
          </a:bodyPr>
          <a:lstStyle/>
          <a:p>
            <a:pPr algn="ctr"/>
            <a:r>
              <a:rPr lang="es-NI" sz="4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CONCLUSIÓN:</a:t>
            </a:r>
          </a:p>
        </p:txBody>
      </p:sp>
      <p:pic>
        <p:nvPicPr>
          <p:cNvPr id="6" name="Imagen 5">
            <a:extLst>
              <a:ext uri="{FF2B5EF4-FFF2-40B4-BE49-F238E27FC236}">
                <a16:creationId xmlns:a16="http://schemas.microsoft.com/office/drawing/2014/main" id="{9E289C3E-8974-457E-A000-AED989ABB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7653"/>
            <a:ext cx="4240696" cy="5930346"/>
          </a:xfrm>
          <a:prstGeom prst="rect">
            <a:avLst/>
          </a:prstGeom>
          <a:solidFill>
            <a:schemeClr val="accent2">
              <a:lumMod val="60000"/>
              <a:lumOff val="40000"/>
            </a:schemeClr>
          </a:solidFill>
        </p:spPr>
      </p:pic>
      <p:sp>
        <p:nvSpPr>
          <p:cNvPr id="2" name="Marco 1">
            <a:extLst>
              <a:ext uri="{FF2B5EF4-FFF2-40B4-BE49-F238E27FC236}">
                <a16:creationId xmlns:a16="http://schemas.microsoft.com/office/drawing/2014/main" id="{7ADABA2A-5238-D064-AD9D-ECF5624929FB}"/>
              </a:ext>
            </a:extLst>
          </p:cNvPr>
          <p:cNvSpPr/>
          <p:nvPr/>
        </p:nvSpPr>
        <p:spPr>
          <a:xfrm>
            <a:off x="0" y="0"/>
            <a:ext cx="4497572" cy="927653"/>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329461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634197-1968-4D74-A6CB-01D9F8BA1481}"/>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AB914617-F748-460E-97AC-1401B0356159}"/>
              </a:ext>
            </a:extLst>
          </p:cNvPr>
          <p:cNvSpPr/>
          <p:nvPr/>
        </p:nvSpPr>
        <p:spPr>
          <a:xfrm>
            <a:off x="0" y="5711687"/>
            <a:ext cx="9144000" cy="11463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aiandra GD" panose="020E0502030308020204" pitchFamily="34" charset="0"/>
              </a:rPr>
              <a:t>DIOS NOS BENDIGA A TODOS.</a:t>
            </a:r>
            <a:endParaRPr lang="es-NI"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aiandra GD" panose="020E0502030308020204" pitchFamily="34" charset="0"/>
            </a:endParaRPr>
          </a:p>
        </p:txBody>
      </p:sp>
      <p:pic>
        <p:nvPicPr>
          <p:cNvPr id="7" name="Imagen 6">
            <a:extLst>
              <a:ext uri="{FF2B5EF4-FFF2-40B4-BE49-F238E27FC236}">
                <a16:creationId xmlns:a16="http://schemas.microsoft.com/office/drawing/2014/main" id="{41B05111-243B-4A72-BD2B-E914BF428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1687"/>
          </a:xfrm>
          <a:prstGeom prst="rect">
            <a:avLst/>
          </a:prstGeom>
        </p:spPr>
      </p:pic>
    </p:spTree>
    <p:extLst>
      <p:ext uri="{BB962C8B-B14F-4D97-AF65-F5344CB8AC3E}">
        <p14:creationId xmlns:p14="http://schemas.microsoft.com/office/powerpoint/2010/main" val="14254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lstStyle/>
          <a:p>
            <a:r>
              <a:rPr lang="es-ES" b="1" dirty="0">
                <a:solidFill>
                  <a:schemeClr val="bg1"/>
                </a:solidFill>
                <a:latin typeface="Maiandra GD" panose="020E0502030308020204" pitchFamily="34" charset="0"/>
              </a:rPr>
              <a:t>Pero el entendimiento de ellos se endureció; porque hasta el día de hoy, en la lectura del antiguo pacto el mismo velo permanece sin alzarse, pues sólo en Cristo es quitado.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V.15.</a:t>
            </a:r>
          </a:p>
          <a:p>
            <a:r>
              <a:rPr lang="es-ES" b="1" dirty="0">
                <a:solidFill>
                  <a:schemeClr val="bg1"/>
                </a:solidFill>
                <a:latin typeface="Maiandra GD" panose="020E0502030308020204" pitchFamily="34" charset="0"/>
              </a:rPr>
              <a:t>Y hasta el día de hoy, cada vez que se lee a Moisés, un velo está puesto sobre sus corazones;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V.16.</a:t>
            </a:r>
            <a:endParaRPr lang="es-NI"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59606"/>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24271A04-017D-4321-8501-1B834D09E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9"/>
            <a:ext cx="4121426" cy="6082460"/>
          </a:xfrm>
          <a:prstGeom prst="rect">
            <a:avLst/>
          </a:prstGeom>
          <a:solidFill>
            <a:srgbClr val="7030A0"/>
          </a:solidFill>
        </p:spPr>
      </p:pic>
      <p:sp>
        <p:nvSpPr>
          <p:cNvPr id="2" name="Marco 1">
            <a:extLst>
              <a:ext uri="{FF2B5EF4-FFF2-40B4-BE49-F238E27FC236}">
                <a16:creationId xmlns:a16="http://schemas.microsoft.com/office/drawing/2014/main" id="{1DB6E45B-BBD8-548B-0734-02E19A94227F}"/>
              </a:ext>
            </a:extLst>
          </p:cNvPr>
          <p:cNvSpPr/>
          <p:nvPr/>
        </p:nvSpPr>
        <p:spPr>
          <a:xfrm>
            <a:off x="0" y="-42530"/>
            <a:ext cx="5252484" cy="850605"/>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776732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lstStyle/>
          <a:p>
            <a:r>
              <a:rPr lang="es-ES" b="1" dirty="0">
                <a:solidFill>
                  <a:schemeClr val="bg1"/>
                </a:solidFill>
                <a:latin typeface="Maiandra GD" panose="020E0502030308020204" pitchFamily="34" charset="0"/>
              </a:rPr>
              <a:t>pero cuando alguno se vuelve al Señor, el velo es quitado. </a:t>
            </a:r>
          </a:p>
          <a:p>
            <a:pPr algn="ctr"/>
            <a:r>
              <a:rPr lang="es-NI" b="1" u="sng" dirty="0">
                <a:solidFill>
                  <a:srgbClr val="00B0F0"/>
                </a:solidFill>
                <a:effectLst>
                  <a:outerShdw blurRad="38100" dist="38100" dir="2700000" algn="tl">
                    <a:srgbClr val="000000">
                      <a:alpha val="43137"/>
                    </a:srgbClr>
                  </a:outerShdw>
                </a:effectLst>
                <a:latin typeface="Maiandra GD" panose="020E0502030308020204" pitchFamily="34" charset="0"/>
              </a:rPr>
              <a:t>Hechos.26:18.</a:t>
            </a:r>
          </a:p>
          <a:p>
            <a:r>
              <a:rPr lang="es-ES" b="1" dirty="0">
                <a:solidFill>
                  <a:schemeClr val="bg1"/>
                </a:solidFill>
                <a:latin typeface="Maiandra GD" panose="020E0502030308020204" pitchFamily="34" charset="0"/>
              </a:rPr>
              <a:t>para que abras sus ojos a fin de que se vuelvan de la oscuridad a la luz, y del dominio de Satanás a Dios, para que reciban, por la fe en mí, el perdón de pecados y herencia entre los que han sido santificados." </a:t>
            </a:r>
          </a:p>
          <a:p>
            <a:r>
              <a:rPr lang="es-ES" b="1" dirty="0">
                <a:solidFill>
                  <a:schemeClr val="bg1"/>
                </a:solidFill>
                <a:latin typeface="Maiandra GD" panose="020E0502030308020204" pitchFamily="34" charset="0"/>
              </a:rPr>
              <a:t>Sin Cristo estamos ciego bajo el dominio de Satanás.</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180213" y="59606"/>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59681F3B-90D0-47B0-911C-4B359FDFC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2"/>
            <a:ext cx="4240696" cy="5930345"/>
          </a:xfrm>
          <a:prstGeom prst="rect">
            <a:avLst/>
          </a:prstGeom>
          <a:solidFill>
            <a:srgbClr val="00B0F0"/>
          </a:solidFill>
        </p:spPr>
      </p:pic>
      <p:sp>
        <p:nvSpPr>
          <p:cNvPr id="2" name="Marco 1">
            <a:extLst>
              <a:ext uri="{FF2B5EF4-FFF2-40B4-BE49-F238E27FC236}">
                <a16:creationId xmlns:a16="http://schemas.microsoft.com/office/drawing/2014/main" id="{6FA4F0DB-06D7-0845-173F-C9346FF6B529}"/>
              </a:ext>
            </a:extLst>
          </p:cNvPr>
          <p:cNvSpPr/>
          <p:nvPr/>
        </p:nvSpPr>
        <p:spPr>
          <a:xfrm>
            <a:off x="0" y="0"/>
            <a:ext cx="5475767" cy="765544"/>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37338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pPr algn="ctr"/>
            <a:r>
              <a:rPr lang="es-ES" b="1" u="sng" dirty="0">
                <a:solidFill>
                  <a:srgbClr val="FFFF00"/>
                </a:solidFill>
                <a:latin typeface="Maiandra GD" panose="020E0502030308020204" pitchFamily="34" charset="0"/>
              </a:rPr>
              <a:t>ESTAMOS INCLINADOS A LA CARNE.</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Romanos.8:4-7.</a:t>
            </a:r>
          </a:p>
          <a:p>
            <a:r>
              <a:rPr lang="es-ES" b="1" dirty="0">
                <a:solidFill>
                  <a:schemeClr val="bg1"/>
                </a:solidFill>
                <a:latin typeface="Maiandra GD" panose="020E0502030308020204" pitchFamily="34" charset="0"/>
              </a:rPr>
              <a:t>para que el requisito de la ley se cumpliera en nosotros, que no andamos conforme a la carne, sino conforme al Espíritu. </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V.5.</a:t>
            </a:r>
          </a:p>
          <a:p>
            <a:r>
              <a:rPr lang="es-ES" b="1" dirty="0">
                <a:solidFill>
                  <a:schemeClr val="bg1"/>
                </a:solidFill>
                <a:latin typeface="Maiandra GD" panose="020E0502030308020204" pitchFamily="34" charset="0"/>
              </a:rPr>
              <a:t>Porque los que viven conforme a la carne, ponen la mente en las cosas de la carne, pero los que viven conforme al Espíritu, en las cosas del Espíritu.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8452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E8EF82F8-4B59-4004-8209-2465199F8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536"/>
            <a:ext cx="4240696" cy="6115464"/>
          </a:xfrm>
          <a:prstGeom prst="rect">
            <a:avLst/>
          </a:prstGeom>
        </p:spPr>
      </p:pic>
      <p:sp>
        <p:nvSpPr>
          <p:cNvPr id="2" name="Marco 1">
            <a:extLst>
              <a:ext uri="{FF2B5EF4-FFF2-40B4-BE49-F238E27FC236}">
                <a16:creationId xmlns:a16="http://schemas.microsoft.com/office/drawing/2014/main" id="{DD70F400-05F7-4A43-7BBE-2FE4949A973F}"/>
              </a:ext>
            </a:extLst>
          </p:cNvPr>
          <p:cNvSpPr/>
          <p:nvPr/>
        </p:nvSpPr>
        <p:spPr>
          <a:xfrm>
            <a:off x="0" y="0"/>
            <a:ext cx="5284381" cy="742535"/>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74691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normAutofit lnSpcReduction="10000"/>
          </a:bodyPr>
          <a:lstStyle/>
          <a:p>
            <a:pPr algn="ctr"/>
            <a:r>
              <a:rPr lang="es-ES" b="1" dirty="0">
                <a:solidFill>
                  <a:srgbClr val="00B0F0"/>
                </a:solidFill>
                <a:latin typeface="Maiandra GD" panose="020E0502030308020204" pitchFamily="34" charset="0"/>
              </a:rPr>
              <a:t>V.6.</a:t>
            </a:r>
          </a:p>
          <a:p>
            <a:r>
              <a:rPr lang="es-ES" b="1" dirty="0">
                <a:solidFill>
                  <a:schemeClr val="bg1"/>
                </a:solidFill>
                <a:latin typeface="Maiandra GD" panose="020E0502030308020204" pitchFamily="34" charset="0"/>
              </a:rPr>
              <a:t>Porque la mente puesta en la carne es muerte, pero la mente puesta en el Espíritu es vida y paz; </a:t>
            </a:r>
          </a:p>
          <a:p>
            <a:pPr algn="ctr"/>
            <a:r>
              <a:rPr lang="es-ES" b="1" dirty="0">
                <a:solidFill>
                  <a:srgbClr val="00B0F0"/>
                </a:solidFill>
                <a:latin typeface="Maiandra GD" panose="020E0502030308020204" pitchFamily="34" charset="0"/>
              </a:rPr>
              <a:t>V.7.  </a:t>
            </a:r>
          </a:p>
          <a:p>
            <a:r>
              <a:rPr lang="es-ES" b="1" dirty="0">
                <a:solidFill>
                  <a:schemeClr val="bg1"/>
                </a:solidFill>
                <a:latin typeface="Maiandra GD" panose="020E0502030308020204" pitchFamily="34" charset="0"/>
              </a:rPr>
              <a:t>ya que la mente puesta en la carne es enemiga de Dios, porque no se sujeta a la ley de Dios, pues ni siquiera puede hacerlo, </a:t>
            </a:r>
          </a:p>
          <a:p>
            <a:pPr algn="ctr"/>
            <a:r>
              <a:rPr lang="es-ES" b="1" dirty="0">
                <a:solidFill>
                  <a:srgbClr val="00B0F0"/>
                </a:solidFill>
                <a:latin typeface="Maiandra GD" panose="020E0502030308020204" pitchFamily="34" charset="0"/>
              </a:rPr>
              <a:t>V.8.  </a:t>
            </a:r>
          </a:p>
          <a:p>
            <a:r>
              <a:rPr lang="es-ES" b="1" dirty="0">
                <a:solidFill>
                  <a:schemeClr val="bg1"/>
                </a:solidFill>
                <a:latin typeface="Maiandra GD" panose="020E0502030308020204" pitchFamily="34" charset="0"/>
              </a:rPr>
              <a:t>y los que están en la carne no pueden agradar a Dios.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0" y="0"/>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0195AC91-CA1C-446C-9A43-ACF9E03EF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576"/>
            <a:ext cx="4057650" cy="6108424"/>
          </a:xfrm>
          <a:prstGeom prst="rect">
            <a:avLst/>
          </a:prstGeom>
        </p:spPr>
      </p:pic>
      <p:sp>
        <p:nvSpPr>
          <p:cNvPr id="2" name="Marco 1">
            <a:extLst>
              <a:ext uri="{FF2B5EF4-FFF2-40B4-BE49-F238E27FC236}">
                <a16:creationId xmlns:a16="http://schemas.microsoft.com/office/drawing/2014/main" id="{780E4284-E8CD-B6A1-BAA8-2140493FA7BB}"/>
              </a:ext>
            </a:extLst>
          </p:cNvPr>
          <p:cNvSpPr/>
          <p:nvPr/>
        </p:nvSpPr>
        <p:spPr>
          <a:xfrm>
            <a:off x="0" y="0"/>
            <a:ext cx="5115339" cy="7495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1376495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CD38DA-8982-4332-84FD-58B905BB5D3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44D6ACC-4D1E-4EEB-A879-7B923F611DE5}"/>
              </a:ext>
            </a:extLst>
          </p:cNvPr>
          <p:cNvSpPr>
            <a:spLocks noGrp="1"/>
          </p:cNvSpPr>
          <p:nvPr>
            <p:ph idx="1"/>
          </p:nvPr>
        </p:nvSpPr>
        <p:spPr>
          <a:xfrm>
            <a:off x="4240696" y="927653"/>
            <a:ext cx="4903304" cy="5930346"/>
          </a:xfrm>
        </p:spPr>
        <p:txBody>
          <a:bodyPr/>
          <a:lstStyle/>
          <a:p>
            <a:r>
              <a:rPr lang="es-ES" b="1" dirty="0">
                <a:solidFill>
                  <a:schemeClr val="bg1"/>
                </a:solidFill>
                <a:latin typeface="Maiandra GD" panose="020E0502030308020204" pitchFamily="34" charset="0"/>
              </a:rPr>
              <a:t>Los que están bajo la carne van a morir.</a:t>
            </a:r>
          </a:p>
          <a:p>
            <a:pPr algn="ctr"/>
            <a:r>
              <a:rPr lang="es-ES" b="1" u="sng" dirty="0">
                <a:solidFill>
                  <a:srgbClr val="00B0F0"/>
                </a:solidFill>
                <a:effectLst>
                  <a:outerShdw blurRad="38100" dist="38100" dir="2700000" algn="tl">
                    <a:srgbClr val="000000">
                      <a:alpha val="43137"/>
                    </a:srgbClr>
                  </a:outerShdw>
                </a:effectLst>
                <a:latin typeface="Maiandra GD" panose="020E0502030308020204" pitchFamily="34" charset="0"/>
              </a:rPr>
              <a:t>Romanos.8:13.</a:t>
            </a:r>
          </a:p>
          <a:p>
            <a:r>
              <a:rPr lang="es-ES" b="1" dirty="0">
                <a:solidFill>
                  <a:schemeClr val="bg1"/>
                </a:solidFill>
                <a:latin typeface="Maiandra GD" panose="020E0502030308020204" pitchFamily="34" charset="0"/>
              </a:rPr>
              <a:t>porque si vivís conforme a la carne, habréis de morir; pero si por el Espíritu hacéis morir las obras de la carne, viviréis. </a:t>
            </a:r>
          </a:p>
          <a:p>
            <a:r>
              <a:rPr lang="es-ES" b="1" dirty="0">
                <a:solidFill>
                  <a:schemeClr val="bg1"/>
                </a:solidFill>
                <a:latin typeface="Maiandra GD" panose="020E0502030308020204" pitchFamily="34" charset="0"/>
              </a:rPr>
              <a:t>En otras palabras al vivir en la carne están muertos para Dios.</a:t>
            </a:r>
          </a:p>
          <a:p>
            <a:r>
              <a:rPr lang="es-ES" b="1" dirty="0">
                <a:solidFill>
                  <a:schemeClr val="bg1"/>
                </a:solidFill>
                <a:latin typeface="Maiandra GD" panose="020E0502030308020204" pitchFamily="34" charset="0"/>
              </a:rPr>
              <a:t>Sin Dios sin esperanza en este mundo.</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246ECE2-3AF3-4ED1-BE9B-D2222C8D2AD7}"/>
              </a:ext>
            </a:extLst>
          </p:cNvPr>
          <p:cNvSpPr txBox="1"/>
          <p:nvPr/>
        </p:nvSpPr>
        <p:spPr>
          <a:xfrm>
            <a:off x="52623" y="70238"/>
            <a:ext cx="51153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ANTES SIN CRISTO.</a:t>
            </a:r>
          </a:p>
        </p:txBody>
      </p:sp>
      <p:pic>
        <p:nvPicPr>
          <p:cNvPr id="6" name="Imagen 5">
            <a:extLst>
              <a:ext uri="{FF2B5EF4-FFF2-40B4-BE49-F238E27FC236}">
                <a16:creationId xmlns:a16="http://schemas.microsoft.com/office/drawing/2014/main" id="{238EA0A2-AAB9-4886-B4CA-83FA0538B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653"/>
            <a:ext cx="4240696" cy="5930346"/>
          </a:xfrm>
          <a:prstGeom prst="rect">
            <a:avLst/>
          </a:prstGeom>
        </p:spPr>
      </p:pic>
      <p:sp>
        <p:nvSpPr>
          <p:cNvPr id="2" name="Marco 1">
            <a:extLst>
              <a:ext uri="{FF2B5EF4-FFF2-40B4-BE49-F238E27FC236}">
                <a16:creationId xmlns:a16="http://schemas.microsoft.com/office/drawing/2014/main" id="{1860155E-D983-FA6B-8C68-E2A943F6E90B}"/>
              </a:ext>
            </a:extLst>
          </p:cNvPr>
          <p:cNvSpPr/>
          <p:nvPr/>
        </p:nvSpPr>
        <p:spPr>
          <a:xfrm>
            <a:off x="0" y="0"/>
            <a:ext cx="5220586" cy="786809"/>
          </a:xfrm>
          <a:prstGeom prst="fram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371528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TotalTime>
  <Words>2763</Words>
  <Application>Microsoft Office PowerPoint</Application>
  <PresentationFormat>Presentación en pantalla (4:3)</PresentationFormat>
  <Paragraphs>286</Paragraphs>
  <Slides>42</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42</vt:i4>
      </vt:variant>
    </vt:vector>
  </HeadingPairs>
  <TitlesOfParts>
    <vt:vector size="53" baseType="lpstr">
      <vt:lpstr>Al Bayan Plain</vt:lpstr>
      <vt:lpstr>Al Nile</vt:lpstr>
      <vt:lpstr>Arial</vt:lpstr>
      <vt:lpstr>Britannic Bold</vt:lpstr>
      <vt:lpstr>Calibri</vt:lpstr>
      <vt:lpstr>Calibri Light</vt:lpstr>
      <vt:lpstr>Cambria</vt:lpstr>
      <vt:lpstr>Century Gothic</vt:lpstr>
      <vt:lpstr>Cochin</vt:lpstr>
      <vt:lpstr>Maiandra GD</vt:lpstr>
      <vt:lpstr>Tema de Office</vt:lpstr>
      <vt:lpstr>ANTES Y DESPUÉS EN CRISTO.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ANTES Y DESPUES.</dc:title>
  <dc:creator>Mario Moreno</dc:creator>
  <cp:lastModifiedBy>Mario Moreno</cp:lastModifiedBy>
  <cp:revision>13</cp:revision>
  <dcterms:created xsi:type="dcterms:W3CDTF">2021-08-10T02:48:32Z</dcterms:created>
  <dcterms:modified xsi:type="dcterms:W3CDTF">2024-12-21T20:34:04Z</dcterms:modified>
</cp:coreProperties>
</file>