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324" r:id="rId4"/>
    <p:sldId id="258" r:id="rId5"/>
    <p:sldId id="320" r:id="rId6"/>
    <p:sldId id="325" r:id="rId7"/>
    <p:sldId id="259" r:id="rId8"/>
    <p:sldId id="321" r:id="rId9"/>
    <p:sldId id="322" r:id="rId10"/>
    <p:sldId id="327" r:id="rId11"/>
    <p:sldId id="326" r:id="rId12"/>
    <p:sldId id="260" r:id="rId13"/>
    <p:sldId id="262" r:id="rId14"/>
    <p:sldId id="263" r:id="rId15"/>
    <p:sldId id="264" r:id="rId16"/>
    <p:sldId id="266" r:id="rId17"/>
    <p:sldId id="267" r:id="rId18"/>
    <p:sldId id="269" r:id="rId19"/>
    <p:sldId id="319" r:id="rId20"/>
    <p:sldId id="268" r:id="rId21"/>
  </p:sldIdLst>
  <p:sldSz cx="9144000" cy="6858000" type="screen4x3"/>
  <p:notesSz cx="6858000" cy="9144000"/>
  <p:defaultTextStyle>
    <a:defPPr>
      <a:defRPr lang="es-N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NI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423DE-86A2-4EAD-B8AB-3654297239A4}" type="datetimeFigureOut">
              <a:rPr lang="es-NI" smtClean="0"/>
              <a:pPr/>
              <a:t>29/11/2022</a:t>
            </a:fld>
            <a:endParaRPr lang="es-NI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DE1E7-84F7-4072-8C4C-6068531134D9}" type="slidenum">
              <a:rPr lang="es-NI" smtClean="0"/>
              <a:pPr/>
              <a:t>‹Nº›</a:t>
            </a:fld>
            <a:endParaRPr lang="es-N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423DE-86A2-4EAD-B8AB-3654297239A4}" type="datetimeFigureOut">
              <a:rPr lang="es-NI" smtClean="0"/>
              <a:pPr/>
              <a:t>29/11/2022</a:t>
            </a:fld>
            <a:endParaRPr lang="es-NI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DE1E7-84F7-4072-8C4C-6068531134D9}" type="slidenum">
              <a:rPr lang="es-NI" smtClean="0"/>
              <a:pPr/>
              <a:t>‹Nº›</a:t>
            </a:fld>
            <a:endParaRPr lang="es-N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423DE-86A2-4EAD-B8AB-3654297239A4}" type="datetimeFigureOut">
              <a:rPr lang="es-NI" smtClean="0"/>
              <a:pPr/>
              <a:t>29/11/2022</a:t>
            </a:fld>
            <a:endParaRPr lang="es-NI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DE1E7-84F7-4072-8C4C-6068531134D9}" type="slidenum">
              <a:rPr lang="es-NI" smtClean="0"/>
              <a:pPr/>
              <a:t>‹Nº›</a:t>
            </a:fld>
            <a:endParaRPr lang="es-NI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úmero de diapositiva">
            <a:extLst>
              <a:ext uri="{FF2B5EF4-FFF2-40B4-BE49-F238E27FC236}">
                <a16:creationId xmlns:a16="http://schemas.microsoft.com/office/drawing/2014/main" id="{9509371E-2EA5-697C-664D-1AC1B9C6D04A}"/>
              </a:ext>
            </a:extLst>
          </p:cNvPr>
          <p:cNvSpPr txBox="1">
            <a:spLocks noGrp="1"/>
          </p:cNvSpPr>
          <p:nvPr>
            <p:ph type="sldNum" sz="quarter" idx="10"/>
          </p:nvPr>
        </p:nvSpPr>
        <p:spPr>
          <a:xfrm>
            <a:off x="4446588" y="6330952"/>
            <a:ext cx="241300" cy="258763"/>
          </a:xfrm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>
            <a:lvl1pPr>
              <a:defRPr>
                <a:solidFill>
                  <a:srgbClr val="6F6A5A"/>
                </a:solidFill>
                <a:latin typeface="Cochin"/>
                <a:ea typeface="Cochin"/>
                <a:cs typeface="Cochin"/>
                <a:sym typeface="Cochin"/>
              </a:defRPr>
            </a:lvl1pPr>
          </a:lstStyle>
          <a:p>
            <a:fld id="{252D97F6-1B40-4E0E-916B-E7E84456EDA4}" type="slidenum">
              <a:rPr lang="es-NI" altLang="es-NI"/>
              <a:pPr/>
              <a:t>‹Nº›</a:t>
            </a:fld>
            <a:endParaRPr lang="es-NI" altLang="es-NI"/>
          </a:p>
        </p:txBody>
      </p:sp>
    </p:spTree>
    <p:extLst>
      <p:ext uri="{BB962C8B-B14F-4D97-AF65-F5344CB8AC3E}">
        <p14:creationId xmlns:p14="http://schemas.microsoft.com/office/powerpoint/2010/main" val="241627240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423DE-86A2-4EAD-B8AB-3654297239A4}" type="datetimeFigureOut">
              <a:rPr lang="es-NI" smtClean="0"/>
              <a:pPr/>
              <a:t>29/11/2022</a:t>
            </a:fld>
            <a:endParaRPr lang="es-NI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DE1E7-84F7-4072-8C4C-6068531134D9}" type="slidenum">
              <a:rPr lang="es-NI" smtClean="0"/>
              <a:pPr/>
              <a:t>‹Nº›</a:t>
            </a:fld>
            <a:endParaRPr lang="es-N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423DE-86A2-4EAD-B8AB-3654297239A4}" type="datetimeFigureOut">
              <a:rPr lang="es-NI" smtClean="0"/>
              <a:pPr/>
              <a:t>29/11/2022</a:t>
            </a:fld>
            <a:endParaRPr lang="es-NI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DE1E7-84F7-4072-8C4C-6068531134D9}" type="slidenum">
              <a:rPr lang="es-NI" smtClean="0"/>
              <a:pPr/>
              <a:t>‹Nº›</a:t>
            </a:fld>
            <a:endParaRPr lang="es-N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423DE-86A2-4EAD-B8AB-3654297239A4}" type="datetimeFigureOut">
              <a:rPr lang="es-NI" smtClean="0"/>
              <a:pPr/>
              <a:t>29/11/2022</a:t>
            </a:fld>
            <a:endParaRPr lang="es-NI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DE1E7-84F7-4072-8C4C-6068531134D9}" type="slidenum">
              <a:rPr lang="es-NI" smtClean="0"/>
              <a:pPr/>
              <a:t>‹Nº›</a:t>
            </a:fld>
            <a:endParaRPr lang="es-N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423DE-86A2-4EAD-B8AB-3654297239A4}" type="datetimeFigureOut">
              <a:rPr lang="es-NI" smtClean="0"/>
              <a:pPr/>
              <a:t>29/11/2022</a:t>
            </a:fld>
            <a:endParaRPr lang="es-NI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DE1E7-84F7-4072-8C4C-6068531134D9}" type="slidenum">
              <a:rPr lang="es-NI" smtClean="0"/>
              <a:pPr/>
              <a:t>‹Nº›</a:t>
            </a:fld>
            <a:endParaRPr lang="es-N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423DE-86A2-4EAD-B8AB-3654297239A4}" type="datetimeFigureOut">
              <a:rPr lang="es-NI" smtClean="0"/>
              <a:pPr/>
              <a:t>29/11/2022</a:t>
            </a:fld>
            <a:endParaRPr lang="es-NI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DE1E7-84F7-4072-8C4C-6068531134D9}" type="slidenum">
              <a:rPr lang="es-NI" smtClean="0"/>
              <a:pPr/>
              <a:t>‹Nº›</a:t>
            </a:fld>
            <a:endParaRPr lang="es-N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423DE-86A2-4EAD-B8AB-3654297239A4}" type="datetimeFigureOut">
              <a:rPr lang="es-NI" smtClean="0"/>
              <a:pPr/>
              <a:t>29/11/2022</a:t>
            </a:fld>
            <a:endParaRPr lang="es-NI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DE1E7-84F7-4072-8C4C-6068531134D9}" type="slidenum">
              <a:rPr lang="es-NI" smtClean="0"/>
              <a:pPr/>
              <a:t>‹Nº›</a:t>
            </a:fld>
            <a:endParaRPr lang="es-N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423DE-86A2-4EAD-B8AB-3654297239A4}" type="datetimeFigureOut">
              <a:rPr lang="es-NI" smtClean="0"/>
              <a:pPr/>
              <a:t>29/11/2022</a:t>
            </a:fld>
            <a:endParaRPr lang="es-NI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DE1E7-84F7-4072-8C4C-6068531134D9}" type="slidenum">
              <a:rPr lang="es-NI" smtClean="0"/>
              <a:pPr/>
              <a:t>‹Nº›</a:t>
            </a:fld>
            <a:endParaRPr lang="es-N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NI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423DE-86A2-4EAD-B8AB-3654297239A4}" type="datetimeFigureOut">
              <a:rPr lang="es-NI" smtClean="0"/>
              <a:pPr/>
              <a:t>29/11/2022</a:t>
            </a:fld>
            <a:endParaRPr lang="es-NI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DE1E7-84F7-4072-8C4C-6068531134D9}" type="slidenum">
              <a:rPr lang="es-NI" smtClean="0"/>
              <a:pPr/>
              <a:t>‹Nº›</a:t>
            </a:fld>
            <a:endParaRPr lang="es-N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B423DE-86A2-4EAD-B8AB-3654297239A4}" type="datetimeFigureOut">
              <a:rPr lang="es-NI" smtClean="0"/>
              <a:pPr/>
              <a:t>29/11/2022</a:t>
            </a:fld>
            <a:endParaRPr lang="es-NI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NI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BDE1E7-84F7-4072-8C4C-6068531134D9}" type="slidenum">
              <a:rPr lang="es-NI" smtClean="0"/>
              <a:pPr/>
              <a:t>‹Nº›</a:t>
            </a:fld>
            <a:endParaRPr lang="es-N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N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9262529D-F9CF-457A-B0DD-AF5FFB7C9B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3999" cy="6857998"/>
          </a:xfrm>
          <a:prstGeom prst="rect">
            <a:avLst/>
          </a:prstGeom>
        </p:spPr>
      </p:pic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-2076" y="-22296"/>
            <a:ext cx="9143999" cy="1163166"/>
          </a:xfrm>
          <a:solidFill>
            <a:srgbClr val="00B0F0"/>
          </a:solidFill>
        </p:spPr>
        <p:txBody>
          <a:bodyPr/>
          <a:lstStyle/>
          <a:p>
            <a:r>
              <a:rPr lang="es-NI" b="1" u="sng" dirty="0">
                <a:solidFill>
                  <a:schemeClr val="bg1"/>
                </a:solidFill>
              </a:rPr>
              <a:t>ANTIGUO Y NUEVO TESTAMENTO.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>
          <a:xfrm>
            <a:off x="-2076" y="1140870"/>
            <a:ext cx="4642948" cy="639762"/>
          </a:xfrm>
          <a:solidFill>
            <a:srgbClr val="00B050"/>
          </a:solidFill>
        </p:spPr>
        <p:txBody>
          <a:bodyPr/>
          <a:lstStyle/>
          <a:p>
            <a:pPr algn="ctr"/>
            <a:r>
              <a:rPr lang="es-NI" dirty="0">
                <a:solidFill>
                  <a:schemeClr val="bg1"/>
                </a:solidFill>
              </a:rPr>
              <a:t>ANTIGUO TESTAMENTO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half" idx="2"/>
          </p:nvPr>
        </p:nvSpPr>
        <p:spPr>
          <a:xfrm>
            <a:off x="0" y="1830116"/>
            <a:ext cx="4497388" cy="5027883"/>
          </a:xfrm>
        </p:spPr>
        <p:txBody>
          <a:bodyPr>
            <a:normAutofit/>
          </a:bodyPr>
          <a:lstStyle/>
          <a:p>
            <a:r>
              <a:rPr lang="es-NI" b="1" dirty="0"/>
              <a:t>Contiene el pacto o la voluntad de Dios, para el pueblo de Israel. </a:t>
            </a:r>
          </a:p>
          <a:p>
            <a:pPr algn="ctr"/>
            <a:r>
              <a:rPr lang="es-NI" b="1" u="sng" dirty="0">
                <a:highlight>
                  <a:srgbClr val="FFFF00"/>
                </a:highlight>
              </a:rPr>
              <a:t>Deuteronomio.5:2-3.</a:t>
            </a:r>
            <a:endParaRPr lang="es-NI" b="1" dirty="0"/>
          </a:p>
          <a:p>
            <a:r>
              <a:rPr lang="es-ES" b="1" dirty="0">
                <a:latin typeface="+mj-lt"/>
              </a:rPr>
              <a:t>El SEÑOR nuestro </a:t>
            </a:r>
            <a:r>
              <a:rPr lang="es-ES" b="1" u="sng" dirty="0">
                <a:highlight>
                  <a:srgbClr val="00FF00"/>
                </a:highlight>
                <a:latin typeface="+mj-lt"/>
              </a:rPr>
              <a:t>Dios hizo un pacto con nosotros en Horeb.</a:t>
            </a:r>
            <a:r>
              <a:rPr lang="es-ES" b="1" dirty="0">
                <a:latin typeface="+mj-lt"/>
              </a:rPr>
              <a:t> </a:t>
            </a:r>
            <a:endParaRPr lang="es-MX" b="1" dirty="0">
              <a:latin typeface="+mj-lt"/>
            </a:endParaRPr>
          </a:p>
          <a:p>
            <a:pPr algn="ctr"/>
            <a:r>
              <a:rPr lang="es-MX" b="1" u="sng" dirty="0">
                <a:highlight>
                  <a:srgbClr val="FFFF00"/>
                </a:highlight>
                <a:latin typeface="+mj-lt"/>
              </a:rPr>
              <a:t>V.3.</a:t>
            </a:r>
            <a:endParaRPr lang="es-MX" b="1" dirty="0">
              <a:latin typeface="+mj-lt"/>
            </a:endParaRPr>
          </a:p>
          <a:p>
            <a:r>
              <a:rPr lang="es-ES" b="1" dirty="0">
                <a:latin typeface="+mj-lt"/>
              </a:rPr>
              <a:t>No hizo el SEÑOR este pacto con nuestros padres, </a:t>
            </a:r>
            <a:r>
              <a:rPr lang="es-ES" b="1" u="sng" dirty="0">
                <a:solidFill>
                  <a:schemeClr val="bg1"/>
                </a:solidFill>
                <a:highlight>
                  <a:srgbClr val="FF00FF"/>
                </a:highlight>
                <a:latin typeface="+mj-lt"/>
              </a:rPr>
              <a:t>sino con nosotros, con todos aquellos de nosotros que estamos vivos aquí hoy.</a:t>
            </a:r>
            <a:r>
              <a:rPr lang="es-ES" b="1" dirty="0">
                <a:latin typeface="+mj-lt"/>
              </a:rPr>
              <a:t> </a:t>
            </a:r>
            <a:endParaRPr lang="es-NI" b="1" dirty="0">
              <a:latin typeface="+mj-lt"/>
            </a:endParaRPr>
          </a:p>
        </p:txBody>
      </p:sp>
      <p:sp>
        <p:nvSpPr>
          <p:cNvPr id="7" name="6 Marcador de texto"/>
          <p:cNvSpPr>
            <a:spLocks noGrp="1"/>
          </p:cNvSpPr>
          <p:nvPr>
            <p:ph type="body" sz="quarter" idx="3"/>
          </p:nvPr>
        </p:nvSpPr>
        <p:spPr>
          <a:xfrm>
            <a:off x="4642948" y="1142494"/>
            <a:ext cx="4498975" cy="639762"/>
          </a:xfrm>
          <a:solidFill>
            <a:srgbClr val="00B050"/>
          </a:solidFill>
        </p:spPr>
        <p:txBody>
          <a:bodyPr/>
          <a:lstStyle/>
          <a:p>
            <a:pPr algn="ctr"/>
            <a:r>
              <a:rPr lang="es-NI" dirty="0">
                <a:solidFill>
                  <a:schemeClr val="bg1"/>
                </a:solidFill>
              </a:rPr>
              <a:t>NUEVO TESTAMENTO</a:t>
            </a:r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4"/>
          </p:nvPr>
        </p:nvSpPr>
        <p:spPr>
          <a:xfrm>
            <a:off x="4645025" y="1830116"/>
            <a:ext cx="4498975" cy="5027883"/>
          </a:xfrm>
        </p:spPr>
        <p:txBody>
          <a:bodyPr>
            <a:normAutofit/>
          </a:bodyPr>
          <a:lstStyle/>
          <a:p>
            <a:r>
              <a:rPr lang="es-NI" b="1" dirty="0"/>
              <a:t>Contiene el pacto de Dios, para todo el mundo. </a:t>
            </a:r>
          </a:p>
          <a:p>
            <a:pPr algn="ctr"/>
            <a:r>
              <a:rPr lang="es-NI" b="1" u="sng" dirty="0">
                <a:highlight>
                  <a:srgbClr val="FFFF00"/>
                </a:highlight>
              </a:rPr>
              <a:t>Jeremias.31:31.</a:t>
            </a:r>
            <a:endParaRPr lang="es-NI" b="1" dirty="0"/>
          </a:p>
          <a:p>
            <a:r>
              <a:rPr lang="es-NI" b="1" dirty="0"/>
              <a:t>He aquí, vienen días-  declara el Señor- en que hare con la casa de Israel y con la casa de Judá </a:t>
            </a:r>
            <a:r>
              <a:rPr lang="es-NI" b="1" u="sng" dirty="0">
                <a:highlight>
                  <a:srgbClr val="00FFFF"/>
                </a:highlight>
              </a:rPr>
              <a:t>un nuevo pacto.</a:t>
            </a:r>
          </a:p>
          <a:p>
            <a:pPr algn="ctr"/>
            <a:r>
              <a:rPr lang="es-NI" b="1" u="sng" dirty="0">
                <a:solidFill>
                  <a:schemeClr val="bg1"/>
                </a:solidFill>
                <a:highlight>
                  <a:srgbClr val="0000FF"/>
                </a:highlight>
              </a:rPr>
              <a:t>Jeremias.31:32.</a:t>
            </a:r>
            <a:endParaRPr lang="es-NI" b="1" u="sng" dirty="0"/>
          </a:p>
          <a:p>
            <a:r>
              <a:rPr lang="es-NI" b="1" u="sng" dirty="0">
                <a:solidFill>
                  <a:schemeClr val="bg1"/>
                </a:solidFill>
                <a:highlight>
                  <a:srgbClr val="FF0000"/>
                </a:highlight>
              </a:rPr>
              <a:t>No como el pacto que hice con sus padres el día</a:t>
            </a:r>
            <a:r>
              <a:rPr lang="es-NI" b="1" dirty="0"/>
              <a:t> que los tome de mi mano para sacarlos de Egipto.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 animBg="1"/>
      <p:bldP spid="6" grpId="0" build="p"/>
      <p:bldP spid="7" grpId="0" build="p" animBg="1"/>
      <p:bldP spid="1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496C2B7A-2F05-45A8-B215-97442CBE28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-15062"/>
            <a:ext cx="9144000" cy="1143000"/>
          </a:xfrm>
          <a:solidFill>
            <a:srgbClr val="00B0F0"/>
          </a:solidFill>
        </p:spPr>
        <p:txBody>
          <a:bodyPr/>
          <a:lstStyle/>
          <a:p>
            <a:r>
              <a:rPr lang="es-NI" b="1" u="sng" dirty="0">
                <a:solidFill>
                  <a:schemeClr val="bg1"/>
                </a:solidFill>
              </a:rPr>
              <a:t>ANTIGUO Y NUEVO TESTAMENTO.</a:t>
            </a:r>
            <a:endParaRPr lang="es-NI" u="sng" dirty="0">
              <a:solidFill>
                <a:schemeClr val="bg1"/>
              </a:solidFill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-1" y="1127938"/>
            <a:ext cx="4645025" cy="639762"/>
          </a:xfrm>
          <a:solidFill>
            <a:srgbClr val="00B050"/>
          </a:solidFill>
        </p:spPr>
        <p:txBody>
          <a:bodyPr/>
          <a:lstStyle/>
          <a:p>
            <a:pPr algn="ctr"/>
            <a:r>
              <a:rPr lang="es-NI" dirty="0">
                <a:solidFill>
                  <a:schemeClr val="bg1"/>
                </a:solidFill>
              </a:rPr>
              <a:t>ANTIGUO TESTAMENTO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0" y="1767700"/>
            <a:ext cx="4497388" cy="5090299"/>
          </a:xfrm>
        </p:spPr>
        <p:txBody>
          <a:bodyPr>
            <a:normAutofit fontScale="92500"/>
          </a:bodyPr>
          <a:lstStyle/>
          <a:p>
            <a:pPr lvl="0"/>
            <a:r>
              <a:rPr lang="es-ES" b="1" dirty="0"/>
              <a:t>La ley y los profetas  proclamaron hasta Juan. </a:t>
            </a:r>
          </a:p>
          <a:p>
            <a:pPr lvl="0" algn="ctr"/>
            <a:r>
              <a:rPr lang="es-ES" b="1" u="sng" dirty="0">
                <a:highlight>
                  <a:srgbClr val="FFFF00"/>
                </a:highlight>
              </a:rPr>
              <a:t>Mateo.11:13. </a:t>
            </a:r>
          </a:p>
          <a:p>
            <a:pPr lvl="0"/>
            <a:r>
              <a:rPr lang="es-ES" b="1" dirty="0"/>
              <a:t>Porque todos los profetas y </a:t>
            </a:r>
            <a:r>
              <a:rPr lang="es-ES" b="1" u="sng" dirty="0">
                <a:solidFill>
                  <a:schemeClr val="bg1"/>
                </a:solidFill>
                <a:highlight>
                  <a:srgbClr val="808000"/>
                </a:highlight>
              </a:rPr>
              <a:t>la ley profetizaron hasta Juan.</a:t>
            </a:r>
          </a:p>
          <a:p>
            <a:pPr lvl="0" algn="ctr"/>
            <a:r>
              <a:rPr lang="es-ES" b="1" u="sng" dirty="0">
                <a:highlight>
                  <a:srgbClr val="FFFF00"/>
                </a:highlight>
              </a:rPr>
              <a:t>Lucas.16:16.</a:t>
            </a:r>
          </a:p>
          <a:p>
            <a:pPr lvl="0"/>
            <a:r>
              <a:rPr lang="es-ES" b="1" u="sng" dirty="0">
                <a:highlight>
                  <a:srgbClr val="00FF00"/>
                </a:highlight>
              </a:rPr>
              <a:t>La ley y los profetas se proclamaron hasta Juan;</a:t>
            </a:r>
            <a:r>
              <a:rPr lang="es-ES" b="1" dirty="0"/>
              <a:t> desde entonces se anuncian las buenas nuevas del reino de Dios, y todos se esfuerzan por entrar en él. </a:t>
            </a:r>
          </a:p>
          <a:p>
            <a:pPr lvl="0"/>
            <a:r>
              <a:rPr lang="es-ES" b="1" dirty="0"/>
              <a:t>Es caer bajo maldición. </a:t>
            </a:r>
          </a:p>
          <a:p>
            <a:pPr lvl="0" algn="ctr"/>
            <a:r>
              <a:rPr lang="es-ES" b="1" u="sng" dirty="0">
                <a:highlight>
                  <a:srgbClr val="FFFF00"/>
                </a:highlight>
              </a:rPr>
              <a:t>Galatas.3:10.</a:t>
            </a:r>
          </a:p>
          <a:p>
            <a:pPr lvl="0"/>
            <a:endParaRPr lang="es-MX" dirty="0"/>
          </a:p>
          <a:p>
            <a:pPr lvl="0"/>
            <a:endParaRPr lang="es-MX" b="1" dirty="0"/>
          </a:p>
          <a:p>
            <a:pPr lvl="0"/>
            <a:endParaRPr lang="es-MX" b="1" dirty="0"/>
          </a:p>
          <a:p>
            <a:endParaRPr lang="es-NI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68609" y="1127938"/>
            <a:ext cx="4498975" cy="639762"/>
          </a:xfrm>
          <a:solidFill>
            <a:srgbClr val="00B050"/>
          </a:solidFill>
        </p:spPr>
        <p:txBody>
          <a:bodyPr/>
          <a:lstStyle/>
          <a:p>
            <a:pPr algn="ctr"/>
            <a:r>
              <a:rPr lang="es-NI" dirty="0">
                <a:solidFill>
                  <a:schemeClr val="bg1"/>
                </a:solidFill>
              </a:rPr>
              <a:t>NUEVO TESTAMENTO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68609" y="1782763"/>
            <a:ext cx="4475390" cy="5066468"/>
          </a:xfrm>
        </p:spPr>
        <p:txBody>
          <a:bodyPr>
            <a:normAutofit fontScale="92500"/>
          </a:bodyPr>
          <a:lstStyle/>
          <a:p>
            <a:r>
              <a:rPr lang="es-ES" b="1" dirty="0"/>
              <a:t>Bendito sea el Dios y Padre de nuestro Señor Jesucristo, </a:t>
            </a:r>
            <a:r>
              <a:rPr lang="es-ES" b="1" u="sng" dirty="0">
                <a:solidFill>
                  <a:schemeClr val="bg1"/>
                </a:solidFill>
                <a:highlight>
                  <a:srgbClr val="800000"/>
                </a:highlight>
              </a:rPr>
              <a:t>que nos ha bendecido con toda bendición espiritual en los lugares celestiales en Cristo,</a:t>
            </a:r>
            <a:r>
              <a:rPr lang="es-ES" b="1" dirty="0"/>
              <a:t> </a:t>
            </a:r>
          </a:p>
          <a:p>
            <a:r>
              <a:rPr lang="es-ES" b="1" dirty="0"/>
              <a:t>Estamos en la gracia. 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</a:rPr>
              <a:t>Romanos.6:14.</a:t>
            </a:r>
          </a:p>
          <a:p>
            <a:r>
              <a:rPr lang="es-ES" b="1" dirty="0"/>
              <a:t>Porque el pecado no tendrá dominio sobre vosotros, </a:t>
            </a:r>
            <a:r>
              <a:rPr lang="es-ES" b="1" u="sng" dirty="0">
                <a:solidFill>
                  <a:schemeClr val="bg1"/>
                </a:solidFill>
                <a:highlight>
                  <a:srgbClr val="000000"/>
                </a:highlight>
              </a:rPr>
              <a:t>pues no estáis bajo la ley sino bajo la gracia.</a:t>
            </a:r>
            <a:r>
              <a:rPr lang="es-ES" b="1" dirty="0"/>
              <a:t> </a:t>
            </a:r>
          </a:p>
          <a:p>
            <a:r>
              <a:rPr lang="es-ES" b="1" dirty="0"/>
              <a:t>Es estar libre. 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</a:rPr>
              <a:t>Galatas.5:1.</a:t>
            </a:r>
          </a:p>
          <a:p>
            <a:endParaRPr lang="es-NI" b="1" dirty="0"/>
          </a:p>
        </p:txBody>
      </p:sp>
    </p:spTree>
    <p:extLst>
      <p:ext uri="{BB962C8B-B14F-4D97-AF65-F5344CB8AC3E}">
        <p14:creationId xmlns:p14="http://schemas.microsoft.com/office/powerpoint/2010/main" val="13995259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496C2B7A-2F05-45A8-B215-97442CBE28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-15062"/>
            <a:ext cx="9144000" cy="1143000"/>
          </a:xfrm>
          <a:solidFill>
            <a:srgbClr val="00B0F0"/>
          </a:solidFill>
        </p:spPr>
        <p:txBody>
          <a:bodyPr/>
          <a:lstStyle/>
          <a:p>
            <a:r>
              <a:rPr lang="es-NI" b="1" u="sng" dirty="0">
                <a:solidFill>
                  <a:schemeClr val="bg1"/>
                </a:solidFill>
              </a:rPr>
              <a:t>ANTIGUO Y NUEVO TESTAMENTO.</a:t>
            </a:r>
            <a:endParaRPr lang="es-NI" u="sng" dirty="0">
              <a:solidFill>
                <a:schemeClr val="bg1"/>
              </a:solidFill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-1" y="1127938"/>
            <a:ext cx="4645026" cy="639762"/>
          </a:xfrm>
          <a:solidFill>
            <a:srgbClr val="00B050"/>
          </a:solidFill>
        </p:spPr>
        <p:txBody>
          <a:bodyPr/>
          <a:lstStyle/>
          <a:p>
            <a:pPr algn="ctr"/>
            <a:r>
              <a:rPr lang="es-NI" dirty="0">
                <a:solidFill>
                  <a:schemeClr val="bg1"/>
                </a:solidFill>
              </a:rPr>
              <a:t>ANTIGUO TESTAMENTO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0" y="1767700"/>
            <a:ext cx="4497388" cy="5090299"/>
          </a:xfrm>
        </p:spPr>
        <p:txBody>
          <a:bodyPr>
            <a:normAutofit lnSpcReduction="10000"/>
          </a:bodyPr>
          <a:lstStyle/>
          <a:p>
            <a:pPr lvl="0"/>
            <a:r>
              <a:rPr lang="es-ES" b="1" u="sng" dirty="0">
                <a:highlight>
                  <a:srgbClr val="00FFFF"/>
                </a:highlight>
              </a:rPr>
              <a:t>Porque todos los que son de las obras de la ley están bajo maldición,</a:t>
            </a:r>
            <a:r>
              <a:rPr lang="es-ES" b="1" dirty="0"/>
              <a:t> pues escrito está: MALDITO TODO EL QUE NO PERMANECE EN TODAS LAS COSAS ESCRITAS EN EL LIBRO DE LA LEY, PARA HACERLAS. </a:t>
            </a:r>
          </a:p>
          <a:p>
            <a:pPr lvl="0"/>
            <a:r>
              <a:rPr lang="es-ES" b="1" dirty="0"/>
              <a:t>Se cae de la gracia. </a:t>
            </a:r>
          </a:p>
          <a:p>
            <a:pPr lvl="0" algn="ctr"/>
            <a:r>
              <a:rPr lang="es-ES" b="1" u="sng" dirty="0">
                <a:highlight>
                  <a:srgbClr val="FFFF00"/>
                </a:highlight>
              </a:rPr>
              <a:t>Galatas.5:4.</a:t>
            </a:r>
          </a:p>
          <a:p>
            <a:pPr lvl="0"/>
            <a:r>
              <a:rPr lang="es-ES" b="1" u="sng" dirty="0">
                <a:solidFill>
                  <a:schemeClr val="bg1"/>
                </a:solidFill>
                <a:highlight>
                  <a:srgbClr val="0000FF"/>
                </a:highlight>
              </a:rPr>
              <a:t>De Cristo os habéis separado,</a:t>
            </a:r>
            <a:r>
              <a:rPr lang="es-ES" b="1" dirty="0"/>
              <a:t> vosotros que procuráis ser justificados por la ley; de la gracia habéis caído. </a:t>
            </a:r>
          </a:p>
          <a:p>
            <a:pPr lvl="0"/>
            <a:r>
              <a:rPr lang="es-ES" b="1" dirty="0"/>
              <a:t>Es estar en esclavitud. </a:t>
            </a:r>
            <a:endParaRPr lang="es-MX" b="1" dirty="0"/>
          </a:p>
          <a:p>
            <a:pPr lvl="0"/>
            <a:endParaRPr lang="es-MX" b="1" dirty="0"/>
          </a:p>
          <a:p>
            <a:pPr lvl="0"/>
            <a:endParaRPr lang="es-MX" b="1" dirty="0"/>
          </a:p>
          <a:p>
            <a:endParaRPr lang="es-NI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68609" y="1127938"/>
            <a:ext cx="4498975" cy="639762"/>
          </a:xfrm>
          <a:solidFill>
            <a:srgbClr val="00B050"/>
          </a:solidFill>
        </p:spPr>
        <p:txBody>
          <a:bodyPr/>
          <a:lstStyle/>
          <a:p>
            <a:pPr algn="ctr"/>
            <a:r>
              <a:rPr lang="es-NI" dirty="0">
                <a:solidFill>
                  <a:schemeClr val="bg1"/>
                </a:solidFill>
              </a:rPr>
              <a:t>NUEVO TESTAMENTO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68609" y="1782763"/>
            <a:ext cx="4475390" cy="5066468"/>
          </a:xfrm>
        </p:spPr>
        <p:txBody>
          <a:bodyPr>
            <a:normAutofit lnSpcReduction="10000"/>
          </a:bodyPr>
          <a:lstStyle/>
          <a:p>
            <a:r>
              <a:rPr lang="es-ES" b="1" dirty="0"/>
              <a:t>Para libertad fue que Cristo nos hizo libres; por tanto, permaneced firmes, y no os sometáis otra vez al yugo de esclavitud. </a:t>
            </a:r>
          </a:p>
          <a:p>
            <a:r>
              <a:rPr lang="es-ES" b="1" dirty="0"/>
              <a:t>Somos libres del pecado. 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</a:rPr>
              <a:t>Romanos.6:18.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FF00FF"/>
                </a:highlight>
              </a:rPr>
              <a:t>y habiendo sido libertados del pecado,</a:t>
            </a:r>
            <a:r>
              <a:rPr lang="es-ES" b="1" dirty="0"/>
              <a:t> os habéis hecho siervos de la justicia. </a:t>
            </a:r>
          </a:p>
          <a:p>
            <a:r>
              <a:rPr lang="es-ES" b="1" dirty="0"/>
              <a:t>Cumplir la ley es volver a la esclavitud del pecado, del cual ya fuimos libertados.</a:t>
            </a:r>
          </a:p>
          <a:p>
            <a:endParaRPr lang="es-NI" b="1" dirty="0"/>
          </a:p>
        </p:txBody>
      </p:sp>
    </p:spTree>
    <p:extLst>
      <p:ext uri="{BB962C8B-B14F-4D97-AF65-F5344CB8AC3E}">
        <p14:creationId xmlns:p14="http://schemas.microsoft.com/office/powerpoint/2010/main" val="9072267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82FB59FD-B2BE-49E3-B52F-F653F9A17C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223"/>
            <a:ext cx="9144000" cy="6857999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-10865"/>
            <a:ext cx="9144000" cy="1143000"/>
          </a:xfrm>
          <a:solidFill>
            <a:srgbClr val="00B0F0"/>
          </a:solidFill>
        </p:spPr>
        <p:txBody>
          <a:bodyPr/>
          <a:lstStyle/>
          <a:p>
            <a:r>
              <a:rPr lang="es-NI" b="1" u="sng" dirty="0">
                <a:solidFill>
                  <a:schemeClr val="bg1"/>
                </a:solidFill>
              </a:rPr>
              <a:t>ANTIGUO Y NUEVO TESTAMENTO.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-32753" y="1117667"/>
            <a:ext cx="4640793" cy="639762"/>
          </a:xfrm>
          <a:solidFill>
            <a:srgbClr val="00B050"/>
          </a:solidFill>
        </p:spPr>
        <p:txBody>
          <a:bodyPr>
            <a:normAutofit/>
          </a:bodyPr>
          <a:lstStyle/>
          <a:p>
            <a:pPr algn="ctr"/>
            <a:r>
              <a:rPr lang="es-NI" dirty="0">
                <a:solidFill>
                  <a:schemeClr val="bg1"/>
                </a:solidFill>
              </a:rPr>
              <a:t>ANTIGUO TESTAMENTO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27216" y="1782761"/>
            <a:ext cx="4123684" cy="5191869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s-NI" b="1" u="sng" dirty="0">
                <a:highlight>
                  <a:srgbClr val="FFFF00"/>
                </a:highlight>
              </a:rPr>
              <a:t>Galatas.5:1.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FF0000"/>
                </a:highlight>
              </a:rPr>
              <a:t>Para libertad fue que Cristo nos hizo libres;</a:t>
            </a:r>
            <a:r>
              <a:rPr lang="es-ES" b="1" dirty="0"/>
              <a:t> por tanto, permaneced firmes, y no os sometáis otra vez al yugo de esclavitud. </a:t>
            </a:r>
            <a:endParaRPr lang="es-NI" b="1" dirty="0"/>
          </a:p>
          <a:p>
            <a:r>
              <a:rPr lang="es-NI" b="1" dirty="0"/>
              <a:t>Es estar en pecado. </a:t>
            </a:r>
          </a:p>
          <a:p>
            <a:pPr algn="ctr"/>
            <a:r>
              <a:rPr lang="es-NI" b="1" u="sng" dirty="0">
                <a:highlight>
                  <a:srgbClr val="FFFF00"/>
                </a:highlight>
              </a:rPr>
              <a:t>Romanos.5:14.</a:t>
            </a:r>
          </a:p>
          <a:p>
            <a:r>
              <a:rPr lang="es-ES" b="1" dirty="0"/>
              <a:t>Sin embargo, la muerte reinó desde Adán hasta Moisés, aun sobre los que no habían pecado con una transgresión semejante a la de Adán, </a:t>
            </a:r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</a:rPr>
              <a:t>el cual es figura del que había de venir.</a:t>
            </a:r>
            <a:r>
              <a:rPr lang="es-ES" b="1" dirty="0"/>
              <a:t> </a:t>
            </a:r>
            <a:endParaRPr lang="es-NI" b="1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205332" y="1667459"/>
            <a:ext cx="4965884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es-MX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ahoma" pitchFamily="34" charset="0"/>
              </a:rPr>
              <a:t> Hay dos pactos uno esta en vigencia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es-MX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ahoma" pitchFamily="34" charset="0"/>
              </a:rPr>
              <a:t> (El Nuevo Testamento).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es-MX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ahoma" pitchFamily="34" charset="0"/>
              </a:rPr>
              <a:t> El otro fue anulado.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es-MX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ahoma" pitchFamily="34" charset="0"/>
              </a:rPr>
              <a:t> (El Antiguo Testamento).</a:t>
            </a:r>
            <a:endParaRPr kumimoji="0" lang="es-NI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es-MX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ahoma" pitchFamily="34" charset="0"/>
              </a:rPr>
              <a:t> Ya no estamos bajo la ley de Moisés.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lang="es-MX" sz="2400" b="1" dirty="0">
                <a:ea typeface="Times New Roman" pitchFamily="18" charset="0"/>
                <a:cs typeface="Tahoma" pitchFamily="34" charset="0"/>
              </a:rPr>
              <a:t> S</a:t>
            </a:r>
            <a:r>
              <a:rPr kumimoji="0" lang="es-MX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ahoma" pitchFamily="34" charset="0"/>
              </a:rPr>
              <a:t>ino bajo la ley de Cristo.</a:t>
            </a:r>
            <a:endParaRPr kumimoji="0" lang="es-NI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es-MX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ahoma" pitchFamily="34" charset="0"/>
              </a:rPr>
              <a:t> Obedezcamos a Dios y no a los hombres.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lang="es-MX" sz="2400" b="1" dirty="0">
                <a:cs typeface="Tahoma" pitchFamily="34" charset="0"/>
              </a:rPr>
              <a:t> Seamos fieles al pacto que esta en vigencia hasta la venida de Cristo.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lang="es-MX" sz="2400" b="1" dirty="0">
                <a:cs typeface="Tahoma" pitchFamily="34" charset="0"/>
              </a:rPr>
              <a:t> Cumplamos sus mandamientos fieles a Él, para obtener la vida eterna y no caer de la gracia que es en Cristo</a:t>
            </a:r>
            <a:endParaRPr kumimoji="0" lang="es-MX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89F17DE9-2B47-4265-8CAC-9A99AD06C4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31025" y="1118383"/>
            <a:ext cx="4503207" cy="639762"/>
          </a:xfrm>
          <a:solidFill>
            <a:srgbClr val="00B050"/>
          </a:solidFill>
        </p:spPr>
        <p:txBody>
          <a:bodyPr>
            <a:noAutofit/>
          </a:bodyPr>
          <a:lstStyle/>
          <a:p>
            <a:pPr algn="ctr"/>
            <a:r>
              <a:rPr lang="es-ES" sz="3600" dirty="0">
                <a:solidFill>
                  <a:schemeClr val="bg1"/>
                </a:solidFill>
              </a:rPr>
              <a:t>CONCLUSIÓN: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0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0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0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0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0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0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0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0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9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MARIO MORENO\Desktop\Señales\leyes_4_EdadMosaicaP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57200" y="-457200"/>
            <a:ext cx="10058400" cy="77724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ARIO MORENO\Desktop\Señales\leyes_10_ayoP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57200" y="-457200"/>
            <a:ext cx="10058400" cy="77724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ARIO MORENO\Desktop\Señales\leyes_12_Efesios2_PG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57200" y="-457200"/>
            <a:ext cx="10058400" cy="77724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MARIO MORENO\Desktop\Señales\leyes_14_resumenP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57200" y="-457200"/>
            <a:ext cx="10058400" cy="77724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ARIO MORENO\Desktop\Señales\leyes_13_2Corintios3_P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57200" y="-457200"/>
            <a:ext cx="10058400" cy="77724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s-NI" dirty="0"/>
          </a:p>
        </p:txBody>
      </p:sp>
      <p:pic>
        <p:nvPicPr>
          <p:cNvPr id="1026" name="Picture 2" descr="C:\Users\MARIO MORENO\Desktop\Señales\slide_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4 CuadroTexto">
            <a:extLst>
              <a:ext uri="{FF2B5EF4-FFF2-40B4-BE49-F238E27FC236}">
                <a16:creationId xmlns:a16="http://schemas.microsoft.com/office/drawing/2014/main" id="{79C5EFC5-4953-9DE2-2CBB-C2A6BEAD0D45}"/>
              </a:ext>
            </a:extLst>
          </p:cNvPr>
          <p:cNvSpPr txBox="1"/>
          <p:nvPr/>
        </p:nvSpPr>
        <p:spPr>
          <a:xfrm>
            <a:off x="75877" y="1670603"/>
            <a:ext cx="2371862" cy="5078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514298">
              <a:defRPr/>
            </a:pPr>
            <a:r>
              <a:rPr lang="es-CL" sz="1350" b="1" dirty="0">
                <a:ln w="0"/>
                <a:solidFill>
                  <a:srgbClr val="C00000"/>
                </a:solidFill>
                <a:effectLst>
                  <a:reflection blurRad="6350" stA="91000" endPos="7000" dir="5400000" sy="-90000" algn="bl" rotWithShape="0"/>
                </a:effectLst>
                <a:latin typeface="Cambria" charset="0"/>
                <a:ea typeface="Cambria" charset="0"/>
                <a:cs typeface="Cambria" charset="0"/>
              </a:rPr>
              <a:t>¿</a:t>
            </a:r>
            <a:r>
              <a:rPr lang="es-CL" sz="1350" dirty="0">
                <a:ln w="0"/>
                <a:solidFill>
                  <a:srgbClr val="002060"/>
                </a:solidFill>
                <a:effectLst>
                  <a:reflection blurRad="6350" stA="91000" endPos="7000" dir="5400000" sy="-90000" algn="bl" rotWithShape="0"/>
                </a:effectLst>
                <a:latin typeface="Al Bayan Plain" charset="-78"/>
                <a:ea typeface="Al Bayan Plain" charset="-78"/>
                <a:cs typeface="Al Bayan Plain" charset="-78"/>
              </a:rPr>
              <a:t>Que debo hacer </a:t>
            </a:r>
          </a:p>
          <a:p>
            <a:pPr algn="ctr" defTabSz="514298">
              <a:defRPr/>
            </a:pPr>
            <a:r>
              <a:rPr lang="es-CL" sz="1350" dirty="0">
                <a:ln w="0"/>
                <a:solidFill>
                  <a:srgbClr val="002060"/>
                </a:solidFill>
                <a:effectLst>
                  <a:reflection blurRad="6350" stA="91000" endPos="7000" dir="5400000" sy="-90000" algn="bl" rotWithShape="0"/>
                </a:effectLst>
                <a:latin typeface="Al Bayan Plain" charset="-78"/>
                <a:ea typeface="Al Bayan Plain" charset="-78"/>
                <a:cs typeface="Al Bayan Plain" charset="-78"/>
              </a:rPr>
              <a:t>para ser  salvo…</a:t>
            </a:r>
            <a:r>
              <a:rPr lang="es-CL" sz="1350" b="1" dirty="0">
                <a:ln w="0"/>
                <a:solidFill>
                  <a:srgbClr val="C00000"/>
                </a:solidFill>
                <a:effectLst>
                  <a:reflection blurRad="6350" stA="91000" endPos="7000" dir="5400000" sy="-90000" algn="bl" rotWithShape="0"/>
                </a:effectLst>
                <a:latin typeface="Cambria" charset="0"/>
                <a:ea typeface="Cambria" charset="0"/>
                <a:cs typeface="Cambria" charset="0"/>
              </a:rPr>
              <a:t>?</a:t>
            </a:r>
          </a:p>
        </p:txBody>
      </p:sp>
      <p:pic>
        <p:nvPicPr>
          <p:cNvPr id="4" name="Picture 2" descr="C:\Users\Emilio\Downloads\images (7).jpg">
            <a:extLst>
              <a:ext uri="{FF2B5EF4-FFF2-40B4-BE49-F238E27FC236}">
                <a16:creationId xmlns:a16="http://schemas.microsoft.com/office/drawing/2014/main" id="{0446778D-E693-90B8-0D0F-2070D29E16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539" y="3938380"/>
            <a:ext cx="1895918" cy="2919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lipse 4">
            <a:extLst>
              <a:ext uri="{FF2B5EF4-FFF2-40B4-BE49-F238E27FC236}">
                <a16:creationId xmlns:a16="http://schemas.microsoft.com/office/drawing/2014/main" id="{4576378A-A95F-E39C-A19F-1D437D74B7A3}"/>
              </a:ext>
            </a:extLst>
          </p:cNvPr>
          <p:cNvSpPr/>
          <p:nvPr/>
        </p:nvSpPr>
        <p:spPr>
          <a:xfrm>
            <a:off x="3717132" y="1606155"/>
            <a:ext cx="1654969" cy="79652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514298">
              <a:defRPr/>
            </a:pPr>
            <a:r>
              <a:rPr lang="es-ES" sz="3300" b="1" dirty="0">
                <a:solidFill>
                  <a:sysClr val="windowText" lastClr="000000"/>
                </a:solidFill>
                <a:latin typeface="Cambria" charset="0"/>
                <a:ea typeface="Cambria" charset="0"/>
                <a:cs typeface="Cambria" charset="0"/>
              </a:rPr>
              <a:t>DIOS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1CA3919-7DE0-B10A-51EB-97EA0C1590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4661" y="5313299"/>
            <a:ext cx="314578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defTabSz="514298">
              <a:defRPr/>
            </a:pPr>
            <a:r>
              <a:rPr lang="es-ES" altLang="es-ES" sz="1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l Nile" charset="-78"/>
                <a:ea typeface="Al Nile" charset="-78"/>
                <a:cs typeface="Al Nile" charset="-78"/>
              </a:rPr>
              <a:t>Cristo es Él Salvador de los que le obedecen </a:t>
            </a:r>
          </a:p>
          <a:p>
            <a:pPr algn="ctr" defTabSz="514298">
              <a:defRPr/>
            </a:pPr>
            <a:r>
              <a:rPr lang="es-ES" altLang="es-ES" sz="1500" b="1" dirty="0">
                <a:solidFill>
                  <a:schemeClr val="bg1"/>
                </a:solidFill>
                <a:latin typeface="Al Nile" charset="-78"/>
                <a:ea typeface="Al Nile" charset="-78"/>
                <a:cs typeface="Al Nile" charset="-78"/>
              </a:rPr>
              <a:t>“…</a:t>
            </a:r>
            <a:r>
              <a:rPr lang="es-ES" altLang="es-ES" sz="1500" i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 Nile" charset="-78"/>
                <a:ea typeface="Al Nile" charset="-78"/>
                <a:cs typeface="Al Nile" charset="-78"/>
              </a:rPr>
              <a:t>y habiendo sido perfeccionado, vino a ser autor de eterna salvación para todos los que le obedecen</a:t>
            </a:r>
            <a:r>
              <a:rPr lang="es-ES" altLang="es-ES" sz="150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 Nile" charset="-78"/>
                <a:ea typeface="Al Nile" charset="-78"/>
                <a:cs typeface="Al Nile" charset="-78"/>
              </a:rPr>
              <a:t>” </a:t>
            </a:r>
            <a:r>
              <a:rPr lang="es-ES" altLang="es-ES" sz="15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 Nile" charset="-78"/>
                <a:ea typeface="Al Nile" charset="-78"/>
                <a:cs typeface="Al Nile" charset="-78"/>
              </a:rPr>
              <a:t>Hebreos.5:9</a:t>
            </a:r>
            <a:r>
              <a:rPr lang="es-ES" altLang="es-ES" sz="150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 Nile" charset="-78"/>
                <a:ea typeface="Al Nile" charset="-78"/>
                <a:cs typeface="Al Nile" charset="-78"/>
              </a:rPr>
              <a:t>.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89631D9-40F9-F1CB-3D09-37BCA2C57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7553" y="2952715"/>
            <a:ext cx="365522" cy="2308324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42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6842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6842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6842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6842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ES" sz="2400" dirty="0">
                <a:solidFill>
                  <a:srgbClr val="C00000"/>
                </a:solidFill>
                <a:latin typeface="Britannic Bold" panose="020B0903060703020204" pitchFamily="34" charset="0"/>
              </a:rPr>
              <a:t>P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2400" dirty="0">
                <a:solidFill>
                  <a:srgbClr val="C00000"/>
                </a:solidFill>
                <a:latin typeface="Britannic Bold" panose="020B0903060703020204" pitchFamily="34" charset="0"/>
              </a:rPr>
              <a:t>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2400" dirty="0">
                <a:solidFill>
                  <a:srgbClr val="C00000"/>
                </a:solidFill>
                <a:latin typeface="Britannic Bold" panose="020B0903060703020204" pitchFamily="34" charset="0"/>
              </a:rPr>
              <a:t>C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2400" dirty="0">
                <a:solidFill>
                  <a:srgbClr val="C00000"/>
                </a:solidFill>
                <a:latin typeface="Britannic Bold" panose="020B0903060703020204" pitchFamily="34" charset="0"/>
              </a:rPr>
              <a:t>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2400" dirty="0">
                <a:solidFill>
                  <a:srgbClr val="C00000"/>
                </a:solidFill>
                <a:latin typeface="Britannic Bold" panose="020B0903060703020204" pitchFamily="34" charset="0"/>
              </a:rPr>
              <a:t>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2400" dirty="0">
                <a:solidFill>
                  <a:srgbClr val="C00000"/>
                </a:solidFill>
                <a:latin typeface="Britannic Bold" panose="020B0903060703020204" pitchFamily="34" charset="0"/>
              </a:rPr>
              <a:t>O</a:t>
            </a:r>
            <a:endParaRPr lang="es-ES" altLang="es-ES" sz="1500" dirty="0">
              <a:solidFill>
                <a:srgbClr val="C00000"/>
              </a:solidFill>
              <a:latin typeface="Britannic Bold" panose="020B0903060703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AF349F5E-AC64-0989-2CDB-2C0A5F31EE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168" y="2922984"/>
            <a:ext cx="982790" cy="2239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530D1886-63E9-4AE6-B79D-CF6E9D981291}"/>
              </a:ext>
            </a:extLst>
          </p:cNvPr>
          <p:cNvSpPr txBox="1"/>
          <p:nvPr/>
        </p:nvSpPr>
        <p:spPr>
          <a:xfrm>
            <a:off x="1857379" y="6245656"/>
            <a:ext cx="1783555" cy="323165"/>
          </a:xfrm>
          <a:prstGeom prst="rect">
            <a:avLst/>
          </a:prstGeom>
          <a:solidFill>
            <a:srgbClr val="94C600"/>
          </a:solidFill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ctr" defTabSz="514298">
              <a:defRPr/>
            </a:pPr>
            <a:r>
              <a:rPr lang="es-ES" sz="1500" b="1" dirty="0">
                <a:solidFill>
                  <a:prstClr val="black"/>
                </a:solidFill>
                <a:latin typeface="Century Gothic"/>
                <a:ea typeface="ＭＳ Ｐゴシック" charset="-128"/>
              </a:rPr>
              <a:t>OIR, Rom.10:17.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3BD85DE-6E44-B60B-AEE6-E0D435956483}"/>
              </a:ext>
            </a:extLst>
          </p:cNvPr>
          <p:cNvSpPr txBox="1"/>
          <p:nvPr/>
        </p:nvSpPr>
        <p:spPr>
          <a:xfrm>
            <a:off x="2037994" y="5922491"/>
            <a:ext cx="2137013" cy="323165"/>
          </a:xfrm>
          <a:prstGeom prst="rect">
            <a:avLst/>
          </a:prstGeom>
          <a:solidFill>
            <a:srgbClr val="FFC000"/>
          </a:solidFill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defTabSz="514298">
              <a:defRPr/>
            </a:pPr>
            <a:r>
              <a:rPr lang="es-ES" sz="1500" b="1" dirty="0">
                <a:solidFill>
                  <a:prstClr val="black"/>
                </a:solidFill>
                <a:latin typeface="Century Gothic"/>
                <a:ea typeface="ＭＳ Ｐゴシック" charset="-128"/>
              </a:rPr>
              <a:t>CREER, Mar.16:15-16.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95FE9622-05DA-B1B7-773B-9454F4093B95}"/>
              </a:ext>
            </a:extLst>
          </p:cNvPr>
          <p:cNvSpPr txBox="1"/>
          <p:nvPr/>
        </p:nvSpPr>
        <p:spPr>
          <a:xfrm>
            <a:off x="2254525" y="5599326"/>
            <a:ext cx="2641846" cy="323165"/>
          </a:xfrm>
          <a:prstGeom prst="rect">
            <a:avLst/>
          </a:prstGeom>
          <a:solidFill>
            <a:srgbClr val="00B0F0"/>
          </a:solidFill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defTabSz="514298">
              <a:defRPr/>
            </a:pPr>
            <a:r>
              <a:rPr lang="es-ES" sz="1500" b="1" dirty="0">
                <a:solidFill>
                  <a:prstClr val="black"/>
                </a:solidFill>
                <a:latin typeface="Century Gothic"/>
                <a:ea typeface="ＭＳ Ｐゴシック" charset="-128"/>
              </a:rPr>
              <a:t>ARREPENTIRSE. Hech.17:30.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CDD576C0-B80A-3433-ECAC-660BBBBE4E12}"/>
              </a:ext>
            </a:extLst>
          </p:cNvPr>
          <p:cNvSpPr txBox="1"/>
          <p:nvPr/>
        </p:nvSpPr>
        <p:spPr>
          <a:xfrm>
            <a:off x="2606874" y="5284019"/>
            <a:ext cx="2641846" cy="323165"/>
          </a:xfrm>
          <a:prstGeom prst="rect">
            <a:avLst/>
          </a:prstGeom>
          <a:solidFill>
            <a:srgbClr val="C00000"/>
          </a:solidFill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defTabSz="514298">
              <a:defRPr/>
            </a:pPr>
            <a:r>
              <a:rPr lang="es-ES" sz="1500" b="1" dirty="0">
                <a:solidFill>
                  <a:schemeClr val="bg1"/>
                </a:solidFill>
                <a:latin typeface="Century Gothic"/>
                <a:ea typeface="ＭＳ Ｐゴシック" charset="-128"/>
              </a:rPr>
              <a:t>CONFESAR. Rom.10:9-10.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4EC04EB7-F467-71A3-C7D4-E4A0212AAC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6757" y="4960854"/>
            <a:ext cx="2476500" cy="323165"/>
          </a:xfrm>
          <a:prstGeom prst="rect">
            <a:avLst/>
          </a:prstGeom>
          <a:solidFill>
            <a:srgbClr val="7030A0"/>
          </a:solidFill>
          <a:ln w="9525">
            <a:solidFill>
              <a:srgbClr val="92D05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defTabSz="6842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6842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6842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6842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6842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ES_tradnl" sz="1500" b="1" dirty="0">
                <a:solidFill>
                  <a:schemeClr val="bg1"/>
                </a:solidFill>
                <a:latin typeface="Century Gothic" panose="020B0502020202020204" pitchFamily="34" charset="0"/>
              </a:rPr>
              <a:t>BAUTIZARSE. Hech.2:38.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A907AE1B-3B3F-8BAD-2F38-1A11E8E6FC97}"/>
              </a:ext>
            </a:extLst>
          </p:cNvPr>
          <p:cNvSpPr txBox="1"/>
          <p:nvPr/>
        </p:nvSpPr>
        <p:spPr>
          <a:xfrm>
            <a:off x="0" y="2839865"/>
            <a:ext cx="2936757" cy="7155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135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 Nile" charset="-78"/>
                <a:ea typeface="Al Nile" charset="-78"/>
                <a:cs typeface="Al Nile" charset="-78"/>
              </a:rPr>
              <a:t>“por cuanto todos pecaron, y están destituidos de la gloria de Dios”    </a:t>
            </a:r>
            <a:r>
              <a:rPr lang="es-ES" sz="135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 Nile" charset="-78"/>
                <a:ea typeface="Al Nile" charset="-78"/>
                <a:cs typeface="Al Nile" charset="-78"/>
              </a:rPr>
              <a:t>Romanos. 3:23.  </a:t>
            </a:r>
          </a:p>
        </p:txBody>
      </p:sp>
      <p:sp>
        <p:nvSpPr>
          <p:cNvPr id="16" name="Rectángulo redondeado 15">
            <a:extLst>
              <a:ext uri="{FF2B5EF4-FFF2-40B4-BE49-F238E27FC236}">
                <a16:creationId xmlns:a16="http://schemas.microsoft.com/office/drawing/2014/main" id="{9FDEEEF5-F656-7945-CC4A-34403DF03C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1916" y="1676400"/>
            <a:ext cx="2974337" cy="10287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393FF"/>
              </a:gs>
              <a:gs pos="100000">
                <a:srgbClr val="1818CE"/>
              </a:gs>
            </a:gsLst>
            <a:lin ang="5400000"/>
          </a:gradFill>
          <a:ln w="9525">
            <a:solidFill>
              <a:srgbClr val="2828B8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s-ES_tradnl" altLang="es-NI" sz="1800">
              <a:solidFill>
                <a:srgbClr val="FFFFFF"/>
              </a:solidFill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2C7EC741-F295-149C-A33C-A18243F2C835}"/>
              </a:ext>
            </a:extLst>
          </p:cNvPr>
          <p:cNvSpPr/>
          <p:nvPr/>
        </p:nvSpPr>
        <p:spPr>
          <a:xfrm>
            <a:off x="5872163" y="1695450"/>
            <a:ext cx="2904090" cy="1015663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s-CL" altLang="es-NI" sz="1500" dirty="0">
                <a:solidFill>
                  <a:srgbClr val="F2F2F2"/>
                </a:solidFill>
                <a:latin typeface="Cambria" panose="02040503050406030204" pitchFamily="18" charset="0"/>
              </a:rPr>
              <a:t>“EL </a:t>
            </a:r>
            <a:r>
              <a:rPr lang="es-CL" altLang="es-NI" sz="1500" dirty="0">
                <a:solidFill>
                  <a:srgbClr val="FFF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</a:rPr>
              <a:t>SEÑOR AÑADÍA </a:t>
            </a:r>
            <a:r>
              <a:rPr lang="es-CL" altLang="es-NI" sz="1500" dirty="0">
                <a:solidFill>
                  <a:srgbClr val="F2F2F2"/>
                </a:solidFill>
                <a:latin typeface="Cambria" panose="02040503050406030204" pitchFamily="18" charset="0"/>
              </a:rPr>
              <a:t>CADA DÍA A LA IGLESIA LOS QUE HABÍAN DE SER SALVOS”</a:t>
            </a:r>
          </a:p>
          <a:p>
            <a:pPr algn="ctr"/>
            <a:r>
              <a:rPr lang="es-CL" altLang="es-NI" sz="1500" b="1" dirty="0">
                <a:solidFill>
                  <a:srgbClr val="CCCCCC"/>
                </a:solidFill>
                <a:latin typeface="Cambria" panose="02040503050406030204" pitchFamily="18" charset="0"/>
              </a:rPr>
              <a:t>HECHOS.2:47 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29D8CF95-803F-CEFB-40CA-3661EBF19AF0}"/>
              </a:ext>
            </a:extLst>
          </p:cNvPr>
          <p:cNvSpPr/>
          <p:nvPr/>
        </p:nvSpPr>
        <p:spPr>
          <a:xfrm>
            <a:off x="1438850" y="994849"/>
            <a:ext cx="7756675" cy="6278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hangingPunct="1">
              <a:defRPr/>
            </a:pPr>
            <a:r>
              <a:rPr lang="es-CL" sz="3480" b="1">
                <a:ln w="22225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Al Bayan Plain" charset="-78"/>
                <a:ea typeface="Al Bayan Plain" charset="-78"/>
                <a:cs typeface="Al Bayan Plain" charset="-78"/>
              </a:rPr>
              <a:t>PLAN DE SALVACIÓN SEGÚN DIOS</a:t>
            </a:r>
            <a:endParaRPr lang="es-CL" sz="3480" b="1" dirty="0">
              <a:ln w="22225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</a:ln>
              <a:solidFill>
                <a:srgbClr val="FF0000"/>
              </a:solidFill>
              <a:latin typeface="Al Bayan Plain" charset="-78"/>
              <a:ea typeface="Al Bayan Plain" charset="-78"/>
              <a:cs typeface="Al Bayan Plain" charset="-78"/>
            </a:endParaRP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653CB41E-D63B-5EA5-2F8C-9662A3BE76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125" y="2816293"/>
            <a:ext cx="3935160" cy="20842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496C2B7A-2F05-45A8-B215-97442CBE28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-15062"/>
            <a:ext cx="9144000" cy="1143000"/>
          </a:xfrm>
          <a:solidFill>
            <a:srgbClr val="00B0F0"/>
          </a:solidFill>
        </p:spPr>
        <p:txBody>
          <a:bodyPr/>
          <a:lstStyle/>
          <a:p>
            <a:r>
              <a:rPr lang="es-NI" b="1" u="sng" dirty="0">
                <a:solidFill>
                  <a:schemeClr val="bg1"/>
                </a:solidFill>
              </a:rPr>
              <a:t>ANTIGUO Y NUEVO TESTAMENTO.</a:t>
            </a:r>
            <a:endParaRPr lang="es-NI" u="sng" dirty="0">
              <a:solidFill>
                <a:schemeClr val="bg1"/>
              </a:solidFill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0" y="1127938"/>
            <a:ext cx="4645024" cy="639762"/>
          </a:xfrm>
          <a:solidFill>
            <a:srgbClr val="00B050"/>
          </a:solidFill>
        </p:spPr>
        <p:txBody>
          <a:bodyPr/>
          <a:lstStyle/>
          <a:p>
            <a:pPr algn="ctr"/>
            <a:r>
              <a:rPr lang="es-NI" dirty="0">
                <a:solidFill>
                  <a:schemeClr val="bg1"/>
                </a:solidFill>
              </a:rPr>
              <a:t>ANTIGUO TESTAMENTO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0" y="1767700"/>
            <a:ext cx="4497388" cy="5090299"/>
          </a:xfrm>
        </p:spPr>
        <p:txBody>
          <a:bodyPr>
            <a:normAutofit lnSpcReduction="10000"/>
          </a:bodyPr>
          <a:lstStyle/>
          <a:p>
            <a:pPr lvl="0"/>
            <a:r>
              <a:rPr lang="es-MX" b="1" dirty="0"/>
              <a:t>Fijémonos que este pacto era solo entre Dios y los Israelita quien no fuera Israelita no estaba ligado a este pacto, no fue con ninguna otra nación. </a:t>
            </a:r>
          </a:p>
          <a:p>
            <a:pPr lvl="0" algn="ctr"/>
            <a:r>
              <a:rPr lang="es-MX" b="1" u="sng" dirty="0">
                <a:highlight>
                  <a:srgbClr val="FFFF00"/>
                </a:highlight>
              </a:rPr>
              <a:t>Salmos.147:19-20. </a:t>
            </a:r>
          </a:p>
          <a:p>
            <a:pPr lvl="0"/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</a:rPr>
              <a:t>Declara su palabra a Jacob,</a:t>
            </a:r>
            <a:r>
              <a:rPr lang="es-ES" b="1" dirty="0"/>
              <a:t> y sus estatutos y sus ordenanzas a Israel. </a:t>
            </a:r>
          </a:p>
          <a:p>
            <a:pPr lvl="0" algn="ctr"/>
            <a:r>
              <a:rPr lang="es-ES" b="1" u="sng" dirty="0">
                <a:highlight>
                  <a:srgbClr val="FFFF00"/>
                </a:highlight>
              </a:rPr>
              <a:t>V.20.  </a:t>
            </a:r>
          </a:p>
          <a:p>
            <a:pPr lvl="0"/>
            <a:r>
              <a:rPr lang="es-ES" b="1" u="sng" dirty="0">
                <a:solidFill>
                  <a:schemeClr val="bg1"/>
                </a:solidFill>
                <a:highlight>
                  <a:srgbClr val="008000"/>
                </a:highlight>
              </a:rPr>
              <a:t>No ha hecho así con ninguna otra nación;</a:t>
            </a:r>
            <a:r>
              <a:rPr lang="es-ES" b="1" dirty="0"/>
              <a:t> y en cuanto a sus ordenanzas, no las han conocido. ¡Aleluya! </a:t>
            </a:r>
            <a:endParaRPr lang="es-MX" b="1" dirty="0"/>
          </a:p>
          <a:p>
            <a:endParaRPr lang="es-MX" dirty="0"/>
          </a:p>
          <a:p>
            <a:pPr lvl="0"/>
            <a:endParaRPr lang="es-MX" b="1" dirty="0"/>
          </a:p>
          <a:p>
            <a:pPr lvl="0"/>
            <a:endParaRPr lang="es-MX" b="1" dirty="0"/>
          </a:p>
          <a:p>
            <a:endParaRPr lang="es-NI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127938"/>
            <a:ext cx="4522560" cy="639762"/>
          </a:xfrm>
          <a:solidFill>
            <a:srgbClr val="00B050"/>
          </a:solidFill>
        </p:spPr>
        <p:txBody>
          <a:bodyPr/>
          <a:lstStyle/>
          <a:p>
            <a:pPr algn="ctr"/>
            <a:r>
              <a:rPr lang="es-NI" dirty="0">
                <a:solidFill>
                  <a:schemeClr val="bg1"/>
                </a:solidFill>
              </a:rPr>
              <a:t>NUEVO TESTAMENTO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4" y="1782763"/>
            <a:ext cx="4498975" cy="5066468"/>
          </a:xfrm>
        </p:spPr>
        <p:txBody>
          <a:bodyPr>
            <a:normAutofit lnSpcReduction="10000"/>
          </a:bodyPr>
          <a:lstStyle/>
          <a:p>
            <a:r>
              <a:rPr lang="es-NI" b="1" dirty="0"/>
              <a:t>Este pacto es con todo el mundo. </a:t>
            </a:r>
          </a:p>
          <a:p>
            <a:pPr algn="ctr"/>
            <a:r>
              <a:rPr lang="es-NI" b="1" u="sng" dirty="0">
                <a:highlight>
                  <a:srgbClr val="FFFF00"/>
                </a:highlight>
              </a:rPr>
              <a:t>Mateo.28:20.</a:t>
            </a:r>
          </a:p>
          <a:p>
            <a:r>
              <a:rPr lang="es-ES" b="1" dirty="0"/>
              <a:t>Y les dijo: </a:t>
            </a:r>
            <a:r>
              <a:rPr lang="es-ES" b="1" u="sng" dirty="0">
                <a:solidFill>
                  <a:schemeClr val="bg1"/>
                </a:solidFill>
                <a:highlight>
                  <a:srgbClr val="FF0000"/>
                </a:highlight>
              </a:rPr>
              <a:t>Id por todo el mundo</a:t>
            </a:r>
            <a:r>
              <a:rPr lang="es-ES" b="1" dirty="0"/>
              <a:t> y predicad el evangelio a toda criatura. </a:t>
            </a:r>
          </a:p>
          <a:p>
            <a:r>
              <a:rPr lang="es-NI" b="1" dirty="0"/>
              <a:t>Ya estamos en la ley de Cristo. </a:t>
            </a:r>
          </a:p>
          <a:p>
            <a:pPr algn="ctr"/>
            <a:r>
              <a:rPr lang="es-NI" b="1" u="sng" dirty="0">
                <a:highlight>
                  <a:srgbClr val="FFFF00"/>
                </a:highlight>
              </a:rPr>
              <a:t>I Corintios.9:21.</a:t>
            </a:r>
          </a:p>
          <a:p>
            <a:r>
              <a:rPr lang="es-ES" b="1" dirty="0"/>
              <a:t>a los que están sin ley, como sin ley (aunque no estoy sin la ley de Dios, </a:t>
            </a:r>
            <a:r>
              <a:rPr lang="es-ES" b="1" u="sng" dirty="0">
                <a:solidFill>
                  <a:schemeClr val="bg1"/>
                </a:solidFill>
                <a:highlight>
                  <a:srgbClr val="800080"/>
                </a:highlight>
              </a:rPr>
              <a:t>sino bajo la ley de Cristo)</a:t>
            </a:r>
            <a:r>
              <a:rPr lang="es-ES" b="1" dirty="0"/>
              <a:t> para ganar a los que están sin ley. </a:t>
            </a:r>
            <a:r>
              <a:rPr lang="es-NI" b="1" dirty="0"/>
              <a:t> </a:t>
            </a:r>
            <a:endParaRPr lang="es-NI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0" y="5805264"/>
            <a:ext cx="9144000" cy="10527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NI" sz="5400" b="1" dirty="0"/>
              <a:t>DIOS NOS BENDIGA A TODOS.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BA08151-0F3E-4D05-B5A1-E7B41F9DC4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803736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496C2B7A-2F05-45A8-B215-97442CBE28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-15062"/>
            <a:ext cx="9144000" cy="1143000"/>
          </a:xfrm>
          <a:solidFill>
            <a:srgbClr val="00B0F0"/>
          </a:solidFill>
        </p:spPr>
        <p:txBody>
          <a:bodyPr/>
          <a:lstStyle/>
          <a:p>
            <a:r>
              <a:rPr lang="es-NI" b="1" u="sng" dirty="0">
                <a:solidFill>
                  <a:schemeClr val="bg1"/>
                </a:solidFill>
              </a:rPr>
              <a:t>ANTIGUO Y NUEVO TESTAMENTO.</a:t>
            </a:r>
            <a:endParaRPr lang="es-NI" u="sng" dirty="0">
              <a:solidFill>
                <a:schemeClr val="bg1"/>
              </a:solidFill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-1" y="1127938"/>
            <a:ext cx="4668609" cy="639762"/>
          </a:xfrm>
          <a:solidFill>
            <a:srgbClr val="00B050"/>
          </a:solidFill>
        </p:spPr>
        <p:txBody>
          <a:bodyPr/>
          <a:lstStyle/>
          <a:p>
            <a:pPr algn="ctr"/>
            <a:r>
              <a:rPr lang="es-NI" dirty="0">
                <a:solidFill>
                  <a:schemeClr val="bg1"/>
                </a:solidFill>
              </a:rPr>
              <a:t>ANTIGUO TESTAMENTO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0" y="1767700"/>
            <a:ext cx="4497388" cy="5090299"/>
          </a:xfrm>
        </p:spPr>
        <p:txBody>
          <a:bodyPr>
            <a:normAutofit lnSpcReduction="10000"/>
          </a:bodyPr>
          <a:lstStyle/>
          <a:p>
            <a:pPr lvl="0"/>
            <a:r>
              <a:rPr lang="es-ES" b="1" dirty="0"/>
              <a:t>El propósito de la ley del Antiguo Testamento era para preparar el camino para la venida del Cristo. </a:t>
            </a:r>
          </a:p>
          <a:p>
            <a:pPr lvl="0" algn="ctr"/>
            <a:r>
              <a:rPr lang="es-ES" b="1" u="sng" dirty="0">
                <a:highlight>
                  <a:srgbClr val="FFFF00"/>
                </a:highlight>
              </a:rPr>
              <a:t>Gálatas.3:24.</a:t>
            </a:r>
          </a:p>
          <a:p>
            <a:pPr lvl="0"/>
            <a:r>
              <a:rPr lang="es-ES" b="1" u="sng" dirty="0">
                <a:solidFill>
                  <a:schemeClr val="bg1"/>
                </a:solidFill>
                <a:highlight>
                  <a:srgbClr val="800000"/>
                </a:highlight>
              </a:rPr>
              <a:t>De manera que la ley ha venido a ser nuestro </a:t>
            </a:r>
            <a:r>
              <a:rPr lang="es-ES" b="1" u="sng" dirty="0" err="1">
                <a:solidFill>
                  <a:schemeClr val="bg1"/>
                </a:solidFill>
                <a:highlight>
                  <a:srgbClr val="800000"/>
                </a:highlight>
              </a:rPr>
              <a:t>ayo</a:t>
            </a:r>
            <a:r>
              <a:rPr lang="es-ES" b="1" u="sng" dirty="0">
                <a:solidFill>
                  <a:schemeClr val="bg1"/>
                </a:solidFill>
                <a:highlight>
                  <a:srgbClr val="800000"/>
                </a:highlight>
              </a:rPr>
              <a:t> para conducirnos a Cristo,</a:t>
            </a:r>
            <a:r>
              <a:rPr lang="es-ES" b="1" dirty="0"/>
              <a:t> a fin de que seamos justificados por la fe. </a:t>
            </a:r>
          </a:p>
          <a:p>
            <a:pPr lvl="0"/>
            <a:r>
              <a:rPr lang="es-ES" b="1" dirty="0"/>
              <a:t>El A. Pacto confirmado con la sangre de animales. </a:t>
            </a:r>
          </a:p>
          <a:p>
            <a:pPr lvl="0" algn="ctr"/>
            <a:r>
              <a:rPr lang="es-ES" b="1" u="sng" dirty="0">
                <a:highlight>
                  <a:srgbClr val="FFFF00"/>
                </a:highlight>
              </a:rPr>
              <a:t>Exodo.24:3-8.</a:t>
            </a:r>
          </a:p>
          <a:p>
            <a:pPr lvl="0"/>
            <a:endParaRPr lang="es-MX" dirty="0"/>
          </a:p>
          <a:p>
            <a:pPr lvl="0"/>
            <a:endParaRPr lang="es-MX" b="1" dirty="0"/>
          </a:p>
          <a:p>
            <a:pPr lvl="0"/>
            <a:endParaRPr lang="es-MX" b="1" dirty="0"/>
          </a:p>
          <a:p>
            <a:endParaRPr lang="es-NI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92194" y="1127938"/>
            <a:ext cx="4475390" cy="639762"/>
          </a:xfrm>
          <a:solidFill>
            <a:srgbClr val="00B050"/>
          </a:solidFill>
        </p:spPr>
        <p:txBody>
          <a:bodyPr/>
          <a:lstStyle/>
          <a:p>
            <a:pPr algn="ctr"/>
            <a:r>
              <a:rPr lang="es-NI" dirty="0">
                <a:solidFill>
                  <a:schemeClr val="bg1"/>
                </a:solidFill>
              </a:rPr>
              <a:t>NUEVO TESTAMENTO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68609" y="1782763"/>
            <a:ext cx="4475390" cy="5066468"/>
          </a:xfrm>
        </p:spPr>
        <p:txBody>
          <a:bodyPr>
            <a:normAutofit lnSpcReduction="10000"/>
          </a:bodyPr>
          <a:lstStyle/>
          <a:p>
            <a:pPr algn="ctr"/>
            <a:r>
              <a:rPr lang="es-ES" b="1" u="sng" dirty="0">
                <a:highlight>
                  <a:srgbClr val="FFFF00"/>
                </a:highlight>
              </a:rPr>
              <a:t>Galatas.6:2.</a:t>
            </a:r>
          </a:p>
          <a:p>
            <a:r>
              <a:rPr lang="es-ES" b="1" dirty="0"/>
              <a:t>Llevad los unos las cargas de los otros, </a:t>
            </a:r>
            <a:r>
              <a:rPr lang="es-ES" b="1" u="sng" dirty="0">
                <a:solidFill>
                  <a:schemeClr val="bg1"/>
                </a:solidFill>
                <a:highlight>
                  <a:srgbClr val="808000"/>
                </a:highlight>
              </a:rPr>
              <a:t>y cumplid así la ley de Cristo.</a:t>
            </a:r>
            <a:r>
              <a:rPr lang="es-ES" b="1" dirty="0"/>
              <a:t>  </a:t>
            </a:r>
          </a:p>
          <a:p>
            <a:r>
              <a:rPr lang="es-ES" b="1" dirty="0"/>
              <a:t>Debemos cumplir la ley de Cristo, no la ley de Moisés.</a:t>
            </a:r>
          </a:p>
          <a:p>
            <a:r>
              <a:rPr lang="es-ES" b="1" dirty="0"/>
              <a:t>Confirmado con la sangre de Cristo Jesús. 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</a:rPr>
              <a:t>Mateo.26:28.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000000"/>
                </a:highlight>
              </a:rPr>
              <a:t>porque esto es mi sangre del nuevo pacto,</a:t>
            </a:r>
            <a:r>
              <a:rPr lang="es-ES" b="1" dirty="0"/>
              <a:t> que es derramada por muchos para el perdón de los pecados. </a:t>
            </a:r>
          </a:p>
          <a:p>
            <a:endParaRPr lang="es-NI" b="1" dirty="0"/>
          </a:p>
        </p:txBody>
      </p:sp>
    </p:spTree>
    <p:extLst>
      <p:ext uri="{BB962C8B-B14F-4D97-AF65-F5344CB8AC3E}">
        <p14:creationId xmlns:p14="http://schemas.microsoft.com/office/powerpoint/2010/main" val="6110886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1E962392-DA98-4F1F-AD24-460625D9FC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-11887"/>
            <a:ext cx="9144000" cy="1143000"/>
          </a:xfrm>
          <a:solidFill>
            <a:srgbClr val="00B0F0"/>
          </a:solidFill>
        </p:spPr>
        <p:txBody>
          <a:bodyPr/>
          <a:lstStyle/>
          <a:p>
            <a:r>
              <a:rPr lang="es-NI" b="1" u="sng" dirty="0">
                <a:solidFill>
                  <a:schemeClr val="bg1"/>
                </a:solidFill>
              </a:rPr>
              <a:t>ANTIGUO Y NUEVO TESTAMENTO.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-30832" y="1134626"/>
            <a:ext cx="4602832" cy="639762"/>
          </a:xfrm>
          <a:solidFill>
            <a:srgbClr val="00B050"/>
          </a:solidFill>
        </p:spPr>
        <p:txBody>
          <a:bodyPr>
            <a:normAutofit fontScale="55000" lnSpcReduction="20000"/>
          </a:bodyPr>
          <a:lstStyle/>
          <a:p>
            <a:pPr algn="ctr"/>
            <a:endParaRPr lang="es-NI" dirty="0"/>
          </a:p>
          <a:p>
            <a:pPr algn="ctr"/>
            <a:r>
              <a:rPr lang="es-NI" sz="4400" dirty="0">
                <a:solidFill>
                  <a:schemeClr val="bg1"/>
                </a:solidFill>
              </a:rPr>
              <a:t>ANTIGUO TESTAMENTO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0" y="1774387"/>
            <a:ext cx="4435724" cy="5083613"/>
          </a:xfrm>
        </p:spPr>
        <p:txBody>
          <a:bodyPr>
            <a:normAutofit fontScale="92500" lnSpcReduction="10000"/>
          </a:bodyPr>
          <a:lstStyle/>
          <a:p>
            <a:r>
              <a:rPr lang="es-NI" b="1" dirty="0"/>
              <a:t>Pacto imperfecto. </a:t>
            </a:r>
          </a:p>
          <a:p>
            <a:pPr algn="ctr"/>
            <a:r>
              <a:rPr lang="es-NI" b="1" u="sng" dirty="0">
                <a:highlight>
                  <a:srgbClr val="FFFF00"/>
                </a:highlight>
              </a:rPr>
              <a:t>Hebreos.10:1.</a:t>
            </a:r>
          </a:p>
          <a:p>
            <a:r>
              <a:rPr lang="es-ES" b="1" u="sng" dirty="0">
                <a:highlight>
                  <a:srgbClr val="00FF00"/>
                </a:highlight>
              </a:rPr>
              <a:t>Pues ya que la ley sólo tiene la sombra de los bienes futuros</a:t>
            </a:r>
            <a:r>
              <a:rPr lang="es-ES" b="1" dirty="0"/>
              <a:t> y no la forma misma de las cosas, nunca puede, por los mismos sacrificios que ellos ofrecen continuamente año tras año, hacer perfectos a los que se acercan. </a:t>
            </a:r>
            <a:endParaRPr lang="es-NI" b="1" dirty="0"/>
          </a:p>
          <a:p>
            <a:r>
              <a:rPr lang="es-NI" b="1" dirty="0"/>
              <a:t>Tenia defecto, débil. </a:t>
            </a:r>
          </a:p>
          <a:p>
            <a:pPr algn="ctr"/>
            <a:r>
              <a:rPr lang="es-NI" b="1" u="sng" dirty="0">
                <a:highlight>
                  <a:srgbClr val="FFFF00"/>
                </a:highlight>
              </a:rPr>
              <a:t>Hebreos.7:18. </a:t>
            </a:r>
          </a:p>
          <a:p>
            <a:r>
              <a:rPr lang="es-NI" b="1" dirty="0"/>
              <a:t>Porque ciertamente, </a:t>
            </a:r>
            <a:r>
              <a:rPr lang="es-NI" b="1" u="sng" dirty="0">
                <a:solidFill>
                  <a:schemeClr val="bg1"/>
                </a:solidFill>
                <a:highlight>
                  <a:srgbClr val="0000FF"/>
                </a:highlight>
              </a:rPr>
              <a:t>queda anulado el mandamiento anterior por ser débil e inútil</a:t>
            </a:r>
            <a:r>
              <a:rPr lang="es-NI" b="1" dirty="0"/>
              <a:t> 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585384" y="1134626"/>
            <a:ext cx="4558616" cy="639762"/>
          </a:xfrm>
          <a:solidFill>
            <a:srgbClr val="00B050"/>
          </a:solidFill>
        </p:spPr>
        <p:txBody>
          <a:bodyPr/>
          <a:lstStyle/>
          <a:p>
            <a:pPr algn="ctr"/>
            <a:r>
              <a:rPr lang="es-NI" dirty="0">
                <a:solidFill>
                  <a:schemeClr val="bg1"/>
                </a:solidFill>
              </a:rPr>
              <a:t>NUEVO TESTAMENTO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554552" y="1774387"/>
            <a:ext cx="4589448" cy="5083611"/>
          </a:xfrm>
        </p:spPr>
        <p:txBody>
          <a:bodyPr>
            <a:normAutofit fontScale="92500" lnSpcReduction="10000"/>
          </a:bodyPr>
          <a:lstStyle/>
          <a:p>
            <a:r>
              <a:rPr lang="es-NI" b="1" dirty="0"/>
              <a:t>Pacto Perfecto. </a:t>
            </a:r>
          </a:p>
          <a:p>
            <a:pPr algn="ctr"/>
            <a:r>
              <a:rPr lang="es-NI" b="1" u="sng" dirty="0">
                <a:highlight>
                  <a:srgbClr val="FFFF00"/>
                </a:highlight>
              </a:rPr>
              <a:t>Hebreos.9:11.</a:t>
            </a:r>
          </a:p>
          <a:p>
            <a:r>
              <a:rPr lang="es-ES" b="1" dirty="0"/>
              <a:t>Pero cuando Cristo apareció como sumo sacerdote de los bienes futuros, </a:t>
            </a:r>
            <a:r>
              <a:rPr lang="es-ES" b="1" u="sng" dirty="0">
                <a:highlight>
                  <a:srgbClr val="00FFFF"/>
                </a:highlight>
              </a:rPr>
              <a:t>a través de un mayor y más perfecto tabernáculo,</a:t>
            </a:r>
            <a:r>
              <a:rPr lang="es-ES" b="1" dirty="0"/>
              <a:t> no hecho con manos, es decir, no de esta creación, </a:t>
            </a:r>
            <a:endParaRPr lang="es-NI" b="1" dirty="0"/>
          </a:p>
          <a:p>
            <a:r>
              <a:rPr lang="es-NI" b="1" dirty="0"/>
              <a:t>Mejor Pacto. </a:t>
            </a:r>
          </a:p>
          <a:p>
            <a:pPr algn="ctr"/>
            <a:r>
              <a:rPr lang="es-NI" b="1" u="sng" dirty="0">
                <a:highlight>
                  <a:srgbClr val="FFFF00"/>
                </a:highlight>
              </a:rPr>
              <a:t>Hebreos.7:22. 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FF00FF"/>
                </a:highlight>
              </a:rPr>
              <a:t>por eso, Jesús ha venido a ser fiador de un mejor pacto.</a:t>
            </a:r>
          </a:p>
          <a:p>
            <a:r>
              <a:rPr lang="es-ES" b="1" dirty="0"/>
              <a:t>Por eso, Jesús ha venido a ser fiador de un mejor pacto.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496C2B7A-2F05-45A8-B215-97442CBE28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-15062"/>
            <a:ext cx="9144000" cy="1143000"/>
          </a:xfrm>
          <a:solidFill>
            <a:srgbClr val="00B0F0"/>
          </a:solidFill>
        </p:spPr>
        <p:txBody>
          <a:bodyPr/>
          <a:lstStyle/>
          <a:p>
            <a:r>
              <a:rPr lang="es-NI" b="1" u="sng" dirty="0">
                <a:solidFill>
                  <a:schemeClr val="bg1"/>
                </a:solidFill>
              </a:rPr>
              <a:t>ANTIGUO Y NUEVO TESTAMENTO.</a:t>
            </a:r>
            <a:endParaRPr lang="es-NI" u="sng" dirty="0">
              <a:solidFill>
                <a:schemeClr val="bg1"/>
              </a:solidFill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-1" y="1127938"/>
            <a:ext cx="4645026" cy="639762"/>
          </a:xfrm>
          <a:solidFill>
            <a:srgbClr val="00B050"/>
          </a:solidFill>
        </p:spPr>
        <p:txBody>
          <a:bodyPr/>
          <a:lstStyle/>
          <a:p>
            <a:pPr algn="ctr"/>
            <a:r>
              <a:rPr lang="es-NI" dirty="0">
                <a:solidFill>
                  <a:schemeClr val="bg1"/>
                </a:solidFill>
              </a:rPr>
              <a:t>ANTIGUO TESTAMENTO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0" y="1767700"/>
            <a:ext cx="4497388" cy="5090299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s-ES" b="1" dirty="0"/>
              <a:t>Queda anulado el mandamiento anterior por ser débil e inútil. </a:t>
            </a:r>
          </a:p>
          <a:p>
            <a:pPr lvl="0" algn="ctr"/>
            <a:r>
              <a:rPr lang="es-ES" b="1" u="sng" dirty="0">
                <a:highlight>
                  <a:srgbClr val="FFFF00"/>
                </a:highlight>
              </a:rPr>
              <a:t>Hebreos.8:7.</a:t>
            </a:r>
          </a:p>
          <a:p>
            <a:pPr lvl="0"/>
            <a:r>
              <a:rPr lang="es-ES" b="1" dirty="0"/>
              <a:t>Pues si aquel primer pacto hubiera sido sin defecto, </a:t>
            </a:r>
            <a:r>
              <a:rPr lang="es-ES" b="1" u="sng" dirty="0">
                <a:solidFill>
                  <a:schemeClr val="bg1"/>
                </a:solidFill>
                <a:highlight>
                  <a:srgbClr val="FF0000"/>
                </a:highlight>
              </a:rPr>
              <a:t>no se hubiera buscado lugar para el segundo.</a:t>
            </a:r>
            <a:r>
              <a:rPr lang="es-ES" b="1" dirty="0"/>
              <a:t> </a:t>
            </a:r>
          </a:p>
          <a:p>
            <a:pPr lvl="0"/>
            <a:r>
              <a:rPr lang="es-ES" b="1" dirty="0"/>
              <a:t>Pacto que purifica la carne. </a:t>
            </a:r>
          </a:p>
          <a:p>
            <a:pPr lvl="0" algn="ctr"/>
            <a:r>
              <a:rPr lang="es-ES" b="1" u="sng" dirty="0">
                <a:highlight>
                  <a:srgbClr val="FFFF00"/>
                </a:highlight>
              </a:rPr>
              <a:t>Hebreos.9:13.</a:t>
            </a:r>
          </a:p>
          <a:p>
            <a:pPr lvl="0"/>
            <a:r>
              <a:rPr lang="es-ES" b="1" dirty="0"/>
              <a:t>Porque si la sangre de los machos cabríos y de los toros, y la ceniza de la becerra rociada sobre los que se han contaminado, </a:t>
            </a:r>
            <a:r>
              <a:rPr lang="es-ES" b="1" u="sng" dirty="0">
                <a:solidFill>
                  <a:schemeClr val="bg1"/>
                </a:solidFill>
                <a:highlight>
                  <a:srgbClr val="008080"/>
                </a:highlight>
              </a:rPr>
              <a:t>santifican para la purificación de la carne,</a:t>
            </a:r>
            <a:r>
              <a:rPr lang="es-ES" b="1" dirty="0"/>
              <a:t> </a:t>
            </a:r>
            <a:endParaRPr lang="es-MX" b="1" dirty="0"/>
          </a:p>
          <a:p>
            <a:pPr lvl="0"/>
            <a:endParaRPr lang="es-MX" b="1" dirty="0"/>
          </a:p>
          <a:p>
            <a:pPr lvl="0"/>
            <a:endParaRPr lang="es-MX" b="1" dirty="0"/>
          </a:p>
          <a:p>
            <a:endParaRPr lang="es-NI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68609" y="1127938"/>
            <a:ext cx="4498975" cy="639762"/>
          </a:xfrm>
          <a:solidFill>
            <a:srgbClr val="00B050"/>
          </a:solidFill>
        </p:spPr>
        <p:txBody>
          <a:bodyPr/>
          <a:lstStyle/>
          <a:p>
            <a:pPr algn="ctr"/>
            <a:r>
              <a:rPr lang="es-NI" dirty="0">
                <a:solidFill>
                  <a:schemeClr val="bg1"/>
                </a:solidFill>
              </a:rPr>
              <a:t>NUEVO TESTAMENTO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68609" y="1782763"/>
            <a:ext cx="4475390" cy="5066468"/>
          </a:xfrm>
        </p:spPr>
        <p:txBody>
          <a:bodyPr>
            <a:normAutofit fontScale="92500" lnSpcReduction="10000"/>
          </a:bodyPr>
          <a:lstStyle/>
          <a:p>
            <a:r>
              <a:rPr lang="es-ES" b="1" dirty="0"/>
              <a:t>Pacto que purifica la conciencia. 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</a:rPr>
              <a:t>Hebreos.9:14.</a:t>
            </a:r>
          </a:p>
          <a:p>
            <a:r>
              <a:rPr lang="es-ES" b="1" dirty="0"/>
              <a:t>¿cuánto más la sangre de Cristo, el cual por el Espíritu eterno se ofreció a sí mismo sin mancha a Dios, </a:t>
            </a:r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</a:rPr>
              <a:t>purificará vuestra conciencia de obras muertas para servir al Dios vivo?</a:t>
            </a:r>
            <a:r>
              <a:rPr lang="es-ES" b="1" dirty="0"/>
              <a:t> </a:t>
            </a:r>
          </a:p>
          <a:p>
            <a:r>
              <a:rPr lang="es-ES" b="1" dirty="0"/>
              <a:t>Pacto para siempre. 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</a:rPr>
              <a:t>Hebreos.10:12.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008000"/>
                </a:highlight>
              </a:rPr>
              <a:t>pero El, habiendo ofrecido un solo sacrificio por los pecados para siempre,</a:t>
            </a:r>
            <a:r>
              <a:rPr lang="es-ES" b="1" dirty="0"/>
              <a:t> SE SENTO A LA DIESTRA DE DIOS, </a:t>
            </a:r>
          </a:p>
          <a:p>
            <a:endParaRPr lang="es-NI" b="1" dirty="0"/>
          </a:p>
        </p:txBody>
      </p:sp>
    </p:spTree>
    <p:extLst>
      <p:ext uri="{BB962C8B-B14F-4D97-AF65-F5344CB8AC3E}">
        <p14:creationId xmlns:p14="http://schemas.microsoft.com/office/powerpoint/2010/main" val="810707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496C2B7A-2F05-45A8-B215-97442CBE28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-15062"/>
            <a:ext cx="9144000" cy="1143000"/>
          </a:xfrm>
          <a:solidFill>
            <a:srgbClr val="00B0F0"/>
          </a:solidFill>
        </p:spPr>
        <p:txBody>
          <a:bodyPr/>
          <a:lstStyle/>
          <a:p>
            <a:r>
              <a:rPr lang="es-NI" b="1" u="sng" dirty="0">
                <a:solidFill>
                  <a:schemeClr val="bg1"/>
                </a:solidFill>
              </a:rPr>
              <a:t>ANTIGUO Y NUEVO TESTAMENTO.</a:t>
            </a:r>
            <a:endParaRPr lang="es-NI" u="sng" dirty="0">
              <a:solidFill>
                <a:schemeClr val="bg1"/>
              </a:solidFill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-1" y="1127938"/>
            <a:ext cx="4645025" cy="639762"/>
          </a:xfrm>
          <a:solidFill>
            <a:srgbClr val="00B050"/>
          </a:solidFill>
        </p:spPr>
        <p:txBody>
          <a:bodyPr/>
          <a:lstStyle/>
          <a:p>
            <a:pPr algn="ctr"/>
            <a:r>
              <a:rPr lang="es-NI" dirty="0">
                <a:solidFill>
                  <a:schemeClr val="bg1"/>
                </a:solidFill>
              </a:rPr>
              <a:t>ANTIGUO TESTAMENTO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0" y="1767700"/>
            <a:ext cx="4497388" cy="5090299"/>
          </a:xfrm>
        </p:spPr>
        <p:txBody>
          <a:bodyPr/>
          <a:lstStyle/>
          <a:p>
            <a:pPr lvl="0"/>
            <a:r>
              <a:rPr lang="es-ES" b="1" dirty="0"/>
              <a:t>Pacto perecedero.  </a:t>
            </a:r>
          </a:p>
          <a:p>
            <a:pPr lvl="0" algn="ctr"/>
            <a:r>
              <a:rPr lang="es-ES" b="1" u="sng" dirty="0">
                <a:highlight>
                  <a:srgbClr val="FFFF00"/>
                </a:highlight>
              </a:rPr>
              <a:t>II Corintios.3:7-11.</a:t>
            </a:r>
          </a:p>
          <a:p>
            <a:pPr lvl="0"/>
            <a:r>
              <a:rPr lang="es-ES" b="1" dirty="0"/>
              <a:t>Fue quitado, anulado. </a:t>
            </a:r>
          </a:p>
          <a:p>
            <a:pPr lvl="0" algn="ctr"/>
            <a:r>
              <a:rPr lang="es-ES" b="1" u="sng" dirty="0">
                <a:highlight>
                  <a:srgbClr val="FFFF00"/>
                </a:highlight>
              </a:rPr>
              <a:t>Hebreos.10:9.</a:t>
            </a:r>
          </a:p>
          <a:p>
            <a:pPr lvl="0"/>
            <a:r>
              <a:rPr lang="es-ES" b="1" dirty="0"/>
              <a:t>entonces dijo: HE AQUI, YO HE VENIDO PARA HACER TU VOLUNTAD. </a:t>
            </a:r>
            <a:r>
              <a:rPr lang="es-ES" b="1" u="sng" dirty="0">
                <a:solidFill>
                  <a:schemeClr val="bg1"/>
                </a:solidFill>
                <a:highlight>
                  <a:srgbClr val="800080"/>
                </a:highlight>
              </a:rPr>
              <a:t>El quita lo primero para establecer lo segundo.</a:t>
            </a:r>
          </a:p>
          <a:p>
            <a:pPr lvl="0"/>
            <a:r>
              <a:rPr lang="es-ES" b="1" dirty="0"/>
              <a:t>El primer pacto fue quitado.</a:t>
            </a:r>
          </a:p>
          <a:p>
            <a:pPr lvl="0"/>
            <a:r>
              <a:rPr lang="es-ES" b="1" dirty="0"/>
              <a:t>¿A cual se va someter Usted?</a:t>
            </a:r>
          </a:p>
          <a:p>
            <a:pPr lvl="0"/>
            <a:r>
              <a:rPr lang="es-ES" b="1" dirty="0"/>
              <a:t>¿A uno que ya fue anulado?.</a:t>
            </a:r>
          </a:p>
          <a:p>
            <a:pPr lvl="0"/>
            <a:endParaRPr lang="es-MX" b="1" dirty="0"/>
          </a:p>
          <a:p>
            <a:pPr lvl="0"/>
            <a:endParaRPr lang="es-MX" b="1" dirty="0"/>
          </a:p>
          <a:p>
            <a:pPr lvl="0"/>
            <a:endParaRPr lang="es-MX" b="1" dirty="0"/>
          </a:p>
          <a:p>
            <a:endParaRPr lang="es-NI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68609" y="1127938"/>
            <a:ext cx="4498975" cy="639762"/>
          </a:xfrm>
          <a:solidFill>
            <a:srgbClr val="00B050"/>
          </a:solidFill>
        </p:spPr>
        <p:txBody>
          <a:bodyPr/>
          <a:lstStyle/>
          <a:p>
            <a:pPr algn="ctr"/>
            <a:r>
              <a:rPr lang="es-NI" dirty="0">
                <a:solidFill>
                  <a:schemeClr val="bg1"/>
                </a:solidFill>
              </a:rPr>
              <a:t>NUEVO TESTAMENTO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68609" y="1782763"/>
            <a:ext cx="4475390" cy="5066468"/>
          </a:xfrm>
        </p:spPr>
        <p:txBody>
          <a:bodyPr/>
          <a:lstStyle/>
          <a:p>
            <a:r>
              <a:rPr lang="es-ES" b="1" dirty="0"/>
              <a:t>Establecido. 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</a:rPr>
              <a:t>Hebreos.10:9.</a:t>
            </a:r>
          </a:p>
          <a:p>
            <a:r>
              <a:rPr lang="es-ES" b="1" dirty="0"/>
              <a:t>entonces dijo: HE AQUI, YO HE VENIDO PARA HACER TU VOLUNTAD. </a:t>
            </a:r>
            <a:r>
              <a:rPr lang="es-ES" b="1" u="sng" dirty="0">
                <a:solidFill>
                  <a:schemeClr val="bg1"/>
                </a:solidFill>
                <a:highlight>
                  <a:srgbClr val="800000"/>
                </a:highlight>
              </a:rPr>
              <a:t>El quita lo primero para establecer lo segundo.</a:t>
            </a:r>
            <a:r>
              <a:rPr lang="es-ES" b="1" dirty="0"/>
              <a:t> </a:t>
            </a:r>
          </a:p>
          <a:p>
            <a:r>
              <a:rPr lang="es-ES" b="1" dirty="0"/>
              <a:t>Quita lo primero para establecer lo segundo.</a:t>
            </a:r>
          </a:p>
          <a:p>
            <a:r>
              <a:rPr lang="es-ES" b="1" dirty="0"/>
              <a:t>El segundo pacto fue establecido.</a:t>
            </a:r>
          </a:p>
          <a:p>
            <a:r>
              <a:rPr lang="es-ES" b="1" dirty="0"/>
              <a:t>¿O al que esta en vigencia?</a:t>
            </a:r>
          </a:p>
          <a:p>
            <a:endParaRPr lang="es-NI" b="1" dirty="0"/>
          </a:p>
        </p:txBody>
      </p:sp>
    </p:spTree>
    <p:extLst>
      <p:ext uri="{BB962C8B-B14F-4D97-AF65-F5344CB8AC3E}">
        <p14:creationId xmlns:p14="http://schemas.microsoft.com/office/powerpoint/2010/main" val="28519393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E3FE6DB3-41E1-46CA-BC2F-3652138D2B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9982"/>
            <a:ext cx="9143999" cy="1143000"/>
          </a:xfrm>
          <a:solidFill>
            <a:srgbClr val="00B0F0"/>
          </a:solidFill>
        </p:spPr>
        <p:txBody>
          <a:bodyPr/>
          <a:lstStyle/>
          <a:p>
            <a:r>
              <a:rPr lang="es-NI" b="1" u="sng" dirty="0">
                <a:solidFill>
                  <a:schemeClr val="bg1"/>
                </a:solidFill>
              </a:rPr>
              <a:t>ANTIGUO Y NUEVO TESTAMENTO.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0" y="1158912"/>
            <a:ext cx="4571999" cy="639762"/>
          </a:xfrm>
          <a:solidFill>
            <a:srgbClr val="00B050"/>
          </a:solidFill>
        </p:spPr>
        <p:txBody>
          <a:bodyPr/>
          <a:lstStyle/>
          <a:p>
            <a:pPr algn="ctr"/>
            <a:r>
              <a:rPr lang="es-NI" dirty="0">
                <a:solidFill>
                  <a:schemeClr val="bg1"/>
                </a:solidFill>
              </a:rPr>
              <a:t>ANTIGUO TESTAMENTO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0" y="1796258"/>
            <a:ext cx="4497388" cy="5061742"/>
          </a:xfrm>
        </p:spPr>
        <p:txBody>
          <a:bodyPr>
            <a:normAutofit fontScale="92500"/>
          </a:bodyPr>
          <a:lstStyle/>
          <a:p>
            <a:r>
              <a:rPr lang="es-NI" b="1" dirty="0"/>
              <a:t>Era copia y sombra. </a:t>
            </a:r>
          </a:p>
          <a:p>
            <a:pPr algn="ctr"/>
            <a:r>
              <a:rPr lang="es-NI" b="1" u="sng" dirty="0">
                <a:highlight>
                  <a:srgbClr val="FFFF00"/>
                </a:highlight>
              </a:rPr>
              <a:t>Hebreos.8:5.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808000"/>
                </a:highlight>
              </a:rPr>
              <a:t>los cuales sirven a lo que es copia y sombra de las cosas celestiales,</a:t>
            </a:r>
            <a:r>
              <a:rPr lang="es-ES" b="1" dirty="0"/>
              <a:t> tal como Moisés fue advertido por Dios cuando estaba a punto de erigir el tabernáculo; pues, dice El: Mira, haz todas las cosas CONFORME AL MODELO QUE TE FUE MOSTRADO EN EL MONTE. </a:t>
            </a:r>
            <a:endParaRPr lang="es-NI" b="1" dirty="0"/>
          </a:p>
          <a:p>
            <a:r>
              <a:rPr lang="es-NI" b="1" dirty="0"/>
              <a:t>Es un velo en el rostro de la persona. </a:t>
            </a:r>
          </a:p>
          <a:p>
            <a:pPr algn="ctr"/>
            <a:r>
              <a:rPr lang="es-NI" b="1" u="sng" dirty="0">
                <a:highlight>
                  <a:srgbClr val="FFFF00"/>
                </a:highlight>
              </a:rPr>
              <a:t>II Corintios.3:13, 15.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572000" y="1156495"/>
            <a:ext cx="4571999" cy="639762"/>
          </a:xfrm>
          <a:solidFill>
            <a:srgbClr val="00B050"/>
          </a:solidFill>
        </p:spPr>
        <p:txBody>
          <a:bodyPr/>
          <a:lstStyle/>
          <a:p>
            <a:pPr algn="ctr"/>
            <a:r>
              <a:rPr lang="es-NI" dirty="0">
                <a:solidFill>
                  <a:schemeClr val="bg1"/>
                </a:solidFill>
              </a:rPr>
              <a:t>NUEVO TESTAMENTO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6611" y="1796258"/>
            <a:ext cx="4497388" cy="5061742"/>
          </a:xfrm>
        </p:spPr>
        <p:txBody>
          <a:bodyPr>
            <a:normAutofit fontScale="92500"/>
          </a:bodyPr>
          <a:lstStyle/>
          <a:p>
            <a:r>
              <a:rPr lang="es-NI" b="1" dirty="0"/>
              <a:t>Es lo verdadero. </a:t>
            </a:r>
          </a:p>
          <a:p>
            <a:pPr algn="ctr"/>
            <a:r>
              <a:rPr lang="es-NI" b="1" u="sng" dirty="0">
                <a:highlight>
                  <a:srgbClr val="FFFF00"/>
                </a:highlight>
              </a:rPr>
              <a:t>II Corintios.3:18.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000000"/>
                </a:highlight>
              </a:rPr>
              <a:t>Pero nosotros todos, con el rostro descubierto, contemplando como en un espejo la gloria del Señor,</a:t>
            </a:r>
            <a:r>
              <a:rPr lang="es-ES" b="1" dirty="0"/>
              <a:t> estamos siendo transformados en la misma imagen de gloria en gloria, como por el Señor, el Espíritu. </a:t>
            </a:r>
            <a:endParaRPr lang="es-NI" b="1" dirty="0"/>
          </a:p>
          <a:p>
            <a:r>
              <a:rPr lang="es-NI" b="1" dirty="0"/>
              <a:t>Es quitado ese velo. </a:t>
            </a:r>
          </a:p>
          <a:p>
            <a:pPr algn="ctr"/>
            <a:r>
              <a:rPr lang="es-NI" b="1" u="sng" dirty="0">
                <a:highlight>
                  <a:srgbClr val="FFFF00"/>
                </a:highlight>
              </a:rPr>
              <a:t>II Corintios.3:16.</a:t>
            </a:r>
          </a:p>
          <a:p>
            <a:r>
              <a:rPr lang="es-ES" b="1" dirty="0"/>
              <a:t>pero cuando alguno se vuelve al Señor, </a:t>
            </a:r>
            <a:r>
              <a:rPr lang="es-ES" b="1" u="sng" dirty="0">
                <a:highlight>
                  <a:srgbClr val="00FF00"/>
                </a:highlight>
              </a:rPr>
              <a:t>el velo es quitado.</a:t>
            </a:r>
            <a:r>
              <a:rPr lang="es-ES" b="1" dirty="0"/>
              <a:t> </a:t>
            </a:r>
            <a:endParaRPr lang="es-NI" b="1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496C2B7A-2F05-45A8-B215-97442CBE28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4612" y="-8768"/>
            <a:ext cx="9144000" cy="6857999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98197" y="-15062"/>
            <a:ext cx="9242197" cy="1143000"/>
          </a:xfrm>
          <a:solidFill>
            <a:srgbClr val="00B0F0"/>
          </a:solidFill>
        </p:spPr>
        <p:txBody>
          <a:bodyPr/>
          <a:lstStyle/>
          <a:p>
            <a:r>
              <a:rPr lang="es-NI" b="1" u="sng" dirty="0">
                <a:solidFill>
                  <a:schemeClr val="bg1"/>
                </a:solidFill>
              </a:rPr>
              <a:t>ANTIGUO Y NUEVO TESTAMENTO.</a:t>
            </a:r>
            <a:endParaRPr lang="es-NI" u="sng" dirty="0">
              <a:solidFill>
                <a:schemeClr val="bg1"/>
              </a:solidFill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-74611" y="1127938"/>
            <a:ext cx="4743220" cy="639762"/>
          </a:xfrm>
          <a:solidFill>
            <a:srgbClr val="00B050"/>
          </a:solidFill>
        </p:spPr>
        <p:txBody>
          <a:bodyPr/>
          <a:lstStyle/>
          <a:p>
            <a:pPr algn="ctr"/>
            <a:r>
              <a:rPr lang="es-NI" dirty="0">
                <a:solidFill>
                  <a:schemeClr val="bg1"/>
                </a:solidFill>
              </a:rPr>
              <a:t>ANTIGUO TESTAMENTO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-98197" y="1767700"/>
            <a:ext cx="4595585" cy="5090299"/>
          </a:xfrm>
        </p:spPr>
        <p:txBody>
          <a:bodyPr>
            <a:normAutofit lnSpcReduction="10000"/>
          </a:bodyPr>
          <a:lstStyle/>
          <a:p>
            <a:pPr lvl="0"/>
            <a:r>
              <a:rPr lang="es-ES" b="1" dirty="0"/>
              <a:t>y no somos como Moisés, que ponía un velo sobre su rostro para que los hijos de Israel no </a:t>
            </a:r>
            <a:r>
              <a:rPr lang="es-ES" b="1" u="sng" dirty="0">
                <a:highlight>
                  <a:srgbClr val="00FFFF"/>
                </a:highlight>
              </a:rPr>
              <a:t>fijaran su vista en el fin de aquello que había de desvanecerse.</a:t>
            </a:r>
            <a:r>
              <a:rPr lang="es-ES" b="1" dirty="0"/>
              <a:t> </a:t>
            </a:r>
          </a:p>
          <a:p>
            <a:pPr lvl="0" algn="ctr"/>
            <a:r>
              <a:rPr lang="es-ES" b="1" u="sng" dirty="0">
                <a:highlight>
                  <a:srgbClr val="FFFF00"/>
                </a:highlight>
              </a:rPr>
              <a:t>V.15.</a:t>
            </a:r>
          </a:p>
          <a:p>
            <a:pPr lvl="0"/>
            <a:r>
              <a:rPr lang="es-ES" b="1" dirty="0"/>
              <a:t>Y hasta el día de hoy, cada vez que se lee a Moisés, </a:t>
            </a:r>
            <a:r>
              <a:rPr lang="es-ES" b="1" u="sng" dirty="0">
                <a:solidFill>
                  <a:schemeClr val="bg1"/>
                </a:solidFill>
                <a:highlight>
                  <a:srgbClr val="0000FF"/>
                </a:highlight>
              </a:rPr>
              <a:t>un velo está puesto sobre sus corazones;</a:t>
            </a:r>
            <a:r>
              <a:rPr lang="es-ES" b="1" dirty="0"/>
              <a:t> </a:t>
            </a:r>
          </a:p>
          <a:p>
            <a:pPr lvl="0"/>
            <a:r>
              <a:rPr lang="es-ES" b="1" dirty="0"/>
              <a:t>Es antiguo y envejece, desaparece. </a:t>
            </a:r>
          </a:p>
          <a:p>
            <a:pPr lvl="0"/>
            <a:endParaRPr lang="es-MX" dirty="0"/>
          </a:p>
          <a:p>
            <a:pPr lvl="0"/>
            <a:endParaRPr lang="es-MX" b="1" dirty="0"/>
          </a:p>
          <a:p>
            <a:pPr lvl="0"/>
            <a:endParaRPr lang="es-MX" b="1" dirty="0"/>
          </a:p>
          <a:p>
            <a:endParaRPr lang="es-NI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68609" y="1127938"/>
            <a:ext cx="4498975" cy="639762"/>
          </a:xfrm>
          <a:solidFill>
            <a:srgbClr val="00B050"/>
          </a:solidFill>
        </p:spPr>
        <p:txBody>
          <a:bodyPr/>
          <a:lstStyle/>
          <a:p>
            <a:pPr algn="ctr"/>
            <a:r>
              <a:rPr lang="es-NI" dirty="0">
                <a:solidFill>
                  <a:schemeClr val="bg1"/>
                </a:solidFill>
              </a:rPr>
              <a:t>NUEVO TESTAMENTO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68609" y="1782763"/>
            <a:ext cx="4475390" cy="5066468"/>
          </a:xfrm>
        </p:spPr>
        <p:txBody>
          <a:bodyPr>
            <a:normAutofit lnSpcReduction="10000"/>
          </a:bodyPr>
          <a:lstStyle/>
          <a:p>
            <a:pPr algn="ctr"/>
            <a:r>
              <a:rPr lang="es-ES" b="1" u="sng" dirty="0">
                <a:highlight>
                  <a:srgbClr val="FFFF00"/>
                </a:highlight>
              </a:rPr>
              <a:t>Hebreos.8:13.</a:t>
            </a:r>
          </a:p>
          <a:p>
            <a:r>
              <a:rPr lang="es-ES" b="1" u="sng" dirty="0">
                <a:solidFill>
                  <a:schemeClr val="bg1"/>
                </a:solidFill>
                <a:highlight>
                  <a:srgbClr val="FF00FF"/>
                </a:highlight>
              </a:rPr>
              <a:t>Cuando El dijo: Un nuevo pacto, hizo anticuado al primero;</a:t>
            </a:r>
            <a:r>
              <a:rPr lang="es-ES" b="1" dirty="0"/>
              <a:t> y lo que se hace anticuado y envejece, está próximo a desaparecer. </a:t>
            </a:r>
          </a:p>
          <a:p>
            <a:r>
              <a:rPr lang="es-ES" b="1" dirty="0"/>
              <a:t>Fue confirmado en la cruz. 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</a:rPr>
              <a:t>Efesios.2:13-14.</a:t>
            </a:r>
          </a:p>
          <a:p>
            <a:r>
              <a:rPr lang="es-ES" b="1" dirty="0"/>
              <a:t>Pero ahora en Cristo Jesús, vosotros, que en otro tiempo estabais lejos, </a:t>
            </a:r>
            <a:r>
              <a:rPr lang="es-ES" b="1" u="sng" dirty="0">
                <a:solidFill>
                  <a:schemeClr val="bg1"/>
                </a:solidFill>
                <a:highlight>
                  <a:srgbClr val="FF0000"/>
                </a:highlight>
              </a:rPr>
              <a:t>habéis sido acercados por la sangre de Cristo.</a:t>
            </a:r>
            <a:r>
              <a:rPr lang="es-ES" b="1" dirty="0"/>
              <a:t> 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</a:rPr>
              <a:t>V.14.</a:t>
            </a:r>
          </a:p>
          <a:p>
            <a:endParaRPr lang="es-NI" b="1" dirty="0"/>
          </a:p>
        </p:txBody>
      </p:sp>
    </p:spTree>
    <p:extLst>
      <p:ext uri="{BB962C8B-B14F-4D97-AF65-F5344CB8AC3E}">
        <p14:creationId xmlns:p14="http://schemas.microsoft.com/office/powerpoint/2010/main" val="9845052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496C2B7A-2F05-45A8-B215-97442CBE28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-15062"/>
            <a:ext cx="9144000" cy="1143000"/>
          </a:xfrm>
          <a:solidFill>
            <a:srgbClr val="00B0F0"/>
          </a:solidFill>
        </p:spPr>
        <p:txBody>
          <a:bodyPr/>
          <a:lstStyle/>
          <a:p>
            <a:r>
              <a:rPr lang="es-NI" b="1" u="sng" dirty="0">
                <a:solidFill>
                  <a:schemeClr val="bg1"/>
                </a:solidFill>
              </a:rPr>
              <a:t>ANTIGUO Y NUEVO TESTAMENTO.</a:t>
            </a:r>
            <a:endParaRPr lang="es-NI" u="sng" dirty="0">
              <a:solidFill>
                <a:schemeClr val="bg1"/>
              </a:solidFill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-1" y="1127938"/>
            <a:ext cx="4645025" cy="639762"/>
          </a:xfrm>
          <a:solidFill>
            <a:srgbClr val="00B050"/>
          </a:solidFill>
        </p:spPr>
        <p:txBody>
          <a:bodyPr/>
          <a:lstStyle/>
          <a:p>
            <a:pPr algn="ctr"/>
            <a:r>
              <a:rPr lang="es-NI" dirty="0">
                <a:solidFill>
                  <a:schemeClr val="bg1"/>
                </a:solidFill>
              </a:rPr>
              <a:t>ANTIGUO TESTAMENTO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0" y="1767700"/>
            <a:ext cx="4497388" cy="5090299"/>
          </a:xfrm>
        </p:spPr>
        <p:txBody>
          <a:bodyPr>
            <a:normAutofit fontScale="92500" lnSpcReduction="10000"/>
          </a:bodyPr>
          <a:lstStyle/>
          <a:p>
            <a:pPr lvl="0" algn="ctr"/>
            <a:r>
              <a:rPr lang="es-ES" b="1" u="sng" dirty="0">
                <a:highlight>
                  <a:srgbClr val="FFFF00"/>
                </a:highlight>
              </a:rPr>
              <a:t>Hebreos.8:13.</a:t>
            </a:r>
          </a:p>
          <a:p>
            <a:pPr lvl="0"/>
            <a:r>
              <a:rPr lang="es-ES" b="1" dirty="0"/>
              <a:t>Cuando El dijo:</a:t>
            </a:r>
            <a:r>
              <a:rPr lang="es-ES" b="1" u="sng" dirty="0">
                <a:solidFill>
                  <a:schemeClr val="bg1"/>
                </a:solidFill>
                <a:highlight>
                  <a:srgbClr val="008080"/>
                </a:highlight>
              </a:rPr>
              <a:t> Un nuevo pacto , hizo anticuado al primero;</a:t>
            </a:r>
            <a:r>
              <a:rPr lang="es-ES" b="1" dirty="0"/>
              <a:t> y lo que se hace anticuado y envejece, está próximo a desaparecer. </a:t>
            </a:r>
          </a:p>
          <a:p>
            <a:pPr lvl="0"/>
            <a:r>
              <a:rPr lang="es-ES" b="1" dirty="0"/>
              <a:t>Fue clavado en la cruz. </a:t>
            </a:r>
          </a:p>
          <a:p>
            <a:pPr lvl="0" algn="ctr"/>
            <a:r>
              <a:rPr lang="es-ES" b="1" u="sng" dirty="0">
                <a:highlight>
                  <a:srgbClr val="FFFF00"/>
                </a:highlight>
              </a:rPr>
              <a:t>Colosenses.2:14.</a:t>
            </a:r>
          </a:p>
          <a:p>
            <a:pPr lvl="0"/>
            <a:r>
              <a:rPr lang="es-ES" b="1" u="sng" dirty="0">
                <a:solidFill>
                  <a:schemeClr val="bg1"/>
                </a:solidFill>
                <a:highlight>
                  <a:srgbClr val="800080"/>
                </a:highlight>
              </a:rPr>
              <a:t>habiendo cancelado el documento de deuda</a:t>
            </a:r>
            <a:r>
              <a:rPr lang="es-ES" b="1" dirty="0"/>
              <a:t> que consistía en decretos contra nosotros y que nos era adverso, y lo ha quitado de en medio, clavándolo en la cruz. </a:t>
            </a:r>
            <a:endParaRPr lang="es-MX" b="1" dirty="0"/>
          </a:p>
          <a:p>
            <a:pPr lvl="0"/>
            <a:endParaRPr lang="es-MX" b="1" dirty="0"/>
          </a:p>
          <a:p>
            <a:pPr lvl="0"/>
            <a:endParaRPr lang="es-MX" b="1" dirty="0"/>
          </a:p>
          <a:p>
            <a:endParaRPr lang="es-NI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68609" y="1127938"/>
            <a:ext cx="4498975" cy="639762"/>
          </a:xfrm>
          <a:solidFill>
            <a:srgbClr val="00B050"/>
          </a:solidFill>
        </p:spPr>
        <p:txBody>
          <a:bodyPr/>
          <a:lstStyle/>
          <a:p>
            <a:pPr algn="ctr"/>
            <a:r>
              <a:rPr lang="es-NI" dirty="0">
                <a:solidFill>
                  <a:schemeClr val="bg1"/>
                </a:solidFill>
              </a:rPr>
              <a:t>NUEVO TESTAMENTO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68609" y="1782763"/>
            <a:ext cx="4475390" cy="5066468"/>
          </a:xfrm>
        </p:spPr>
        <p:txBody>
          <a:bodyPr>
            <a:normAutofit fontScale="92500" lnSpcReduction="10000"/>
          </a:bodyPr>
          <a:lstStyle/>
          <a:p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</a:rPr>
              <a:t>Porque El mismo es nuestra paz, quien de ambos pueblos hizo uno,</a:t>
            </a:r>
            <a:r>
              <a:rPr lang="es-ES" b="1" dirty="0"/>
              <a:t> derribando la pared intermedia de separación, </a:t>
            </a:r>
          </a:p>
          <a:p>
            <a:r>
              <a:rPr lang="es-ES" b="1" dirty="0"/>
              <a:t>Se sigue anunciando hasta que Cristo venga. 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</a:rPr>
              <a:t>Mateo.28:20.</a:t>
            </a:r>
          </a:p>
          <a:p>
            <a:r>
              <a:rPr lang="es-ES" b="1" dirty="0"/>
              <a:t>enseñándoles a guardar todo lo que os he mandado; </a:t>
            </a:r>
            <a:r>
              <a:rPr lang="es-ES" b="1" u="sng" dirty="0">
                <a:solidFill>
                  <a:schemeClr val="bg1"/>
                </a:solidFill>
                <a:highlight>
                  <a:srgbClr val="008000"/>
                </a:highlight>
              </a:rPr>
              <a:t>y he aquí, yo estoy con vosotros todos los días, hasta el fin del mundo.</a:t>
            </a:r>
            <a:r>
              <a:rPr lang="es-ES" b="1" dirty="0"/>
              <a:t> </a:t>
            </a:r>
          </a:p>
          <a:p>
            <a:r>
              <a:rPr lang="es-ES" b="1" dirty="0"/>
              <a:t>Tenemos todas las bendiciones espirituales. </a:t>
            </a:r>
          </a:p>
          <a:p>
            <a:pPr algn="ctr"/>
            <a:r>
              <a:rPr lang="es-ES" b="1" u="sng" dirty="0">
                <a:highlight>
                  <a:srgbClr val="FFFF00"/>
                </a:highlight>
              </a:rPr>
              <a:t>Efesios.1:3.</a:t>
            </a:r>
          </a:p>
        </p:txBody>
      </p:sp>
    </p:spTree>
    <p:extLst>
      <p:ext uri="{BB962C8B-B14F-4D97-AF65-F5344CB8AC3E}">
        <p14:creationId xmlns:p14="http://schemas.microsoft.com/office/powerpoint/2010/main" val="19745658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1937</Words>
  <Application>Microsoft Office PowerPoint</Application>
  <PresentationFormat>Presentación en pantalla (4:3)</PresentationFormat>
  <Paragraphs>211</Paragraphs>
  <Slides>20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30" baseType="lpstr">
      <vt:lpstr>Al Bayan Plain</vt:lpstr>
      <vt:lpstr>Al Nile</vt:lpstr>
      <vt:lpstr>Arial</vt:lpstr>
      <vt:lpstr>Britannic Bold</vt:lpstr>
      <vt:lpstr>Calibri</vt:lpstr>
      <vt:lpstr>Cambria</vt:lpstr>
      <vt:lpstr>Century Gothic</vt:lpstr>
      <vt:lpstr>Cochin</vt:lpstr>
      <vt:lpstr>Times</vt:lpstr>
      <vt:lpstr>Tema de Office</vt:lpstr>
      <vt:lpstr>ANTIGUO Y NUEVO TESTAMENTO.</vt:lpstr>
      <vt:lpstr>ANTIGUO Y NUEVO TESTAMENTO.</vt:lpstr>
      <vt:lpstr>ANTIGUO Y NUEVO TESTAMENTO.</vt:lpstr>
      <vt:lpstr>ANTIGUO Y NUEVO TESTAMENTO.</vt:lpstr>
      <vt:lpstr>ANTIGUO Y NUEVO TESTAMENTO.</vt:lpstr>
      <vt:lpstr>ANTIGUO Y NUEVO TESTAMENTO.</vt:lpstr>
      <vt:lpstr>ANTIGUO Y NUEVO TESTAMENTO.</vt:lpstr>
      <vt:lpstr>ANTIGUO Y NUEVO TESTAMENTO.</vt:lpstr>
      <vt:lpstr>ANTIGUO Y NUEVO TESTAMENTO.</vt:lpstr>
      <vt:lpstr>ANTIGUO Y NUEVO TESTAMENTO.</vt:lpstr>
      <vt:lpstr>ANTIGUO Y NUEVO TESTAMENTO.</vt:lpstr>
      <vt:lpstr>ANTIGUO Y NUEVO TESTAMENTO.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ANTIGUO Y NUEVO TESTAMENTO.</dc:title>
  <dc:creator>MARIO MORENO</dc:creator>
  <cp:lastModifiedBy>Word Group</cp:lastModifiedBy>
  <cp:revision>34</cp:revision>
  <dcterms:created xsi:type="dcterms:W3CDTF">2015-11-11T03:51:50Z</dcterms:created>
  <dcterms:modified xsi:type="dcterms:W3CDTF">2022-11-29T18:32:02Z</dcterms:modified>
</cp:coreProperties>
</file>