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3" r:id="rId3"/>
    <p:sldId id="289" r:id="rId4"/>
    <p:sldId id="346" r:id="rId5"/>
    <p:sldId id="320" r:id="rId6"/>
    <p:sldId id="259" r:id="rId7"/>
    <p:sldId id="290" r:id="rId8"/>
    <p:sldId id="321" r:id="rId9"/>
    <p:sldId id="322" r:id="rId10"/>
    <p:sldId id="323" r:id="rId11"/>
    <p:sldId id="291" r:id="rId12"/>
    <p:sldId id="261" r:id="rId13"/>
    <p:sldId id="324" r:id="rId14"/>
    <p:sldId id="325" r:id="rId15"/>
    <p:sldId id="326" r:id="rId16"/>
    <p:sldId id="361" r:id="rId17"/>
    <p:sldId id="296" r:id="rId18"/>
    <p:sldId id="263" r:id="rId19"/>
    <p:sldId id="264" r:id="rId20"/>
    <p:sldId id="327" r:id="rId21"/>
    <p:sldId id="328" r:id="rId22"/>
    <p:sldId id="329" r:id="rId23"/>
    <p:sldId id="330" r:id="rId24"/>
    <p:sldId id="331" r:id="rId25"/>
    <p:sldId id="357" r:id="rId26"/>
    <p:sldId id="332" r:id="rId27"/>
    <p:sldId id="333" r:id="rId28"/>
    <p:sldId id="334" r:id="rId29"/>
    <p:sldId id="268" r:id="rId30"/>
    <p:sldId id="269" r:id="rId31"/>
    <p:sldId id="335" r:id="rId32"/>
    <p:sldId id="336" r:id="rId33"/>
    <p:sldId id="270" r:id="rId34"/>
    <p:sldId id="347" r:id="rId35"/>
    <p:sldId id="358" r:id="rId36"/>
    <p:sldId id="359" r:id="rId37"/>
    <p:sldId id="360" r:id="rId38"/>
    <p:sldId id="348" r:id="rId39"/>
    <p:sldId id="271" r:id="rId40"/>
    <p:sldId id="272" r:id="rId41"/>
    <p:sldId id="349" r:id="rId42"/>
    <p:sldId id="337" r:id="rId43"/>
    <p:sldId id="273" r:id="rId44"/>
    <p:sldId id="350" r:id="rId45"/>
    <p:sldId id="338" r:id="rId46"/>
    <p:sldId id="274" r:id="rId47"/>
    <p:sldId id="351" r:id="rId48"/>
    <p:sldId id="275" r:id="rId49"/>
    <p:sldId id="352" r:id="rId50"/>
    <p:sldId id="339" r:id="rId51"/>
    <p:sldId id="276" r:id="rId52"/>
    <p:sldId id="277" r:id="rId53"/>
    <p:sldId id="353" r:id="rId54"/>
    <p:sldId id="340" r:id="rId55"/>
    <p:sldId id="287" r:id="rId56"/>
    <p:sldId id="354" r:id="rId57"/>
    <p:sldId id="341" r:id="rId58"/>
    <p:sldId id="278" r:id="rId59"/>
    <p:sldId id="342" r:id="rId60"/>
    <p:sldId id="355" r:id="rId61"/>
    <p:sldId id="343" r:id="rId62"/>
    <p:sldId id="356" r:id="rId63"/>
    <p:sldId id="344" r:id="rId64"/>
    <p:sldId id="345" r:id="rId65"/>
    <p:sldId id="288" r:id="rId66"/>
    <p:sldId id="319" r:id="rId67"/>
    <p:sldId id="281" r:id="rId6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6F92-DDAE-4C77-829B-04EDE1399666}" type="datetimeFigureOut">
              <a:rPr lang="es-ES" smtClean="0"/>
              <a:t>16/08/2025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B95-593F-428D-A967-22DF06732C6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61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6F92-DDAE-4C77-829B-04EDE1399666}" type="datetimeFigureOut">
              <a:rPr lang="es-ES" smtClean="0"/>
              <a:t>16/08/2025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B95-593F-428D-A967-22DF06732C6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94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6F92-DDAE-4C77-829B-04EDE1399666}" type="datetimeFigureOut">
              <a:rPr lang="es-ES" smtClean="0"/>
              <a:t>16/08/2025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B95-593F-428D-A967-22DF06732C6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559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>
            <a:extLst>
              <a:ext uri="{FF2B5EF4-FFF2-40B4-BE49-F238E27FC236}">
                <a16:creationId xmlns:a16="http://schemas.microsoft.com/office/drawing/2014/main" id="{9509371E-2EA5-697C-664D-1AC1B9C6D04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4446588" y="6330952"/>
            <a:ext cx="241300" cy="258763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252D97F6-1B40-4E0E-916B-E7E84456EDA4}" type="slidenum">
              <a:rPr lang="es-NI" altLang="es-NI"/>
              <a:pPr/>
              <a:t>‹Nº›</a:t>
            </a:fld>
            <a:endParaRPr lang="es-NI" altLang="es-NI" dirty="0"/>
          </a:p>
        </p:txBody>
      </p:sp>
    </p:spTree>
    <p:extLst>
      <p:ext uri="{BB962C8B-B14F-4D97-AF65-F5344CB8AC3E}">
        <p14:creationId xmlns:p14="http://schemas.microsoft.com/office/powerpoint/2010/main" val="12881204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6F92-DDAE-4C77-829B-04EDE1399666}" type="datetimeFigureOut">
              <a:rPr lang="es-ES" smtClean="0"/>
              <a:t>16/08/2025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B95-593F-428D-A967-22DF06732C6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675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6F92-DDAE-4C77-829B-04EDE1399666}" type="datetimeFigureOut">
              <a:rPr lang="es-ES" smtClean="0"/>
              <a:t>16/08/2025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B95-593F-428D-A967-22DF06732C6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763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6F92-DDAE-4C77-829B-04EDE1399666}" type="datetimeFigureOut">
              <a:rPr lang="es-ES" smtClean="0"/>
              <a:t>16/08/2025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B95-593F-428D-A967-22DF06732C6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616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6F92-DDAE-4C77-829B-04EDE1399666}" type="datetimeFigureOut">
              <a:rPr lang="es-ES" smtClean="0"/>
              <a:t>16/08/2025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B95-593F-428D-A967-22DF06732C6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527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6F92-DDAE-4C77-829B-04EDE1399666}" type="datetimeFigureOut">
              <a:rPr lang="es-ES" smtClean="0"/>
              <a:t>16/08/2025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B95-593F-428D-A967-22DF06732C6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764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6F92-DDAE-4C77-829B-04EDE1399666}" type="datetimeFigureOut">
              <a:rPr lang="es-ES" smtClean="0"/>
              <a:t>16/08/2025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B95-593F-428D-A967-22DF06732C6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135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6F92-DDAE-4C77-829B-04EDE1399666}" type="datetimeFigureOut">
              <a:rPr lang="es-ES" smtClean="0"/>
              <a:t>16/08/2025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B95-593F-428D-A967-22DF06732C6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135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6F92-DDAE-4C77-829B-04EDE1399666}" type="datetimeFigureOut">
              <a:rPr lang="es-ES" smtClean="0"/>
              <a:t>16/08/2025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B95-593F-428D-A967-22DF06732C6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986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6F92-DDAE-4C77-829B-04EDE1399666}" type="datetimeFigureOut">
              <a:rPr lang="es-ES" smtClean="0"/>
              <a:t>16/08/2025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0CB95-593F-428D-A967-22DF06732C6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230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D7B7A3E-0FBE-482D-8734-B84A970DEC49}"/>
              </a:ext>
            </a:extLst>
          </p:cNvPr>
          <p:cNvSpPr/>
          <p:nvPr/>
        </p:nvSpPr>
        <p:spPr>
          <a:xfrm>
            <a:off x="-1" y="0"/>
            <a:ext cx="9143999" cy="14127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" y="0"/>
            <a:ext cx="9144000" cy="1412776"/>
          </a:xfrm>
        </p:spPr>
        <p:txBody>
          <a:bodyPr>
            <a:noAutofit/>
          </a:bodyPr>
          <a:lstStyle/>
          <a:p>
            <a:r>
              <a:rPr lang="es-ES" sz="4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APATIA E INDIFERENCIA UNA ENFERMEDAD MORTAL.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" y="1412776"/>
            <a:ext cx="9143998" cy="5445224"/>
          </a:xfrm>
        </p:spPr>
        <p:txBody>
          <a:bodyPr>
            <a:normAutofit fontScale="92500" lnSpcReduction="2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INTRODUCCIÓN:</a:t>
            </a:r>
            <a:r>
              <a:rPr lang="es-ES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¿Qué es la indiferencia espiritual?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una cualidad o actitud de las personas que no demuestran interés por las cosas de Dios, no les atrae nada de lo espiritual.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palabra apatía viene del griego formada de α (a = prefijo de negación) y παθος  (pathos = emoción, sentimiento), o sea se refiere a alguien "sin sentimientos".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decir "indiferencia de ánimo".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 estado psicológico de indiferencia en que Él individuo no responde a aspectos de la vida emocional, social, espiritual o físico.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9749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Proverbios.28:14.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“Bienaventurado el hombre que siempre teme a Dios;</a:t>
            </a:r>
            <a:r>
              <a:rPr lang="es-ES" b="1" dirty="0">
                <a:latin typeface="Maiandra GD" panose="020E0502030308020204" pitchFamily="34" charset="0"/>
              </a:rPr>
              <a:t> Mas el que endurece su corazón caerá en el mal.”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Hay una bienaventuranza para que Él que teme 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indiferente todo le da lo mismo porque para Él es igual dejar o hacer bien las cosas.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 que queden mal o bien para Él no hay ningún problema.</a:t>
            </a:r>
          </a:p>
          <a:p>
            <a:endParaRPr lang="es-ES" b="1" dirty="0"/>
          </a:p>
          <a:p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3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o Moreno\Desktop\Apatia Espiritual\la-indiferencia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79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93F86C8-1350-4EF6-A31A-5E01B04B192E}"/>
              </a:ext>
            </a:extLst>
          </p:cNvPr>
          <p:cNvSpPr/>
          <p:nvPr/>
        </p:nvSpPr>
        <p:spPr>
          <a:xfrm>
            <a:off x="0" y="1"/>
            <a:ext cx="9144000" cy="13407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" y="28419"/>
            <a:ext cx="9144000" cy="1143000"/>
          </a:xfrm>
        </p:spPr>
        <p:txBody>
          <a:bodyPr>
            <a:noAutofit/>
          </a:bodyPr>
          <a:lstStyle/>
          <a:p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DEMOSTRAMOS LA APATIA E INDIFERENCIA?.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7"/>
            <a:ext cx="9144000" cy="4464497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Amos pronuncio una advertencia sobre Judá e Israel por estar “reposados en Sion”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Amos</a:t>
            </a:r>
            <a:r>
              <a:rPr lang="es-ES" b="1" i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.6:1.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¡Ay de los que viven reposadamente en Sion,</a:t>
            </a:r>
            <a:r>
              <a:rPr lang="es-ES" b="1" dirty="0">
                <a:latin typeface="Maiandra GD" panose="020E0502030308020204" pitchFamily="34" charset="0"/>
              </a:rPr>
              <a:t> y de los que se sienten seguros en el monte de Samaria, los notables de las naciones principales, a quienes acude la casa de Israel!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adoración de Israel era exterior y no sentida, y Dios dijo: </a:t>
            </a:r>
          </a:p>
          <a:p>
            <a:r>
              <a:rPr lang="es-ES" b="1" i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Amos.5:21-22.</a:t>
            </a:r>
          </a:p>
        </p:txBody>
      </p:sp>
      <p:pic>
        <p:nvPicPr>
          <p:cNvPr id="4" name="Picture 2" descr="C:\Users\Mario Moreno\Desktop\Señales\Imagen Animadas\duemiendo-sof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25144"/>
            <a:ext cx="6012160" cy="2104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0676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Aborrezco, desprecio vuestras fiestas,</a:t>
            </a:r>
            <a:r>
              <a:rPr lang="es-ES" b="1" dirty="0">
                <a:latin typeface="Maiandra GD" panose="020E0502030308020204" pitchFamily="34" charset="0"/>
              </a:rPr>
              <a:t> tampoco me agradan vuestras asambleas solemnes.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V.22.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Aunque me ofrezcáis holocaustos y vuestras ofrendas de grano,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no los aceptaré;</a:t>
            </a:r>
            <a:r>
              <a:rPr lang="es-ES" b="1" dirty="0">
                <a:latin typeface="Maiandra GD" panose="020E0502030308020204" pitchFamily="34" charset="0"/>
              </a:rPr>
              <a:t> ni miraré a las ofrendas de paz de vuestros animales cebados.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Esto sucedió durante un tiempo de materialismo, lujuria y comodidad. </a:t>
            </a:r>
          </a:p>
          <a:p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7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Amos.6:3-6.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¿Alejáis el día de la calamidad,</a:t>
            </a:r>
            <a:r>
              <a:rPr lang="es-ES" b="1" dirty="0">
                <a:latin typeface="Maiandra GD" panose="020E0502030308020204" pitchFamily="34" charset="0"/>
              </a:rPr>
              <a:t> y acercáis la silla de la violencia?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Los que se acuestan en camas de marfil,</a:t>
            </a:r>
            <a:r>
              <a:rPr lang="es-ES" b="1" dirty="0">
                <a:latin typeface="Maiandra GD" panose="020E0502030308020204" pitchFamily="34" charset="0"/>
              </a:rPr>
              <a:t> se tienden sobre sus lechos, comen corderos del rebaño y terneros de en medio del establo;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V.5.</a:t>
            </a:r>
          </a:p>
          <a:p>
            <a:endParaRPr lang="es-ES" b="1" dirty="0"/>
          </a:p>
          <a:p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35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que improvisan al son del arpa,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y como David han compuesto cantos para sí;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beben vino en tazones del altar y se ungen con los óleos más finos, </a:t>
            </a:r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pero no se lamentan por la ruina de José,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pueblo esta apático a la construcción del templo.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Decían todavía no es tiempo.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55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Hageo.1:2, 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Así dice el SEÑOR de los ejércitos: "Este pueblo dice: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'No ha llegado el tiempo,</a:t>
            </a:r>
            <a:r>
              <a:rPr lang="es-ES" b="1" dirty="0">
                <a:latin typeface="Maiandra GD" panose="020E0502030308020204" pitchFamily="34" charset="0"/>
              </a:rPr>
              <a:t> el tiempo de que la casa del SEÑOR sea reedificada.¨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¿Es acaso tiempo para que vosotros habitéis en vuestras casas artesonadas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mientras esta casa está desolada?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Algunos términos que según sea la gravedad de la apatía: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95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" y="0"/>
            <a:ext cx="9143999" cy="544522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1.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Acidia:</a:t>
            </a:r>
            <a:r>
              <a:rPr lang="es-ES" b="1" dirty="0">
                <a:solidFill>
                  <a:srgbClr val="FFFF00"/>
                </a:solidFill>
                <a:latin typeface="Maiandra GD" panose="020E0502030308020204" pitchFamily="34" charset="0"/>
              </a:rPr>
              <a:t> </a:t>
            </a:r>
            <a:r>
              <a:rPr lang="es-ES" b="1" dirty="0">
                <a:latin typeface="Maiandra GD" panose="020E0502030308020204" pitchFamily="34" charset="0"/>
              </a:rPr>
              <a:t>Falta de esfuerzo o dedicación para la realización de las tareas necesarias o prescritas.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2.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Desgano:</a:t>
            </a:r>
            <a:r>
              <a:rPr lang="es-ES" b="1" dirty="0">
                <a:latin typeface="Maiandra GD" panose="020E0502030308020204" pitchFamily="34" charset="0"/>
              </a:rPr>
              <a:t> Falta de ganas, de deseos de hacer algo. Consecuencias de la apatía o indiferencia de ánimo.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apatía te deja sin fuerzas, te quita el sabor de la vida, elimina tu alegría.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Las personas apáticas no viven, al contrario, casi vegetan.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Victoria y derrota significan lo mismo para Él que está en este estado.</a:t>
            </a:r>
          </a:p>
          <a:p>
            <a:endParaRPr lang="es-ES" b="1" dirty="0"/>
          </a:p>
          <a:p>
            <a:endParaRPr lang="es-ES" b="1" dirty="0"/>
          </a:p>
        </p:txBody>
      </p:sp>
      <p:pic>
        <p:nvPicPr>
          <p:cNvPr id="7170" name="Picture 2" descr="C:\Users\Mario Moreno\Desktop\Señales\Imagen Animadas\Profesora-Ensenando-Al-Alumno-6076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9124951" cy="1628800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016717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" y="0"/>
            <a:ext cx="9143999" cy="5517232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 como ver el mundo con lentes sucios: se ve todo nublado y manchado. Todo es aburrimiento, y nada es mejor que nada.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apatía mata el estudio personal de la Biblia. Pablo dijo: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Timoteo.4:13. 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Entretanto que llego, ocúpate en la lectura de las Escrituras,</a:t>
            </a:r>
            <a:r>
              <a:rPr lang="es-ES" b="1" dirty="0">
                <a:latin typeface="Maiandra GD" panose="020E0502030308020204" pitchFamily="34" charset="0"/>
              </a:rPr>
              <a:t> la exhortación y la enseñanza.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apáticos e indiferente no van a querer estudiar la Biblia ni por un momento. </a:t>
            </a:r>
          </a:p>
          <a:p>
            <a:endParaRPr lang="es-ES" dirty="0"/>
          </a:p>
        </p:txBody>
      </p:sp>
      <p:pic>
        <p:nvPicPr>
          <p:cNvPr id="7170" name="Picture 2" descr="C:\Users\Mario Moreno\Desktop\Señales\Imagen Animadas\Profesora-Ensenando-Al-Alumno-6076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01208"/>
            <a:ext cx="3879838" cy="1556792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A99D83F-6422-4E92-BCFD-C689C3E4C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" y="5301208"/>
            <a:ext cx="5273250" cy="15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6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47864" y="0"/>
            <a:ext cx="5796134" cy="6858000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Los Hebreos fueron amonestados por su fracaso en estudiar: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Hebreos.5:12. 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“Porque debiendo ser ya maestros, después de tanto tiempo,</a:t>
            </a:r>
            <a:r>
              <a:rPr lang="es-ES" b="1" dirty="0">
                <a:latin typeface="Maiandra GD" panose="020E0502030308020204" pitchFamily="34" charset="0"/>
              </a:rPr>
              <a:t> tenéis necesidad de que se os vuelva a enseñar cuales son los primeros rudimentos de las palabras de Dios; y habéis llegado a ser tales que tenéis necesidad de leche y no de alimento sólido”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Muchos miembros de la iglesia hoy son ignorantes de lo que la Biblia enseña porque no toman tiempo para el estudio personal de la Biblia. </a:t>
            </a:r>
          </a:p>
        </p:txBody>
      </p:sp>
      <p:pic>
        <p:nvPicPr>
          <p:cNvPr id="2" name="Picture 2" descr="C:\Users\Mario Moreno\Desktop\Señales\Imagen Animadas\priest_preaching_behind_podium_lg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49"/>
            <a:ext cx="3347861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0676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0"/>
            <a:ext cx="5508104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Se representa por pasividad, pereza, indiferencia, perdida de interés, indolencia, abandono y falta de importancia.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persona apática nunca ve la necesidad de hacer las cosas, siempre cuestiona o simplemente no obedece.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persona apática, siempre antepone sus gustos y debilidades de su carne ante sus responsabilidades.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tiene sueño se duerme, no importa si está en el trabajo, en la universidad, en una exposición o en la iglesia. </a:t>
            </a:r>
          </a:p>
          <a:p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9C175C-167A-48D2-9B78-AF11557B7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62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Esto conduce a la apatía.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Israel fue destruido por falta de conocimiento.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Oseas.4:6.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Mi pueblo es destruido por falta de conocimiento.</a:t>
            </a:r>
            <a:r>
              <a:rPr lang="es-ES" b="1" dirty="0">
                <a:latin typeface="Maiandra GD" panose="020E0502030308020204" pitchFamily="34" charset="0"/>
              </a:rPr>
              <a:t> Por cuanto tú has rechazado el conocimiento, yo también te rechazaré para que no seas mi sacerdote; como has olvidado la ley de tu Dios, yo también me olvidaré de tus hijos.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297"/>
            <a:ext cx="3696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95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la apatía nos destruirá como su pueblo en esta generación, sino retornamos para estudiar nuestras Biblias, porque un pueblo ignorante no puede discernir el bien ni el mal.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Hebreos.5:14.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el alimento sólido es para los adultos,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los cuales por la práctica tienen los sentidos ejercitados para discernir el bien y el mal.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la iglesia está llena de apatía e ignorancia puede ser llevada a todo tipo de error por los falsos maestros.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297"/>
            <a:ext cx="3696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7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Juan.4:1-2.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Amados, no creáis a todo espíritu,</a:t>
            </a:r>
            <a:r>
              <a:rPr lang="es-ES" b="1" dirty="0">
                <a:latin typeface="Maiandra GD" panose="020E0502030308020204" pitchFamily="34" charset="0"/>
              </a:rPr>
              <a:t> sino probad los espíritus para ver si son de Dios, porque muchos falsos profetas han salido al mundo.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Vamos a ser arrastrado por Él falso maestro.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En esto conocéis el Espíritu de Dios:</a:t>
            </a:r>
            <a:r>
              <a:rPr lang="es-ES" b="1" dirty="0">
                <a:latin typeface="Maiandra GD" panose="020E0502030308020204" pitchFamily="34" charset="0"/>
              </a:rPr>
              <a:t> todo espíritu que confiesa que Jesucristo ha venido en carne, es de Dios; </a:t>
            </a:r>
          </a:p>
          <a:p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78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II Juan.9-11.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 el que se desvía y no permanece en la enseñanza de Cristo,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no tiene a Dios; el que permanece en la enseñanza tiene tanto al Padre como al Hijo.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V.10.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alguno viene a vosotros y no trae esta enseñanza,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no lo recibáis en casa, ni lo saludéis,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V.11.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70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pues el que lo saluda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participa en sus malas obras.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Sino miremos a muchas iglesias de Cristo que ya están permitiendo el instrumento musical en la adoración a Dios, y si seguimos con esta apatía e indiferencia muchas más seguirán el mismo camino.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Vamos hacer llevado de todo viento de doctrina.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Efesios.4:14.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65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para que ya no seamos niños,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sacudidos por las olas y llevados de aquí para allá por todo viento de doctrina, por la astucia de los hombres,</a:t>
            </a:r>
            <a:r>
              <a:rPr lang="es-ES" b="1" dirty="0">
                <a:latin typeface="Maiandra GD" panose="020E0502030308020204" pitchFamily="34" charset="0"/>
              </a:rPr>
              <a:t> por las artimañas engañosas del error;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falsa doctrina cada día gana más y más terreno en el mundo religioso.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Despertemos de este mal y de este sueño de la apatía e indiferencia que hay.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3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Romanos.13:11.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haced todo esto, conociendo el tiempo, </a:t>
            </a:r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que ya es hora de despertaros del sueño;</a:t>
            </a:r>
            <a:r>
              <a:rPr lang="es-ES" b="1" dirty="0">
                <a:latin typeface="Maiandra GD" panose="020E0502030308020204" pitchFamily="34" charset="0"/>
              </a:rPr>
              <a:t> porque ahora la salvación está más cerca de nosotros que cuando creímos.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apatía mata la oración y la confianza en Dios. Dios quiere que su pueblo sea un pueblo de oración.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Tesalonisences.5:17.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82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orad</a:t>
            </a:r>
            <a:r>
              <a:rPr lang="es-ES" b="1" dirty="0">
                <a:latin typeface="Maiandra GD" panose="020E0502030308020204" pitchFamily="34" charset="0"/>
              </a:rPr>
              <a:t> sin cesar;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Lucas.18:1.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les refería Jesús una parábola para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enseñarles que ellos debían orar en todo tiempo,</a:t>
            </a:r>
            <a:r>
              <a:rPr lang="es-ES" b="1" dirty="0">
                <a:latin typeface="Maiandra GD" panose="020E0502030308020204" pitchFamily="34" charset="0"/>
              </a:rPr>
              <a:t> y no desfallecer,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 pueblo que ande en El diariamente y confíe en El para toda necesidad.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Mateo.6:11-13.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"Danos hoy el pan</a:t>
            </a:r>
            <a:r>
              <a:rPr lang="es-ES" b="1" dirty="0">
                <a:latin typeface="Maiandra GD" panose="020E0502030308020204" pitchFamily="34" charset="0"/>
              </a:rPr>
              <a:t> nuestro de cada día.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V.12.</a:t>
            </a:r>
          </a:p>
          <a:p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" y="-4297"/>
            <a:ext cx="3670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76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"Y perdónanos nuestras deudas,</a:t>
            </a:r>
            <a:r>
              <a:rPr lang="es-ES" b="1" dirty="0">
                <a:latin typeface="Maiandra GD" panose="020E0502030308020204" pitchFamily="34" charset="0"/>
              </a:rPr>
              <a:t> como también nosotros hemos perdonado a nuestros deudores.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"Y no nos metas en tentación, mas líbranos del mal.</a:t>
            </a:r>
            <a:r>
              <a:rPr lang="es-ES" b="1" dirty="0">
                <a:latin typeface="Maiandra GD" panose="020E0502030308020204" pitchFamily="34" charset="0"/>
              </a:rPr>
              <a:t> Porque tuyo es el reino y el poder y la gloria para siempre jamás. Amén."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Filipenses.4:6.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Por nada estéis afanosos; antes bien, en todo, mediante oración y súplica con acción de gracias,</a:t>
            </a:r>
            <a:r>
              <a:rPr lang="es-ES" b="1" dirty="0">
                <a:latin typeface="Maiandra GD" panose="020E0502030308020204" pitchFamily="34" charset="0"/>
              </a:rPr>
              <a:t> sean dadas a conocer vuestras peticiones delante de Dios.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76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" y="0"/>
            <a:ext cx="9143999" cy="486916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Una persona que es apática y no siente necesidad de Dios no orara nunca, le va dar siempre sueño pereza orar y no vera la importancia tan grande de la oración en la vida del cristiano.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apatía mata el deseo para visitar al enfermo.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Mateo.25:43.</a:t>
            </a:r>
          </a:p>
          <a:p>
            <a:endParaRPr lang="es-ES" b="1" dirty="0"/>
          </a:p>
        </p:txBody>
      </p:sp>
      <p:pic>
        <p:nvPicPr>
          <p:cNvPr id="4098" name="Picture 2" descr="C:\Users\Mario Moreno\Desktop\Señales\Imagen Animadas\Animated_teenage_girl_bed_praying_hg_bl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17032"/>
            <a:ext cx="9143998" cy="313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6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Indiferente o apático no  muestra preferencia por nada, no muestra afecto o interés por nada, no le interesa que se haga de una u otra manera.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Persona Indiferente es completamente neutral en todos los ámbitos, nunca quiere escoger nada.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Nunca piensa en hacer algo al respecto, siempre está esperando y muchas veces se justifica o se excusa para evitar comprometerse en algo.</a:t>
            </a:r>
          </a:p>
          <a:p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98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79912" y="0"/>
            <a:ext cx="5364086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fui forastero, y no me recibisteis; estaba desnudo, y no me vestisteis; enfermo, y en la cárcel,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y no me visitasteis."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hacer obra personal.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Hechos.8:4.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Así que los que habían sido esparcidos </a:t>
            </a:r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iban predicando la palabra.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para asistir fielmente a los servicios de la iglesia.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Hebreos.10:25.</a:t>
            </a:r>
          </a:p>
        </p:txBody>
      </p:sp>
      <p:pic>
        <p:nvPicPr>
          <p:cNvPr id="5122" name="Picture 2" descr="C:\Users\Mario Moreno\Desktop\Señales\Imagen Animadas\Doctor-Examinando-A-Un-Nino-6095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5" y="0"/>
            <a:ext cx="3791944" cy="6858000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20676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no dejando de congregarnos, como algunos tienen por costumbre,</a:t>
            </a:r>
            <a:r>
              <a:rPr lang="es-ES" b="1" dirty="0">
                <a:latin typeface="Maiandra GD" panose="020E0502030308020204" pitchFamily="34" charset="0"/>
              </a:rPr>
              <a:t> sino exhortándonos unos a otros, y mucho más al ver que el día se acerca.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apatía lleva a la obra y crecimiento de una congregación a una completa paralización, y luego a un declive hacia aquello que causara a la congregación desaparecer de la comunidad si no hay un completo cambio de actitud hacia el arrepentimiento.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0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apatía mata el deseo de ofrendar generosamente de nuestros medios.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Las personas no serán generosas y así mismas sacrificadas por aquello para lo cual son indiferentes.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cristianos deben ofrendar liberalmente de aquello que Él Señor les ha proveído para su uso.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II Corintios.9:6-7.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43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0"/>
            <a:ext cx="5508104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Pero esto digo: El que siembra escasamente, escasamente también segará;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y el que siembra abundantemente, abundantemente también segará.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Que cada uno dé como propuso en su corazón,</a:t>
            </a:r>
            <a:r>
              <a:rPr lang="es-ES" b="1" dirty="0">
                <a:latin typeface="Maiandra GD" panose="020E0502030308020204" pitchFamily="34" charset="0"/>
              </a:rPr>
              <a:t> no de mala gana ni por obligación, porque Dios ama al dador alegre.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Lucas.6:38. </a:t>
            </a:r>
          </a:p>
        </p:txBody>
      </p:sp>
      <p:pic>
        <p:nvPicPr>
          <p:cNvPr id="6146" name="Picture 2" descr="C:\Users\Mario Moreno\Desktop\Señales\Imagen Animadas\cartera-de-diner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75"/>
            <a:ext cx="3635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6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Dad, y os será dado; medida buena, apretada, remecida y rebosante, vaciarán en vuestro regazo.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Porque con la medida con que midáis, se os volverá a medir.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apatía debilita la predicación del evangelio.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 grupo apático de personas que se sientan y escuchan la predicación del evangelio y no son movidos para realizar los cambios en sus vidas, o entregar el servicio debido a Dios MORIRA.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8" y="-4297"/>
            <a:ext cx="3633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47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apatía siempre nos hará ofrecer a Dios no que a Él no le agrada.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Genesis.4:5.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pero a Caín y su ofrenda no miró con agrado.</a:t>
            </a:r>
            <a:r>
              <a:rPr lang="es-ES" b="1" dirty="0">
                <a:latin typeface="Maiandra GD" panose="020E0502030308020204" pitchFamily="34" charset="0"/>
              </a:rPr>
              <a:t> Y Caín se enojó mucho y su semblante se demudó.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 ofrecer lo que ya no tiene valor.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 ciego, enfermo.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Malaquias.1:7-8. </a:t>
            </a:r>
          </a:p>
          <a:p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Ofreciendo sobre mi altar pan inmundo.</a:t>
            </a:r>
            <a:r>
              <a:rPr lang="es-ES" b="1" dirty="0">
                <a:latin typeface="Maiandra GD" panose="020E0502030308020204" pitchFamily="34" charset="0"/>
              </a:rPr>
              <a:t> Y vosotros decís: "¿En qué te hemos deshonrado?" En que decís: "La mesa del SEÑOR es despreciable."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V.8.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Y cuando presentáis un animal ciego para el sacrificio,</a:t>
            </a:r>
            <a:r>
              <a:rPr lang="es-ES" b="1" dirty="0">
                <a:latin typeface="Maiandra GD" panose="020E0502030308020204" pitchFamily="34" charset="0"/>
              </a:rPr>
              <a:t> ¿no es malo? Y cuando presentáis el cojo y el enfermo, ¿no es malo? ¿Por qué no lo ofreces a tu gobernador? ¿Se agradaría de ti o te recibiría con benignidad?--dice el SEÑOR de los ejércitos.</a:t>
            </a:r>
          </a:p>
          <a:p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76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Dios desea nuestros cuerpos vivos.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Romanos.12:1-2.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consiguiente, hermanos, os ruego por las misericordias de Dios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que presentéis vuestros cuerpos como sacrificio vivo y santo, aceptable a Dios,</a:t>
            </a:r>
            <a:r>
              <a:rPr lang="es-ES" b="1" dirty="0">
                <a:latin typeface="Maiandra GD" panose="020E0502030308020204" pitchFamily="34" charset="0"/>
              </a:rPr>
              <a:t> que es vuestro culto racional.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V.2. 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Y no os adaptéis a este mundo,</a:t>
            </a:r>
            <a:r>
              <a:rPr lang="es-ES" b="1" dirty="0">
                <a:latin typeface="Maiandra GD" panose="020E0502030308020204" pitchFamily="34" charset="0"/>
              </a:rPr>
              <a:t> sino transformaos mediante la renovación de vuestra mente, para que verifiquéis cuál es la voluntad de Dios: lo que es bueno, aceptable y perfecto.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3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¿Qué está ofreciendo Usted a Dios?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!Y algunas congregaciones apáticas a través de todo el país están AGONIZANDO! La apatía desanima a los pecadores de obedecer el evangelio en una y otra comunidad.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 también tiene un efecto malo sobre hombres que predican el evangelio.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las asistencias muchas veces son solo de cuerpo presente.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1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43400" y="0"/>
            <a:ext cx="540060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Muchos son desanimados más allá de lo que las palabras pueden provocar Y luego se oye decir entre los hermanos: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“Yo no sé porque no estamos creciendo”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“Yo me pregunto por qué Él hermano así y así se cambió de lugar”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!Yo les diré porque hermanos por la APATIA! la apatía, la apatía está es la razón.</a:t>
            </a:r>
          </a:p>
        </p:txBody>
      </p:sp>
      <p:pic>
        <p:nvPicPr>
          <p:cNvPr id="8194" name="Picture 2" descr="C:\Users\Mario Moreno\Desktop\Señales\Imagen Animadas\f1ebfcb8644252a3890228c69972d14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526"/>
            <a:ext cx="3851920" cy="3573016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8195" name="Picture 3" descr="C:\Users\Mario Moreno\Desktop\Señales\Imagen Animadas\Cansanci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5" y="3610068"/>
            <a:ext cx="3851921" cy="3249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0676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Esta persona nunca quiere leer la Biblia, nunca quiere orar, nunca quiere evangelizar, todo absolutamente todo le da lo mismo.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Él indiferente es igual el orar o el no orar, le es igual pecar o dejar de pecar, Él no ve la necesidad de hacer algunas cosas.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 lo cuestiona y no ve la necesidad de por qué hacer las cosas diferentes.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13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91385" y="0"/>
            <a:ext cx="5552615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apatía desanima la obra de la iglesia.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ancianos en una y otra congregación están desanimados porque ellos reciben poco o ningún estimulo de las congregaciones apáticas en las que se esfuerzan por dirigir: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diáconos son desanimados.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maestros de clases bíblicas son desanimados debido a la falta de envolvimiento y cuidado a las clases que enseñan.</a:t>
            </a:r>
          </a:p>
        </p:txBody>
      </p:sp>
      <p:pic>
        <p:nvPicPr>
          <p:cNvPr id="9218" name="Picture 2" descr="C:\Users\Mario Moreno\Desktop\Señales\Imagen Animadas\animaatjes-vader--884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" y="0"/>
            <a:ext cx="3496186" cy="3662536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9219" name="Picture 3" descr="C:\Users\Mario Moreno\Desktop\Señales\Imagen Animadas\jesus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2536"/>
            <a:ext cx="354378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6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Los estudiantes no preparan sus lecciones, y los Padres no vigilan que sus hijos tengan lecciones preparadas.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 esto lo produce la apatía.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¡Qué vergüenza!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origen de la apatía espiritual no difiere mucho de la apatía común.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Surge del acomodamiento, de la insatisfacción y de la falta de confianza.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Ella puede nacer por variadas circunstancias.</a:t>
            </a:r>
          </a:p>
          <a:p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38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Falta de comunión con Dios, sin la comunión que proporciona la oración, la lectura de la Biblia y el descubrimiento de sus tesoros, todo es monótono, todo es igual, y la apatía espiritual comienza a aparecer.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Falta de compromiso, no observa las leyes de Dios, yendo a la iglesia simplemente por ir, o para ver personas.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 comienza a perder sentido rápidamente.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81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63753" y="34032"/>
            <a:ext cx="5480247" cy="6823968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 le interesan sus promesas, no piensa que Cristo volverá, no le interesa predicar, no se goza.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Falta de fe, cuando perdemos la fe pensamos que Dios no hará esto o aquello, por creer que hacer algo o no hacer algo no es importante.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creer que las personas son como son, por creer que las promesas de Dios no son para ahora, por creer que los tiempos cambiaron y la Palabra de Dios también. </a:t>
            </a:r>
          </a:p>
          <a:p>
            <a:endParaRPr lang="es-ES" dirty="0"/>
          </a:p>
        </p:txBody>
      </p:sp>
      <p:pic>
        <p:nvPicPr>
          <p:cNvPr id="10242" name="Picture 2" descr="C:\Users\Mario Moreno\Desktop\Señales\Imagen Animadas\gif hablan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" y="-14380"/>
            <a:ext cx="3635896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rio Moreno\Desktop\Imagen en movimientos\Adicto-al-celular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8" y="3171371"/>
            <a:ext cx="3635896" cy="36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6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Hacemos muchas cosas erradas, y es el motivo por el cual también dejamos de hacer muchas cosas y nos transformamos en insípidos para el mundo, nulos para las actividades.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Dejamos de ser la sal de la tierra.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Mateo.5:13.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Vosotros sois la sal de la tierra;</a:t>
            </a:r>
            <a:r>
              <a:rPr lang="es-ES" b="1" dirty="0">
                <a:latin typeface="Maiandra GD" panose="020E0502030308020204" pitchFamily="34" charset="0"/>
              </a:rPr>
              <a:t> pero si la sal se ha vuelto insípida, ¿con qué se hará salada otra vez? Ya para nada sirve, sino para ser echada fuera y pisoteada por los hombres.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54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indiferencia ante Dios, nace de nuestro egoísmo; del egoísmo que nos lleva a pensar que lo único que vale la pena es vivir para nosotros mismos.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conseguir lo que deseamos, lo que nos parece importante, lo que nos coloca por encima de los demás, lo que nos distingue del común de la gente.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 que nos acredita como los mejores en cualquier cosa que sea menos para lo espiritual.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88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7903" y="0"/>
            <a:ext cx="5436095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Queremos ser los mejores los admirados en lo material, pero para lo espiritual no.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Indiferencia ante Dios, a quien pretendemos sacar de nuestra vida.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si no existiera, porque su presencia nos estorba, pues es exigente, nos limita a seguir pecando y nos señala un camino para seguir, del cual no nos gusta.</a:t>
            </a:r>
          </a:p>
        </p:txBody>
      </p:sp>
      <p:pic>
        <p:nvPicPr>
          <p:cNvPr id="11266" name="Picture 2" descr="C:\Users\Mario Moreno\Desktop\Señales\Imagen Animadas\Peso-Impuestos-816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707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941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Indiferencia a sus mandamientos, porque hacemos lo que nos venga en gana y no lo que Él nos manda o lo hacemos cuando nos plazca.</a:t>
            </a:r>
          </a:p>
          <a:p>
            <a:r>
              <a:rPr lang="es-ES" b="1" dirty="0"/>
              <a:t>Indiferencia a la obra, porque nos cansa caminar. </a:t>
            </a:r>
          </a:p>
          <a:p>
            <a:r>
              <a:rPr lang="es-ES" b="1" dirty="0"/>
              <a:t>Porque nos quema el sol. </a:t>
            </a:r>
          </a:p>
          <a:p>
            <a:r>
              <a:rPr lang="es-ES" b="1" dirty="0"/>
              <a:t>Porque me moja la lluvia. </a:t>
            </a:r>
          </a:p>
          <a:p>
            <a:r>
              <a:rPr lang="es-ES" b="1" dirty="0"/>
              <a:t>O solo porque me da flojera.</a:t>
            </a:r>
          </a:p>
          <a:p>
            <a:r>
              <a:rPr lang="es-ES" b="1" dirty="0"/>
              <a:t>De esa manera menospreciamos a Dios.</a:t>
            </a:r>
          </a:p>
          <a:p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7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68689" y="0"/>
            <a:ext cx="527531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indiferencia endurece nuestro corazón y nuestras entrañas, y poco a poco va convirtiéndonos en máquinas de producir dinero, triunfos profesionales, honores sociales, al costo que sea.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Lucas.12:16-21.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También les refirió una parábola, diciendo: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La tierra de cierto hombre rico había producido mucho.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2290" name="Picture 2" descr="C:\Users\Mario Moreno\Desktop\Imagen en movimientos\6545c8_patolluvi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4" y="-1"/>
            <a:ext cx="3892082" cy="3096344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2291" name="Picture 3" descr="C:\Users\Mario Moreno\Desktop\Imagen en movimientos\vcut0m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5" y="3096343"/>
            <a:ext cx="3892083" cy="37616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2717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Y pensaba dentro de sí, diciendo:</a:t>
            </a:r>
            <a:r>
              <a:rPr lang="es-ES" b="1" dirty="0">
                <a:latin typeface="Maiandra GD" panose="020E0502030308020204" pitchFamily="34" charset="0"/>
              </a:rPr>
              <a:t> "¿Qué haré, ya que no tengo dónde almacenar mis cosechas?"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Entonces dijo: "Esto haré:</a:t>
            </a:r>
            <a:r>
              <a:rPr lang="es-ES" b="1" dirty="0">
                <a:latin typeface="Maiandra GD" panose="020E0502030308020204" pitchFamily="34" charset="0"/>
              </a:rPr>
              <a:t> derribaré mis graneros y edificaré otros más grandes, y allí almacenaré todo mi grano y mis bienes.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V.19.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-4297"/>
            <a:ext cx="3768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69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Este indiferente siempre está criticando, siempre está murmurando, siempre está en contra de los que están a favor y a favor de los que están en contra siempre lleva la contraria en todo.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Pablo se entristecía porque el pueblo de Dios se descarriaba. El advirtió: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Filipenses.3:18-19. 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“Porque por ahí andan muchos,</a:t>
            </a:r>
            <a:r>
              <a:rPr lang="es-ES" b="1" dirty="0">
                <a:latin typeface="Maiandra GD" panose="020E0502030308020204" pitchFamily="34" charset="0"/>
              </a:rPr>
              <a:t> de los cuales os dije muchas veces, y aun ahora lo digo llorando, que son enemigos de la cruz de Cristo; </a:t>
            </a:r>
          </a:p>
          <a:p>
            <a:endParaRPr lang="es-ES" b="1" dirty="0"/>
          </a:p>
          <a:p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69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"Y diré a mi alma: Alma, tienes muchos bienes depositados para muchos años;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descansa, come, bebe, diviértete."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V.20.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Pero Dios le dijo: "¡Necio!</a:t>
            </a:r>
            <a:r>
              <a:rPr lang="es-ES" b="1" dirty="0">
                <a:latin typeface="Maiandra GD" panose="020E0502030308020204" pitchFamily="34" charset="0"/>
              </a:rPr>
              <a:t> Esta misma noche te reclaman el alma; y ahora, ¿para quién será lo que has provisto?"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V.21.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Así es el que acumula tesoro para sí,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y no es rico para con Dios. </a:t>
            </a:r>
          </a:p>
          <a:p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5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06810" y="0"/>
            <a:ext cx="5527859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apatía nos causa ser de una mentalidad carnal.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Pensar en las cosas de la carne, dedicar nuestro tiempo y atención a las cosas de esta vida.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iglesia en Corinto era carnal; estaban llenos de envidia, rivalidad y divisiones, y andaban como hombres del mundo.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Corintios.3:1-3.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Así que yo, hermanos, no pude hablaros como a espirituales,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sino como a carnales, como a niños en Cristo.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914D15-AB33-4E29-9D34-21CA86E9B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" y="10818"/>
            <a:ext cx="3588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7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7943" y="0"/>
            <a:ext cx="5076055" cy="6858000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Os di a beber leche, no alimento sólido,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porque todavía no podíais recibirlo.</a:t>
            </a:r>
            <a:r>
              <a:rPr lang="es-ES" b="1" dirty="0">
                <a:latin typeface="Maiandra GD" panose="020E0502030308020204" pitchFamily="34" charset="0"/>
              </a:rPr>
              <a:t> En verdad, ni aun ahora podéis,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porque todavía sois carnales.</a:t>
            </a:r>
            <a:r>
              <a:rPr lang="es-ES" b="1" dirty="0">
                <a:latin typeface="Maiandra GD" panose="020E0502030308020204" pitchFamily="34" charset="0"/>
              </a:rPr>
              <a:t> Pues habiendo celos y contiendas entre vosotros, ¿no sois carnales y andáis como hombres?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DFF596-DF18-4EC3-ADBA-B8F663686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5"/>
            <a:ext cx="4067943" cy="68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7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Muchos en la iglesia hoy son materialistas, constantemente buscando más lujo y placer y al igual que en la iglesia en Laodicea.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Apocalipsis.3:17.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'Porque dices: "Soy rico, me he enriquecido y de nada tengo necesidad";</a:t>
            </a:r>
            <a:r>
              <a:rPr lang="es-ES" b="1" dirty="0">
                <a:latin typeface="Maiandra GD" panose="020E0502030308020204" pitchFamily="34" charset="0"/>
              </a:rPr>
              <a:t> y no sabes que eres un miserable y digno de lástima, y pobre, ciego y desnudo,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Más no saben que todo eso es vanidad de vanidades y que no los va a llevar al cielo.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8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Sino a su destrucción espiritual perdiendo su alma por una eternidad.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Ellos son apáticos a lo espiritual, y han puesto su amor en las cosas de la tierra, no en el cielo.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Colosenses.3:2.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Poned la mira en las cosas de arriba,</a:t>
            </a:r>
            <a:r>
              <a:rPr lang="es-ES" b="1" dirty="0">
                <a:latin typeface="Maiandra GD" panose="020E0502030308020204" pitchFamily="34" charset="0"/>
              </a:rPr>
              <a:t> no en las de la tierra.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apáticos nunca ponen la mira en lo espiritual, sino solo en lo material.</a:t>
            </a:r>
          </a:p>
          <a:p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3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B213DEB-297E-4B8B-9884-196C014152CC}"/>
              </a:ext>
            </a:extLst>
          </p:cNvPr>
          <p:cNvSpPr/>
          <p:nvPr/>
        </p:nvSpPr>
        <p:spPr>
          <a:xfrm>
            <a:off x="0" y="0"/>
            <a:ext cx="9127232" cy="11967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6770" y="0"/>
            <a:ext cx="9160769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iandra GD" panose="020E0502030308020204" pitchFamily="34" charset="0"/>
              </a:rPr>
              <a:t>ALGUNAS CAUSAS DE LA APATIA E INDIFERENCIA.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84376" y="1196752"/>
            <a:ext cx="5776393" cy="566124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Algunas causas de la apatía son los “afanes de este siglo”, y el engaño de las riquezas, y las codicias de otras cosas. </a:t>
            </a:r>
          </a:p>
          <a:p>
            <a:pPr algn="ctr"/>
            <a:r>
              <a:rPr lang="es-ES" b="1" i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Marcos.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4:19</a:t>
            </a:r>
            <a:r>
              <a:rPr lang="es-ES" b="1" i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pero las preocupaciones del mundo,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y el engaño de las riquezas,</a:t>
            </a:r>
            <a:r>
              <a:rPr lang="es-ES" b="1" dirty="0">
                <a:latin typeface="Maiandra GD" panose="020E0502030308020204" pitchFamily="34" charset="0"/>
              </a:rPr>
              <a:t> y los deseos de las demás cosas entran y ahogan la palabra, y se vuelve estéril.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la casa es una y otra iglesia. </a:t>
            </a:r>
          </a:p>
        </p:txBody>
      </p:sp>
      <p:pic>
        <p:nvPicPr>
          <p:cNvPr id="16386" name="Picture 2" descr="C:\Users\Mario Moreno\Desktop\Imagen en movimientos\planchar blogdeimagenes (2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" y="1196753"/>
            <a:ext cx="3384376" cy="28306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16387" name="Picture 3" descr="C:\Users\Mario Moreno\Desktop\Imagen en movimientos\cocinera-0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3385"/>
            <a:ext cx="3384376" cy="28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022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Los afanes nos motivan a la apatía y la indiferencia.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Lucas.10:38-42.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Prosiguiendo ellos su camino, él entró en una aldea; y una mujer llamada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Marta le recibió en su casa.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V.39.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 tenía una hermana que se llamaba María,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la cual se sentó a los pies del Señor y escuchaba su palabra.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V.40.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19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Pero Marta estaba preocupada con muchos quehaceres,</a:t>
            </a:r>
            <a:r>
              <a:rPr lang="es-ES" b="1" dirty="0">
                <a:latin typeface="Maiandra GD" panose="020E0502030308020204" pitchFamily="34" charset="0"/>
              </a:rPr>
              <a:t> y acercándose dijo: —Señor, ¿no te importa que mi hermana me haya dejado servir sola? Dile, pues, que me ayude.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V.41.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respondiendo el Señor le dijo: —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Marta, Marta, te afanas y te preocupas por muchas cosas.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V.42.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Pero una sola cosa es necesaria.</a:t>
            </a:r>
            <a:r>
              <a:rPr lang="es-ES" b="1" dirty="0">
                <a:latin typeface="Maiandra GD" panose="020E0502030308020204" pitchFamily="34" charset="0"/>
              </a:rPr>
              <a:t> Pues María ha escogido la buena parte, la cual no le será quitada.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4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46531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Muchos no se reúnen porque están haciendo los quehaceres de su casa, lavar, planchar, cocinar, o de viaje.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Muchos en la iglesia hoy son apáticos debido a las malas compañías que ellos mantienen.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Pablo dijo: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Corintios.15:33.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“No erréis, las malas conversaciones</a:t>
            </a:r>
            <a:r>
              <a:rPr lang="es-ES" b="1" dirty="0">
                <a:latin typeface="Maiandra GD" panose="020E0502030308020204" pitchFamily="34" charset="0"/>
              </a:rPr>
              <a:t> corrompen las buenas costumbres” </a:t>
            </a:r>
          </a:p>
        </p:txBody>
      </p:sp>
      <p:pic>
        <p:nvPicPr>
          <p:cNvPr id="15362" name="Picture 2" descr="C:\Users\Mario Moreno\Desktop\Señales\Imagen Animadas\gifs-animados-divertidos-abuelitos-ancianos-058[5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" y="4509121"/>
            <a:ext cx="4682479" cy="2283654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5363" name="Picture 3" descr="C:\Users\Mario Moreno\Desktop\Señales\Imagen Animadas\287okk8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52" y="4077072"/>
            <a:ext cx="4369363" cy="2780928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112717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Muchos en la iglesia necesitan empezar a mantener compañías con sus hermanos y detener la carrera con los hijos de este mundo, porque sus compañías mundanas les están destruyendo espiritualmente.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 que nos causa la apatía o indiferencia es que nos hace tibios y nos engaña sobre la real condición ante Dios.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1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" y="0"/>
            <a:ext cx="9143999" cy="2780928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V.19.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el fin de los cuales será perdición,</a:t>
            </a:r>
            <a:r>
              <a:rPr lang="es-ES" b="1" dirty="0">
                <a:latin typeface="Maiandra GD" panose="020E0502030308020204" pitchFamily="34" charset="0"/>
              </a:rPr>
              <a:t> cuyo dios es el vientre, y cuya gloria es su vergüenza; Que solo piensan en lo terrenal” </a:t>
            </a:r>
          </a:p>
        </p:txBody>
      </p:sp>
      <p:pic>
        <p:nvPicPr>
          <p:cNvPr id="1026" name="Picture 2" descr="C:\Users\Mario Moreno\Desktop\Señales\Imagen Animadas\Personas-10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8880"/>
            <a:ext cx="4571998" cy="453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io Moreno\Desktop\Señales\Imagen Animadas\Ejecutiva-En-Su-Despacho-5997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572000" cy="461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6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Apocalipsis.3:15-17.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'Yo conozco tus obras,</a:t>
            </a:r>
            <a:r>
              <a:rPr lang="es-ES" b="1" dirty="0">
                <a:latin typeface="Maiandra GD" panose="020E0502030308020204" pitchFamily="34" charset="0"/>
              </a:rPr>
              <a:t> que ni eres frío ni caliente. ¡Ojalá fueras frío o caliente!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'Así, puesto que eres tibio, y no frío ni caliente,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te vomitaré de mi boca.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'Porque dices: "Soy rico, me he enriquecido y de nada tengo necesidad";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y no sabes que eres un miserable y digno de lástima, y pobre, ciego y desnudo,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30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Nos vuelve estériles en llevar fruto para Dios.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Romanos.7:4.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tanto, hermanos míos, también a vosotros se os hizo morir a la ley por medio del cuerpo de Cristo, para que seáis unidos a otro, a aquel que resucitó de entre los muertos, </a:t>
            </a:r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a fin de que llevemos fruto para Dios.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Juan.15:8.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esto es glorificado mi Padre,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en que deis mucho fruto,</a:t>
            </a:r>
            <a:r>
              <a:rPr lang="es-ES" b="1" dirty="0">
                <a:latin typeface="Maiandra GD" panose="020E0502030308020204" pitchFamily="34" charset="0"/>
              </a:rPr>
              <a:t> y así probéis que sois mis discípulos.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29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indiferencia o apatía nos vuelve: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Ciegos.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Sordos.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Mudos y paralíticos.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que nos demos cuenta de ello.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eso nos llevara a la condenación eterna.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seamos apáticos en la obra del Señor seamos diligentes.</a:t>
            </a:r>
          </a:p>
          <a:p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82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Romanos.12:11.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no seáis perezosos en lo que requiere diligencia;</a:t>
            </a:r>
            <a:r>
              <a:rPr lang="es-ES" b="1" dirty="0">
                <a:latin typeface="Maiandra GD" panose="020E0502030308020204" pitchFamily="34" charset="0"/>
              </a:rPr>
              <a:t> fervientes en espíritu, sirviendo al Señor,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causa ser mala influencia entre los hermanos, nuestra apatía “infecta” a otros,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Corintios.5:6.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Vuestra jactancia no es buena.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¿No sabéis que un poco de levadura fermenta toda la masa?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1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Esta tiene mala influencia en la iglesia local; la apatía convierte a la influencia en el mundo; los hombres ven nuestra indiferencia y saben que no es la forma en la que los cristianos deberían actuar.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indiferencia o apatía nos hace volvernos cada vez más sobre nosotros mismos, y al hacerlo, va empequeñeciéndonos hasta que nos hace irreconocibles como cristianos aún para nuestros familiares y amigos más cercanos.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27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C3EC3AD-3996-4563-8A57-4FB0237F95A0}"/>
              </a:ext>
            </a:extLst>
          </p:cNvPr>
          <p:cNvSpPr/>
          <p:nvPr/>
        </p:nvSpPr>
        <p:spPr>
          <a:xfrm>
            <a:off x="-1" y="0"/>
            <a:ext cx="9143999" cy="12058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" y="-31408"/>
            <a:ext cx="9144001" cy="1205816"/>
          </a:xfrm>
        </p:spPr>
        <p:txBody>
          <a:bodyPr>
            <a:noAutofit/>
          </a:bodyPr>
          <a:lstStyle/>
          <a:p>
            <a:r>
              <a:rPr lang="es-ES" sz="80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" y="1205816"/>
            <a:ext cx="9143999" cy="5652184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apatía e indiferencia es como cualquier enfermedad en el mundo, sino buscamos la cura rápida vamos a morir espiritualmente.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como el cáncer que nos va matando poco a poco por dentro sin darnos cuenta.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Dejemos la apatía e indiferencia a un lado para poder servir a Dios y no tener ningún obstáculo en nuestra vida espiritual.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Despertemos de esta enfermedad y combatámosla antes que sea muy tarde.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451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>
            <a:extLst>
              <a:ext uri="{FF2B5EF4-FFF2-40B4-BE49-F238E27FC236}">
                <a16:creationId xmlns:a16="http://schemas.microsoft.com/office/drawing/2014/main" id="{79C5EFC5-4953-9DE2-2CBB-C2A6BEAD0D45}"/>
              </a:ext>
            </a:extLst>
          </p:cNvPr>
          <p:cNvSpPr txBox="1"/>
          <p:nvPr/>
        </p:nvSpPr>
        <p:spPr>
          <a:xfrm>
            <a:off x="75877" y="1670603"/>
            <a:ext cx="237186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298">
              <a:defRPr/>
            </a:pP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Que debo hacer </a:t>
            </a:r>
          </a:p>
          <a:p>
            <a:pPr algn="ctr" defTabSz="514298">
              <a:defRPr/>
            </a:pP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para ser  salvo…</a:t>
            </a: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?</a:t>
            </a:r>
          </a:p>
        </p:txBody>
      </p:sp>
      <p:pic>
        <p:nvPicPr>
          <p:cNvPr id="4" name="Picture 2" descr="C:\Users\Emilio\Downloads\images (7).jpg">
            <a:extLst>
              <a:ext uri="{FF2B5EF4-FFF2-40B4-BE49-F238E27FC236}">
                <a16:creationId xmlns:a16="http://schemas.microsoft.com/office/drawing/2014/main" id="{0446778D-E693-90B8-0D0F-2070D29E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39" y="3938380"/>
            <a:ext cx="1895918" cy="29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576378A-A95F-E39C-A19F-1D437D74B7A3}"/>
              </a:ext>
            </a:extLst>
          </p:cNvPr>
          <p:cNvSpPr/>
          <p:nvPr/>
        </p:nvSpPr>
        <p:spPr>
          <a:xfrm>
            <a:off x="3717132" y="1606155"/>
            <a:ext cx="1654969" cy="7965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298">
              <a:defRPr/>
            </a:pPr>
            <a:r>
              <a:rPr lang="es-ES" sz="3300" b="1" dirty="0">
                <a:solidFill>
                  <a:sysClr val="windowText" lastClr="000000"/>
                </a:solidFill>
                <a:latin typeface="Cambria" charset="0"/>
                <a:ea typeface="Cambria" charset="0"/>
                <a:cs typeface="Cambria" charset="0"/>
              </a:rPr>
              <a:t>DIOS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CA3919-7DE0-B10A-51EB-97EA0C15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61" y="5313299"/>
            <a:ext cx="31457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298">
              <a:defRPr/>
            </a:pPr>
            <a:r>
              <a:rPr lang="es-ES" altLang="es-E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Cristo es Él Salvador de los que le obedecen </a:t>
            </a:r>
          </a:p>
          <a:p>
            <a:pPr algn="ctr" defTabSz="514298">
              <a:defRPr/>
            </a:pPr>
            <a:r>
              <a:rPr lang="es-ES" altLang="es-ES" sz="1500" b="1" dirty="0">
                <a:solidFill>
                  <a:schemeClr val="bg1"/>
                </a:solidFill>
                <a:latin typeface="Al Nile" charset="-78"/>
                <a:ea typeface="Al Nile" charset="-78"/>
                <a:cs typeface="Al Nile" charset="-78"/>
              </a:rPr>
              <a:t>“…</a:t>
            </a:r>
            <a:r>
              <a:rPr lang="es-ES" altLang="es-ES" sz="15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y habiendo sido perfeccionado, vino a ser autor de eterna salvación para todos los que le obedecen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” </a:t>
            </a:r>
            <a:r>
              <a:rPr lang="es-ES" altLang="es-ES" sz="15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Hebreos.5:9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9631D9-40F9-F1CB-3D09-37BCA2C5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553" y="2952715"/>
            <a:ext cx="365522" cy="230832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O</a:t>
            </a:r>
            <a:endParaRPr lang="es-ES" altLang="es-ES" sz="15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349F5E-AC64-0989-2CDB-2C0A5F31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68" y="2922984"/>
            <a:ext cx="982790" cy="22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30D1886-63E9-4AE6-B79D-CF6E9D981291}"/>
              </a:ext>
            </a:extLst>
          </p:cNvPr>
          <p:cNvSpPr txBox="1"/>
          <p:nvPr/>
        </p:nvSpPr>
        <p:spPr>
          <a:xfrm>
            <a:off x="1857379" y="6245656"/>
            <a:ext cx="1783555" cy="323165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OIR, Rom.10:17.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BD85DE-6E44-B60B-AEE6-E0D435956483}"/>
              </a:ext>
            </a:extLst>
          </p:cNvPr>
          <p:cNvSpPr txBox="1"/>
          <p:nvPr/>
        </p:nvSpPr>
        <p:spPr>
          <a:xfrm>
            <a:off x="2037994" y="5922491"/>
            <a:ext cx="2137013" cy="32316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CREER, Mar.16:15-16.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FE9622-05DA-B1B7-773B-9454F4093B95}"/>
              </a:ext>
            </a:extLst>
          </p:cNvPr>
          <p:cNvSpPr txBox="1"/>
          <p:nvPr/>
        </p:nvSpPr>
        <p:spPr>
          <a:xfrm>
            <a:off x="2254525" y="5599326"/>
            <a:ext cx="2641846" cy="32316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ARREPENTIRSE. Hech.17:30.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D576C0-B80A-3433-ECAC-660BBBBE4E12}"/>
              </a:ext>
            </a:extLst>
          </p:cNvPr>
          <p:cNvSpPr txBox="1"/>
          <p:nvPr/>
        </p:nvSpPr>
        <p:spPr>
          <a:xfrm>
            <a:off x="2606874" y="5284019"/>
            <a:ext cx="2641846" cy="323165"/>
          </a:xfrm>
          <a:prstGeom prst="rect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schemeClr val="bg1"/>
                </a:solidFill>
                <a:latin typeface="Century Gothic"/>
                <a:ea typeface="ＭＳ Ｐゴシック" charset="-128"/>
              </a:rPr>
              <a:t>CONFESAR. Rom.10:9-10.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04EB7-F467-71A3-C7D4-E4A0212A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757" y="4960854"/>
            <a:ext cx="2476500" cy="323165"/>
          </a:xfrm>
          <a:prstGeom prst="rect">
            <a:avLst/>
          </a:prstGeom>
          <a:solidFill>
            <a:srgbClr val="7030A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BAUTIZARSE. Hech.2:38.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07AE1B-3B3F-8BAD-2F38-1A11E8E6FC97}"/>
              </a:ext>
            </a:extLst>
          </p:cNvPr>
          <p:cNvSpPr txBox="1"/>
          <p:nvPr/>
        </p:nvSpPr>
        <p:spPr>
          <a:xfrm>
            <a:off x="0" y="2839865"/>
            <a:ext cx="293675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3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“por cuanto todos pecaron, y están destituidos de la gloria de Dios”    </a:t>
            </a:r>
            <a:r>
              <a:rPr lang="es-ES" sz="13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Romanos. 3:23.  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9FDEEEF5-F656-7945-CC4A-34403DF0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16" y="1676400"/>
            <a:ext cx="2974337" cy="1028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393FF"/>
              </a:gs>
              <a:gs pos="100000">
                <a:srgbClr val="1818CE"/>
              </a:gs>
            </a:gsLst>
            <a:lin ang="5400000"/>
          </a:gradFill>
          <a:ln w="9525">
            <a:solidFill>
              <a:srgbClr val="2828B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s-ES_tradnl" altLang="es-NI" sz="1800" dirty="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7EC741-F295-149C-A33C-A18243F2C835}"/>
              </a:ext>
            </a:extLst>
          </p:cNvPr>
          <p:cNvSpPr/>
          <p:nvPr/>
        </p:nvSpPr>
        <p:spPr>
          <a:xfrm>
            <a:off x="5872163" y="1695450"/>
            <a:ext cx="2904090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“EL </a:t>
            </a:r>
            <a:r>
              <a:rPr lang="es-CL" altLang="es-NI" sz="1500" dirty="0">
                <a:solidFill>
                  <a:srgbClr val="FFF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SEÑOR AÑADÍA </a:t>
            </a:r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CADA DÍA A LA IGLESIA LOS QUE HABÍAN DE SER SALVOS”</a:t>
            </a:r>
          </a:p>
          <a:p>
            <a:pPr algn="ctr"/>
            <a:r>
              <a:rPr lang="es-CL" altLang="es-NI" sz="1500" b="1" dirty="0">
                <a:solidFill>
                  <a:srgbClr val="CCCCCC"/>
                </a:solidFill>
                <a:latin typeface="Cambria" panose="02040503050406030204" pitchFamily="18" charset="0"/>
              </a:rPr>
              <a:t>HECHOS.2:47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9D8CF95-803F-CEFB-40CA-3661EBF19AF0}"/>
              </a:ext>
            </a:extLst>
          </p:cNvPr>
          <p:cNvSpPr/>
          <p:nvPr/>
        </p:nvSpPr>
        <p:spPr>
          <a:xfrm>
            <a:off x="1438850" y="994849"/>
            <a:ext cx="7756675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es-CL" sz="3480" b="1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 Bayan Plain" charset="-78"/>
                <a:ea typeface="Al Bayan Plain" charset="-78"/>
                <a:cs typeface="Al Bayan Plain" charset="-78"/>
              </a:rPr>
              <a:t>PLAN DE SALVACIÓN SEGÚN DIOS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53CB41E-D63B-5EA5-2F8C-9662A3BE7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816293"/>
            <a:ext cx="3935160" cy="208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rio Moreno\Desktop\Señales\Gracias\Gracias Animadas\gracia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cadillo nube: nube 1">
            <a:extLst>
              <a:ext uri="{FF2B5EF4-FFF2-40B4-BE49-F238E27FC236}">
                <a16:creationId xmlns:a16="http://schemas.microsoft.com/office/drawing/2014/main" id="{70A4EA84-FE7A-4F5E-8EF7-DB25E0DE3DF1}"/>
              </a:ext>
            </a:extLst>
          </p:cNvPr>
          <p:cNvSpPr/>
          <p:nvPr/>
        </p:nvSpPr>
        <p:spPr>
          <a:xfrm>
            <a:off x="4572000" y="27721"/>
            <a:ext cx="4594644" cy="3573016"/>
          </a:xfrm>
          <a:prstGeom prst="cloudCallout">
            <a:avLst>
              <a:gd name="adj1" fmla="val -64258"/>
              <a:gd name="adj2" fmla="val 5183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POR SU FINA ATENCIÓN.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CA77425-DBE9-42AB-935E-7596A1B14746}"/>
              </a:ext>
            </a:extLst>
          </p:cNvPr>
          <p:cNvSpPr/>
          <p:nvPr/>
        </p:nvSpPr>
        <p:spPr>
          <a:xfrm>
            <a:off x="0" y="5805264"/>
            <a:ext cx="9144000" cy="10527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</a:p>
        </p:txBody>
      </p:sp>
    </p:spTree>
    <p:extLst>
      <p:ext uri="{BB962C8B-B14F-4D97-AF65-F5344CB8AC3E}">
        <p14:creationId xmlns:p14="http://schemas.microsoft.com/office/powerpoint/2010/main" val="112717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o Moreno\Desktop\Apatia Espiritual\53272_N_21-08-12-23-38-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97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io Moreno\Desktop\Apatia Espiritual\apati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05" y="0"/>
            <a:ext cx="3449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io Moreno\Desktop\Apatia Espiritual\descar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866" y="0"/>
            <a:ext cx="30123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ube 1">
            <a:extLst>
              <a:ext uri="{FF2B5EF4-FFF2-40B4-BE49-F238E27FC236}">
                <a16:creationId xmlns:a16="http://schemas.microsoft.com/office/drawing/2014/main" id="{A9CC1927-D36F-455D-887D-305D5BB89FF2}"/>
              </a:ext>
            </a:extLst>
          </p:cNvPr>
          <p:cNvSpPr/>
          <p:nvPr/>
        </p:nvSpPr>
        <p:spPr>
          <a:xfrm>
            <a:off x="35496" y="1988840"/>
            <a:ext cx="9107672" cy="244827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APATIA TOTAL.</a:t>
            </a:r>
          </a:p>
        </p:txBody>
      </p:sp>
    </p:spTree>
    <p:extLst>
      <p:ext uri="{BB962C8B-B14F-4D97-AF65-F5344CB8AC3E}">
        <p14:creationId xmlns:p14="http://schemas.microsoft.com/office/powerpoint/2010/main" val="352641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palabra griega para “llorando” significa aquí “el suspiro en voz alta y penetrante salido de un corazón quebrantado”.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ver a los creyentes volverse a las cosas terrenales, rechazando el sacrificio de la cruz, quebrantaba el corazón del apóstol Pablo a tal punto que se estremecía con la tristeza de Dios.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AA1F70-C735-4EAB-A22C-AAF8B67D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4161C-9925-4F0C-86A9-F46D3DD3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 era una desesperación silenciosa ni un suspiro de resignación por el descarriado, sino un grito alto, penetrante y conmovedor de un hombre al entrar en la tristeza de Dios por sus hijos descarriados.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Indiferente no hace caso a la amonestación, se endurece y no cambia, sino que se queda estático, duro; y si está pecando, permanece pecando.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Nunca cambia su manera de pensar (no se arrepiente).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E59399-E1C2-4B50-B920-24B07CF8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7"/>
            <a:ext cx="3660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25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4555</Words>
  <Application>Microsoft Office PowerPoint</Application>
  <PresentationFormat>Presentación en pantalla (4:3)</PresentationFormat>
  <Paragraphs>296</Paragraphs>
  <Slides>67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77" baseType="lpstr">
      <vt:lpstr>Al Bayan Plain</vt:lpstr>
      <vt:lpstr>Al Nile</vt:lpstr>
      <vt:lpstr>Arial</vt:lpstr>
      <vt:lpstr>Britannic Bold</vt:lpstr>
      <vt:lpstr>Calibri</vt:lpstr>
      <vt:lpstr>Cambria</vt:lpstr>
      <vt:lpstr>Century Gothic</vt:lpstr>
      <vt:lpstr>Cochin</vt:lpstr>
      <vt:lpstr>Maiandra GD</vt:lpstr>
      <vt:lpstr>Tema de Office</vt:lpstr>
      <vt:lpstr>APATIA E INDIFERENCIA UNA ENFERMEDAD MORTAL.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¿COMO DEMOSTRAMOS LA APATIA E INDIFERENCIA?.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ALGUNAS CAUSAS DE LA APATIA E INDIFERENCIA.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APATIA E INDIFERENCIA UNA ENFERMEDAD MORTAL.</dc:title>
  <dc:creator>Mario Moreno</dc:creator>
  <cp:lastModifiedBy>Mario Moreno</cp:lastModifiedBy>
  <cp:revision>54</cp:revision>
  <dcterms:created xsi:type="dcterms:W3CDTF">2017-04-20T20:16:16Z</dcterms:created>
  <dcterms:modified xsi:type="dcterms:W3CDTF">2025-08-17T03:20:13Z</dcterms:modified>
</cp:coreProperties>
</file>